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panose="020F0502020204030204" pitchFamily="34" charset="0"/>
      <p:regular r:id="rId14"/>
      <p:bold r:id="rId15"/>
      <p:italic r:id="rId16"/>
      <p:boldItalic r:id="rId17"/>
    </p:embeddedFont>
    <p:embeddedFont>
      <p:font typeface="Canva Sans" panose="020B0604020202020204" charset="0"/>
      <p:regular r:id="rId18"/>
    </p:embeddedFont>
    <p:embeddedFont>
      <p:font typeface="Open Sans Bold" panose="020B0604020202020204" charset="0"/>
      <p:regular r:id="rId19"/>
      <p:bold r:id="rId20"/>
    </p:embeddedFont>
    <p:embeddedFont>
      <p:font typeface="Playfair Display 1" panose="020B0604020202020204" charset="0"/>
      <p:regular r:id="rId21"/>
    </p:embeddedFont>
    <p:embeddedFont>
      <p:font typeface="Playfair Display 2" panose="020B0604020202020204" charset="0"/>
      <p:regular r:id="rId22"/>
    </p:embeddedFont>
    <p:embeddedFont>
      <p:font typeface="Playfair Display 2 Bold" panose="020B0604020202020204" charset="0"/>
      <p:regular r:id="rId23"/>
      <p:bold r:id="rId24"/>
    </p:embeddedFont>
    <p:embeddedFont>
      <p:font typeface="Public Sans 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7" autoAdjust="0"/>
  </p:normalViewPr>
  <p:slideViewPr>
    <p:cSldViewPr>
      <p:cViewPr varScale="1">
        <p:scale>
          <a:sx n="51" d="100"/>
          <a:sy n="51" d="100"/>
        </p:scale>
        <p:origin x="85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18.12.2023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everyone, thank you for attending. My name is Isabella and I will be presenting my project, The Wildcat Green Chat.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my project, I wanted to go back to my roots and investigate conservation efforts within my hometown, West Bridgewater, MA. </a:t>
            </a:r>
          </a:p>
          <a:p>
            <a:endParaRPr lang="en-US"/>
          </a:p>
          <a:p>
            <a:r>
              <a:rPr lang="en-US"/>
              <a:t>West Bridgewater, which I will refer to as WB, is a small farm town consisting of over 7,000 residents across almost 16 square miles. </a:t>
            </a:r>
          </a:p>
          <a:p>
            <a:endParaRPr lang="en-US"/>
          </a:p>
          <a:p>
            <a:r>
              <a:rPr lang="en-US"/>
              <a:t>The town's land is primarily made up of residential, farming, and industrial zones. </a:t>
            </a:r>
          </a:p>
          <a:p>
            <a:endParaRPr lang="en-US"/>
          </a:p>
          <a:p>
            <a:r>
              <a:rPr lang="en-US"/>
              <a:t>The town is home to a large number of protected and open spaces, the most well known of them being the Hockomock Swap, West Meadows, and the WB State Forest.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began my investigation by looking into current conservation efforts within town. </a:t>
            </a:r>
          </a:p>
          <a:p>
            <a:endParaRPr lang="en-US"/>
          </a:p>
          <a:p>
            <a:r>
              <a:rPr lang="en-US"/>
              <a:t>The Master Plan is a comprehensive town plan made in 2001, made to set guidelines on town development and the management of our natural resources and open spaces. </a:t>
            </a:r>
          </a:p>
          <a:p>
            <a:r>
              <a:rPr lang="en-US"/>
              <a:t>The Master Plan is still in effect today over 20 years later.</a:t>
            </a:r>
          </a:p>
          <a:p>
            <a:endParaRPr lang="en-US"/>
          </a:p>
          <a:p>
            <a:r>
              <a:rPr lang="en-US"/>
              <a:t>The Conservation Commission has been active since 2014 and aims to develop the town while keeping the natural landscape in mind. The Conservation Commission also helps coordinate events to get residents outside and engaging, with events such as the WB Clean-Up Day and River Walk. </a:t>
            </a:r>
          </a:p>
          <a:p>
            <a:endParaRPr lang="en-US"/>
          </a:p>
          <a:p>
            <a:r>
              <a:rPr lang="en-US"/>
              <a:t>The existence of an Open Space and Recreation Plan allows the town to apply to state grants, and has goals of fostering environmental stewardship and support the lifestyle of residents. Similarly to the Conservation Commission, the Open Space and Recreation department hosts town events for residents.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looking into the conservation efforts currently going on in town, I became interested in how effective they were, and how residents can become more informed. </a:t>
            </a:r>
          </a:p>
          <a:p>
            <a:endParaRPr lang="en-US"/>
          </a:p>
          <a:p>
            <a:r>
              <a:rPr lang="en-US"/>
              <a:t>I spoke with Tracy Altrich, who serves as the Town Planner. I learned from Tracy that the main methods of spreading town information are the town website and social media, mainly Facebook. These methods of sharing information have been proving effective following a recent spike in resident attendance to an Open Space and Recreation event, with over 50 residents attending compared to the usual 8-10. </a:t>
            </a:r>
          </a:p>
          <a:p>
            <a:endParaRPr lang="en-US"/>
          </a:p>
          <a:p>
            <a:r>
              <a:rPr lang="en-US"/>
              <a:t>I also spoke to local residents ranging from young adults to adults. The information I gathered suggests that residents appreciate and value the local environment, but are uninformed on current efforts and find the information to be difficult to locate without visiting multiple sites. I also looked into town documents and found that the town is lacking initiatives that could motivate residents to enact personal change, such as a composting initiative and an  invasive species management plan. </a:t>
            </a:r>
          </a:p>
          <a:p>
            <a:endParaRPr lang="en-US"/>
          </a:p>
          <a:p>
            <a:r>
              <a:rPr lang="en-US"/>
              <a:t>From all of this information, and with guidance from Tracy, I decided that residents need another form of receiving information, such as a written form, as well as a way to receive all information pertaining to sustainability and conservation in a simple, compiled form.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That is why I am proposing a brochure to increase resident engagement and the flow of information regarding conservation.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is a draft design of said brochure, titled The Wildcat Green Chat. The front and back would include the title page, a business spotlight that serves as advertisement, and ways residents can get involved. The inside would include information on local programs, policies, as well as information that the town is not addressing currently.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business spotlight aims to promote buying from local businesses to contribute to both the local economy and environment. The spotlight should also include reasons as to why buying from said local business would be more environmentally conscious, which in my example of Daddy's Homegrown, includes the fact that buying locally raised animal products can lessen CO2 emissions associated with transportation. </a:t>
            </a:r>
          </a:p>
          <a:p>
            <a:endParaRPr lang="en-US"/>
          </a:p>
          <a:p>
            <a:r>
              <a:rPr lang="en-US"/>
              <a:t>The ways to get involved section would serve as another method of reaching out to residents and hopefully raise attendance numbers in local meetings and events - all of which would further the progress of current and future initiatives.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my draft, I decided to include the Master Plan of 2001 as through my interviews, I found many residents to be unaware of the plan, including residents who have been in the town since before 2001. This not only raises awareness for the Master Plan, but acts as a call to action for an upgraded Master Plan to address newer issues.</a:t>
            </a:r>
          </a:p>
          <a:p>
            <a:endParaRPr lang="en-US"/>
          </a:p>
          <a:p>
            <a:r>
              <a:rPr lang="en-US"/>
              <a:t>In the middle, I included a section for the Adopt a Catch Basin program, as both my interviewees and I myself were unaware this program existed. Informing residents is the first step, and the hopes are that by informing them, residents will spread the world and increase resident engagement. </a:t>
            </a:r>
          </a:p>
          <a:p>
            <a:endParaRPr lang="en-US"/>
          </a:p>
          <a:p>
            <a:r>
              <a:rPr lang="en-US"/>
              <a:t>Lastly, I included a section on Invasive Species to address that 1) the town does not have an invasive species management plan and 2) get users interested in this topic and serve as a call to individual action. Providing instructions for the removal of these species would serve as a simple way to support the eradication of invasives without spending additional town funds.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With the development of my brochure, the town can anticipate a number of benefits, including: </a:t>
            </a:r>
          </a:p>
          <a:p>
            <a:endParaRPr lang="en-US"/>
          </a:p>
          <a:p>
            <a:r>
              <a:rPr lang="en-US"/>
              <a:t>1. Greater interest in local landscapes</a:t>
            </a:r>
          </a:p>
          <a:p>
            <a:endParaRPr lang="en-US"/>
          </a:p>
          <a:p>
            <a:r>
              <a:rPr lang="en-US"/>
              <a:t>2. Local business support</a:t>
            </a:r>
          </a:p>
          <a:p>
            <a:endParaRPr lang="en-US"/>
          </a:p>
          <a:p>
            <a:r>
              <a:rPr lang="en-US"/>
              <a:t>3. Engagement amongst all residents of all ages</a:t>
            </a:r>
          </a:p>
          <a:p>
            <a:endParaRPr lang="en-US"/>
          </a:p>
          <a:p>
            <a:r>
              <a:rPr lang="en-US"/>
              <a:t>and</a:t>
            </a:r>
          </a:p>
          <a:p>
            <a:endParaRPr lang="en-US"/>
          </a:p>
          <a:p>
            <a:r>
              <a:rPr lang="en-US"/>
              <a:t>4. Increased use of open spaces, which should in turn continue to further interests in local landscapes.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for the actual development, here is a timeline for the town to follow. </a:t>
            </a:r>
          </a:p>
          <a:p>
            <a:endParaRPr lang="en-US"/>
          </a:p>
          <a:p>
            <a:r>
              <a:rPr lang="en-US"/>
              <a:t>Following this presentation, the town should reach out to local organizations and the head of the highschool environmental club, Jonathan Pike, to look for volunteers to manage the brochure. The town could also incentivize the students by offering service hours in exchange. </a:t>
            </a:r>
          </a:p>
          <a:p>
            <a:endParaRPr lang="en-US"/>
          </a:p>
          <a:p>
            <a:r>
              <a:rPr lang="en-US"/>
              <a:t>Once a team has been formed, they should speak to local businesses about being highlighted and consider collaborative events with related businesses, such as local farms. </a:t>
            </a:r>
          </a:p>
          <a:p>
            <a:endParaRPr lang="en-US"/>
          </a:p>
          <a:p>
            <a:r>
              <a:rPr lang="en-US"/>
              <a:t>To raise excitement, the team should host an event that would garner attention and allow them to premiere the brochure. </a:t>
            </a:r>
          </a:p>
          <a:p>
            <a:endParaRPr lang="en-US"/>
          </a:p>
          <a:p>
            <a:r>
              <a:rPr lang="en-US"/>
              <a:t>After launching, the team should monitor reader engagement and consider possible improvements addressed by residents.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hope you find inspiration in the brochure and your own home town, thank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AutoShape 2"/>
          <p:cNvSpPr/>
          <p:nvPr/>
        </p:nvSpPr>
        <p:spPr>
          <a:xfrm flipV="1">
            <a:off x="1028718" y="5490631"/>
            <a:ext cx="16230594" cy="38509"/>
          </a:xfrm>
          <a:prstGeom prst="line">
            <a:avLst/>
          </a:prstGeom>
          <a:ln w="9525"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700" y="2264514"/>
            <a:ext cx="12756948" cy="3221355"/>
          </a:xfrm>
          <a:prstGeom prst="rect">
            <a:avLst/>
          </a:prstGeom>
        </p:spPr>
        <p:txBody>
          <a:bodyPr lIns="0" tIns="0" rIns="0" bIns="0" rtlCol="0" anchor="t">
            <a:spAutoFit/>
          </a:bodyPr>
          <a:lstStyle/>
          <a:p>
            <a:pPr>
              <a:lnSpc>
                <a:spcPts val="12285"/>
              </a:lnSpc>
            </a:pPr>
            <a:r>
              <a:rPr lang="en-US" sz="13500" spc="67">
                <a:solidFill>
                  <a:srgbClr val="FFFFFF"/>
                </a:solidFill>
                <a:latin typeface="Playfair Display 1"/>
              </a:rPr>
              <a:t>The Wildcat</a:t>
            </a:r>
          </a:p>
          <a:p>
            <a:pPr>
              <a:lnSpc>
                <a:spcPts val="12285"/>
              </a:lnSpc>
            </a:pPr>
            <a:r>
              <a:rPr lang="en-US" sz="13500" spc="67">
                <a:solidFill>
                  <a:srgbClr val="FFFFFF"/>
                </a:solidFill>
                <a:latin typeface="Playfair Display 1"/>
              </a:rPr>
              <a:t>    Green Chat</a:t>
            </a:r>
          </a:p>
        </p:txBody>
      </p:sp>
      <p:sp>
        <p:nvSpPr>
          <p:cNvPr id="4" name="Freeform 4"/>
          <p:cNvSpPr/>
          <p:nvPr/>
        </p:nvSpPr>
        <p:spPr>
          <a:xfrm>
            <a:off x="12954505" y="1540672"/>
            <a:ext cx="3170488" cy="3602828"/>
          </a:xfrm>
          <a:custGeom>
            <a:avLst/>
            <a:gdLst/>
            <a:ahLst/>
            <a:cxnLst/>
            <a:rect l="l" t="t" r="r" b="b"/>
            <a:pathLst>
              <a:path w="3170488" h="3602828">
                <a:moveTo>
                  <a:pt x="0" y="0"/>
                </a:moveTo>
                <a:lnTo>
                  <a:pt x="3170488" y="0"/>
                </a:lnTo>
                <a:lnTo>
                  <a:pt x="3170488" y="3602828"/>
                </a:lnTo>
                <a:lnTo>
                  <a:pt x="0" y="3602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028700" y="5721305"/>
            <a:ext cx="16230600" cy="415290"/>
          </a:xfrm>
          <a:prstGeom prst="rect">
            <a:avLst/>
          </a:prstGeom>
        </p:spPr>
        <p:txBody>
          <a:bodyPr lIns="0" tIns="0" rIns="0" bIns="0" rtlCol="0" anchor="t">
            <a:spAutoFit/>
          </a:bodyPr>
          <a:lstStyle/>
          <a:p>
            <a:pPr>
              <a:lnSpc>
                <a:spcPts val="3359"/>
              </a:lnSpc>
              <a:spcBef>
                <a:spcPct val="0"/>
              </a:spcBef>
            </a:pPr>
            <a:r>
              <a:rPr lang="en-US" sz="2400" spc="544">
                <a:solidFill>
                  <a:srgbClr val="FFFFFF"/>
                </a:solidFill>
                <a:latin typeface="Public Sans Bold"/>
              </a:rPr>
              <a:t>EE 538: RESEARCH FOR ENVIRONMENTAL AGENCIES AND ORGANIZATIONS 2</a:t>
            </a:r>
          </a:p>
        </p:txBody>
      </p:sp>
      <p:sp>
        <p:nvSpPr>
          <p:cNvPr id="6" name="TextBox 6"/>
          <p:cNvSpPr txBox="1"/>
          <p:nvPr/>
        </p:nvSpPr>
        <p:spPr>
          <a:xfrm>
            <a:off x="1028700" y="6327095"/>
            <a:ext cx="7862435" cy="415290"/>
          </a:xfrm>
          <a:prstGeom prst="rect">
            <a:avLst/>
          </a:prstGeom>
        </p:spPr>
        <p:txBody>
          <a:bodyPr lIns="0" tIns="0" rIns="0" bIns="0" rtlCol="0" anchor="t">
            <a:spAutoFit/>
          </a:bodyPr>
          <a:lstStyle/>
          <a:p>
            <a:pPr marL="0" lvl="0" indent="0" algn="l">
              <a:lnSpc>
                <a:spcPts val="3359"/>
              </a:lnSpc>
              <a:spcBef>
                <a:spcPct val="0"/>
              </a:spcBef>
            </a:pPr>
            <a:r>
              <a:rPr lang="en-US" sz="2400" u="none" strike="noStrike" spc="544">
                <a:solidFill>
                  <a:srgbClr val="FFFFFF"/>
                </a:solidFill>
                <a:latin typeface="Public Sans Bold"/>
              </a:rPr>
              <a:t>ISABELLA DIAS-LAM</a:t>
            </a:r>
          </a:p>
        </p:txBody>
      </p:sp>
      <p:sp>
        <p:nvSpPr>
          <p:cNvPr id="7" name="TextBox 7"/>
          <p:cNvSpPr txBox="1"/>
          <p:nvPr/>
        </p:nvSpPr>
        <p:spPr>
          <a:xfrm>
            <a:off x="16124993" y="9254490"/>
            <a:ext cx="2268626" cy="713279"/>
          </a:xfrm>
          <a:prstGeom prst="rect">
            <a:avLst/>
          </a:prstGeom>
        </p:spPr>
        <p:txBody>
          <a:bodyPr lIns="0" tIns="0" rIns="0" bIns="0" rtlCol="0" anchor="t">
            <a:spAutoFit/>
          </a:bodyPr>
          <a:lstStyle/>
          <a:p>
            <a:pPr>
              <a:lnSpc>
                <a:spcPts val="2717"/>
              </a:lnSpc>
            </a:pPr>
            <a:r>
              <a:rPr lang="en-US" sz="2986" spc="14">
                <a:solidFill>
                  <a:srgbClr val="FFFFFF"/>
                </a:solidFill>
                <a:latin typeface="Playfair Display 1"/>
              </a:rPr>
              <a:t>Boston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Freeform 2"/>
          <p:cNvSpPr/>
          <p:nvPr/>
        </p:nvSpPr>
        <p:spPr>
          <a:xfrm>
            <a:off x="0" y="0"/>
            <a:ext cx="10705106" cy="10287000"/>
          </a:xfrm>
          <a:custGeom>
            <a:avLst/>
            <a:gdLst/>
            <a:ahLst/>
            <a:cxnLst/>
            <a:rect l="l" t="t" r="r" b="b"/>
            <a:pathLst>
              <a:path w="10705106" h="10287000">
                <a:moveTo>
                  <a:pt x="0" y="0"/>
                </a:moveTo>
                <a:lnTo>
                  <a:pt x="10705106" y="0"/>
                </a:lnTo>
                <a:lnTo>
                  <a:pt x="10705106" y="10287000"/>
                </a:lnTo>
                <a:lnTo>
                  <a:pt x="0" y="10287000"/>
                </a:lnTo>
                <a:lnTo>
                  <a:pt x="0" y="0"/>
                </a:lnTo>
                <a:close/>
              </a:path>
            </a:pathLst>
          </a:custGeom>
          <a:blipFill>
            <a:blip r:embed="rId3"/>
            <a:stretch>
              <a:fillRect l="-32769" t="-7747" r="-46433"/>
            </a:stretch>
          </a:blipFill>
        </p:spPr>
        <p:txBody>
          <a:bodyPr/>
          <a:lstStyle/>
          <a:p>
            <a:endParaRPr lang="en-US"/>
          </a:p>
        </p:txBody>
      </p:sp>
      <p:sp>
        <p:nvSpPr>
          <p:cNvPr id="3" name="TextBox 3"/>
          <p:cNvSpPr txBox="1"/>
          <p:nvPr/>
        </p:nvSpPr>
        <p:spPr>
          <a:xfrm>
            <a:off x="11251786" y="342900"/>
            <a:ext cx="6268792" cy="1371600"/>
          </a:xfrm>
          <a:prstGeom prst="rect">
            <a:avLst/>
          </a:prstGeom>
        </p:spPr>
        <p:txBody>
          <a:bodyPr lIns="0" tIns="0" rIns="0" bIns="0" rtlCol="0" anchor="t">
            <a:spAutoFit/>
          </a:bodyPr>
          <a:lstStyle/>
          <a:p>
            <a:pPr marL="0" lvl="0" indent="0" algn="ctr">
              <a:lnSpc>
                <a:spcPts val="5400"/>
              </a:lnSpc>
            </a:pPr>
            <a:r>
              <a:rPr lang="en-US" sz="4500">
                <a:solidFill>
                  <a:srgbClr val="FFFFFF"/>
                </a:solidFill>
                <a:latin typeface="Playfair Display 2 Bold"/>
              </a:rPr>
              <a:t>The Town of West Bridgewater, MA</a:t>
            </a:r>
          </a:p>
        </p:txBody>
      </p:sp>
      <p:sp>
        <p:nvSpPr>
          <p:cNvPr id="4" name="TextBox 4"/>
          <p:cNvSpPr txBox="1"/>
          <p:nvPr/>
        </p:nvSpPr>
        <p:spPr>
          <a:xfrm>
            <a:off x="11109085" y="1939290"/>
            <a:ext cx="6554194" cy="7713345"/>
          </a:xfrm>
          <a:prstGeom prst="rect">
            <a:avLst/>
          </a:prstGeom>
        </p:spPr>
        <p:txBody>
          <a:bodyPr lIns="0" tIns="0" rIns="0" bIns="0" rtlCol="0" anchor="t">
            <a:spAutoFit/>
          </a:bodyPr>
          <a:lstStyle/>
          <a:p>
            <a:pPr marL="755651" lvl="1" indent="-377825">
              <a:lnSpc>
                <a:spcPts val="5565"/>
              </a:lnSpc>
              <a:buFont typeface="Arial"/>
              <a:buChar char="•"/>
            </a:pPr>
            <a:r>
              <a:rPr lang="en-US" sz="3500">
                <a:solidFill>
                  <a:srgbClr val="FFFFFF"/>
                </a:solidFill>
                <a:latin typeface="Playfair Display 2"/>
              </a:rPr>
              <a:t>Population: 7,000+</a:t>
            </a:r>
          </a:p>
          <a:p>
            <a:pPr marL="755651" lvl="1" indent="-377825">
              <a:lnSpc>
                <a:spcPts val="5565"/>
              </a:lnSpc>
              <a:buFont typeface="Arial"/>
              <a:buChar char="•"/>
            </a:pPr>
            <a:r>
              <a:rPr lang="en-US" sz="3500">
                <a:solidFill>
                  <a:srgbClr val="FFFFFF"/>
                </a:solidFill>
                <a:latin typeface="Playfair Display 2"/>
              </a:rPr>
              <a:t>Area: 15.7 miles²</a:t>
            </a:r>
          </a:p>
          <a:p>
            <a:pPr marL="755651" lvl="1" indent="-377825">
              <a:lnSpc>
                <a:spcPts val="5565"/>
              </a:lnSpc>
              <a:buFont typeface="Arial"/>
              <a:buChar char="•"/>
            </a:pPr>
            <a:r>
              <a:rPr lang="en-US" sz="3500">
                <a:solidFill>
                  <a:srgbClr val="FFFFFF"/>
                </a:solidFill>
                <a:latin typeface="Playfair Display 2"/>
              </a:rPr>
              <a:t>Median age: 39.8 years</a:t>
            </a:r>
          </a:p>
          <a:p>
            <a:pPr marL="755651" lvl="1" indent="-377825">
              <a:lnSpc>
                <a:spcPts val="5565"/>
              </a:lnSpc>
              <a:buFont typeface="Arial"/>
              <a:buChar char="•"/>
            </a:pPr>
            <a:r>
              <a:rPr lang="en-US" sz="3500">
                <a:solidFill>
                  <a:srgbClr val="FFFFFF"/>
                </a:solidFill>
                <a:latin typeface="Playfair Display 2"/>
              </a:rPr>
              <a:t>30 miles south of Boston</a:t>
            </a:r>
          </a:p>
          <a:p>
            <a:pPr marL="755651" lvl="1" indent="-377825">
              <a:lnSpc>
                <a:spcPts val="5565"/>
              </a:lnSpc>
              <a:buFont typeface="Arial"/>
              <a:buChar char="•"/>
            </a:pPr>
            <a:r>
              <a:rPr lang="en-US" sz="3500">
                <a:solidFill>
                  <a:srgbClr val="FFFFFF"/>
                </a:solidFill>
                <a:latin typeface="Playfair Display 2"/>
              </a:rPr>
              <a:t>Primarily consists of residential, farming, and industrial zones</a:t>
            </a:r>
          </a:p>
          <a:p>
            <a:pPr marL="755651" lvl="1" indent="-377825">
              <a:lnSpc>
                <a:spcPts val="5565"/>
              </a:lnSpc>
              <a:buFont typeface="Arial"/>
              <a:buChar char="•"/>
            </a:pPr>
            <a:r>
              <a:rPr lang="en-US" sz="3500">
                <a:solidFill>
                  <a:srgbClr val="FFFFFF"/>
                </a:solidFill>
                <a:latin typeface="Playfair Display 2"/>
              </a:rPr>
              <a:t>Major open spaces include the Hockomock Swap, West Meadows, and WB State Forest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grpSp>
        <p:nvGrpSpPr>
          <p:cNvPr id="2" name="Group 2"/>
          <p:cNvGrpSpPr/>
          <p:nvPr/>
        </p:nvGrpSpPr>
        <p:grpSpPr>
          <a:xfrm>
            <a:off x="1865888" y="2163342"/>
            <a:ext cx="4554038" cy="5960317"/>
            <a:chOff x="0" y="0"/>
            <a:chExt cx="3525957" cy="4614767"/>
          </a:xfrm>
        </p:grpSpPr>
        <p:sp>
          <p:nvSpPr>
            <p:cNvPr id="3" name="Freeform 3"/>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7"/>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9A4343"/>
            </a:solidFill>
          </p:spPr>
          <p:txBody>
            <a:bodyPr/>
            <a:lstStyle/>
            <a:p>
              <a:endParaRPr lang="en-US"/>
            </a:p>
          </p:txBody>
        </p:sp>
      </p:grpSp>
      <p:sp>
        <p:nvSpPr>
          <p:cNvPr id="4" name="TextBox 4"/>
          <p:cNvSpPr txBox="1"/>
          <p:nvPr/>
        </p:nvSpPr>
        <p:spPr>
          <a:xfrm>
            <a:off x="2540733" y="2408143"/>
            <a:ext cx="3879192" cy="1047750"/>
          </a:xfrm>
          <a:prstGeom prst="rect">
            <a:avLst/>
          </a:prstGeom>
        </p:spPr>
        <p:txBody>
          <a:bodyPr lIns="0" tIns="0" rIns="0" bIns="0" rtlCol="0" anchor="t">
            <a:spAutoFit/>
          </a:bodyPr>
          <a:lstStyle/>
          <a:p>
            <a:pPr marL="0" lvl="0" indent="0" algn="ctr">
              <a:lnSpc>
                <a:spcPts val="4200"/>
              </a:lnSpc>
              <a:spcBef>
                <a:spcPct val="0"/>
              </a:spcBef>
            </a:pPr>
            <a:r>
              <a:rPr lang="en-US" sz="3000" u="none" strike="noStrike">
                <a:solidFill>
                  <a:srgbClr val="FFFFFF"/>
                </a:solidFill>
                <a:latin typeface="Playfair Display 2 Bold"/>
              </a:rPr>
              <a:t>Master Plan </a:t>
            </a:r>
          </a:p>
          <a:p>
            <a:pPr marL="0" lvl="0" indent="0" algn="ctr">
              <a:lnSpc>
                <a:spcPts val="4200"/>
              </a:lnSpc>
              <a:spcBef>
                <a:spcPct val="0"/>
              </a:spcBef>
            </a:pPr>
            <a:r>
              <a:rPr lang="en-US" sz="3000" u="none" strike="noStrike">
                <a:solidFill>
                  <a:srgbClr val="FFFFFF"/>
                </a:solidFill>
                <a:latin typeface="Playfair Display 2 Bold"/>
              </a:rPr>
              <a:t>of 2001</a:t>
            </a:r>
          </a:p>
        </p:txBody>
      </p:sp>
      <p:grpSp>
        <p:nvGrpSpPr>
          <p:cNvPr id="5" name="Group 5"/>
          <p:cNvGrpSpPr/>
          <p:nvPr/>
        </p:nvGrpSpPr>
        <p:grpSpPr>
          <a:xfrm>
            <a:off x="2010048" y="2414862"/>
            <a:ext cx="1061372" cy="1061372"/>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31F1F"/>
            </a:solidFill>
          </p:spPr>
          <p:txBody>
            <a:bodyPr/>
            <a:lstStyle/>
            <a:p>
              <a:endParaRPr lang="en-US"/>
            </a:p>
          </p:txBody>
        </p:sp>
      </p:grpSp>
      <p:grpSp>
        <p:nvGrpSpPr>
          <p:cNvPr id="7" name="Group 7"/>
          <p:cNvGrpSpPr/>
          <p:nvPr/>
        </p:nvGrpSpPr>
        <p:grpSpPr>
          <a:xfrm>
            <a:off x="6866981" y="2163342"/>
            <a:ext cx="4554038" cy="5960317"/>
            <a:chOff x="0" y="0"/>
            <a:chExt cx="3525957" cy="4614767"/>
          </a:xfrm>
        </p:grpSpPr>
        <p:sp>
          <p:nvSpPr>
            <p:cNvPr id="8" name="Freeform 8"/>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7"/>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9A4343"/>
            </a:solidFill>
          </p:spPr>
          <p:txBody>
            <a:bodyPr/>
            <a:lstStyle/>
            <a:p>
              <a:endParaRPr lang="en-US"/>
            </a:p>
          </p:txBody>
        </p:sp>
      </p:grpSp>
      <p:sp>
        <p:nvSpPr>
          <p:cNvPr id="9" name="TextBox 9"/>
          <p:cNvSpPr txBox="1"/>
          <p:nvPr/>
        </p:nvSpPr>
        <p:spPr>
          <a:xfrm>
            <a:off x="7467869" y="2357712"/>
            <a:ext cx="3953150" cy="1047750"/>
          </a:xfrm>
          <a:prstGeom prst="rect">
            <a:avLst/>
          </a:prstGeom>
        </p:spPr>
        <p:txBody>
          <a:bodyPr lIns="0" tIns="0" rIns="0" bIns="0" rtlCol="0" anchor="t">
            <a:spAutoFit/>
          </a:bodyPr>
          <a:lstStyle/>
          <a:p>
            <a:pPr marL="0" lvl="0" indent="0" algn="ctr">
              <a:lnSpc>
                <a:spcPts val="4200"/>
              </a:lnSpc>
              <a:spcBef>
                <a:spcPct val="0"/>
              </a:spcBef>
            </a:pPr>
            <a:r>
              <a:rPr lang="en-US" sz="3000" u="none" strike="noStrike">
                <a:solidFill>
                  <a:srgbClr val="FFFFFF"/>
                </a:solidFill>
                <a:latin typeface="Playfair Display 2 Bold"/>
              </a:rPr>
              <a:t>Conservation Commission</a:t>
            </a:r>
          </a:p>
        </p:txBody>
      </p:sp>
      <p:grpSp>
        <p:nvGrpSpPr>
          <p:cNvPr id="10" name="Group 10"/>
          <p:cNvGrpSpPr/>
          <p:nvPr/>
        </p:nvGrpSpPr>
        <p:grpSpPr>
          <a:xfrm>
            <a:off x="6933946" y="2429908"/>
            <a:ext cx="1061372" cy="1061372"/>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31F1F"/>
            </a:solidFill>
          </p:spPr>
          <p:txBody>
            <a:bodyPr/>
            <a:lstStyle/>
            <a:p>
              <a:endParaRPr lang="en-US"/>
            </a:p>
          </p:txBody>
        </p:sp>
      </p:grpSp>
      <p:sp>
        <p:nvSpPr>
          <p:cNvPr id="12" name="TextBox 12"/>
          <p:cNvSpPr txBox="1"/>
          <p:nvPr/>
        </p:nvSpPr>
        <p:spPr>
          <a:xfrm>
            <a:off x="6940419" y="2516058"/>
            <a:ext cx="1061372" cy="664383"/>
          </a:xfrm>
          <a:prstGeom prst="rect">
            <a:avLst/>
          </a:prstGeom>
        </p:spPr>
        <p:txBody>
          <a:bodyPr lIns="0" tIns="0" rIns="0" bIns="0" rtlCol="0" anchor="t">
            <a:spAutoFit/>
          </a:bodyPr>
          <a:lstStyle/>
          <a:p>
            <a:pPr marL="0" lvl="1" indent="0" algn="ctr">
              <a:lnSpc>
                <a:spcPts val="5651"/>
              </a:lnSpc>
              <a:spcBef>
                <a:spcPct val="0"/>
              </a:spcBef>
            </a:pPr>
            <a:r>
              <a:rPr lang="en-US" sz="3599" u="none" spc="-89">
                <a:solidFill>
                  <a:srgbClr val="FFFFFF"/>
                </a:solidFill>
                <a:latin typeface="Open Sans Bold"/>
              </a:rPr>
              <a:t>2</a:t>
            </a:r>
          </a:p>
        </p:txBody>
      </p:sp>
      <p:grpSp>
        <p:nvGrpSpPr>
          <p:cNvPr id="13" name="Group 13"/>
          <p:cNvGrpSpPr/>
          <p:nvPr/>
        </p:nvGrpSpPr>
        <p:grpSpPr>
          <a:xfrm>
            <a:off x="11868075" y="2163342"/>
            <a:ext cx="4554038" cy="5960317"/>
            <a:chOff x="0" y="0"/>
            <a:chExt cx="3525957" cy="4614767"/>
          </a:xfrm>
        </p:grpSpPr>
        <p:sp>
          <p:nvSpPr>
            <p:cNvPr id="14" name="Freeform 14"/>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7"/>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9A4343"/>
            </a:solidFill>
          </p:spPr>
          <p:txBody>
            <a:bodyPr/>
            <a:lstStyle/>
            <a:p>
              <a:endParaRPr lang="en-US"/>
            </a:p>
          </p:txBody>
        </p:sp>
      </p:grpSp>
      <p:sp>
        <p:nvSpPr>
          <p:cNvPr id="15" name="TextBox 15"/>
          <p:cNvSpPr txBox="1"/>
          <p:nvPr/>
        </p:nvSpPr>
        <p:spPr>
          <a:xfrm>
            <a:off x="12468769" y="2372758"/>
            <a:ext cx="4116149" cy="1047750"/>
          </a:xfrm>
          <a:prstGeom prst="rect">
            <a:avLst/>
          </a:prstGeom>
        </p:spPr>
        <p:txBody>
          <a:bodyPr lIns="0" tIns="0" rIns="0" bIns="0" rtlCol="0" anchor="t">
            <a:spAutoFit/>
          </a:bodyPr>
          <a:lstStyle/>
          <a:p>
            <a:pPr marL="0" lvl="0" indent="0" algn="ctr">
              <a:lnSpc>
                <a:spcPts val="4200"/>
              </a:lnSpc>
              <a:spcBef>
                <a:spcPct val="0"/>
              </a:spcBef>
            </a:pPr>
            <a:r>
              <a:rPr lang="en-US" sz="3000">
                <a:solidFill>
                  <a:srgbClr val="FFFFFF"/>
                </a:solidFill>
                <a:latin typeface="Playfair Display 2 Bold"/>
              </a:rPr>
              <a:t>Open Space and Recreation Plan</a:t>
            </a:r>
          </a:p>
        </p:txBody>
      </p:sp>
      <p:grpSp>
        <p:nvGrpSpPr>
          <p:cNvPr id="16" name="Group 16"/>
          <p:cNvGrpSpPr/>
          <p:nvPr/>
        </p:nvGrpSpPr>
        <p:grpSpPr>
          <a:xfrm>
            <a:off x="11935369" y="2429908"/>
            <a:ext cx="1061372" cy="1061372"/>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731F1F"/>
            </a:solidFill>
          </p:spPr>
          <p:txBody>
            <a:bodyPr/>
            <a:lstStyle/>
            <a:p>
              <a:endParaRPr lang="en-US"/>
            </a:p>
          </p:txBody>
        </p:sp>
      </p:grpSp>
      <p:sp>
        <p:nvSpPr>
          <p:cNvPr id="18" name="TextBox 18"/>
          <p:cNvSpPr txBox="1"/>
          <p:nvPr/>
        </p:nvSpPr>
        <p:spPr>
          <a:xfrm>
            <a:off x="11935369" y="2516058"/>
            <a:ext cx="1061372" cy="664383"/>
          </a:xfrm>
          <a:prstGeom prst="rect">
            <a:avLst/>
          </a:prstGeom>
        </p:spPr>
        <p:txBody>
          <a:bodyPr lIns="0" tIns="0" rIns="0" bIns="0" rtlCol="0" anchor="t">
            <a:spAutoFit/>
          </a:bodyPr>
          <a:lstStyle/>
          <a:p>
            <a:pPr marL="0" lvl="1" indent="0" algn="ctr">
              <a:lnSpc>
                <a:spcPts val="5651"/>
              </a:lnSpc>
              <a:spcBef>
                <a:spcPct val="0"/>
              </a:spcBef>
            </a:pPr>
            <a:r>
              <a:rPr lang="en-US" sz="3599" u="none" spc="-89">
                <a:solidFill>
                  <a:srgbClr val="FFFFFF"/>
                </a:solidFill>
                <a:latin typeface="Open Sans Bold"/>
              </a:rPr>
              <a:t>3</a:t>
            </a:r>
          </a:p>
        </p:txBody>
      </p:sp>
      <p:sp>
        <p:nvSpPr>
          <p:cNvPr id="19" name="TextBox 19"/>
          <p:cNvSpPr txBox="1"/>
          <p:nvPr/>
        </p:nvSpPr>
        <p:spPr>
          <a:xfrm>
            <a:off x="1028700" y="169228"/>
            <a:ext cx="16230600" cy="1500502"/>
          </a:xfrm>
          <a:prstGeom prst="rect">
            <a:avLst/>
          </a:prstGeom>
        </p:spPr>
        <p:txBody>
          <a:bodyPr lIns="0" tIns="0" rIns="0" bIns="0" rtlCol="0" anchor="t">
            <a:spAutoFit/>
          </a:bodyPr>
          <a:lstStyle/>
          <a:p>
            <a:pPr marL="0" lvl="0" indent="0" algn="ctr">
              <a:lnSpc>
                <a:spcPts val="12320"/>
              </a:lnSpc>
              <a:spcBef>
                <a:spcPct val="0"/>
              </a:spcBef>
            </a:pPr>
            <a:r>
              <a:rPr lang="en-US" sz="8800" u="none" strike="noStrike">
                <a:solidFill>
                  <a:srgbClr val="FFFFFF"/>
                </a:solidFill>
                <a:latin typeface="Playfair Display 2 Bold"/>
              </a:rPr>
              <a:t>Current Conservation Efforts</a:t>
            </a:r>
          </a:p>
        </p:txBody>
      </p:sp>
      <p:sp>
        <p:nvSpPr>
          <p:cNvPr id="20" name="TextBox 20"/>
          <p:cNvSpPr txBox="1"/>
          <p:nvPr/>
        </p:nvSpPr>
        <p:spPr>
          <a:xfrm>
            <a:off x="2010048" y="2480672"/>
            <a:ext cx="1061372" cy="664383"/>
          </a:xfrm>
          <a:prstGeom prst="rect">
            <a:avLst/>
          </a:prstGeom>
        </p:spPr>
        <p:txBody>
          <a:bodyPr lIns="0" tIns="0" rIns="0" bIns="0" rtlCol="0" anchor="t">
            <a:spAutoFit/>
          </a:bodyPr>
          <a:lstStyle/>
          <a:p>
            <a:pPr marL="0" lvl="1" indent="0" algn="ctr">
              <a:lnSpc>
                <a:spcPts val="5651"/>
              </a:lnSpc>
              <a:spcBef>
                <a:spcPct val="0"/>
              </a:spcBef>
            </a:pPr>
            <a:r>
              <a:rPr lang="en-US" sz="3599" spc="-89">
                <a:solidFill>
                  <a:srgbClr val="FFFFFF"/>
                </a:solidFill>
                <a:latin typeface="Open Sans Bold"/>
              </a:rPr>
              <a:t>1</a:t>
            </a:r>
          </a:p>
        </p:txBody>
      </p:sp>
      <p:sp>
        <p:nvSpPr>
          <p:cNvPr id="21" name="TextBox 21"/>
          <p:cNvSpPr txBox="1"/>
          <p:nvPr/>
        </p:nvSpPr>
        <p:spPr>
          <a:xfrm>
            <a:off x="2052787" y="3548603"/>
            <a:ext cx="4185544" cy="4283710"/>
          </a:xfrm>
          <a:prstGeom prst="rect">
            <a:avLst/>
          </a:prstGeom>
        </p:spPr>
        <p:txBody>
          <a:bodyPr lIns="0" tIns="0" rIns="0" bIns="0" rtlCol="0" anchor="t">
            <a:spAutoFit/>
          </a:bodyPr>
          <a:lstStyle/>
          <a:p>
            <a:pPr marL="561341" lvl="1" indent="-280670">
              <a:lnSpc>
                <a:spcPts val="4940"/>
              </a:lnSpc>
              <a:buFont typeface="Arial"/>
              <a:buChar char="•"/>
            </a:pPr>
            <a:r>
              <a:rPr lang="en-US" sz="2600">
                <a:solidFill>
                  <a:srgbClr val="FFFFFF"/>
                </a:solidFill>
                <a:latin typeface="Canva Sans"/>
              </a:rPr>
              <a:t>Comprehensive town plan made in 2001</a:t>
            </a:r>
          </a:p>
          <a:p>
            <a:pPr marL="561341" lvl="1" indent="-280670">
              <a:lnSpc>
                <a:spcPts val="4940"/>
              </a:lnSpc>
              <a:buFont typeface="Arial"/>
              <a:buChar char="•"/>
            </a:pPr>
            <a:r>
              <a:rPr lang="en-US" sz="2600">
                <a:solidFill>
                  <a:srgbClr val="FFFFFF"/>
                </a:solidFill>
                <a:latin typeface="Canva Sans"/>
              </a:rPr>
              <a:t>Developed by the town in coordination with private partners</a:t>
            </a:r>
          </a:p>
          <a:p>
            <a:pPr marL="561341" lvl="1" indent="-280670">
              <a:lnSpc>
                <a:spcPts val="4940"/>
              </a:lnSpc>
              <a:buFont typeface="Arial"/>
              <a:buChar char="•"/>
            </a:pPr>
            <a:r>
              <a:rPr lang="en-US" sz="2600">
                <a:solidFill>
                  <a:srgbClr val="FFFFFF"/>
                </a:solidFill>
                <a:latin typeface="Canva Sans"/>
              </a:rPr>
              <a:t>Still in effect to this day</a:t>
            </a:r>
          </a:p>
        </p:txBody>
      </p:sp>
      <p:sp>
        <p:nvSpPr>
          <p:cNvPr id="22" name="TextBox 22"/>
          <p:cNvSpPr txBox="1"/>
          <p:nvPr/>
        </p:nvSpPr>
        <p:spPr>
          <a:xfrm>
            <a:off x="7051228" y="3548603"/>
            <a:ext cx="4185544" cy="4283710"/>
          </a:xfrm>
          <a:prstGeom prst="rect">
            <a:avLst/>
          </a:prstGeom>
        </p:spPr>
        <p:txBody>
          <a:bodyPr lIns="0" tIns="0" rIns="0" bIns="0" rtlCol="0" anchor="t">
            <a:spAutoFit/>
          </a:bodyPr>
          <a:lstStyle/>
          <a:p>
            <a:pPr marL="561341" lvl="1" indent="-280670">
              <a:lnSpc>
                <a:spcPts val="4940"/>
              </a:lnSpc>
              <a:buFont typeface="Arial"/>
              <a:buChar char="•"/>
            </a:pPr>
            <a:r>
              <a:rPr lang="en-US" sz="2600">
                <a:solidFill>
                  <a:srgbClr val="FFFFFF"/>
                </a:solidFill>
                <a:latin typeface="Canva Sans"/>
              </a:rPr>
              <a:t>Active since 2014</a:t>
            </a:r>
          </a:p>
          <a:p>
            <a:pPr marL="561341" lvl="1" indent="-280670">
              <a:lnSpc>
                <a:spcPts val="4940"/>
              </a:lnSpc>
              <a:buFont typeface="Arial"/>
              <a:buChar char="•"/>
            </a:pPr>
            <a:r>
              <a:rPr lang="en-US" sz="2600">
                <a:solidFill>
                  <a:srgbClr val="FFFFFF"/>
                </a:solidFill>
                <a:latin typeface="Canva Sans"/>
              </a:rPr>
              <a:t>Aim to create planned development in concordence with protecting wetlands and waterways</a:t>
            </a:r>
          </a:p>
          <a:p>
            <a:pPr marL="561341" lvl="1" indent="-280670">
              <a:lnSpc>
                <a:spcPts val="4940"/>
              </a:lnSpc>
              <a:buFont typeface="Arial"/>
              <a:buChar char="•"/>
            </a:pPr>
            <a:r>
              <a:rPr lang="en-US" sz="2600">
                <a:solidFill>
                  <a:srgbClr val="FFFFFF"/>
                </a:solidFill>
                <a:latin typeface="Canva Sans"/>
              </a:rPr>
              <a:t>Hosts town events</a:t>
            </a:r>
          </a:p>
        </p:txBody>
      </p:sp>
      <p:sp>
        <p:nvSpPr>
          <p:cNvPr id="23" name="TextBox 23"/>
          <p:cNvSpPr txBox="1"/>
          <p:nvPr/>
        </p:nvSpPr>
        <p:spPr>
          <a:xfrm>
            <a:off x="12049669" y="3548603"/>
            <a:ext cx="4185544" cy="4283710"/>
          </a:xfrm>
          <a:prstGeom prst="rect">
            <a:avLst/>
          </a:prstGeom>
        </p:spPr>
        <p:txBody>
          <a:bodyPr lIns="0" tIns="0" rIns="0" bIns="0" rtlCol="0" anchor="t">
            <a:spAutoFit/>
          </a:bodyPr>
          <a:lstStyle/>
          <a:p>
            <a:pPr marL="561341" lvl="1" indent="-280670">
              <a:lnSpc>
                <a:spcPts val="4940"/>
              </a:lnSpc>
              <a:buFont typeface="Arial"/>
              <a:buChar char="•"/>
            </a:pPr>
            <a:r>
              <a:rPr lang="en-US" sz="2600">
                <a:solidFill>
                  <a:srgbClr val="FFFFFF"/>
                </a:solidFill>
                <a:latin typeface="Canva Sans"/>
              </a:rPr>
              <a:t>Allows the town to apply for state grants</a:t>
            </a:r>
          </a:p>
          <a:p>
            <a:pPr marL="561341" lvl="1" indent="-280670">
              <a:lnSpc>
                <a:spcPts val="4940"/>
              </a:lnSpc>
              <a:buFont typeface="Arial"/>
              <a:buChar char="•"/>
            </a:pPr>
            <a:r>
              <a:rPr lang="en-US" sz="2600">
                <a:solidFill>
                  <a:srgbClr val="FFFFFF"/>
                </a:solidFill>
                <a:latin typeface="Canva Sans"/>
              </a:rPr>
              <a:t>Goal of fostering environmental stewardship</a:t>
            </a:r>
          </a:p>
          <a:p>
            <a:pPr marL="561341" lvl="1" indent="-280670">
              <a:lnSpc>
                <a:spcPts val="4940"/>
              </a:lnSpc>
              <a:buFont typeface="Arial"/>
              <a:buChar char="•"/>
            </a:pPr>
            <a:r>
              <a:rPr lang="en-US" sz="2600">
                <a:solidFill>
                  <a:srgbClr val="FFFFFF"/>
                </a:solidFill>
                <a:latin typeface="Canva Sans"/>
              </a:rPr>
              <a:t>Aims to support the lifestyle of residents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Freeform 2"/>
          <p:cNvSpPr/>
          <p:nvPr/>
        </p:nvSpPr>
        <p:spPr>
          <a:xfrm>
            <a:off x="616320" y="1802023"/>
            <a:ext cx="8168671" cy="8189143"/>
          </a:xfrm>
          <a:custGeom>
            <a:avLst/>
            <a:gdLst/>
            <a:ahLst/>
            <a:cxnLst/>
            <a:rect l="l" t="t" r="r" b="b"/>
            <a:pathLst>
              <a:path w="8168671" h="8189143">
                <a:moveTo>
                  <a:pt x="0" y="0"/>
                </a:moveTo>
                <a:lnTo>
                  <a:pt x="8168670" y="0"/>
                </a:lnTo>
                <a:lnTo>
                  <a:pt x="8168670" y="8189144"/>
                </a:lnTo>
                <a:lnTo>
                  <a:pt x="0" y="81891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95250"/>
            <a:ext cx="18288000" cy="1668780"/>
          </a:xfrm>
          <a:prstGeom prst="rect">
            <a:avLst/>
          </a:prstGeom>
        </p:spPr>
        <p:txBody>
          <a:bodyPr lIns="0" tIns="0" rIns="0" bIns="0" rtlCol="0" anchor="t">
            <a:spAutoFit/>
          </a:bodyPr>
          <a:lstStyle/>
          <a:p>
            <a:pPr algn="ctr">
              <a:lnSpc>
                <a:spcPts val="6719"/>
              </a:lnSpc>
            </a:pPr>
            <a:r>
              <a:rPr lang="en-US" sz="4800">
                <a:solidFill>
                  <a:srgbClr val="FFFFFF"/>
                </a:solidFill>
                <a:latin typeface="Playfair Display 2 Bold"/>
              </a:rPr>
              <a:t>The Need to Improve Information &amp; </a:t>
            </a:r>
          </a:p>
          <a:p>
            <a:pPr algn="ctr">
              <a:lnSpc>
                <a:spcPts val="6719"/>
              </a:lnSpc>
            </a:pPr>
            <a:r>
              <a:rPr lang="en-US" sz="4800">
                <a:solidFill>
                  <a:srgbClr val="FFFFFF"/>
                </a:solidFill>
                <a:latin typeface="Playfair Display 2 Bold"/>
              </a:rPr>
              <a:t>Engagement Amongst Residents</a:t>
            </a:r>
          </a:p>
        </p:txBody>
      </p:sp>
      <p:sp>
        <p:nvSpPr>
          <p:cNvPr id="4" name="Freeform 4"/>
          <p:cNvSpPr/>
          <p:nvPr/>
        </p:nvSpPr>
        <p:spPr>
          <a:xfrm>
            <a:off x="9576968" y="1802023"/>
            <a:ext cx="8168671" cy="8189143"/>
          </a:xfrm>
          <a:custGeom>
            <a:avLst/>
            <a:gdLst/>
            <a:ahLst/>
            <a:cxnLst/>
            <a:rect l="l" t="t" r="r" b="b"/>
            <a:pathLst>
              <a:path w="8168671" h="8189143">
                <a:moveTo>
                  <a:pt x="0" y="0"/>
                </a:moveTo>
                <a:lnTo>
                  <a:pt x="8168671" y="0"/>
                </a:lnTo>
                <a:lnTo>
                  <a:pt x="8168671" y="8189144"/>
                </a:lnTo>
                <a:lnTo>
                  <a:pt x="0" y="81891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2441726" y="2872398"/>
            <a:ext cx="4517858" cy="580390"/>
          </a:xfrm>
          <a:prstGeom prst="rect">
            <a:avLst/>
          </a:prstGeom>
        </p:spPr>
        <p:txBody>
          <a:bodyPr wrap="square" lIns="0" tIns="0" rIns="0" bIns="0" rtlCol="0" anchor="t">
            <a:spAutoFit/>
          </a:bodyPr>
          <a:lstStyle/>
          <a:p>
            <a:pPr algn="ctr">
              <a:lnSpc>
                <a:spcPts val="4759"/>
              </a:lnSpc>
            </a:pPr>
            <a:r>
              <a:rPr lang="en-US" sz="3399" dirty="0">
                <a:solidFill>
                  <a:srgbClr val="FFFFFF"/>
                </a:solidFill>
                <a:latin typeface="Playfair Display 2"/>
              </a:rPr>
              <a:t>Findings from Tracy</a:t>
            </a:r>
          </a:p>
        </p:txBody>
      </p:sp>
      <p:sp>
        <p:nvSpPr>
          <p:cNvPr id="6" name="TextBox 6"/>
          <p:cNvSpPr txBox="1"/>
          <p:nvPr/>
        </p:nvSpPr>
        <p:spPr>
          <a:xfrm>
            <a:off x="11968220" y="2872398"/>
            <a:ext cx="3386165" cy="580390"/>
          </a:xfrm>
          <a:prstGeom prst="rect">
            <a:avLst/>
          </a:prstGeom>
        </p:spPr>
        <p:txBody>
          <a:bodyPr wrap="square" lIns="0" tIns="0" rIns="0" bIns="0" rtlCol="0" anchor="t">
            <a:spAutoFit/>
          </a:bodyPr>
          <a:lstStyle/>
          <a:p>
            <a:pPr algn="ctr">
              <a:lnSpc>
                <a:spcPts val="4759"/>
              </a:lnSpc>
            </a:pPr>
            <a:r>
              <a:rPr lang="en-US" sz="3399" dirty="0">
                <a:solidFill>
                  <a:srgbClr val="FFFFFF"/>
                </a:solidFill>
                <a:latin typeface="Playfair Display 2"/>
              </a:rPr>
              <a:t>Field Research</a:t>
            </a:r>
          </a:p>
        </p:txBody>
      </p:sp>
      <p:sp>
        <p:nvSpPr>
          <p:cNvPr id="7" name="TextBox 7"/>
          <p:cNvSpPr txBox="1"/>
          <p:nvPr/>
        </p:nvSpPr>
        <p:spPr>
          <a:xfrm>
            <a:off x="1194715" y="3587750"/>
            <a:ext cx="6680168" cy="52324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layfair Display 2"/>
              </a:rPr>
              <a:t>Most town information is shared on the town website or social media</a:t>
            </a:r>
          </a:p>
          <a:p>
            <a:pPr marL="1079499" lvl="2" indent="-359833">
              <a:lnSpc>
                <a:spcPts val="3499"/>
              </a:lnSpc>
              <a:buFont typeface="Arial"/>
              <a:buChar char="⚬"/>
            </a:pPr>
            <a:r>
              <a:rPr lang="en-US" sz="2499">
                <a:solidFill>
                  <a:srgbClr val="FFFFFF"/>
                </a:solidFill>
                <a:latin typeface="Playfair Display 2"/>
              </a:rPr>
              <a:t>Leaves out residents who are less tech savvy or not on social media</a:t>
            </a:r>
          </a:p>
          <a:p>
            <a:pPr marL="1079499" lvl="2" indent="-359833">
              <a:lnSpc>
                <a:spcPts val="3499"/>
              </a:lnSpc>
              <a:buFont typeface="Arial"/>
              <a:buChar char="⚬"/>
            </a:pPr>
            <a:r>
              <a:rPr lang="en-US" sz="2499">
                <a:solidFill>
                  <a:srgbClr val="FFFFFF"/>
                </a:solidFill>
                <a:latin typeface="Playfair Display 2"/>
              </a:rPr>
              <a:t>Written information would hit a missing segment</a:t>
            </a:r>
          </a:p>
          <a:p>
            <a:pPr marL="539749" lvl="1" indent="-269875">
              <a:lnSpc>
                <a:spcPts val="3499"/>
              </a:lnSpc>
              <a:buFont typeface="Arial"/>
              <a:buChar char="•"/>
            </a:pPr>
            <a:r>
              <a:rPr lang="en-US" sz="2499">
                <a:solidFill>
                  <a:srgbClr val="FFFFFF"/>
                </a:solidFill>
                <a:latin typeface="Playfair Display 2"/>
              </a:rPr>
              <a:t>Open Space and Recreation (OSR) Plan</a:t>
            </a:r>
          </a:p>
          <a:p>
            <a:pPr marL="1079499" lvl="2" indent="-359833">
              <a:lnSpc>
                <a:spcPts val="3499"/>
              </a:lnSpc>
              <a:buFont typeface="Arial"/>
              <a:buChar char="⚬"/>
            </a:pPr>
            <a:r>
              <a:rPr lang="en-US" sz="2499">
                <a:solidFill>
                  <a:srgbClr val="FFFFFF"/>
                </a:solidFill>
                <a:latin typeface="Playfair Display 2"/>
              </a:rPr>
              <a:t>Looking for resident input to prioritize appropriate open spaces</a:t>
            </a:r>
          </a:p>
          <a:p>
            <a:pPr marL="1079499" lvl="2" indent="-359833">
              <a:lnSpc>
                <a:spcPts val="3499"/>
              </a:lnSpc>
              <a:buFont typeface="Arial"/>
              <a:buChar char="⚬"/>
            </a:pPr>
            <a:r>
              <a:rPr lang="en-US" sz="2499">
                <a:solidFill>
                  <a:srgbClr val="FFFFFF"/>
                </a:solidFill>
                <a:latin typeface="Playfair Display 2"/>
              </a:rPr>
              <a:t>Recently had a 50+ person event when there is typically 10 - social media works but how can we get more people</a:t>
            </a:r>
          </a:p>
        </p:txBody>
      </p:sp>
      <p:sp>
        <p:nvSpPr>
          <p:cNvPr id="8" name="TextBox 8"/>
          <p:cNvSpPr txBox="1"/>
          <p:nvPr/>
        </p:nvSpPr>
        <p:spPr>
          <a:xfrm>
            <a:off x="10321219" y="3587750"/>
            <a:ext cx="6680168" cy="52324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layfair Display 2"/>
              </a:rPr>
              <a:t>Conducted interviews with local residents</a:t>
            </a:r>
          </a:p>
          <a:p>
            <a:pPr marL="1079499" lvl="2" indent="-359833">
              <a:lnSpc>
                <a:spcPts val="3499"/>
              </a:lnSpc>
              <a:buFont typeface="Arial"/>
              <a:buChar char="⚬"/>
            </a:pPr>
            <a:r>
              <a:rPr lang="en-US" sz="2499">
                <a:solidFill>
                  <a:srgbClr val="FFFFFF"/>
                </a:solidFill>
                <a:latin typeface="Playfair Display 2"/>
              </a:rPr>
              <a:t>Most residents are unaware of the Master Plan</a:t>
            </a:r>
          </a:p>
          <a:p>
            <a:pPr marL="1079499" lvl="2" indent="-359833">
              <a:lnSpc>
                <a:spcPts val="3499"/>
              </a:lnSpc>
              <a:buFont typeface="Arial"/>
              <a:buChar char="⚬"/>
            </a:pPr>
            <a:r>
              <a:rPr lang="en-US" sz="2499">
                <a:solidFill>
                  <a:srgbClr val="FFFFFF"/>
                </a:solidFill>
                <a:latin typeface="Playfair Display 2"/>
              </a:rPr>
              <a:t>Wishes that information was more easily located and compiled</a:t>
            </a:r>
          </a:p>
          <a:p>
            <a:pPr marL="1079499" lvl="2" indent="-359833">
              <a:lnSpc>
                <a:spcPts val="3499"/>
              </a:lnSpc>
              <a:buFont typeface="Arial"/>
              <a:buChar char="⚬"/>
            </a:pPr>
            <a:r>
              <a:rPr lang="en-US" sz="2499">
                <a:solidFill>
                  <a:srgbClr val="FFFFFF"/>
                </a:solidFill>
                <a:latin typeface="Playfair Display 2"/>
              </a:rPr>
              <a:t>There is a lot of value around the local nature - just not enough involvement</a:t>
            </a:r>
          </a:p>
          <a:p>
            <a:pPr marL="539749" lvl="1" indent="-269875">
              <a:lnSpc>
                <a:spcPts val="3499"/>
              </a:lnSpc>
              <a:buFont typeface="Arial"/>
              <a:buChar char="•"/>
            </a:pPr>
            <a:r>
              <a:rPr lang="en-US" sz="2499">
                <a:solidFill>
                  <a:srgbClr val="FFFFFF"/>
                </a:solidFill>
                <a:latin typeface="Playfair Display 2"/>
              </a:rPr>
              <a:t>Reviewed town documents</a:t>
            </a:r>
          </a:p>
          <a:p>
            <a:pPr marL="1079499" lvl="2" indent="-359833">
              <a:lnSpc>
                <a:spcPts val="3499"/>
              </a:lnSpc>
              <a:buFont typeface="Arial"/>
              <a:buChar char="⚬"/>
            </a:pPr>
            <a:r>
              <a:rPr lang="en-US" sz="2499">
                <a:solidFill>
                  <a:srgbClr val="FFFFFF"/>
                </a:solidFill>
                <a:latin typeface="Playfair Display 2"/>
              </a:rPr>
              <a:t>No official invasive species management plan</a:t>
            </a:r>
          </a:p>
          <a:p>
            <a:pPr marL="1079499" lvl="2" indent="-359833">
              <a:lnSpc>
                <a:spcPts val="3499"/>
              </a:lnSpc>
              <a:buFont typeface="Arial"/>
              <a:buChar char="⚬"/>
            </a:pPr>
            <a:r>
              <a:rPr lang="en-US" sz="2499">
                <a:solidFill>
                  <a:srgbClr val="FFFFFF"/>
                </a:solidFill>
                <a:latin typeface="Playfair Display 2"/>
              </a:rPr>
              <a:t>No biodiversity monitoring</a:t>
            </a:r>
          </a:p>
          <a:p>
            <a:pPr marL="1079499" lvl="2" indent="-359833">
              <a:lnSpc>
                <a:spcPts val="3499"/>
              </a:lnSpc>
              <a:buFont typeface="Arial"/>
              <a:buChar char="⚬"/>
            </a:pPr>
            <a:r>
              <a:rPr lang="en-US" sz="2499">
                <a:solidFill>
                  <a:srgbClr val="FFFFFF"/>
                </a:solidFill>
                <a:latin typeface="Playfair Display 2"/>
              </a:rPr>
              <a:t>No composting intiatives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TextBox 2"/>
          <p:cNvSpPr txBox="1"/>
          <p:nvPr/>
        </p:nvSpPr>
        <p:spPr>
          <a:xfrm>
            <a:off x="0" y="2622639"/>
            <a:ext cx="18288000" cy="4733925"/>
          </a:xfrm>
          <a:prstGeom prst="rect">
            <a:avLst/>
          </a:prstGeom>
        </p:spPr>
        <p:txBody>
          <a:bodyPr lIns="0" tIns="0" rIns="0" bIns="0" rtlCol="0" anchor="t">
            <a:spAutoFit/>
          </a:bodyPr>
          <a:lstStyle/>
          <a:p>
            <a:pPr algn="ctr">
              <a:lnSpc>
                <a:spcPts val="12599"/>
              </a:lnSpc>
            </a:pPr>
            <a:r>
              <a:rPr lang="en-US" sz="9000">
                <a:solidFill>
                  <a:srgbClr val="FFFFFF"/>
                </a:solidFill>
                <a:latin typeface="Playfair Display 2 Bold"/>
              </a:rPr>
              <a:t>Proposal: A Brochure </a:t>
            </a:r>
          </a:p>
          <a:p>
            <a:pPr algn="ctr">
              <a:lnSpc>
                <a:spcPts val="12599"/>
              </a:lnSpc>
            </a:pPr>
            <a:r>
              <a:rPr lang="en-US" sz="9000">
                <a:solidFill>
                  <a:srgbClr val="FFFFFF"/>
                </a:solidFill>
                <a:latin typeface="Playfair Display 2 Bold"/>
              </a:rPr>
              <a:t>to Increase Resident </a:t>
            </a:r>
          </a:p>
          <a:p>
            <a:pPr algn="ctr">
              <a:lnSpc>
                <a:spcPts val="12599"/>
              </a:lnSpc>
            </a:pPr>
            <a:r>
              <a:rPr lang="en-US" sz="9000">
                <a:solidFill>
                  <a:srgbClr val="FFFFFF"/>
                </a:solidFill>
                <a:latin typeface="Playfair Display 2 Bold"/>
              </a:rPr>
              <a:t>Engagement in Conservation</a:t>
            </a:r>
          </a:p>
        </p:txBody>
      </p:sp>
      <p:sp>
        <p:nvSpPr>
          <p:cNvPr id="3" name="AutoShape 3"/>
          <p:cNvSpPr/>
          <p:nvPr/>
        </p:nvSpPr>
        <p:spPr>
          <a:xfrm>
            <a:off x="0" y="8066910"/>
            <a:ext cx="18288000" cy="0"/>
          </a:xfrm>
          <a:prstGeom prst="line">
            <a:avLst/>
          </a:prstGeom>
          <a:ln w="9525" cap="flat">
            <a:solidFill>
              <a:srgbClr val="FFFFFF"/>
            </a:solidFill>
            <a:prstDash val="solid"/>
            <a:headEnd type="none" w="sm" len="sm"/>
            <a:tailEnd type="none" w="sm" len="sm"/>
          </a:ln>
        </p:spPr>
        <p:txBody>
          <a:bodyPr/>
          <a:lstStyle/>
          <a:p>
            <a:endParaRPr lang="en-US"/>
          </a:p>
        </p:txBody>
      </p:sp>
      <p:sp>
        <p:nvSpPr>
          <p:cNvPr id="4" name="AutoShape 4"/>
          <p:cNvSpPr/>
          <p:nvPr/>
        </p:nvSpPr>
        <p:spPr>
          <a:xfrm>
            <a:off x="0" y="2074218"/>
            <a:ext cx="18288000" cy="0"/>
          </a:xfrm>
          <a:prstGeom prst="line">
            <a:avLst/>
          </a:prstGeom>
          <a:ln w="9525"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ED4D4"/>
        </a:solidFill>
        <a:effectLst/>
      </p:bgPr>
    </p:bg>
    <p:spTree>
      <p:nvGrpSpPr>
        <p:cNvPr id="1" name=""/>
        <p:cNvGrpSpPr/>
        <p:nvPr/>
      </p:nvGrpSpPr>
      <p:grpSpPr>
        <a:xfrm>
          <a:off x="0" y="0"/>
          <a:ext cx="0" cy="0"/>
          <a:chOff x="0" y="0"/>
          <a:chExt cx="0" cy="0"/>
        </a:xfrm>
      </p:grpSpPr>
      <p:sp>
        <p:nvSpPr>
          <p:cNvPr id="2" name="Freeform 2"/>
          <p:cNvSpPr/>
          <p:nvPr/>
        </p:nvSpPr>
        <p:spPr>
          <a:xfrm>
            <a:off x="9295403" y="2096653"/>
            <a:ext cx="7328700" cy="5661421"/>
          </a:xfrm>
          <a:custGeom>
            <a:avLst/>
            <a:gdLst/>
            <a:ahLst/>
            <a:cxnLst/>
            <a:rect l="l" t="t" r="r" b="b"/>
            <a:pathLst>
              <a:path w="7328700" h="5661421">
                <a:moveTo>
                  <a:pt x="0" y="0"/>
                </a:moveTo>
                <a:lnTo>
                  <a:pt x="7328700" y="0"/>
                </a:lnTo>
                <a:lnTo>
                  <a:pt x="7328700" y="5661421"/>
                </a:lnTo>
                <a:lnTo>
                  <a:pt x="0" y="5661421"/>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0" y="222250"/>
            <a:ext cx="18288000" cy="1450976"/>
          </a:xfrm>
          <a:prstGeom prst="rect">
            <a:avLst/>
          </a:prstGeom>
        </p:spPr>
        <p:txBody>
          <a:bodyPr lIns="0" tIns="0" rIns="0" bIns="0" rtlCol="0" anchor="t">
            <a:spAutoFit/>
          </a:bodyPr>
          <a:lstStyle/>
          <a:p>
            <a:pPr algn="ctr">
              <a:lnSpc>
                <a:spcPts val="11899"/>
              </a:lnSpc>
            </a:pPr>
            <a:r>
              <a:rPr lang="en-US" sz="8499">
                <a:solidFill>
                  <a:srgbClr val="731F1F"/>
                </a:solidFill>
                <a:latin typeface="Playfair Display 2 Bold"/>
              </a:rPr>
              <a:t>Design Overview</a:t>
            </a:r>
          </a:p>
        </p:txBody>
      </p:sp>
      <p:sp>
        <p:nvSpPr>
          <p:cNvPr id="4" name="TextBox 4"/>
          <p:cNvSpPr txBox="1"/>
          <p:nvPr/>
        </p:nvSpPr>
        <p:spPr>
          <a:xfrm>
            <a:off x="3619940" y="8033950"/>
            <a:ext cx="3452912" cy="877570"/>
          </a:xfrm>
          <a:prstGeom prst="rect">
            <a:avLst/>
          </a:prstGeom>
        </p:spPr>
        <p:txBody>
          <a:bodyPr lIns="0" tIns="0" rIns="0" bIns="0" rtlCol="0" anchor="t">
            <a:spAutoFit/>
          </a:bodyPr>
          <a:lstStyle/>
          <a:p>
            <a:pPr algn="ctr">
              <a:lnSpc>
                <a:spcPts val="7279"/>
              </a:lnSpc>
            </a:pPr>
            <a:r>
              <a:rPr lang="en-US" sz="5199">
                <a:solidFill>
                  <a:srgbClr val="731F1F"/>
                </a:solidFill>
                <a:latin typeface="Playfair Display 2 Bold"/>
              </a:rPr>
              <a:t>Front/Back</a:t>
            </a:r>
          </a:p>
        </p:txBody>
      </p:sp>
      <p:sp>
        <p:nvSpPr>
          <p:cNvPr id="5" name="TextBox 5"/>
          <p:cNvSpPr txBox="1"/>
          <p:nvPr/>
        </p:nvSpPr>
        <p:spPr>
          <a:xfrm>
            <a:off x="12012462" y="8033950"/>
            <a:ext cx="1894582" cy="877570"/>
          </a:xfrm>
          <a:prstGeom prst="rect">
            <a:avLst/>
          </a:prstGeom>
        </p:spPr>
        <p:txBody>
          <a:bodyPr lIns="0" tIns="0" rIns="0" bIns="0" rtlCol="0" anchor="t">
            <a:spAutoFit/>
          </a:bodyPr>
          <a:lstStyle/>
          <a:p>
            <a:pPr algn="ctr">
              <a:lnSpc>
                <a:spcPts val="7279"/>
              </a:lnSpc>
            </a:pPr>
            <a:r>
              <a:rPr lang="en-US" sz="5199">
                <a:solidFill>
                  <a:srgbClr val="731F1F"/>
                </a:solidFill>
                <a:latin typeface="Playfair Display 2 Bold"/>
              </a:rPr>
              <a:t>Inside</a:t>
            </a:r>
          </a:p>
        </p:txBody>
      </p:sp>
      <p:sp>
        <p:nvSpPr>
          <p:cNvPr id="6" name="Freeform 6"/>
          <p:cNvSpPr/>
          <p:nvPr/>
        </p:nvSpPr>
        <p:spPr>
          <a:xfrm>
            <a:off x="1682544" y="2066125"/>
            <a:ext cx="7327703" cy="5660651"/>
          </a:xfrm>
          <a:custGeom>
            <a:avLst/>
            <a:gdLst/>
            <a:ahLst/>
            <a:cxnLst/>
            <a:rect l="l" t="t" r="r" b="b"/>
            <a:pathLst>
              <a:path w="7327703" h="5660651">
                <a:moveTo>
                  <a:pt x="0" y="0"/>
                </a:moveTo>
                <a:lnTo>
                  <a:pt x="7327703" y="0"/>
                </a:lnTo>
                <a:lnTo>
                  <a:pt x="7327703" y="5660651"/>
                </a:lnTo>
                <a:lnTo>
                  <a:pt x="0" y="5660651"/>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ED4D4"/>
        </a:solidFill>
        <a:effectLst/>
      </p:bgPr>
    </p:bg>
    <p:spTree>
      <p:nvGrpSpPr>
        <p:cNvPr id="1" name=""/>
        <p:cNvGrpSpPr/>
        <p:nvPr/>
      </p:nvGrpSpPr>
      <p:grpSpPr>
        <a:xfrm>
          <a:off x="0" y="0"/>
          <a:ext cx="0" cy="0"/>
          <a:chOff x="0" y="0"/>
          <a:chExt cx="0" cy="0"/>
        </a:xfrm>
      </p:grpSpPr>
      <p:sp>
        <p:nvSpPr>
          <p:cNvPr id="2" name="TextBox 2"/>
          <p:cNvSpPr txBox="1"/>
          <p:nvPr/>
        </p:nvSpPr>
        <p:spPr>
          <a:xfrm>
            <a:off x="0" y="222250"/>
            <a:ext cx="18288000" cy="1450976"/>
          </a:xfrm>
          <a:prstGeom prst="rect">
            <a:avLst/>
          </a:prstGeom>
        </p:spPr>
        <p:txBody>
          <a:bodyPr lIns="0" tIns="0" rIns="0" bIns="0" rtlCol="0" anchor="t">
            <a:spAutoFit/>
          </a:bodyPr>
          <a:lstStyle/>
          <a:p>
            <a:pPr marL="0" lvl="0" indent="0" algn="ctr">
              <a:lnSpc>
                <a:spcPts val="11899"/>
              </a:lnSpc>
              <a:spcBef>
                <a:spcPct val="0"/>
              </a:spcBef>
            </a:pPr>
            <a:r>
              <a:rPr lang="en-US" sz="8499" u="none" strike="noStrike">
                <a:solidFill>
                  <a:srgbClr val="731F1F"/>
                </a:solidFill>
                <a:latin typeface="Playfair Display 2 Bold"/>
              </a:rPr>
              <a:t>Content Breakdown - Front/Back</a:t>
            </a:r>
          </a:p>
        </p:txBody>
      </p:sp>
      <p:sp>
        <p:nvSpPr>
          <p:cNvPr id="3" name="TextBox 3"/>
          <p:cNvSpPr txBox="1"/>
          <p:nvPr/>
        </p:nvSpPr>
        <p:spPr>
          <a:xfrm>
            <a:off x="11484578" y="1823954"/>
            <a:ext cx="6197720" cy="7430389"/>
          </a:xfrm>
          <a:prstGeom prst="rect">
            <a:avLst/>
          </a:prstGeom>
        </p:spPr>
        <p:txBody>
          <a:bodyPr lIns="0" tIns="0" rIns="0" bIns="0" rtlCol="0" anchor="t">
            <a:spAutoFit/>
          </a:bodyPr>
          <a:lstStyle/>
          <a:p>
            <a:pPr marL="561341" lvl="1" indent="-280670">
              <a:lnSpc>
                <a:spcPts val="4238"/>
              </a:lnSpc>
              <a:buFont typeface="Arial"/>
              <a:buChar char="•"/>
            </a:pPr>
            <a:r>
              <a:rPr lang="en-US" sz="2600">
                <a:solidFill>
                  <a:srgbClr val="731F1F"/>
                </a:solidFill>
                <a:latin typeface="Playfair Display 2 Bold"/>
              </a:rPr>
              <a:t>Business Spotlight: </a:t>
            </a:r>
          </a:p>
          <a:p>
            <a:pPr marL="1122681" lvl="2" indent="-374227">
              <a:lnSpc>
                <a:spcPts val="4238"/>
              </a:lnSpc>
              <a:buFont typeface="Arial"/>
              <a:buChar char="⚬"/>
            </a:pPr>
            <a:r>
              <a:rPr lang="en-US" sz="2600">
                <a:solidFill>
                  <a:srgbClr val="731F1F"/>
                </a:solidFill>
                <a:latin typeface="Playfair Display 2 Bold"/>
              </a:rPr>
              <a:t>Promote buying from local businesses</a:t>
            </a:r>
          </a:p>
          <a:p>
            <a:pPr marL="1122681" lvl="2" indent="-374227">
              <a:lnSpc>
                <a:spcPts val="4238"/>
              </a:lnSpc>
              <a:buFont typeface="Arial"/>
              <a:buChar char="⚬"/>
            </a:pPr>
            <a:r>
              <a:rPr lang="en-US" sz="2600">
                <a:solidFill>
                  <a:srgbClr val="731F1F"/>
                </a:solidFill>
                <a:latin typeface="Playfair Display 2 Bold"/>
              </a:rPr>
              <a:t>Contributes to the local economy and environment</a:t>
            </a:r>
          </a:p>
          <a:p>
            <a:pPr marL="1122681" lvl="2" indent="-374227">
              <a:lnSpc>
                <a:spcPts val="4238"/>
              </a:lnSpc>
              <a:buFont typeface="Arial"/>
              <a:buChar char="⚬"/>
            </a:pPr>
            <a:r>
              <a:rPr lang="en-US" sz="2600">
                <a:solidFill>
                  <a:srgbClr val="731F1F"/>
                </a:solidFill>
                <a:latin typeface="Playfair Display 2 Bold"/>
              </a:rPr>
              <a:t>Provide environmental benefits behind it</a:t>
            </a:r>
          </a:p>
          <a:p>
            <a:pPr marL="561341" lvl="1" indent="-280670">
              <a:lnSpc>
                <a:spcPts val="4238"/>
              </a:lnSpc>
              <a:buFont typeface="Arial"/>
              <a:buChar char="•"/>
            </a:pPr>
            <a:r>
              <a:rPr lang="en-US" sz="2600">
                <a:solidFill>
                  <a:srgbClr val="731F1F"/>
                </a:solidFill>
                <a:latin typeface="Playfair Display 2 Bold"/>
              </a:rPr>
              <a:t>Ways to Get Involved:</a:t>
            </a:r>
          </a:p>
          <a:p>
            <a:pPr marL="1122681" lvl="2" indent="-374227">
              <a:lnSpc>
                <a:spcPts val="4238"/>
              </a:lnSpc>
              <a:buFont typeface="Arial"/>
              <a:buChar char="⚬"/>
            </a:pPr>
            <a:r>
              <a:rPr lang="en-US" sz="2600">
                <a:solidFill>
                  <a:srgbClr val="731F1F"/>
                </a:solidFill>
                <a:latin typeface="Playfair Display 2 Bold"/>
              </a:rPr>
              <a:t>Another method of spreading the word about initiatives and events</a:t>
            </a:r>
          </a:p>
          <a:p>
            <a:pPr marL="1122681" lvl="2" indent="-374227">
              <a:lnSpc>
                <a:spcPts val="4238"/>
              </a:lnSpc>
              <a:buFont typeface="Arial"/>
              <a:buChar char="⚬"/>
            </a:pPr>
            <a:r>
              <a:rPr lang="en-US" sz="2600">
                <a:solidFill>
                  <a:srgbClr val="731F1F"/>
                </a:solidFill>
                <a:latin typeface="Playfair Display 2 Bold"/>
              </a:rPr>
              <a:t>Raise meeting attendance numbers</a:t>
            </a:r>
          </a:p>
          <a:p>
            <a:pPr marL="1122681" lvl="2" indent="-374227">
              <a:lnSpc>
                <a:spcPts val="4238"/>
              </a:lnSpc>
              <a:buFont typeface="Arial"/>
              <a:buChar char="⚬"/>
            </a:pPr>
            <a:r>
              <a:rPr lang="en-US" sz="2600">
                <a:solidFill>
                  <a:srgbClr val="731F1F"/>
                </a:solidFill>
                <a:latin typeface="Playfair Display 2 Bold"/>
              </a:rPr>
              <a:t>Further the progress of current and future intiatives</a:t>
            </a:r>
          </a:p>
        </p:txBody>
      </p:sp>
      <p:sp>
        <p:nvSpPr>
          <p:cNvPr id="4" name="Freeform 4"/>
          <p:cNvSpPr/>
          <p:nvPr/>
        </p:nvSpPr>
        <p:spPr>
          <a:xfrm>
            <a:off x="1028700" y="1928729"/>
            <a:ext cx="10122187" cy="7819390"/>
          </a:xfrm>
          <a:custGeom>
            <a:avLst/>
            <a:gdLst/>
            <a:ahLst/>
            <a:cxnLst/>
            <a:rect l="l" t="t" r="r" b="b"/>
            <a:pathLst>
              <a:path w="10122187" h="7819390">
                <a:moveTo>
                  <a:pt x="0" y="0"/>
                </a:moveTo>
                <a:lnTo>
                  <a:pt x="10122187" y="0"/>
                </a:lnTo>
                <a:lnTo>
                  <a:pt x="10122187" y="7819390"/>
                </a:lnTo>
                <a:lnTo>
                  <a:pt x="0" y="781939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ED4D4"/>
        </a:solidFill>
        <a:effectLst/>
      </p:bgPr>
    </p:bg>
    <p:spTree>
      <p:nvGrpSpPr>
        <p:cNvPr id="1" name=""/>
        <p:cNvGrpSpPr/>
        <p:nvPr/>
      </p:nvGrpSpPr>
      <p:grpSpPr>
        <a:xfrm>
          <a:off x="0" y="0"/>
          <a:ext cx="0" cy="0"/>
          <a:chOff x="0" y="0"/>
          <a:chExt cx="0" cy="0"/>
        </a:xfrm>
      </p:grpSpPr>
      <p:sp>
        <p:nvSpPr>
          <p:cNvPr id="2" name="TextBox 2"/>
          <p:cNvSpPr txBox="1"/>
          <p:nvPr/>
        </p:nvSpPr>
        <p:spPr>
          <a:xfrm>
            <a:off x="0" y="222250"/>
            <a:ext cx="18288000" cy="1450976"/>
          </a:xfrm>
          <a:prstGeom prst="rect">
            <a:avLst/>
          </a:prstGeom>
        </p:spPr>
        <p:txBody>
          <a:bodyPr lIns="0" tIns="0" rIns="0" bIns="0" rtlCol="0" anchor="t">
            <a:spAutoFit/>
          </a:bodyPr>
          <a:lstStyle/>
          <a:p>
            <a:pPr marL="0" lvl="0" indent="0" algn="ctr">
              <a:lnSpc>
                <a:spcPts val="11899"/>
              </a:lnSpc>
              <a:spcBef>
                <a:spcPct val="0"/>
              </a:spcBef>
            </a:pPr>
            <a:r>
              <a:rPr lang="en-US" sz="8499" u="none" strike="noStrike">
                <a:solidFill>
                  <a:srgbClr val="731F1F"/>
                </a:solidFill>
                <a:latin typeface="Playfair Display 2 Bold"/>
              </a:rPr>
              <a:t>Content Breakdown - Inside</a:t>
            </a:r>
          </a:p>
        </p:txBody>
      </p:sp>
      <p:sp>
        <p:nvSpPr>
          <p:cNvPr id="3" name="Freeform 3"/>
          <p:cNvSpPr/>
          <p:nvPr/>
        </p:nvSpPr>
        <p:spPr>
          <a:xfrm>
            <a:off x="1028700" y="1957736"/>
            <a:ext cx="10154453" cy="7844315"/>
          </a:xfrm>
          <a:custGeom>
            <a:avLst/>
            <a:gdLst/>
            <a:ahLst/>
            <a:cxnLst/>
            <a:rect l="l" t="t" r="r" b="b"/>
            <a:pathLst>
              <a:path w="10154453" h="7844315">
                <a:moveTo>
                  <a:pt x="0" y="0"/>
                </a:moveTo>
                <a:lnTo>
                  <a:pt x="10154453" y="0"/>
                </a:lnTo>
                <a:lnTo>
                  <a:pt x="10154453" y="7844315"/>
                </a:lnTo>
                <a:lnTo>
                  <a:pt x="0" y="7844315"/>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1183153" y="1799336"/>
            <a:ext cx="6712833" cy="7952740"/>
          </a:xfrm>
          <a:prstGeom prst="rect">
            <a:avLst/>
          </a:prstGeom>
        </p:spPr>
        <p:txBody>
          <a:bodyPr lIns="0" tIns="0" rIns="0" bIns="0" rtlCol="0" anchor="t">
            <a:spAutoFit/>
          </a:bodyPr>
          <a:lstStyle/>
          <a:p>
            <a:pPr marL="561341" lvl="1" indent="-280670">
              <a:lnSpc>
                <a:spcPts val="4550"/>
              </a:lnSpc>
              <a:buFont typeface="Arial"/>
              <a:buChar char="•"/>
            </a:pPr>
            <a:r>
              <a:rPr lang="en-US" sz="2600">
                <a:solidFill>
                  <a:srgbClr val="731F1F"/>
                </a:solidFill>
                <a:latin typeface="Playfair Display 2 Bold"/>
              </a:rPr>
              <a:t>Master Plan of 2001:</a:t>
            </a:r>
          </a:p>
          <a:p>
            <a:pPr marL="1122681" lvl="2" indent="-374227">
              <a:lnSpc>
                <a:spcPts val="4550"/>
              </a:lnSpc>
              <a:buFont typeface="Arial"/>
              <a:buChar char="⚬"/>
            </a:pPr>
            <a:r>
              <a:rPr lang="en-US" sz="2600">
                <a:solidFill>
                  <a:srgbClr val="731F1F"/>
                </a:solidFill>
                <a:latin typeface="Playfair Display 2 Bold"/>
              </a:rPr>
              <a:t>Raise awareness of the MP</a:t>
            </a:r>
          </a:p>
          <a:p>
            <a:pPr marL="1122681" lvl="2" indent="-374227">
              <a:lnSpc>
                <a:spcPts val="4550"/>
              </a:lnSpc>
              <a:buFont typeface="Arial"/>
              <a:buChar char="⚬"/>
            </a:pPr>
            <a:r>
              <a:rPr lang="en-US" sz="2600">
                <a:solidFill>
                  <a:srgbClr val="731F1F"/>
                </a:solidFill>
                <a:latin typeface="Playfair Display 2 Bold"/>
              </a:rPr>
              <a:t>Call to action for upgraded MP</a:t>
            </a:r>
          </a:p>
          <a:p>
            <a:pPr marL="561341" lvl="1" indent="-280670">
              <a:lnSpc>
                <a:spcPts val="4550"/>
              </a:lnSpc>
              <a:buFont typeface="Arial"/>
              <a:buChar char="•"/>
            </a:pPr>
            <a:r>
              <a:rPr lang="en-US" sz="2600">
                <a:solidFill>
                  <a:srgbClr val="731F1F"/>
                </a:solidFill>
                <a:latin typeface="Playfair Display 2 Bold"/>
              </a:rPr>
              <a:t>Adopt a Catch Basin: </a:t>
            </a:r>
          </a:p>
          <a:p>
            <a:pPr marL="1122681" lvl="2" indent="-374227">
              <a:lnSpc>
                <a:spcPts val="4550"/>
              </a:lnSpc>
              <a:buFont typeface="Arial"/>
              <a:buChar char="⚬"/>
            </a:pPr>
            <a:r>
              <a:rPr lang="en-US" sz="2600">
                <a:solidFill>
                  <a:srgbClr val="731F1F"/>
                </a:solidFill>
                <a:latin typeface="Playfair Display 2 Bold"/>
              </a:rPr>
              <a:t>Inform residents of the program</a:t>
            </a:r>
          </a:p>
          <a:p>
            <a:pPr marL="1122681" lvl="2" indent="-374227">
              <a:lnSpc>
                <a:spcPts val="4550"/>
              </a:lnSpc>
              <a:buFont typeface="Arial"/>
              <a:buChar char="⚬"/>
            </a:pPr>
            <a:r>
              <a:rPr lang="en-US" sz="2600">
                <a:solidFill>
                  <a:srgbClr val="731F1F"/>
                </a:solidFill>
                <a:latin typeface="Playfair Display 2 Bold"/>
              </a:rPr>
              <a:t>Increase community engagement through adoption of these</a:t>
            </a:r>
          </a:p>
          <a:p>
            <a:pPr marL="561341" lvl="1" indent="-280670">
              <a:lnSpc>
                <a:spcPts val="4550"/>
              </a:lnSpc>
              <a:buFont typeface="Arial"/>
              <a:buChar char="•"/>
            </a:pPr>
            <a:r>
              <a:rPr lang="en-US" sz="2600">
                <a:solidFill>
                  <a:srgbClr val="731F1F"/>
                </a:solidFill>
                <a:latin typeface="Playfair Display 2 Bold"/>
              </a:rPr>
              <a:t>Invasive Species:</a:t>
            </a:r>
          </a:p>
          <a:p>
            <a:pPr marL="1122681" lvl="2" indent="-374227">
              <a:lnSpc>
                <a:spcPts val="4550"/>
              </a:lnSpc>
              <a:buFont typeface="Arial"/>
              <a:buChar char="⚬"/>
            </a:pPr>
            <a:r>
              <a:rPr lang="en-US" sz="2600">
                <a:solidFill>
                  <a:srgbClr val="731F1F"/>
                </a:solidFill>
                <a:latin typeface="Playfair Display 2 Bold"/>
              </a:rPr>
              <a:t>Get residents thinking about invasives</a:t>
            </a:r>
          </a:p>
          <a:p>
            <a:pPr marL="1122681" lvl="2" indent="-374227">
              <a:lnSpc>
                <a:spcPts val="4550"/>
              </a:lnSpc>
              <a:buFont typeface="Arial"/>
              <a:buChar char="⚬"/>
            </a:pPr>
            <a:r>
              <a:rPr lang="en-US" sz="2600">
                <a:solidFill>
                  <a:srgbClr val="731F1F"/>
                </a:solidFill>
                <a:latin typeface="Playfair Display 2 Bold"/>
              </a:rPr>
              <a:t>Encourage the eradication of invasive species</a:t>
            </a:r>
          </a:p>
          <a:p>
            <a:pPr marL="1122681" lvl="2" indent="-374227">
              <a:lnSpc>
                <a:spcPts val="4550"/>
              </a:lnSpc>
              <a:buFont typeface="Arial"/>
              <a:buChar char="⚬"/>
            </a:pPr>
            <a:r>
              <a:rPr lang="en-US" sz="2600">
                <a:solidFill>
                  <a:srgbClr val="731F1F"/>
                </a:solidFill>
                <a:latin typeface="Playfair Display 2 Bold"/>
              </a:rPr>
              <a:t>Provide instruction for the means of ridding these invasives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grpSp>
        <p:nvGrpSpPr>
          <p:cNvPr id="2" name="Group 2"/>
          <p:cNvGrpSpPr/>
          <p:nvPr/>
        </p:nvGrpSpPr>
        <p:grpSpPr>
          <a:xfrm>
            <a:off x="5429360" y="2271198"/>
            <a:ext cx="3714640" cy="3714640"/>
            <a:chOff x="0" y="0"/>
            <a:chExt cx="6350000" cy="6350000"/>
          </a:xfrm>
        </p:grpSpPr>
        <p:sp>
          <p:nvSpPr>
            <p:cNvPr id="3" name="Freeform 3"/>
            <p:cNvSpPr/>
            <p:nvPr/>
          </p:nvSpPr>
          <p:spPr>
            <a:xfrm>
              <a:off x="0" y="0"/>
              <a:ext cx="6350000" cy="6350000"/>
            </a:xfrm>
            <a:custGeom>
              <a:avLst/>
              <a:gdLst/>
              <a:ahLst/>
              <a:cxnLst/>
              <a:rect l="l" t="t" r="r" b="b"/>
              <a:pathLst>
                <a:path w="6350000" h="6350000">
                  <a:moveTo>
                    <a:pt x="0" y="6350000"/>
                  </a:moveTo>
                  <a:lnTo>
                    <a:pt x="6350000" y="6350000"/>
                  </a:lnTo>
                  <a:lnTo>
                    <a:pt x="6350000" y="0"/>
                  </a:lnTo>
                  <a:cubicBezTo>
                    <a:pt x="2843530" y="0"/>
                    <a:pt x="0" y="2843530"/>
                    <a:pt x="0" y="6350000"/>
                  </a:cubicBezTo>
                  <a:close/>
                </a:path>
              </a:pathLst>
            </a:custGeom>
            <a:blipFill>
              <a:blip r:embed="rId3"/>
              <a:stretch>
                <a:fillRect l="-25140" r="-25140"/>
              </a:stretch>
            </a:blipFill>
          </p:spPr>
          <p:txBody>
            <a:bodyPr/>
            <a:lstStyle/>
            <a:p>
              <a:endParaRPr lang="en-US"/>
            </a:p>
          </p:txBody>
        </p:sp>
      </p:grpSp>
      <p:grpSp>
        <p:nvGrpSpPr>
          <p:cNvPr id="4" name="Group 4"/>
          <p:cNvGrpSpPr/>
          <p:nvPr/>
        </p:nvGrpSpPr>
        <p:grpSpPr>
          <a:xfrm>
            <a:off x="5429360" y="5985838"/>
            <a:ext cx="3714640" cy="3714640"/>
            <a:chOff x="0" y="0"/>
            <a:chExt cx="6350000" cy="6350000"/>
          </a:xfrm>
        </p:grpSpPr>
        <p:sp>
          <p:nvSpPr>
            <p:cNvPr id="5" name="Freeform 5"/>
            <p:cNvSpPr/>
            <p:nvPr/>
          </p:nvSpPr>
          <p:spPr>
            <a:xfrm>
              <a:off x="0" y="0"/>
              <a:ext cx="6350000" cy="6350000"/>
            </a:xfrm>
            <a:custGeom>
              <a:avLst/>
              <a:gdLst/>
              <a:ahLst/>
              <a:cxnLst/>
              <a:rect l="l" t="t" r="r" b="b"/>
              <a:pathLst>
                <a:path w="6350000" h="6350000">
                  <a:moveTo>
                    <a:pt x="0" y="0"/>
                  </a:moveTo>
                  <a:cubicBezTo>
                    <a:pt x="0" y="3506470"/>
                    <a:pt x="2843530" y="6350000"/>
                    <a:pt x="6350000" y="6350000"/>
                  </a:cubicBezTo>
                  <a:lnTo>
                    <a:pt x="6350000" y="0"/>
                  </a:lnTo>
                  <a:lnTo>
                    <a:pt x="0" y="0"/>
                  </a:lnTo>
                  <a:close/>
                </a:path>
              </a:pathLst>
            </a:custGeom>
            <a:blipFill>
              <a:blip r:embed="rId4"/>
              <a:stretch>
                <a:fillRect l="-16666" r="-16666"/>
              </a:stretch>
            </a:blipFill>
          </p:spPr>
          <p:txBody>
            <a:bodyPr/>
            <a:lstStyle/>
            <a:p>
              <a:endParaRPr lang="en-US"/>
            </a:p>
          </p:txBody>
        </p:sp>
      </p:grpSp>
      <p:grpSp>
        <p:nvGrpSpPr>
          <p:cNvPr id="6" name="Group 6"/>
          <p:cNvGrpSpPr/>
          <p:nvPr/>
        </p:nvGrpSpPr>
        <p:grpSpPr>
          <a:xfrm>
            <a:off x="9144000" y="2271198"/>
            <a:ext cx="3714640" cy="3714640"/>
            <a:chOff x="0" y="0"/>
            <a:chExt cx="6350000" cy="6350000"/>
          </a:xfrm>
        </p:grpSpPr>
        <p:sp>
          <p:nvSpPr>
            <p:cNvPr id="7" name="Freeform 7"/>
            <p:cNvSpPr/>
            <p:nvPr/>
          </p:nvSpPr>
          <p:spPr>
            <a:xfrm>
              <a:off x="0" y="0"/>
              <a:ext cx="6350000" cy="6350000"/>
            </a:xfrm>
            <a:custGeom>
              <a:avLst/>
              <a:gdLst/>
              <a:ahLst/>
              <a:cxnLst/>
              <a:rect l="l" t="t" r="r" b="b"/>
              <a:pathLst>
                <a:path w="6350000" h="6350000">
                  <a:moveTo>
                    <a:pt x="0" y="0"/>
                  </a:moveTo>
                  <a:lnTo>
                    <a:pt x="0" y="6350000"/>
                  </a:lnTo>
                  <a:lnTo>
                    <a:pt x="6350000" y="6350000"/>
                  </a:lnTo>
                  <a:cubicBezTo>
                    <a:pt x="6350000" y="2843530"/>
                    <a:pt x="3506470" y="0"/>
                    <a:pt x="0" y="0"/>
                  </a:cubicBezTo>
                  <a:close/>
                </a:path>
              </a:pathLst>
            </a:custGeom>
            <a:blipFill>
              <a:blip r:embed="rId5"/>
              <a:stretch>
                <a:fillRect l="-16703" r="-16703"/>
              </a:stretch>
            </a:blipFill>
          </p:spPr>
          <p:txBody>
            <a:bodyPr/>
            <a:lstStyle/>
            <a:p>
              <a:endParaRPr lang="en-US"/>
            </a:p>
          </p:txBody>
        </p:sp>
      </p:grpSp>
      <p:grpSp>
        <p:nvGrpSpPr>
          <p:cNvPr id="8" name="Group 8"/>
          <p:cNvGrpSpPr/>
          <p:nvPr/>
        </p:nvGrpSpPr>
        <p:grpSpPr>
          <a:xfrm>
            <a:off x="9144000" y="5985838"/>
            <a:ext cx="3714640" cy="3714640"/>
            <a:chOff x="0" y="0"/>
            <a:chExt cx="6350000" cy="6350000"/>
          </a:xfrm>
        </p:grpSpPr>
        <p:sp>
          <p:nvSpPr>
            <p:cNvPr id="9" name="Freeform 9"/>
            <p:cNvSpPr/>
            <p:nvPr/>
          </p:nvSpPr>
          <p:spPr>
            <a:xfrm>
              <a:off x="0" y="0"/>
              <a:ext cx="6350000" cy="6350000"/>
            </a:xfrm>
            <a:custGeom>
              <a:avLst/>
              <a:gdLst/>
              <a:ahLst/>
              <a:cxnLst/>
              <a:rect l="l" t="t" r="r" b="b"/>
              <a:pathLst>
                <a:path w="6350000" h="6350000">
                  <a:moveTo>
                    <a:pt x="0" y="0"/>
                  </a:moveTo>
                  <a:lnTo>
                    <a:pt x="0" y="6350000"/>
                  </a:lnTo>
                  <a:cubicBezTo>
                    <a:pt x="3506470" y="6350000"/>
                    <a:pt x="6350000" y="3506470"/>
                    <a:pt x="6350000" y="0"/>
                  </a:cubicBezTo>
                  <a:lnTo>
                    <a:pt x="0" y="0"/>
                  </a:lnTo>
                  <a:close/>
                </a:path>
              </a:pathLst>
            </a:custGeom>
            <a:blipFill>
              <a:blip r:embed="rId6"/>
              <a:stretch>
                <a:fillRect l="-15384" r="-15384"/>
              </a:stretch>
            </a:blipFill>
          </p:spPr>
          <p:txBody>
            <a:bodyPr/>
            <a:lstStyle/>
            <a:p>
              <a:endParaRPr lang="en-US"/>
            </a:p>
          </p:txBody>
        </p:sp>
      </p:grpSp>
      <p:sp>
        <p:nvSpPr>
          <p:cNvPr id="10" name="TextBox 10"/>
          <p:cNvSpPr txBox="1"/>
          <p:nvPr/>
        </p:nvSpPr>
        <p:spPr>
          <a:xfrm>
            <a:off x="19050" y="231775"/>
            <a:ext cx="18288000" cy="1368422"/>
          </a:xfrm>
          <a:prstGeom prst="rect">
            <a:avLst/>
          </a:prstGeom>
        </p:spPr>
        <p:txBody>
          <a:bodyPr lIns="0" tIns="0" rIns="0" bIns="0" rtlCol="0" anchor="t">
            <a:spAutoFit/>
          </a:bodyPr>
          <a:lstStyle/>
          <a:p>
            <a:pPr algn="ctr">
              <a:lnSpc>
                <a:spcPts val="11200"/>
              </a:lnSpc>
            </a:pPr>
            <a:r>
              <a:rPr lang="en-US" sz="8000">
                <a:solidFill>
                  <a:srgbClr val="FFFFFF"/>
                </a:solidFill>
                <a:latin typeface="Playfair Display 2 Bold"/>
              </a:rPr>
              <a:t>Anticipated Benefits</a:t>
            </a:r>
          </a:p>
        </p:txBody>
      </p:sp>
      <p:sp>
        <p:nvSpPr>
          <p:cNvPr id="11" name="TextBox 11"/>
          <p:cNvSpPr txBox="1"/>
          <p:nvPr/>
        </p:nvSpPr>
        <p:spPr>
          <a:xfrm>
            <a:off x="1902949" y="2214048"/>
            <a:ext cx="3526411" cy="1047750"/>
          </a:xfrm>
          <a:prstGeom prst="rect">
            <a:avLst/>
          </a:prstGeom>
        </p:spPr>
        <p:txBody>
          <a:bodyPr lIns="0" tIns="0" rIns="0" bIns="0" rtlCol="0" anchor="t">
            <a:spAutoFit/>
          </a:bodyPr>
          <a:lstStyle/>
          <a:p>
            <a:pPr algn="ctr">
              <a:lnSpc>
                <a:spcPts val="4200"/>
              </a:lnSpc>
            </a:pPr>
            <a:r>
              <a:rPr lang="en-US" sz="3000">
                <a:solidFill>
                  <a:srgbClr val="FFFFFF"/>
                </a:solidFill>
                <a:latin typeface="Playfair Display 2 Bold"/>
              </a:rPr>
              <a:t>Greater interest in local landscapes </a:t>
            </a:r>
          </a:p>
        </p:txBody>
      </p:sp>
      <p:sp>
        <p:nvSpPr>
          <p:cNvPr id="12" name="TextBox 12"/>
          <p:cNvSpPr txBox="1"/>
          <p:nvPr/>
        </p:nvSpPr>
        <p:spPr>
          <a:xfrm>
            <a:off x="1721465" y="8652727"/>
            <a:ext cx="3889381" cy="1047750"/>
          </a:xfrm>
          <a:prstGeom prst="rect">
            <a:avLst/>
          </a:prstGeom>
        </p:spPr>
        <p:txBody>
          <a:bodyPr lIns="0" tIns="0" rIns="0" bIns="0" rtlCol="0" anchor="t">
            <a:spAutoFit/>
          </a:bodyPr>
          <a:lstStyle/>
          <a:p>
            <a:pPr algn="ctr">
              <a:lnSpc>
                <a:spcPts val="4200"/>
              </a:lnSpc>
            </a:pPr>
            <a:r>
              <a:rPr lang="en-US" sz="3000">
                <a:solidFill>
                  <a:srgbClr val="FFFFFF"/>
                </a:solidFill>
                <a:latin typeface="Playfair Display 2 Bold"/>
              </a:rPr>
              <a:t>Engagement amongst all residents</a:t>
            </a:r>
          </a:p>
        </p:txBody>
      </p:sp>
      <p:sp>
        <p:nvSpPr>
          <p:cNvPr id="13" name="TextBox 13"/>
          <p:cNvSpPr txBox="1"/>
          <p:nvPr/>
        </p:nvSpPr>
        <p:spPr>
          <a:xfrm>
            <a:off x="12858640" y="2214048"/>
            <a:ext cx="3526411" cy="1047750"/>
          </a:xfrm>
          <a:prstGeom prst="rect">
            <a:avLst/>
          </a:prstGeom>
        </p:spPr>
        <p:txBody>
          <a:bodyPr lIns="0" tIns="0" rIns="0" bIns="0" rtlCol="0" anchor="t">
            <a:spAutoFit/>
          </a:bodyPr>
          <a:lstStyle/>
          <a:p>
            <a:pPr algn="ctr">
              <a:lnSpc>
                <a:spcPts val="4200"/>
              </a:lnSpc>
            </a:pPr>
            <a:r>
              <a:rPr lang="en-US" sz="3000">
                <a:solidFill>
                  <a:srgbClr val="FFFFFF"/>
                </a:solidFill>
                <a:latin typeface="Playfair Display 2 Bold"/>
              </a:rPr>
              <a:t>Local business support</a:t>
            </a:r>
          </a:p>
        </p:txBody>
      </p:sp>
      <p:sp>
        <p:nvSpPr>
          <p:cNvPr id="14" name="TextBox 14"/>
          <p:cNvSpPr txBox="1"/>
          <p:nvPr/>
        </p:nvSpPr>
        <p:spPr>
          <a:xfrm>
            <a:off x="12858640" y="8652727"/>
            <a:ext cx="3526411" cy="1047750"/>
          </a:xfrm>
          <a:prstGeom prst="rect">
            <a:avLst/>
          </a:prstGeom>
        </p:spPr>
        <p:txBody>
          <a:bodyPr lIns="0" tIns="0" rIns="0" bIns="0" rtlCol="0" anchor="t">
            <a:spAutoFit/>
          </a:bodyPr>
          <a:lstStyle/>
          <a:p>
            <a:pPr algn="ctr">
              <a:lnSpc>
                <a:spcPts val="4200"/>
              </a:lnSpc>
            </a:pPr>
            <a:r>
              <a:rPr lang="en-US" sz="3000">
                <a:solidFill>
                  <a:srgbClr val="FFFFFF"/>
                </a:solidFill>
                <a:latin typeface="Playfair Display 2 Bold"/>
              </a:rPr>
              <a:t>Increased use of open spaces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TextBox 2"/>
          <p:cNvSpPr txBox="1"/>
          <p:nvPr/>
        </p:nvSpPr>
        <p:spPr>
          <a:xfrm>
            <a:off x="4944852" y="266311"/>
            <a:ext cx="8360196" cy="1368422"/>
          </a:xfrm>
          <a:prstGeom prst="rect">
            <a:avLst/>
          </a:prstGeom>
        </p:spPr>
        <p:txBody>
          <a:bodyPr lIns="0" tIns="0" rIns="0" bIns="0" rtlCol="0" anchor="t">
            <a:spAutoFit/>
          </a:bodyPr>
          <a:lstStyle/>
          <a:p>
            <a:pPr algn="ctr">
              <a:lnSpc>
                <a:spcPts val="11200"/>
              </a:lnSpc>
            </a:pPr>
            <a:r>
              <a:rPr lang="en-US" sz="8000">
                <a:solidFill>
                  <a:srgbClr val="FFFFFF"/>
                </a:solidFill>
                <a:latin typeface="Playfair Display 2 Bold"/>
              </a:rPr>
              <a:t>Timeline</a:t>
            </a:r>
          </a:p>
        </p:txBody>
      </p:sp>
      <p:sp>
        <p:nvSpPr>
          <p:cNvPr id="3" name="Freeform 3"/>
          <p:cNvSpPr/>
          <p:nvPr/>
        </p:nvSpPr>
        <p:spPr>
          <a:xfrm>
            <a:off x="-2859787" y="5143500"/>
            <a:ext cx="23268644" cy="1861492"/>
          </a:xfrm>
          <a:custGeom>
            <a:avLst/>
            <a:gdLst/>
            <a:ahLst/>
            <a:cxnLst/>
            <a:rect l="l" t="t" r="r" b="b"/>
            <a:pathLst>
              <a:path w="23268644" h="1861492">
                <a:moveTo>
                  <a:pt x="0" y="0"/>
                </a:moveTo>
                <a:lnTo>
                  <a:pt x="23268644" y="0"/>
                </a:lnTo>
                <a:lnTo>
                  <a:pt x="23268644" y="1861492"/>
                </a:lnTo>
                <a:lnTo>
                  <a:pt x="0" y="18614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AutoShape 4"/>
          <p:cNvSpPr/>
          <p:nvPr/>
        </p:nvSpPr>
        <p:spPr>
          <a:xfrm flipV="1">
            <a:off x="5283178" y="4448345"/>
            <a:ext cx="0" cy="1704431"/>
          </a:xfrm>
          <a:prstGeom prst="line">
            <a:avLst/>
          </a:prstGeom>
          <a:ln w="38100" cap="flat">
            <a:solidFill>
              <a:srgbClr val="FFFFFF"/>
            </a:solidFill>
            <a:prstDash val="solid"/>
            <a:headEnd type="none" w="sm" len="sm"/>
            <a:tailEnd type="triangle" w="lg" len="med"/>
          </a:ln>
        </p:spPr>
        <p:txBody>
          <a:bodyPr/>
          <a:lstStyle/>
          <a:p>
            <a:endParaRPr lang="en-US"/>
          </a:p>
        </p:txBody>
      </p:sp>
      <p:sp>
        <p:nvSpPr>
          <p:cNvPr id="5" name="AutoShape 5"/>
          <p:cNvSpPr/>
          <p:nvPr/>
        </p:nvSpPr>
        <p:spPr>
          <a:xfrm>
            <a:off x="9124950" y="6074246"/>
            <a:ext cx="0" cy="1704431"/>
          </a:xfrm>
          <a:prstGeom prst="line">
            <a:avLst/>
          </a:prstGeom>
          <a:ln w="38100" cap="flat">
            <a:solidFill>
              <a:srgbClr val="FFFFFF"/>
            </a:solidFill>
            <a:prstDash val="solid"/>
            <a:headEnd type="none" w="sm" len="sm"/>
            <a:tailEnd type="triangle" w="lg" len="med"/>
          </a:ln>
        </p:spPr>
        <p:txBody>
          <a:bodyPr/>
          <a:lstStyle/>
          <a:p>
            <a:endParaRPr lang="en-US"/>
          </a:p>
        </p:txBody>
      </p:sp>
      <p:sp>
        <p:nvSpPr>
          <p:cNvPr id="6" name="AutoShape 6"/>
          <p:cNvSpPr/>
          <p:nvPr/>
        </p:nvSpPr>
        <p:spPr>
          <a:xfrm>
            <a:off x="16125404" y="6074246"/>
            <a:ext cx="0" cy="1704431"/>
          </a:xfrm>
          <a:prstGeom prst="line">
            <a:avLst/>
          </a:prstGeom>
          <a:ln w="38100" cap="flat">
            <a:solidFill>
              <a:srgbClr val="FFFFFF"/>
            </a:solidFill>
            <a:prstDash val="solid"/>
            <a:headEnd type="none" w="sm" len="sm"/>
            <a:tailEnd type="triangle" w="lg" len="med"/>
          </a:ln>
        </p:spPr>
        <p:txBody>
          <a:bodyPr/>
          <a:lstStyle/>
          <a:p>
            <a:endParaRPr lang="en-US"/>
          </a:p>
        </p:txBody>
      </p:sp>
      <p:sp>
        <p:nvSpPr>
          <p:cNvPr id="7" name="AutoShape 7"/>
          <p:cNvSpPr/>
          <p:nvPr/>
        </p:nvSpPr>
        <p:spPr>
          <a:xfrm flipV="1">
            <a:off x="12973683" y="4448345"/>
            <a:ext cx="0" cy="1704431"/>
          </a:xfrm>
          <a:prstGeom prst="line">
            <a:avLst/>
          </a:prstGeom>
          <a:ln w="38100" cap="flat">
            <a:solidFill>
              <a:srgbClr val="FFFFFF"/>
            </a:solidFill>
            <a:prstDash val="solid"/>
            <a:headEnd type="none" w="sm" len="sm"/>
            <a:tailEnd type="triangle" w="lg" len="med"/>
          </a:ln>
        </p:spPr>
        <p:txBody>
          <a:bodyPr/>
          <a:lstStyle/>
          <a:p>
            <a:endParaRPr lang="en-US"/>
          </a:p>
        </p:txBody>
      </p:sp>
      <p:sp>
        <p:nvSpPr>
          <p:cNvPr id="8" name="TextBox 8"/>
          <p:cNvSpPr txBox="1"/>
          <p:nvPr/>
        </p:nvSpPr>
        <p:spPr>
          <a:xfrm>
            <a:off x="2897990" y="1977633"/>
            <a:ext cx="4770376" cy="2082165"/>
          </a:xfrm>
          <a:prstGeom prst="rect">
            <a:avLst/>
          </a:prstGeom>
        </p:spPr>
        <p:txBody>
          <a:bodyPr lIns="0" tIns="0" rIns="0" bIns="0" rtlCol="0" anchor="t">
            <a:spAutoFit/>
          </a:bodyPr>
          <a:lstStyle/>
          <a:p>
            <a:pPr algn="ctr">
              <a:lnSpc>
                <a:spcPts val="3360"/>
              </a:lnSpc>
            </a:pPr>
            <a:r>
              <a:rPr lang="en-US" sz="2400">
                <a:solidFill>
                  <a:srgbClr val="FFFFFF"/>
                </a:solidFill>
                <a:latin typeface="Playfair Display 2 Bold"/>
              </a:rPr>
              <a:t>Find volunteers:</a:t>
            </a:r>
            <a:r>
              <a:rPr lang="en-US" sz="2400">
                <a:solidFill>
                  <a:srgbClr val="FFFFFF"/>
                </a:solidFill>
                <a:latin typeface="Playfair Display 2"/>
              </a:rPr>
              <a:t> </a:t>
            </a:r>
          </a:p>
          <a:p>
            <a:pPr algn="ctr">
              <a:lnSpc>
                <a:spcPts val="3360"/>
              </a:lnSpc>
            </a:pPr>
            <a:r>
              <a:rPr lang="en-US" sz="2400">
                <a:solidFill>
                  <a:srgbClr val="FFFFFF"/>
                </a:solidFill>
                <a:latin typeface="Playfair Display 2"/>
              </a:rPr>
              <a:t>Reach out to local organizations and the highschool environmental club to develop a team to manage the brochure</a:t>
            </a:r>
          </a:p>
        </p:txBody>
      </p:sp>
      <p:sp>
        <p:nvSpPr>
          <p:cNvPr id="9" name="TextBox 9"/>
          <p:cNvSpPr txBox="1"/>
          <p:nvPr/>
        </p:nvSpPr>
        <p:spPr>
          <a:xfrm>
            <a:off x="6603318" y="8090172"/>
            <a:ext cx="5081364" cy="1729747"/>
          </a:xfrm>
          <a:prstGeom prst="rect">
            <a:avLst/>
          </a:prstGeom>
        </p:spPr>
        <p:txBody>
          <a:bodyPr lIns="0" tIns="0" rIns="0" bIns="0" rtlCol="0" anchor="t">
            <a:spAutoFit/>
          </a:bodyPr>
          <a:lstStyle/>
          <a:p>
            <a:pPr algn="ctr">
              <a:lnSpc>
                <a:spcPts val="3520"/>
              </a:lnSpc>
            </a:pPr>
            <a:r>
              <a:rPr lang="en-US" sz="2514">
                <a:solidFill>
                  <a:srgbClr val="FFFFFF"/>
                </a:solidFill>
                <a:latin typeface="Playfair Display 2 Bold"/>
              </a:rPr>
              <a:t>Advertise: </a:t>
            </a:r>
          </a:p>
          <a:p>
            <a:pPr algn="ctr">
              <a:lnSpc>
                <a:spcPts val="3520"/>
              </a:lnSpc>
            </a:pPr>
            <a:r>
              <a:rPr lang="en-US" sz="2514">
                <a:solidFill>
                  <a:srgbClr val="FFFFFF"/>
                </a:solidFill>
                <a:latin typeface="Playfair Display 2"/>
              </a:rPr>
              <a:t>Speak to local businesses about being highlighted under the business spotlight section</a:t>
            </a:r>
          </a:p>
        </p:txBody>
      </p:sp>
      <p:sp>
        <p:nvSpPr>
          <p:cNvPr id="10" name="TextBox 10"/>
          <p:cNvSpPr txBox="1"/>
          <p:nvPr/>
        </p:nvSpPr>
        <p:spPr>
          <a:xfrm>
            <a:off x="10740500" y="1977633"/>
            <a:ext cx="4428266" cy="2144846"/>
          </a:xfrm>
          <a:prstGeom prst="rect">
            <a:avLst/>
          </a:prstGeom>
        </p:spPr>
        <p:txBody>
          <a:bodyPr lIns="0" tIns="0" rIns="0" bIns="0" rtlCol="0" anchor="t">
            <a:spAutoFit/>
          </a:bodyPr>
          <a:lstStyle/>
          <a:p>
            <a:pPr algn="ctr">
              <a:lnSpc>
                <a:spcPts val="3484"/>
              </a:lnSpc>
            </a:pPr>
            <a:r>
              <a:rPr lang="en-US" sz="2489">
                <a:solidFill>
                  <a:srgbClr val="FFFFFF"/>
                </a:solidFill>
                <a:latin typeface="Playfair Display 2 Bold"/>
              </a:rPr>
              <a:t>Get the ball rolling: </a:t>
            </a:r>
          </a:p>
          <a:p>
            <a:pPr algn="ctr">
              <a:lnSpc>
                <a:spcPts val="3484"/>
              </a:lnSpc>
            </a:pPr>
            <a:r>
              <a:rPr lang="en-US" sz="2489">
                <a:solidFill>
                  <a:srgbClr val="FFFFFF"/>
                </a:solidFill>
                <a:latin typeface="Playfair Display 2"/>
              </a:rPr>
              <a:t>Host a community event to premiere the brochure and to get residents excited and engaged</a:t>
            </a:r>
          </a:p>
        </p:txBody>
      </p:sp>
      <p:sp>
        <p:nvSpPr>
          <p:cNvPr id="11" name="TextBox 11"/>
          <p:cNvSpPr txBox="1"/>
          <p:nvPr/>
        </p:nvSpPr>
        <p:spPr>
          <a:xfrm>
            <a:off x="14091854" y="8090172"/>
            <a:ext cx="4029000" cy="1737000"/>
          </a:xfrm>
          <a:prstGeom prst="rect">
            <a:avLst/>
          </a:prstGeom>
        </p:spPr>
        <p:txBody>
          <a:bodyPr lIns="0" tIns="0" rIns="0" bIns="0" rtlCol="0" anchor="t">
            <a:spAutoFit/>
          </a:bodyPr>
          <a:lstStyle/>
          <a:p>
            <a:pPr algn="ctr">
              <a:lnSpc>
                <a:spcPts val="3484"/>
              </a:lnSpc>
            </a:pPr>
            <a:r>
              <a:rPr lang="en-US" sz="2489">
                <a:solidFill>
                  <a:srgbClr val="FFFFFF"/>
                </a:solidFill>
                <a:latin typeface="Playfair Display 2 Bold"/>
              </a:rPr>
              <a:t>Launch: </a:t>
            </a:r>
          </a:p>
          <a:p>
            <a:pPr algn="ctr">
              <a:lnSpc>
                <a:spcPts val="3484"/>
              </a:lnSpc>
            </a:pPr>
            <a:r>
              <a:rPr lang="en-US" sz="2489">
                <a:solidFill>
                  <a:srgbClr val="FFFFFF"/>
                </a:solidFill>
                <a:latin typeface="Playfair Display 2"/>
              </a:rPr>
              <a:t>Release the brochure and monitor reader engagement for possible improvements</a:t>
            </a:r>
          </a:p>
        </p:txBody>
      </p:sp>
      <p:sp>
        <p:nvSpPr>
          <p:cNvPr id="12" name="AutoShape 12"/>
          <p:cNvSpPr/>
          <p:nvPr/>
        </p:nvSpPr>
        <p:spPr>
          <a:xfrm>
            <a:off x="2248173" y="6074246"/>
            <a:ext cx="0" cy="1704431"/>
          </a:xfrm>
          <a:prstGeom prst="line">
            <a:avLst/>
          </a:prstGeom>
          <a:ln w="38100" cap="flat">
            <a:solidFill>
              <a:srgbClr val="FFFFFF"/>
            </a:solidFill>
            <a:prstDash val="solid"/>
            <a:headEnd type="none" w="sm" len="sm"/>
            <a:tailEnd type="triangle" w="lg" len="med"/>
          </a:ln>
        </p:spPr>
        <p:txBody>
          <a:bodyPr/>
          <a:lstStyle/>
          <a:p>
            <a:endParaRPr lang="en-US"/>
          </a:p>
        </p:txBody>
      </p:sp>
      <p:sp>
        <p:nvSpPr>
          <p:cNvPr id="13" name="TextBox 13"/>
          <p:cNvSpPr txBox="1"/>
          <p:nvPr/>
        </p:nvSpPr>
        <p:spPr>
          <a:xfrm>
            <a:off x="0" y="8090172"/>
            <a:ext cx="4534446" cy="1663065"/>
          </a:xfrm>
          <a:prstGeom prst="rect">
            <a:avLst/>
          </a:prstGeom>
        </p:spPr>
        <p:txBody>
          <a:bodyPr lIns="0" tIns="0" rIns="0" bIns="0" rtlCol="0" anchor="t">
            <a:spAutoFit/>
          </a:bodyPr>
          <a:lstStyle/>
          <a:p>
            <a:pPr algn="ctr">
              <a:lnSpc>
                <a:spcPts val="3360"/>
              </a:lnSpc>
            </a:pPr>
            <a:r>
              <a:rPr lang="en-US" sz="2400">
                <a:solidFill>
                  <a:srgbClr val="FFFFFF"/>
                </a:solidFill>
                <a:latin typeface="Playfair Display 2 Bold"/>
              </a:rPr>
              <a:t>Presentation: </a:t>
            </a:r>
          </a:p>
          <a:p>
            <a:pPr algn="ctr">
              <a:lnSpc>
                <a:spcPts val="3360"/>
              </a:lnSpc>
            </a:pPr>
            <a:r>
              <a:rPr lang="en-US" sz="2400">
                <a:solidFill>
                  <a:srgbClr val="FFFFFF"/>
                </a:solidFill>
                <a:latin typeface="Playfair Display 2"/>
              </a:rPr>
              <a:t>Present draft brochure and findings to the town and make revisions for a final draft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31F1F"/>
        </a:solidFill>
        <a:effectLst/>
      </p:bgPr>
    </p:bg>
    <p:spTree>
      <p:nvGrpSpPr>
        <p:cNvPr id="1" name=""/>
        <p:cNvGrpSpPr/>
        <p:nvPr/>
      </p:nvGrpSpPr>
      <p:grpSpPr>
        <a:xfrm>
          <a:off x="0" y="0"/>
          <a:ext cx="0" cy="0"/>
          <a:chOff x="0" y="0"/>
          <a:chExt cx="0" cy="0"/>
        </a:xfrm>
      </p:grpSpPr>
      <p:sp>
        <p:nvSpPr>
          <p:cNvPr id="2" name="TextBox 2"/>
          <p:cNvSpPr txBox="1"/>
          <p:nvPr/>
        </p:nvSpPr>
        <p:spPr>
          <a:xfrm>
            <a:off x="0" y="2028821"/>
            <a:ext cx="18288000" cy="3114679"/>
          </a:xfrm>
          <a:prstGeom prst="rect">
            <a:avLst/>
          </a:prstGeom>
        </p:spPr>
        <p:txBody>
          <a:bodyPr lIns="0" tIns="0" rIns="0" bIns="0" rtlCol="0" anchor="t">
            <a:spAutoFit/>
          </a:bodyPr>
          <a:lstStyle/>
          <a:p>
            <a:pPr algn="ctr">
              <a:lnSpc>
                <a:spcPts val="12599"/>
              </a:lnSpc>
            </a:pPr>
            <a:r>
              <a:rPr lang="en-US" sz="8999">
                <a:solidFill>
                  <a:srgbClr val="FFFFFF"/>
                </a:solidFill>
                <a:latin typeface="Playfair Display 2 Bold"/>
              </a:rPr>
              <a:t>Thank you </a:t>
            </a:r>
          </a:p>
          <a:p>
            <a:pPr algn="ctr">
              <a:lnSpc>
                <a:spcPts val="12599"/>
              </a:lnSpc>
            </a:pPr>
            <a:r>
              <a:rPr lang="en-US" sz="8999">
                <a:solidFill>
                  <a:srgbClr val="FFFFFF"/>
                </a:solidFill>
                <a:latin typeface="Playfair Display 2 Bold"/>
              </a:rPr>
              <a:t>for your time!</a:t>
            </a:r>
          </a:p>
        </p:txBody>
      </p:sp>
      <p:sp>
        <p:nvSpPr>
          <p:cNvPr id="3" name="AutoShape 3"/>
          <p:cNvSpPr/>
          <p:nvPr/>
        </p:nvSpPr>
        <p:spPr>
          <a:xfrm flipV="1">
            <a:off x="0" y="7010281"/>
            <a:ext cx="18288000" cy="0"/>
          </a:xfrm>
          <a:prstGeom prst="line">
            <a:avLst/>
          </a:prstGeom>
          <a:ln w="9525" cap="flat">
            <a:solidFill>
              <a:srgbClr val="FFFFFF"/>
            </a:solidFill>
            <a:prstDash val="solid"/>
            <a:headEnd type="none" w="sm" len="sm"/>
            <a:tailEnd type="none" w="sm" len="sm"/>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1644</Words>
  <Application>Microsoft Office PowerPoint</Application>
  <PresentationFormat>Custom</PresentationFormat>
  <Paragraphs>167</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Playfair Display 1</vt:lpstr>
      <vt:lpstr>Open Sans Bold</vt:lpstr>
      <vt:lpstr>Canva Sans</vt:lpstr>
      <vt:lpstr>Playfair Display 2 Bold</vt:lpstr>
      <vt:lpstr>Playfair Display 2</vt:lpstr>
      <vt:lpstr>Public Sans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Wildcat Green Chat</dc:title>
  <dc:creator>richard reibstein</dc:creator>
  <cp:lastModifiedBy>richard reibstein</cp:lastModifiedBy>
  <cp:revision>2</cp:revision>
  <dcterms:created xsi:type="dcterms:W3CDTF">2006-08-16T00:00:00Z</dcterms:created>
  <dcterms:modified xsi:type="dcterms:W3CDTF">2023-12-18T13:36:16Z</dcterms:modified>
  <dc:identifier>DAF2Wxp43SQ</dc:identifier>
</cp:coreProperties>
</file>