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omments/modernComment_10E_DF0E6A09.xml" ContentType="application/vnd.ms-powerpoint.comments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304" r:id="rId2"/>
    <p:sldId id="270" r:id="rId3"/>
    <p:sldId id="302" r:id="rId4"/>
    <p:sldId id="265" r:id="rId5"/>
    <p:sldId id="257" r:id="rId6"/>
    <p:sldId id="347" r:id="rId7"/>
    <p:sldId id="258" r:id="rId8"/>
    <p:sldId id="261" r:id="rId9"/>
    <p:sldId id="346" r:id="rId10"/>
    <p:sldId id="264" r:id="rId11"/>
    <p:sldId id="259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268513B-CD1F-6110-ACC9-A68882C1886A}" name="Julie" initials="J" userId="241a3e6a96468904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1E9D86B-3D19-4629-9737-304E8DFDE715}" v="58" dt="2023-09-11T15:33:56.68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71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8/10/relationships/authors" Target="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241a3e6a96468904/Desktop/chad's%20data%20for%20composting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241a3e6a96468904/Desktop/MAIN%20WASTE%20PLAN%20AND%20DATA%20SOURCES/Composting/Survey/composting%20survey%20data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241a3e6a96468904/Desktop/MAIN%20WASTE%20PLAN%20AND%20DATA%20SOURCES/Composting/Survey/composting%20survey%20data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241a3e6a96468904/Desktop/MAIN%20WASTE%20PLAN%20AND%20DATA%20SOURCES/Composting/Survey/composting%20survey%20data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241a3e6a96468904/Desktop/MAIN%20WASTE%20PLAN%20AND%20DATA%20SOURCES/Composting/Survey/composting%20survey%20data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241a3e6a96468904/Desktop/FOOD%20COMPOSTING/Survey/composting%20survey%20data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Sheet1!$I$2</c:f>
              <c:strCache>
                <c:ptCount val="1"/>
                <c:pt idx="0">
                  <c:v>Composted Food (lbs/HH)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Sheet1!$H$3:$H$8</c:f>
              <c:numCache>
                <c:formatCode>General</c:formatCode>
                <c:ptCount val="6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</c:numCache>
            </c:numRef>
          </c:cat>
          <c:val>
            <c:numRef>
              <c:f>Sheet1!$I$3:$I$8</c:f>
              <c:numCache>
                <c:formatCode>0.0</c:formatCode>
                <c:ptCount val="6"/>
                <c:pt idx="0">
                  <c:v>3.0057142857142858</c:v>
                </c:pt>
                <c:pt idx="1">
                  <c:v>3.0942857142857143</c:v>
                </c:pt>
                <c:pt idx="2">
                  <c:v>2.922857142857143</c:v>
                </c:pt>
                <c:pt idx="3">
                  <c:v>2.9371428571428568</c:v>
                </c:pt>
                <c:pt idx="4">
                  <c:v>3.16</c:v>
                </c:pt>
                <c:pt idx="5">
                  <c:v>3.2114285714285717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F44-441D-ADF5-404C71DDA1B5}"/>
            </c:ext>
          </c:extLst>
        </c:ser>
        <c:ser>
          <c:idx val="1"/>
          <c:order val="1"/>
          <c:tx>
            <c:strRef>
              <c:f>Sheet1!$J$2</c:f>
              <c:strCache>
                <c:ptCount val="1"/>
                <c:pt idx="0">
                  <c:v>Municipal Solid Waste (lbs/HH)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Sheet1!$H$3:$H$8</c:f>
              <c:numCache>
                <c:formatCode>General</c:formatCode>
                <c:ptCount val="6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</c:numCache>
            </c:numRef>
          </c:cat>
          <c:val>
            <c:numRef>
              <c:f>Sheet1!$J$3:$J$8</c:f>
              <c:numCache>
                <c:formatCode>0.00</c:formatCode>
                <c:ptCount val="6"/>
                <c:pt idx="0">
                  <c:v>1074.2857142857142</c:v>
                </c:pt>
                <c:pt idx="1">
                  <c:v>1030.2857142857142</c:v>
                </c:pt>
                <c:pt idx="2">
                  <c:v>1076.8571428571429</c:v>
                </c:pt>
                <c:pt idx="3">
                  <c:v>1215.1428571428571</c:v>
                </c:pt>
                <c:pt idx="4">
                  <c:v>1105.7142857142858</c:v>
                </c:pt>
                <c:pt idx="5">
                  <c:v>1040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F44-441D-ADF5-404C71DDA1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05126736"/>
        <c:axId val="1005130096"/>
      </c:lineChart>
      <c:catAx>
        <c:axId val="1005126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05130096"/>
        <c:crosses val="autoZero"/>
        <c:auto val="1"/>
        <c:lblAlgn val="ctr"/>
        <c:lblOffset val="100"/>
        <c:noMultiLvlLbl val="0"/>
      </c:catAx>
      <c:valAx>
        <c:axId val="1005130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05126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200" dirty="0"/>
              <a:t>Desire to learn more</a:t>
            </a:r>
            <a:br>
              <a:rPr lang="en-US" sz="1200" dirty="0"/>
            </a:br>
            <a:r>
              <a:rPr lang="en-US" sz="1100" b="0" dirty="0"/>
              <a:t>(66 responses</a:t>
            </a:r>
            <a:r>
              <a:rPr lang="en-US" sz="1100" b="0" baseline="0" dirty="0"/>
              <a:t> - </a:t>
            </a:r>
            <a:r>
              <a:rPr lang="en-US" sz="1100" b="0" dirty="0"/>
              <a:t>1=strongly agree &amp; 5=disagree)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B1D3-49B4-A808-37FF6F8213C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B1D3-49B4-A808-37FF6F8213C3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'[composting survey data.xlsx]aggregate'!$A$17:$A$18</c:f>
              <c:strCache>
                <c:ptCount val="2"/>
                <c:pt idx="0">
                  <c:v>1 to 3</c:v>
                </c:pt>
                <c:pt idx="1">
                  <c:v>4, 5 or unsure</c:v>
                </c:pt>
              </c:strCache>
            </c:strRef>
          </c:cat>
          <c:val>
            <c:numRef>
              <c:f>'[composting survey data.xlsx]aggregate'!$B$17:$B$18</c:f>
              <c:numCache>
                <c:formatCode>General</c:formatCode>
                <c:ptCount val="2"/>
                <c:pt idx="0">
                  <c:v>39</c:v>
                </c:pt>
                <c:pt idx="1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1D3-49B4-A808-37FF6F8213C3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200" dirty="0"/>
              <a:t>Currently Compost</a:t>
            </a:r>
            <a:br>
              <a:rPr lang="en-US" dirty="0"/>
            </a:br>
            <a:r>
              <a:rPr lang="en-US" sz="1100" b="0" dirty="0"/>
              <a:t>(66 responses)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E4E8-4A6C-AC6F-87E8F26C851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E4E8-4A6C-AC6F-87E8F26C851A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'[composting survey data.xlsx]aggregate'!$A$2:$A$3</c:f>
              <c:strCache>
                <c:ptCount val="2"/>
                <c:pt idx="0">
                  <c:v>Yes</c:v>
                </c:pt>
                <c:pt idx="1">
                  <c:v>No</c:v>
                </c:pt>
              </c:strCache>
            </c:strRef>
          </c:cat>
          <c:val>
            <c:numRef>
              <c:f>'[composting survey data.xlsx]aggregate'!$B$2:$B$3</c:f>
              <c:numCache>
                <c:formatCode>General</c:formatCode>
                <c:ptCount val="2"/>
                <c:pt idx="0">
                  <c:v>36</c:v>
                </c:pt>
                <c:pt idx="1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4E8-4A6C-AC6F-87E8F26C851A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400" dirty="0"/>
              <a:t>     </a:t>
            </a:r>
            <a:r>
              <a:rPr lang="en-US" sz="1200" dirty="0"/>
              <a:t>Knew about composting at T-fer</a:t>
            </a:r>
            <a:r>
              <a:rPr lang="en-US" sz="1200" baseline="0" dirty="0"/>
              <a:t> </a:t>
            </a:r>
            <a:r>
              <a:rPr lang="en-US" sz="1200" dirty="0"/>
              <a:t>Station</a:t>
            </a:r>
            <a:br>
              <a:rPr lang="en-US" sz="1400" dirty="0"/>
            </a:br>
            <a:r>
              <a:rPr lang="en-US" sz="1000" b="0" dirty="0"/>
              <a:t>(65</a:t>
            </a:r>
            <a:r>
              <a:rPr lang="en-US" sz="1000" b="0" baseline="0" dirty="0"/>
              <a:t> responses)</a:t>
            </a:r>
            <a:endParaRPr lang="en-US" sz="1000" b="0" dirty="0"/>
          </a:p>
        </c:rich>
      </c:tx>
      <c:layout>
        <c:manualLayout>
          <c:xMode val="edge"/>
          <c:yMode val="edge"/>
          <c:x val="0"/>
          <c:y val="0.1211754426856512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4F53-4BF6-805F-1A0ACFB0DD3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4F53-4BF6-805F-1A0ACFB0DD3F}"/>
              </c:ext>
            </c:extLst>
          </c:dPt>
          <c:dLbls>
            <c:dLbl>
              <c:idx val="0"/>
              <c:layout>
                <c:manualLayout>
                  <c:x val="-0.10248416472772333"/>
                  <c:y val="0.13914321192617157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F53-4BF6-805F-1A0ACFB0DD3F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'[composting survey data.xlsx]aggregate'!$A$6:$A$7</c:f>
              <c:strCache>
                <c:ptCount val="2"/>
                <c:pt idx="0">
                  <c:v>Yes</c:v>
                </c:pt>
                <c:pt idx="1">
                  <c:v>No </c:v>
                </c:pt>
              </c:strCache>
            </c:strRef>
          </c:cat>
          <c:val>
            <c:numRef>
              <c:f>'[composting survey data.xlsx]aggregate'!$B$6:$B$7</c:f>
              <c:numCache>
                <c:formatCode>General</c:formatCode>
                <c:ptCount val="2"/>
                <c:pt idx="0">
                  <c:v>38</c:v>
                </c:pt>
                <c:pt idx="1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F53-4BF6-805F-1A0ACFB0DD3F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200" dirty="0"/>
              <a:t>What </a:t>
            </a:r>
            <a:r>
              <a:rPr lang="en-US" sz="1200" dirty="0" err="1"/>
              <a:t>ToD</a:t>
            </a:r>
            <a:r>
              <a:rPr lang="en-US" sz="1200" dirty="0"/>
              <a:t> can</a:t>
            </a:r>
            <a:r>
              <a:rPr lang="en-US" sz="1200" baseline="0" dirty="0"/>
              <a:t> do to make easier</a:t>
            </a:r>
            <a:br>
              <a:rPr lang="en-US" sz="1400" baseline="0" dirty="0"/>
            </a:br>
            <a:r>
              <a:rPr lang="en-US" sz="1100" b="0" baseline="0" dirty="0"/>
              <a:t>(18 responses)</a:t>
            </a:r>
            <a:endParaRPr lang="en-US" sz="1100" b="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306B-4799-9803-D4BC9952272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306B-4799-9803-D4BC9952272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306B-4799-9803-D4BC9952272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306B-4799-9803-D4BC99522729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306B-4799-9803-D4BC99522729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306B-4799-9803-D4BC99522729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306B-4799-9803-D4BC99522729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'[composting survey data.xlsx]aggregate'!$A$23:$A$29</c:f>
              <c:strCache>
                <c:ptCount val="7"/>
                <c:pt idx="0">
                  <c:v>Curbside days</c:v>
                </c:pt>
                <c:pt idx="1">
                  <c:v>Better signage/visibility/larger area</c:v>
                </c:pt>
                <c:pt idx="2">
                  <c:v>Free buckets</c:v>
                </c:pt>
                <c:pt idx="3">
                  <c:v>Special bins at T-fer Station</c:v>
                </c:pt>
                <c:pt idx="4">
                  <c:v>Community education</c:v>
                </c:pt>
                <c:pt idx="5">
                  <c:v>Provide disposable bags for fridge/freezer</c:v>
                </c:pt>
                <c:pt idx="6">
                  <c:v>Will give it a try</c:v>
                </c:pt>
              </c:strCache>
            </c:strRef>
          </c:cat>
          <c:val>
            <c:numRef>
              <c:f>'[composting survey data.xlsx]aggregate'!$B$23:$B$29</c:f>
              <c:numCache>
                <c:formatCode>General</c:formatCode>
                <c:ptCount val="7"/>
                <c:pt idx="0">
                  <c:v>2</c:v>
                </c:pt>
                <c:pt idx="1">
                  <c:v>5</c:v>
                </c:pt>
                <c:pt idx="2">
                  <c:v>2</c:v>
                </c:pt>
                <c:pt idx="3">
                  <c:v>2</c:v>
                </c:pt>
                <c:pt idx="4">
                  <c:v>3</c:v>
                </c:pt>
                <c:pt idx="5">
                  <c:v>2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306B-4799-9803-D4BC99522729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2281342957130359"/>
          <c:y val="0.20087671332750073"/>
          <c:w val="0.36051990376202975"/>
          <c:h val="0.76215879265091857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 dirty="0"/>
              <a:t>Comparison</a:t>
            </a:r>
            <a:r>
              <a:rPr lang="en-US" b="1" baseline="0" dirty="0"/>
              <a:t> of "Composters" &amp; "Non-composters"</a:t>
            </a:r>
            <a:br>
              <a:rPr lang="en-US" b="1" baseline="0" dirty="0"/>
            </a:br>
            <a:r>
              <a:rPr lang="en-US" sz="1200" baseline="0" dirty="0"/>
              <a:t>(Weighted Averages:  1="Strongly Agree" &amp; 4="Disagree")</a:t>
            </a:r>
            <a:endParaRPr lang="en-US" sz="12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'[composting survey data.xlsx]do vs don''t compost'!$C$29</c:f>
              <c:strCache>
                <c:ptCount val="1"/>
                <c:pt idx="0">
                  <c:v>Do compost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'[composting survey data.xlsx]do vs don''t compost'!$B$30:$B$47</c:f>
              <c:strCache>
                <c:ptCount val="18"/>
                <c:pt idx="0">
                  <c:v>It's a large portion of household waste</c:v>
                </c:pt>
                <c:pt idx="1">
                  <c:v>Avg family of 4 produces 600+ lbs/year</c:v>
                </c:pt>
                <c:pt idx="2">
                  <c:v>Costs avg family of 4, $1500/year</c:v>
                </c:pt>
                <c:pt idx="3">
                  <c:v>Food not composted is hauled off Cape &amp; incinerated</c:v>
                </c:pt>
                <c:pt idx="4">
                  <c:v>Reduces use of plastic trash bags</c:v>
                </c:pt>
                <c:pt idx="5">
                  <c:v>Reduces ToD's disposal costs</c:v>
                </c:pt>
                <c:pt idx="6">
                  <c:v>Produces high-quality soil that can be re-used</c:v>
                </c:pt>
                <c:pt idx="7">
                  <c:v>Feeds local farm animals</c:v>
                </c:pt>
                <c:pt idx="8">
                  <c:v>Reduces air pollution &amp; Co2 emissions</c:v>
                </c:pt>
                <c:pt idx="9">
                  <c:v>Helps fight sea level rise</c:v>
                </c:pt>
                <c:pt idx="10">
                  <c:v>It's important to compost</c:v>
                </c:pt>
                <c:pt idx="11">
                  <c:v>Composting in Dennis is easy</c:v>
                </c:pt>
                <c:pt idx="12">
                  <c:v>Is more sustainable</c:v>
                </c:pt>
                <c:pt idx="13">
                  <c:v>Is inconvenient</c:v>
                </c:pt>
                <c:pt idx="14">
                  <c:v>Takes too much time</c:v>
                </c:pt>
                <c:pt idx="15">
                  <c:v>Causes odors/is unsanitary/attracts pests</c:v>
                </c:pt>
                <c:pt idx="16">
                  <c:v>Doesn't make a difference</c:v>
                </c:pt>
                <c:pt idx="17">
                  <c:v>Is for hippies &amp; tree-huggers</c:v>
                </c:pt>
              </c:strCache>
            </c:strRef>
          </c:cat>
          <c:val>
            <c:numRef>
              <c:f>'[composting survey data.xlsx]do vs don''t compost'!$C$30:$C$47</c:f>
              <c:numCache>
                <c:formatCode>0.0</c:formatCode>
                <c:ptCount val="18"/>
                <c:pt idx="0">
                  <c:v>2.342857142857143</c:v>
                </c:pt>
                <c:pt idx="1">
                  <c:v>1.9428571428571428</c:v>
                </c:pt>
                <c:pt idx="2">
                  <c:v>2.0285714285714285</c:v>
                </c:pt>
                <c:pt idx="3">
                  <c:v>2.1142857142857143</c:v>
                </c:pt>
                <c:pt idx="4">
                  <c:v>1.9428571428571428</c:v>
                </c:pt>
                <c:pt idx="5">
                  <c:v>1.4571428571428571</c:v>
                </c:pt>
                <c:pt idx="6">
                  <c:v>1.2285714285714286</c:v>
                </c:pt>
                <c:pt idx="7">
                  <c:v>1.2285714285714286</c:v>
                </c:pt>
                <c:pt idx="8">
                  <c:v>1.4285714285714286</c:v>
                </c:pt>
                <c:pt idx="9">
                  <c:v>1.2285714285714286</c:v>
                </c:pt>
                <c:pt idx="10">
                  <c:v>1.4285714285714286</c:v>
                </c:pt>
                <c:pt idx="11">
                  <c:v>1.7714285714285714</c:v>
                </c:pt>
                <c:pt idx="12">
                  <c:v>1.3714285714285714</c:v>
                </c:pt>
                <c:pt idx="13">
                  <c:v>2.2571428571428571</c:v>
                </c:pt>
                <c:pt idx="14">
                  <c:v>3.0285714285714285</c:v>
                </c:pt>
                <c:pt idx="15">
                  <c:v>2.7428571428571429</c:v>
                </c:pt>
                <c:pt idx="16">
                  <c:v>3.2</c:v>
                </c:pt>
                <c:pt idx="17">
                  <c:v>3.342857142857143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9A4-4092-8514-2051D8B3192B}"/>
            </c:ext>
          </c:extLst>
        </c:ser>
        <c:ser>
          <c:idx val="1"/>
          <c:order val="1"/>
          <c:tx>
            <c:strRef>
              <c:f>'[composting survey data.xlsx]do vs don''t compost'!$D$29</c:f>
              <c:strCache>
                <c:ptCount val="1"/>
                <c:pt idx="0">
                  <c:v>Don't compost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'[composting survey data.xlsx]do vs don''t compost'!$B$30:$B$47</c:f>
              <c:strCache>
                <c:ptCount val="18"/>
                <c:pt idx="0">
                  <c:v>It's a large portion of household waste</c:v>
                </c:pt>
                <c:pt idx="1">
                  <c:v>Avg family of 4 produces 600+ lbs/year</c:v>
                </c:pt>
                <c:pt idx="2">
                  <c:v>Costs avg family of 4, $1500/year</c:v>
                </c:pt>
                <c:pt idx="3">
                  <c:v>Food not composted is hauled off Cape &amp; incinerated</c:v>
                </c:pt>
                <c:pt idx="4">
                  <c:v>Reduces use of plastic trash bags</c:v>
                </c:pt>
                <c:pt idx="5">
                  <c:v>Reduces ToD's disposal costs</c:v>
                </c:pt>
                <c:pt idx="6">
                  <c:v>Produces high-quality soil that can be re-used</c:v>
                </c:pt>
                <c:pt idx="7">
                  <c:v>Feeds local farm animals</c:v>
                </c:pt>
                <c:pt idx="8">
                  <c:v>Reduces air pollution &amp; Co2 emissions</c:v>
                </c:pt>
                <c:pt idx="9">
                  <c:v>Helps fight sea level rise</c:v>
                </c:pt>
                <c:pt idx="10">
                  <c:v>It's important to compost</c:v>
                </c:pt>
                <c:pt idx="11">
                  <c:v>Composting in Dennis is easy</c:v>
                </c:pt>
                <c:pt idx="12">
                  <c:v>Is more sustainable</c:v>
                </c:pt>
                <c:pt idx="13">
                  <c:v>Is inconvenient</c:v>
                </c:pt>
                <c:pt idx="14">
                  <c:v>Takes too much time</c:v>
                </c:pt>
                <c:pt idx="15">
                  <c:v>Causes odors/is unsanitary/attracts pests</c:v>
                </c:pt>
                <c:pt idx="16">
                  <c:v>Doesn't make a difference</c:v>
                </c:pt>
                <c:pt idx="17">
                  <c:v>Is for hippies &amp; tree-huggers</c:v>
                </c:pt>
              </c:strCache>
            </c:strRef>
          </c:cat>
          <c:val>
            <c:numRef>
              <c:f>'[composting survey data.xlsx]do vs don''t compost'!$D$30:$D$47</c:f>
              <c:numCache>
                <c:formatCode>0.0</c:formatCode>
                <c:ptCount val="18"/>
                <c:pt idx="0">
                  <c:v>1.9142857142857144</c:v>
                </c:pt>
                <c:pt idx="1">
                  <c:v>1.6571428571428573</c:v>
                </c:pt>
                <c:pt idx="2">
                  <c:v>1.4285714285714286</c:v>
                </c:pt>
                <c:pt idx="3">
                  <c:v>1.1714285714285715</c:v>
                </c:pt>
                <c:pt idx="4">
                  <c:v>1.1142857142857143</c:v>
                </c:pt>
                <c:pt idx="5">
                  <c:v>0.94285714285714284</c:v>
                </c:pt>
                <c:pt idx="6">
                  <c:v>1.6571428571428573</c:v>
                </c:pt>
                <c:pt idx="7">
                  <c:v>1.5428571428571429</c:v>
                </c:pt>
                <c:pt idx="8">
                  <c:v>1</c:v>
                </c:pt>
                <c:pt idx="9">
                  <c:v>1.1428571428571428</c:v>
                </c:pt>
                <c:pt idx="10">
                  <c:v>1.2571428571428571</c:v>
                </c:pt>
                <c:pt idx="11">
                  <c:v>1.4285714285714286</c:v>
                </c:pt>
                <c:pt idx="12">
                  <c:v>1.3714285714285714</c:v>
                </c:pt>
                <c:pt idx="13">
                  <c:v>2.3714285714285714</c:v>
                </c:pt>
                <c:pt idx="14">
                  <c:v>2.5428571428571427</c:v>
                </c:pt>
                <c:pt idx="15">
                  <c:v>2.0285714285714285</c:v>
                </c:pt>
                <c:pt idx="16">
                  <c:v>3.1142857142857143</c:v>
                </c:pt>
                <c:pt idx="17">
                  <c:v>2.8857142857142857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9A4-4092-8514-2051D8B319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04500272"/>
        <c:axId val="204506992"/>
      </c:barChart>
      <c:catAx>
        <c:axId val="20450027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4506992"/>
        <c:crosses val="autoZero"/>
        <c:auto val="1"/>
        <c:lblAlgn val="ctr"/>
        <c:lblOffset val="100"/>
        <c:noMultiLvlLbl val="0"/>
      </c:catAx>
      <c:valAx>
        <c:axId val="20450699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4500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omments/modernComment_10E_DF0E6A09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944AB235-502F-47B7-B529-E510EECBCBB9}" authorId="{4268513B-CD1F-6110-ACC9-A68882C1886A}" status="resolved" created="2022-08-29T23:08:14.704">
    <pc:sldMkLst xmlns:pc="http://schemas.microsoft.com/office/powerpoint/2013/main/command">
      <pc:docMk/>
      <pc:sldMk cId="3742263817" sldId="270"/>
    </pc:sldMkLst>
    <p188:txBody>
      <a:bodyPr/>
      <a:lstStyle/>
      <a:p>
        <a:r>
          <a:rPr lang="en-US"/>
          <a:t>In this last section, we could figure out which things we should be doing w/in 3 yrs and w/in 10 years, when we formulate our ideas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24FAB9-AC7C-4173-A10D-528FBE85E0E1}" type="datetimeFigureOut">
              <a:rPr lang="en-US" smtClean="0"/>
              <a:t>9/11/2023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2C0A79-16B0-4D70-AF20-C284E63606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995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98A6F8-23AA-40A3-95E6-407B510DADA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1414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28E235-AB41-81D1-951D-16D7C1B120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570750-5E6D-0C8E-28F8-494A82E99A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B107BC-B85E-886B-594A-348E109653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938A0-E02C-477E-8F89-D657F69B1823}" type="datetime1">
              <a:rPr lang="en-US" smtClean="0"/>
              <a:t>9/11/2023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170219-DD4C-5ABB-E96C-851DD8637F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8.8.23 Draft -Not for Distribution!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D5658E-1DFA-F83D-D9F4-5D57BC9FD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84A72-0137-4071-82DD-6F29129C5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829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8D55F2-D1C1-2477-0481-6B4915099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C31DC2-6476-D5E0-A792-7022A4F69A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9B6C63-FE46-E321-3886-E9BD73F5B4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281F2-2E41-40F8-8178-035182AF2C51}" type="datetime1">
              <a:rPr lang="en-US" smtClean="0"/>
              <a:t>9/11/2023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906CC2-C335-6331-B4F8-12F0DF3B3A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8.8.23 Draft -Not for Distribution!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04EEFA-97B4-AB54-6781-C0F799B41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84A72-0137-4071-82DD-6F29129C5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9175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EBA05D-C553-8977-6F7E-96E2DD76B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79011-5805-202D-3485-405D120B16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D453CE-505B-C7F5-02AE-D06FBB43DB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133E6-5A17-4220-836F-F6BD0345BAE6}" type="datetime1">
              <a:rPr lang="en-US" smtClean="0"/>
              <a:t>9/11/2023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A3EB65-8CC1-D655-56EA-D7F15439DD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8.8.23 Draft -Not for Distribution!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C988B2-3758-588C-3A86-CF3C1B122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84A72-0137-4071-82DD-6F29129C5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4964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65FC38-440C-4DDC-8DC6-5CFDAF8A1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1BD855-52CB-B5E8-8BBD-195ABAFFA7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B74ACB-4EB8-CFE4-6615-81F2191CA2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ADFD43-52B1-2286-EE01-36BA7B1D8B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41F01-6F8A-472D-874D-26EC17EC7DCC}" type="datetime1">
              <a:rPr lang="en-US" smtClean="0"/>
              <a:t>9/11/2023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7D6F40-327E-768B-2684-00F3D8E8D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8.8.23 Draft -Not for Distribution!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5340CC-2A06-8A6B-4CD2-892CCE65DE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84A72-0137-4071-82DD-6F29129C5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1715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708AC8-AFFA-ED1E-2446-823C2458C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F78BBC-133F-8FDD-64DC-3A311ACA18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17A789-8C60-56B7-D0C9-B78F9BF8DD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5BA2D9-1542-389A-5B70-E0F932A1C4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8AF9A69-4287-55A1-88E3-698D78A2C8E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FB91F4C-0CED-F229-88E7-2B0364B6D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F2168-BE94-4485-93EB-62C4ADC066DD}" type="datetime1">
              <a:rPr lang="en-US" smtClean="0"/>
              <a:t>9/11/2023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B104D30-1D21-072F-A713-7B3E56A0E6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8.8.23 Draft -Not for Distribution!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0FD6ED3-3591-DB6E-37B9-81FB5EA10F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84A72-0137-4071-82DD-6F29129C5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324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FB0D5-1817-2C6A-F2A9-00BFFA1B5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758408F-F95C-0416-4F5F-56C594EC0B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02948-0937-47E2-B0F4-36B510CB2919}" type="datetime1">
              <a:rPr lang="en-US" smtClean="0"/>
              <a:t>9/11/2023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3FF7F6-05B1-E41C-8AA4-E1A0007AB1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8.8.23 Draft -Not for Distribution!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EED2FD-BF37-8DD8-8D37-A1D001C4A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84A72-0137-4071-82DD-6F29129C5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6758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A3961D-6542-82B0-D390-F6A0406987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04AEF-16A0-49AA-B809-145A408885BB}" type="datetime1">
              <a:rPr lang="en-US" smtClean="0"/>
              <a:t>9/11/2023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1AA2189-890F-060D-4B1E-CFF2E37E4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8.8.23 Draft -Not for Distribution!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E47BFA-64B4-0672-4EB6-5FD894341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84A72-0137-4071-82DD-6F29129C5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0614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4B6012-2A19-4E72-FAE4-84D8D54078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DF6FF9-CA5B-8DED-0B97-659E760D84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FF4C54-EFBB-5100-2C66-641208FCA4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6CB4EF-987C-935C-F12C-50D2DB1FF4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E088F-DC9A-41D4-807B-091710286B1B}" type="datetime1">
              <a:rPr lang="en-US" smtClean="0"/>
              <a:t>9/11/2023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A0498B-745D-1381-DD9C-8A73DBCB90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8.8.23 Draft -Not for Distribution!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6CC388-8110-CBC6-65BB-2F5BDCB74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84A72-0137-4071-82DD-6F29129C5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4309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6F8C44-F8CB-42F3-A336-AEFF8E151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F045916-C226-3E6A-C2D8-DEEAA44E8B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CB231D-54A0-0300-4953-5513AD69BF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4E3003-7DE1-C6F4-DB20-6DCEA890BB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E6776-3806-4DC1-BD77-B112F865E4F7}" type="datetime1">
              <a:rPr lang="en-US" smtClean="0"/>
              <a:t>9/11/2023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316D09-33CB-245F-60A4-89474CD7E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8.8.23 Draft -Not for Distribution!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6B3960-5FDD-2820-148E-41FEE458DC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84A72-0137-4071-82DD-6F29129C5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076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AFBAD6-9338-3336-9B6A-CB6050715E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FA0EBB-A37E-425E-5739-0C8E950C4D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05262B-95D9-2937-072A-C8F0F449B6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65E5-D6F1-46C1-96E4-8FD45EA3FDD6}" type="datetime1">
              <a:rPr lang="en-US" smtClean="0"/>
              <a:t>9/11/2023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5721A2-E15A-0881-0CCC-23C0753785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8.8.23 Draft -Not for Distribution!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EAC639-6978-CA48-F0C8-D3541730EB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84A72-0137-4071-82DD-6F29129C5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1808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4F7553F-EDD7-4E3F-3D9D-59B54BB898B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43D7CD-666A-FDEE-BBA9-3D6B96CF4B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826EE9-E723-556F-ABBF-A63D2AEF08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F6B34-925B-419E-ACA7-23E76CD2D1BF}" type="datetime1">
              <a:rPr lang="en-US" smtClean="0"/>
              <a:t>9/11/2023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5890D0-0037-42BC-3C70-8C4D474270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8.8.23 Draft -Not for Distribution!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C5C164-06B1-0004-9416-810F18CFF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84A72-0137-4071-82DD-6F29129C5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8518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A02A4B0-778C-BD63-49B6-22B074BA50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C036FF-3BA9-78B0-1AF8-5801C1A562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89CA6A-E5BA-EC0E-CFB3-86123F0174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016FA3-2E1C-4DF6-8CEC-B27200BD58F2}" type="datetime1">
              <a:rPr lang="en-US" smtClean="0"/>
              <a:t>9/11/2023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88F474-5E7A-834F-8915-24D887CDAA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8.8.23 Draft -Not for Distribution!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2647BD-66D8-1955-1345-08DBF8202F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C84A72-0137-4071-82DD-6F29129C5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719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microsoft.com/office/2018/10/relationships/comments" Target="../comments/modernComment_10E_DF0E6A0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g"/><Relationship Id="rId5" Type="http://schemas.openxmlformats.org/officeDocument/2006/relationships/chart" Target="../charts/chart1.xml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lbean.com/" TargetMode="External"/><Relationship Id="rId2" Type="http://schemas.openxmlformats.org/officeDocument/2006/relationships/hyperlink" Target="https://www.renttherunway.com/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hyperlink" Target="https://www.urbn.com/home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epa.gov/sustainable-management-food/reducing-impact-wasted-food-feeding-soil-and-composting#success" TargetMode="External"/><Relationship Id="rId13" Type="http://schemas.openxmlformats.org/officeDocument/2006/relationships/hyperlink" Target="https://www.epa.gov/research-grants/sustainability-research-grants" TargetMode="External"/><Relationship Id="rId3" Type="http://schemas.openxmlformats.org/officeDocument/2006/relationships/hyperlink" Target="https://www.epa.gov/rcra/epas-office-resource-conservation-and-recovery-orcr" TargetMode="External"/><Relationship Id="rId7" Type="http://schemas.openxmlformats.org/officeDocument/2006/relationships/hyperlink" Target="https://www.epa.gov/circulareconomy/success-stories-reducing-waste" TargetMode="External"/><Relationship Id="rId12" Type="http://schemas.openxmlformats.org/officeDocument/2006/relationships/hyperlink" Target="https://www.epa.gov/facts-&amp;-figures-about-materials-waste-&amp;-recycling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epa.gov/sustainable-management-food/forms/preventing-wasted-food-your-community-social-marketing-toolkit" TargetMode="External"/><Relationship Id="rId11" Type="http://schemas.openxmlformats.org/officeDocument/2006/relationships/hyperlink" Target="https://www.epa.gov/facts-and-figures-about-materials-waste-and-recycling/food-material-specific-data" TargetMode="External"/><Relationship Id="rId5" Type="http://schemas.openxmlformats.org/officeDocument/2006/relationships/hyperlink" Target="https://www.epa.gov/sustainable-management-food/reducing-impact-wasted-food-feeding-soil-and-composting" TargetMode="External"/><Relationship Id="rId10" Type="http://schemas.openxmlformats.org/officeDocument/2006/relationships/hyperlink" Target="https://www.epa.gov/node/282010/webform/confirmation?token=48zZEYwQGgq_he_fa9lGbHoAuRpZmR1ptrdsArZImzc" TargetMode="External"/><Relationship Id="rId4" Type="http://schemas.openxmlformats.org/officeDocument/2006/relationships/hyperlink" Target="https://www.epa.gov/sustainable-management-food" TargetMode="External"/><Relationship Id="rId9" Type="http://schemas.openxmlformats.org/officeDocument/2006/relationships/hyperlink" Target="https://www.epa.gov/sustainable-management-food/forms/preventing-wasted-food-your-community-social-marketing-toolkit#download" TargetMode="External"/><Relationship Id="rId14" Type="http://schemas.openxmlformats.org/officeDocument/2006/relationships/hyperlink" Target="https://www.epa.gov/research-grants/research-reduce-consumer-food-waste-united-states-grants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1BBFFF8B-5602-D0F2-6D96-A3E3C7A7D5AD}"/>
              </a:ext>
            </a:extLst>
          </p:cNvPr>
          <p:cNvSpPr/>
          <p:nvPr/>
        </p:nvSpPr>
        <p:spPr>
          <a:xfrm>
            <a:off x="7016411" y="1554525"/>
            <a:ext cx="4667674" cy="47584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6FD3FC-04CB-FDAF-B630-3199A2B71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34544" y="6356350"/>
            <a:ext cx="2743200" cy="365125"/>
          </a:xfrm>
        </p:spPr>
        <p:txBody>
          <a:bodyPr/>
          <a:lstStyle/>
          <a:p>
            <a:fld id="{979EF479-2D3E-4CEB-9FDB-A8F7B91C5E99}" type="slidenum">
              <a:rPr lang="en-US" smtClean="0"/>
              <a:t>1</a:t>
            </a:fld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933CB58-20E7-6B22-3211-4980123CA982}"/>
              </a:ext>
            </a:extLst>
          </p:cNvPr>
          <p:cNvGrpSpPr/>
          <p:nvPr/>
        </p:nvGrpSpPr>
        <p:grpSpPr>
          <a:xfrm>
            <a:off x="7004686" y="1636868"/>
            <a:ext cx="4368678" cy="4481768"/>
            <a:chOff x="7315407" y="234183"/>
            <a:chExt cx="4368678" cy="4481768"/>
          </a:xfrm>
        </p:grpSpPr>
        <p:sp>
          <p:nvSpPr>
            <p:cNvPr id="2" name="Title 1">
              <a:extLst>
                <a:ext uri="{FF2B5EF4-FFF2-40B4-BE49-F238E27FC236}">
                  <a16:creationId xmlns:a16="http://schemas.microsoft.com/office/drawing/2014/main" id="{92D52098-E06F-F49D-F035-4B43192E95C9}"/>
                </a:ext>
              </a:extLst>
            </p:cNvPr>
            <p:cNvSpPr txBox="1">
              <a:spLocks/>
            </p:cNvSpPr>
            <p:nvPr/>
          </p:nvSpPr>
          <p:spPr>
            <a:xfrm>
              <a:off x="7746151" y="234183"/>
              <a:ext cx="3659231" cy="596732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2000" b="1" dirty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Barnstable County Waste Profile</a:t>
              </a:r>
              <a:br>
                <a:rPr lang="en-US" sz="3200" b="1" dirty="0">
                  <a:solidFill>
                    <a:prstClr val="black">
                      <a:lumMod val="65000"/>
                      <a:lumOff val="35000"/>
                    </a:prstClr>
                  </a:solidFill>
                </a:rPr>
              </a:br>
              <a:r>
                <a:rPr lang="en-US" sz="1400" b="1" i="1" dirty="0">
                  <a:solidFill>
                    <a:schemeClr val="accent1">
                      <a:lumMod val="75000"/>
                    </a:schemeClr>
                  </a:solidFill>
                </a:rPr>
                <a:t>Cape Cod Commission – 12/21 Report</a:t>
              </a: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47A6EDA2-C1B4-9EE9-3170-7953FE963D1D}"/>
                </a:ext>
              </a:extLst>
            </p:cNvPr>
            <p:cNvGrpSpPr/>
            <p:nvPr/>
          </p:nvGrpSpPr>
          <p:grpSpPr>
            <a:xfrm>
              <a:off x="7315407" y="923283"/>
              <a:ext cx="4368678" cy="3792668"/>
              <a:chOff x="186632" y="2281560"/>
              <a:chExt cx="4368678" cy="3792668"/>
            </a:xfrm>
          </p:grpSpPr>
          <p:pic>
            <p:nvPicPr>
              <p:cNvPr id="3" name="Picture 2">
                <a:extLst>
                  <a:ext uri="{FF2B5EF4-FFF2-40B4-BE49-F238E27FC236}">
                    <a16:creationId xmlns:a16="http://schemas.microsoft.com/office/drawing/2014/main" id="{82FFA232-133A-65C7-7C98-8197B755E6C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l="12279" t="28535" r="50006" b="10699"/>
              <a:stretch/>
            </p:blipFill>
            <p:spPr>
              <a:xfrm>
                <a:off x="533822" y="2281560"/>
                <a:ext cx="4021488" cy="3644699"/>
              </a:xfrm>
              <a:prstGeom prst="rect">
                <a:avLst/>
              </a:prstGeom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</p:pic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BD5758ED-E6E2-F7A7-36C8-B78B1F270B99}"/>
                  </a:ext>
                </a:extLst>
              </p:cNvPr>
              <p:cNvSpPr txBox="1"/>
              <p:nvPr/>
            </p:nvSpPr>
            <p:spPr>
              <a:xfrm flipH="1">
                <a:off x="3017056" y="4889630"/>
                <a:ext cx="707517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200" i="1" dirty="0"/>
                  <a:t>Plastic</a:t>
                </a:r>
                <a:endParaRPr lang="en-US" sz="1200" dirty="0"/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C7EAB52-EA75-242D-805E-3C8245840B81}"/>
                  </a:ext>
                </a:extLst>
              </p:cNvPr>
              <p:cNvSpPr txBox="1"/>
              <p:nvPr/>
            </p:nvSpPr>
            <p:spPr>
              <a:xfrm flipH="1">
                <a:off x="1147681" y="4889630"/>
                <a:ext cx="77014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200" i="1" dirty="0"/>
                  <a:t>Organics</a:t>
                </a:r>
                <a:endParaRPr lang="en-US" sz="1200" dirty="0"/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2714DD13-EA0B-F36A-F228-989B41051F9D}"/>
                  </a:ext>
                </a:extLst>
              </p:cNvPr>
              <p:cNvSpPr txBox="1"/>
              <p:nvPr/>
            </p:nvSpPr>
            <p:spPr>
              <a:xfrm flipH="1">
                <a:off x="1818896" y="4889630"/>
                <a:ext cx="770144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200" i="1" dirty="0"/>
                  <a:t>Construc-tion</a:t>
                </a:r>
                <a:endParaRPr lang="en-US" sz="1200" dirty="0"/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197BFFFD-5C43-0DB0-AC9F-D67504447489}"/>
                  </a:ext>
                </a:extLst>
              </p:cNvPr>
              <p:cNvSpPr txBox="1"/>
              <p:nvPr/>
            </p:nvSpPr>
            <p:spPr>
              <a:xfrm flipH="1">
                <a:off x="2504468" y="4889630"/>
                <a:ext cx="56531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200" i="1" dirty="0"/>
                  <a:t>Paper</a:t>
                </a:r>
                <a:endParaRPr lang="en-US" sz="1200" dirty="0"/>
              </a:p>
            </p:txBody>
          </p:sp>
          <p:sp>
            <p:nvSpPr>
              <p:cNvPr id="9" name="Explosion: 14 Points 8">
                <a:extLst>
                  <a:ext uri="{FF2B5EF4-FFF2-40B4-BE49-F238E27FC236}">
                    <a16:creationId xmlns:a16="http://schemas.microsoft.com/office/drawing/2014/main" id="{ED34E443-A25E-55EE-EBB4-AC742C8695CE}"/>
                  </a:ext>
                </a:extLst>
              </p:cNvPr>
              <p:cNvSpPr/>
              <p:nvPr/>
            </p:nvSpPr>
            <p:spPr>
              <a:xfrm rot="16200000" flipH="1">
                <a:off x="1404274" y="3270382"/>
                <a:ext cx="1586204" cy="4021487"/>
              </a:xfrm>
              <a:prstGeom prst="irregularSeal2">
                <a:avLst/>
              </a:prstGeom>
              <a:noFill/>
              <a:ln w="19050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dirty="0"/>
              </a:p>
            </p:txBody>
          </p:sp>
        </p:grp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721EBBAF-1FBE-C913-EEE4-D2F95F154E34}"/>
              </a:ext>
            </a:extLst>
          </p:cNvPr>
          <p:cNvSpPr txBox="1"/>
          <p:nvPr/>
        </p:nvSpPr>
        <p:spPr>
          <a:xfrm>
            <a:off x="1834457" y="374281"/>
            <a:ext cx="690142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+mj-lt"/>
              </a:rPr>
              <a:t>Town of Dennis, MA</a:t>
            </a:r>
            <a:br>
              <a:rPr lang="en-US" b="1" dirty="0">
                <a:latin typeface="+mj-lt"/>
              </a:rPr>
            </a:br>
            <a:br>
              <a:rPr lang="en-US" sz="1100" b="1" dirty="0">
                <a:latin typeface="+mj-lt"/>
              </a:rPr>
            </a:br>
            <a:r>
              <a:rPr lang="en-US" b="1" dirty="0">
                <a:latin typeface="+mj-lt"/>
              </a:rPr>
              <a:t>Michael Lavin – </a:t>
            </a:r>
            <a:r>
              <a:rPr lang="en-US" sz="1600" dirty="0">
                <a:latin typeface="+mj-lt"/>
              </a:rPr>
              <a:t>Public Works Director</a:t>
            </a:r>
            <a:br>
              <a:rPr lang="en-US" b="1" dirty="0">
                <a:latin typeface="+mj-lt"/>
              </a:rPr>
            </a:br>
            <a:endParaRPr lang="en-US" sz="400" b="1" dirty="0">
              <a:latin typeface="+mj-lt"/>
            </a:endParaRPr>
          </a:p>
          <a:p>
            <a:r>
              <a:rPr lang="en-US" b="1" dirty="0">
                <a:latin typeface="+mj-lt"/>
              </a:rPr>
              <a:t>Julie Kennie – </a:t>
            </a:r>
            <a:r>
              <a:rPr lang="en-US" sz="1600" dirty="0">
                <a:latin typeface="+mj-lt"/>
              </a:rPr>
              <a:t>Climate &amp; Coastal Resiliency Committee</a:t>
            </a:r>
            <a:endParaRPr lang="en-US" dirty="0">
              <a:latin typeface="+mj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570C3AD-47F4-A429-4DEE-1354A6579FCF}"/>
              </a:ext>
            </a:extLst>
          </p:cNvPr>
          <p:cNvSpPr txBox="1"/>
          <p:nvPr/>
        </p:nvSpPr>
        <p:spPr>
          <a:xfrm>
            <a:off x="208738" y="2012815"/>
            <a:ext cx="6500877" cy="44319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effectLst/>
                <a:latin typeface="+mj-lt"/>
              </a:rPr>
              <a:t>15,000 year-round residents (estimated 5,000 households) - doubles in summer</a:t>
            </a:r>
            <a:endParaRPr lang="en-US" sz="1200" dirty="0">
              <a:latin typeface="+mj-lt"/>
            </a:endParaRP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effectLst/>
                <a:latin typeface="+mj-lt"/>
              </a:rPr>
              <a:t>Rely on </a:t>
            </a:r>
            <a:r>
              <a:rPr lang="en-US" sz="1200" dirty="0">
                <a:latin typeface="+mj-lt"/>
              </a:rPr>
              <a:t>SEAMASS </a:t>
            </a:r>
            <a:r>
              <a:rPr lang="en-US" sz="1200" dirty="0">
                <a:effectLst/>
                <a:latin typeface="+mj-lt"/>
              </a:rPr>
              <a:t>sole-source inciner</a:t>
            </a:r>
            <a:r>
              <a:rPr lang="en-US" sz="1200" dirty="0">
                <a:latin typeface="+mj-lt"/>
              </a:rPr>
              <a:t>ator - running near capacity – fees rising fast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latin typeface="+mj-lt"/>
              </a:rPr>
              <a:t>Moratorium on new incinerators in MA - no available landfills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latin typeface="+mj-lt"/>
              </a:rPr>
              <a:t>Unreliable recycling markets &amp; infrastructure BUT state now investing heavily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latin typeface="+mj-lt"/>
              </a:rPr>
              <a:t>Export C&amp;D out of state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effectLst/>
                <a:latin typeface="+mj-lt"/>
              </a:rPr>
              <a:t>Risk needing to export </a:t>
            </a:r>
            <a:r>
              <a:rPr lang="en-US" sz="1200" i="1" dirty="0">
                <a:effectLst/>
                <a:latin typeface="+mj-lt"/>
              </a:rPr>
              <a:t>all</a:t>
            </a:r>
            <a:r>
              <a:rPr lang="en-US" sz="1200" dirty="0">
                <a:effectLst/>
                <a:latin typeface="+mj-lt"/>
              </a:rPr>
              <a:t> MSW via rail, out-of-state</a:t>
            </a:r>
            <a:br>
              <a:rPr lang="en-US" sz="1200" dirty="0">
                <a:effectLst/>
                <a:latin typeface="+mj-lt"/>
              </a:rPr>
            </a:br>
            <a:endParaRPr lang="en-US" sz="1200" dirty="0">
              <a:latin typeface="+mj-lt"/>
            </a:endParaRPr>
          </a:p>
          <a:p>
            <a:pPr algn="ctr">
              <a:spcAft>
                <a:spcPts val="1200"/>
              </a:spcAft>
            </a:pP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Reducing our dependence on SEAMASS key to both </a:t>
            </a:r>
            <a:b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</a:b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“risk- &amp; cost-avoidance” &amp; reduction of town’s carbon footprint</a:t>
            </a:r>
            <a:b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</a:br>
            <a:endParaRPr lang="en-US" sz="1600" b="1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pPr algn="ctr">
              <a:spcAft>
                <a:spcPts val="1200"/>
              </a:spcAft>
            </a:pP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Need to educate &amp; motivate citizens to both reduce household waste, </a:t>
            </a:r>
            <a:b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</a:b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&amp; increase the amount we “divert” from SEAMASS</a:t>
            </a:r>
            <a:br>
              <a:rPr lang="en-US" sz="14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</a:br>
            <a:endParaRPr lang="en-US" sz="1400" b="1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pPr algn="ctr">
              <a:spcAft>
                <a:spcPts val="1200"/>
              </a:spcAft>
            </a:pP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7 project opportunities for students</a:t>
            </a:r>
            <a:endParaRPr lang="en-US" sz="1400" b="1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pic>
        <p:nvPicPr>
          <p:cNvPr id="10" name="Picture 9" descr="A picture containing text, bottle cap&#10;&#10;Description automatically generated">
            <a:extLst>
              <a:ext uri="{FF2B5EF4-FFF2-40B4-BE49-F238E27FC236}">
                <a16:creationId xmlns:a16="http://schemas.microsoft.com/office/drawing/2014/main" id="{2F0DA52D-52A4-8966-8C56-714852C668E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82" t="3108" r="12319" b="5684"/>
          <a:stretch/>
        </p:blipFill>
        <p:spPr>
          <a:xfrm rot="5400000">
            <a:off x="468544" y="523156"/>
            <a:ext cx="1076655" cy="1010300"/>
          </a:xfrm>
          <a:prstGeom prst="rect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42919656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2FC5255-913A-BEEA-FD87-E8A07699228B}"/>
              </a:ext>
            </a:extLst>
          </p:cNvPr>
          <p:cNvSpPr txBox="1"/>
          <p:nvPr/>
        </p:nvSpPr>
        <p:spPr>
          <a:xfrm>
            <a:off x="447261" y="1087900"/>
            <a:ext cx="6132444" cy="523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spcAft>
                <a:spcPts val="600"/>
              </a:spcAft>
            </a:pP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Expand use of food composting (25% of organics) &amp; recycling </a:t>
            </a:r>
            <a:endParaRPr lang="en-US" sz="300" b="1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pPr marL="685800" lvl="1" indent="-228600">
              <a:spcAft>
                <a:spcPts val="600"/>
              </a:spcAft>
              <a:buFont typeface="+mj-lt"/>
              <a:buAutoNum type="arabicPeriod"/>
            </a:pPr>
            <a:r>
              <a:rPr lang="en-US" sz="1200" i="1" dirty="0">
                <a:latin typeface="+mj-lt"/>
              </a:rPr>
              <a:t>Outreach &amp; education for households, businesses &amp; schools</a:t>
            </a:r>
          </a:p>
          <a:p>
            <a:pPr marL="685800" lvl="1" indent="-228600">
              <a:spcAft>
                <a:spcPts val="600"/>
              </a:spcAft>
              <a:buFont typeface="+mj-lt"/>
              <a:buAutoNum type="arabicPeriod"/>
            </a:pPr>
            <a:r>
              <a:rPr lang="en-US" sz="1200" i="1" dirty="0">
                <a:latin typeface="+mj-lt"/>
              </a:rPr>
              <a:t>Improve visibility of composting bins</a:t>
            </a:r>
            <a:endParaRPr lang="en-US" sz="1100" i="1" dirty="0">
              <a:latin typeface="+mj-lt"/>
            </a:endParaRPr>
          </a:p>
          <a:p>
            <a:pPr marL="685800" lvl="1" indent="-228600">
              <a:spcAft>
                <a:spcPts val="600"/>
              </a:spcAft>
              <a:buFont typeface="+mj-lt"/>
              <a:buAutoNum type="arabicPeriod"/>
            </a:pPr>
            <a:endParaRPr lang="en-US" sz="800" i="1" dirty="0">
              <a:latin typeface="+mj-lt"/>
            </a:endParaRPr>
          </a:p>
          <a:p>
            <a:pPr lvl="1">
              <a:spcAft>
                <a:spcPts val="600"/>
              </a:spcAft>
            </a:pP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Promote “reduced use” &amp; “re-use”</a:t>
            </a:r>
            <a:endParaRPr lang="en-US" sz="300" b="1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pPr marL="685800" lvl="1" indent="-228600">
              <a:spcAft>
                <a:spcPts val="600"/>
              </a:spcAft>
              <a:buFont typeface="+mj-lt"/>
              <a:buAutoNum type="arabicPeriod"/>
            </a:pPr>
            <a:r>
              <a:rPr lang="en-US" sz="1200" i="1" dirty="0">
                <a:latin typeface="+mj-lt"/>
              </a:rPr>
              <a:t>Educate public on current state of recycling &amp; incineration, &amp; benefits of </a:t>
            </a:r>
            <a:br>
              <a:rPr lang="en-US" sz="1200" i="1" dirty="0">
                <a:latin typeface="+mj-lt"/>
              </a:rPr>
            </a:br>
            <a:r>
              <a:rPr lang="en-US" sz="1200" i="1" dirty="0">
                <a:latin typeface="+mj-lt"/>
              </a:rPr>
              <a:t>“reduced use/re-use”  </a:t>
            </a:r>
          </a:p>
          <a:p>
            <a:pPr marL="685800" lvl="1" indent="-228600">
              <a:spcAft>
                <a:spcPts val="600"/>
              </a:spcAft>
              <a:buFont typeface="+mj-lt"/>
              <a:buAutoNum type="arabicPeriod"/>
            </a:pPr>
            <a:r>
              <a:rPr lang="en-US" sz="1200" i="1" dirty="0">
                <a:latin typeface="+mj-lt"/>
              </a:rPr>
              <a:t>Communicate Zero Waste goals.  Provide “challenges” &amp; “dashboards” via app, to engage/motivate the community &amp; show progress</a:t>
            </a:r>
          </a:p>
          <a:p>
            <a:pPr marL="685800" lvl="1" indent="-228600">
              <a:spcAft>
                <a:spcPts val="600"/>
              </a:spcAft>
              <a:buFont typeface="+mj-lt"/>
              <a:buAutoNum type="arabicPeriod"/>
            </a:pPr>
            <a:r>
              <a:rPr lang="en-US" sz="1200" i="1" dirty="0">
                <a:latin typeface="+mj-lt"/>
              </a:rPr>
              <a:t>Improve visibility &amp; access to places for large &amp; hard-to-dispose-of items, textiles, donation locations </a:t>
            </a:r>
          </a:p>
          <a:p>
            <a:pPr marL="685800" lvl="1" indent="-228600">
              <a:spcAft>
                <a:spcPts val="600"/>
              </a:spcAft>
              <a:buFont typeface="+mj-lt"/>
              <a:buAutoNum type="arabicPeriod"/>
            </a:pPr>
            <a:r>
              <a:rPr lang="en-US" sz="1200" i="1" dirty="0">
                <a:latin typeface="+mj-lt"/>
              </a:rPr>
              <a:t>Educate public on new state laws</a:t>
            </a:r>
            <a:endParaRPr lang="en-US" sz="1100" i="1" dirty="0">
              <a:latin typeface="+mj-lt"/>
            </a:endParaRPr>
          </a:p>
          <a:p>
            <a:pPr lvl="1">
              <a:spcAft>
                <a:spcPts val="600"/>
              </a:spcAft>
            </a:pPr>
            <a:endParaRPr lang="en-US" sz="1200" b="1" i="1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pPr lvl="1">
              <a:spcAft>
                <a:spcPts val="600"/>
              </a:spcAft>
            </a:pP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Promote waste reduction via “re-development” &amp; </a:t>
            </a:r>
            <a:b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</a:b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sustainable building</a:t>
            </a:r>
            <a:endParaRPr lang="en-US" sz="1400" b="1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pPr marL="685800" lvl="1" indent="-228600">
              <a:spcAft>
                <a:spcPts val="600"/>
              </a:spcAft>
              <a:buFont typeface="+mj-lt"/>
              <a:buAutoNum type="arabicPeriod"/>
            </a:pPr>
            <a:r>
              <a:rPr lang="en-US" sz="1200" i="1" dirty="0">
                <a:latin typeface="+mj-lt"/>
              </a:rPr>
              <a:t>Review zoning/ bldg. codes</a:t>
            </a:r>
          </a:p>
          <a:p>
            <a:pPr marL="685800" lvl="1" indent="-228600">
              <a:spcAft>
                <a:spcPts val="600"/>
              </a:spcAft>
              <a:buFont typeface="+mj-lt"/>
              <a:buAutoNum type="arabicPeriod"/>
            </a:pPr>
            <a:r>
              <a:rPr lang="en-US" sz="1200" i="1" dirty="0">
                <a:latin typeface="+mj-lt"/>
              </a:rPr>
              <a:t>Research new materials &amp; educate public on “re-use”</a:t>
            </a:r>
          </a:p>
          <a:p>
            <a:pPr marL="685800" lvl="1" indent="-228600">
              <a:spcAft>
                <a:spcPts val="600"/>
              </a:spcAft>
              <a:buFont typeface="+mj-lt"/>
              <a:buAutoNum type="arabicPeriod"/>
            </a:pPr>
            <a:r>
              <a:rPr lang="en-US" sz="1200" i="1" dirty="0">
                <a:latin typeface="+mj-lt"/>
              </a:rPr>
              <a:t>Develop enabling partnerships/infrastructure</a:t>
            </a:r>
          </a:p>
          <a:p>
            <a:pPr marL="685800" lvl="1" indent="-228600">
              <a:spcAft>
                <a:spcPts val="600"/>
              </a:spcAft>
              <a:buFont typeface="+mj-lt"/>
              <a:buAutoNum type="arabicPeriod"/>
            </a:pPr>
            <a:r>
              <a:rPr lang="en-US" sz="1200" i="1" dirty="0">
                <a:latin typeface="+mj-lt"/>
              </a:rPr>
              <a:t>Promote sustainable building practices, to consumers &amp; businesses, through toolkits, seminars, showcases &amp; fairs</a:t>
            </a:r>
            <a:endParaRPr lang="en-US" sz="1050" b="1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2BE9E16-BEC3-AF71-19B9-43322A2643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149" y="191756"/>
            <a:ext cx="10816082" cy="642745"/>
          </a:xfrm>
        </p:spPr>
        <p:txBody>
          <a:bodyPr>
            <a:normAutofit/>
          </a:bodyPr>
          <a:lstStyle/>
          <a:p>
            <a:r>
              <a:rPr lang="en-US" sz="2200" b="1" dirty="0"/>
              <a:t>Dennis “Zero Waste” Goal - Increase diversion of MSW from 15% to 30% by 2030 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97979C64-87E9-9961-36AF-BE168E57F17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3486" t="21045" r="5058" b="14982"/>
          <a:stretch/>
        </p:blipFill>
        <p:spPr>
          <a:xfrm>
            <a:off x="9488784" y="795813"/>
            <a:ext cx="2021271" cy="2049802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9C0B943A-C6EA-8AFE-E610-F411B0ADD1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0877" y="2975934"/>
            <a:ext cx="2288628" cy="1506015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93418CB6-B1F8-F725-8F05-1CD92381DF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21427" y="4597363"/>
            <a:ext cx="2288628" cy="2062426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788E06BB-B0F8-9218-2311-EEFC8B545768}"/>
              </a:ext>
            </a:extLst>
          </p:cNvPr>
          <p:cNvSpPr txBox="1"/>
          <p:nvPr/>
        </p:nvSpPr>
        <p:spPr>
          <a:xfrm>
            <a:off x="7670784" y="1083076"/>
            <a:ext cx="1158535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350 tons Food Scraps</a:t>
            </a:r>
            <a:br>
              <a:rPr lang="en-US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1400" b="1" i="1" dirty="0">
                <a:solidFill>
                  <a:schemeClr val="accent1">
                    <a:lumMod val="75000"/>
                  </a:schemeClr>
                </a:solidFill>
              </a:rPr>
              <a:t>$40k</a:t>
            </a:r>
            <a:endParaRPr lang="en-US" i="1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E2942B9-DA28-7A83-BCD4-17389E914FAC}"/>
              </a:ext>
            </a:extLst>
          </p:cNvPr>
          <p:cNvSpPr txBox="1"/>
          <p:nvPr/>
        </p:nvSpPr>
        <p:spPr>
          <a:xfrm>
            <a:off x="7670784" y="3156228"/>
            <a:ext cx="1158535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200 tons Textiles</a:t>
            </a:r>
            <a:br>
              <a:rPr lang="en-US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1400" b="1" i="1" dirty="0">
                <a:solidFill>
                  <a:schemeClr val="accent1">
                    <a:lumMod val="75000"/>
                  </a:schemeClr>
                </a:solidFill>
              </a:rPr>
              <a:t>$50k</a:t>
            </a:r>
            <a:endParaRPr lang="en-US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347B67A-0E5A-71E4-C049-ACE8534D49C3}"/>
              </a:ext>
            </a:extLst>
          </p:cNvPr>
          <p:cNvSpPr txBox="1"/>
          <p:nvPr/>
        </p:nvSpPr>
        <p:spPr>
          <a:xfrm>
            <a:off x="7511435" y="5043930"/>
            <a:ext cx="1477233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2800 Mattresses</a:t>
            </a:r>
            <a:br>
              <a:rPr lang="en-US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1400" b="1" i="1" dirty="0">
                <a:solidFill>
                  <a:schemeClr val="accent1">
                    <a:lumMod val="75000"/>
                  </a:schemeClr>
                </a:solidFill>
              </a:rPr>
              <a:t>$50K</a:t>
            </a:r>
            <a:endParaRPr lang="en-US" i="1" dirty="0"/>
          </a:p>
        </p:txBody>
      </p:sp>
      <p:sp>
        <p:nvSpPr>
          <p:cNvPr id="35" name="Slide Number Placeholder 34">
            <a:extLst>
              <a:ext uri="{FF2B5EF4-FFF2-40B4-BE49-F238E27FC236}">
                <a16:creationId xmlns:a16="http://schemas.microsoft.com/office/drawing/2014/main" id="{C314AA2F-CF65-06D4-AE31-6192C7E564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84A72-0137-4071-82DD-6F29129C58A6}" type="slidenum">
              <a:rPr lang="en-US" smtClean="0"/>
              <a:t>2</a:t>
            </a:fld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A30694F-C01D-D0F9-3526-1BFA3A9C54E0}"/>
              </a:ext>
            </a:extLst>
          </p:cNvPr>
          <p:cNvCxnSpPr/>
          <p:nvPr/>
        </p:nvCxnSpPr>
        <p:spPr>
          <a:xfrm>
            <a:off x="7421735" y="1083076"/>
            <a:ext cx="0" cy="53424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2263817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14453F8A-A885-65E7-A986-225A61AB75A1}"/>
              </a:ext>
            </a:extLst>
          </p:cNvPr>
          <p:cNvSpPr/>
          <p:nvPr/>
        </p:nvSpPr>
        <p:spPr>
          <a:xfrm>
            <a:off x="6207789" y="1886505"/>
            <a:ext cx="5529388" cy="4543426"/>
          </a:xfrm>
          <a:prstGeom prst="rect">
            <a:avLst/>
          </a:prstGeom>
          <a:solidFill>
            <a:srgbClr val="4472C4">
              <a:alpha val="2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AE499EA-767D-3DE2-41AF-D45D7109D06B}"/>
              </a:ext>
            </a:extLst>
          </p:cNvPr>
          <p:cNvSpPr txBox="1"/>
          <p:nvPr/>
        </p:nvSpPr>
        <p:spPr>
          <a:xfrm>
            <a:off x="381740" y="1237438"/>
            <a:ext cx="11355438" cy="5078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600" b="1" i="1" dirty="0">
                <a:latin typeface="Calibri Light" panose="020F0302020204030204" pitchFamily="34" charset="0"/>
                <a:cs typeface="Times New Roman" panose="02020603050405020304" pitchFamily="18" charset="0"/>
              </a:rPr>
              <a:t>3816 tons of bagged household waste including</a:t>
            </a:r>
            <a:r>
              <a:rPr lang="en-US" sz="2400" b="1" i="1" dirty="0">
                <a:latin typeface="Calibri Light" panose="020F03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700" b="1" i="1" u="sng" dirty="0">
                <a:latin typeface="Calibri Light" panose="020F0302020204030204" pitchFamily="34" charset="0"/>
                <a:cs typeface="Times New Roman" panose="02020603050405020304" pitchFamily="18" charset="0"/>
              </a:rPr>
              <a:t>345 tons* of food scraps</a:t>
            </a:r>
            <a:r>
              <a:rPr lang="en-US" sz="2400" b="1" i="1" dirty="0">
                <a:latin typeface="Calibri Light" panose="020F03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i="1" dirty="0">
                <a:latin typeface="Calibri Light" panose="020F0302020204030204" pitchFamily="34" charset="0"/>
                <a:cs typeface="Times New Roman" panose="02020603050405020304" pitchFamily="18" charset="0"/>
              </a:rPr>
              <a:t>= 327</a:t>
            </a:r>
            <a:r>
              <a:rPr lang="en-US" sz="1600" b="1" i="1" dirty="0">
                <a:latin typeface="Calibri Light" panose="020F0302020204030204" pitchFamily="34" charset="0"/>
                <a:cs typeface="Times New Roman" panose="02020603050405020304" pitchFamily="18" charset="0"/>
              </a:rPr>
              <a:t> tons of C02 emissions from incineration!</a:t>
            </a:r>
          </a:p>
        </p:txBody>
      </p:sp>
      <p:pic>
        <p:nvPicPr>
          <p:cNvPr id="11" name="Picture 10" descr="A black car parked in a room&#10;&#10;Description automatically generated with low confidence">
            <a:extLst>
              <a:ext uri="{FF2B5EF4-FFF2-40B4-BE49-F238E27FC236}">
                <a16:creationId xmlns:a16="http://schemas.microsoft.com/office/drawing/2014/main" id="{0026191C-7EE0-9349-2F56-6EBEDB26180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81" t="10650" r="8447" b="15374"/>
          <a:stretch/>
        </p:blipFill>
        <p:spPr>
          <a:xfrm>
            <a:off x="9444902" y="3544401"/>
            <a:ext cx="2008974" cy="136769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Picture 12" descr="A picture containing text, electronics&#10;&#10;Description automatically generated">
            <a:extLst>
              <a:ext uri="{FF2B5EF4-FFF2-40B4-BE49-F238E27FC236}">
                <a16:creationId xmlns:a16="http://schemas.microsoft.com/office/drawing/2014/main" id="{88A2D7CE-21FB-B2D7-515E-AF2A3C9A0C2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41" t="20269" r="28209" b="4995"/>
          <a:stretch/>
        </p:blipFill>
        <p:spPr>
          <a:xfrm rot="16200000">
            <a:off x="9968930" y="4508432"/>
            <a:ext cx="960919" cy="218712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8DA73B61-3C1E-40CD-7281-C3CC6E00D58F}"/>
              </a:ext>
            </a:extLst>
          </p:cNvPr>
          <p:cNvSpPr txBox="1"/>
          <p:nvPr/>
        </p:nvSpPr>
        <p:spPr>
          <a:xfrm>
            <a:off x="6697342" y="2368131"/>
            <a:ext cx="201823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br>
              <a:rPr lang="en-US" sz="800" b="1" i="1" dirty="0">
                <a:latin typeface="Calibri Light" panose="020F0302020204030204" pitchFamily="34" charset="0"/>
                <a:cs typeface="Times New Roman" panose="02020603050405020304" pitchFamily="18" charset="0"/>
              </a:rPr>
            </a:br>
            <a:r>
              <a:rPr lang="en-US" b="1" i="1" dirty="0">
                <a:latin typeface="Calibri Light" panose="020F0302020204030204" pitchFamily="34" charset="0"/>
                <a:cs typeface="Times New Roman" panose="02020603050405020304" pitchFamily="18" charset="0"/>
              </a:rPr>
              <a:t>Fill almost 1 ½ football fields</a:t>
            </a:r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3DF7AC0-A669-77E0-5D20-A91D3508FED8}"/>
              </a:ext>
            </a:extLst>
          </p:cNvPr>
          <p:cNvSpPr txBox="1"/>
          <p:nvPr/>
        </p:nvSpPr>
        <p:spPr>
          <a:xfrm>
            <a:off x="6259028" y="3744394"/>
            <a:ext cx="289486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i="1" dirty="0">
                <a:latin typeface="Calibri Light" panose="020F0302020204030204" pitchFamily="34" charset="0"/>
                <a:cs typeface="Times New Roman" panose="02020603050405020304" pitchFamily="18" charset="0"/>
              </a:rPr>
              <a:t>Drive a gasoline car </a:t>
            </a:r>
            <a:br>
              <a:rPr lang="en-US" b="1" i="1" dirty="0">
                <a:latin typeface="Calibri Light" panose="020F0302020204030204" pitchFamily="34" charset="0"/>
                <a:cs typeface="Times New Roman" panose="02020603050405020304" pitchFamily="18" charset="0"/>
              </a:rPr>
            </a:br>
            <a:r>
              <a:rPr lang="en-US" b="1" i="1" dirty="0">
                <a:latin typeface="Calibri Light" panose="020F0302020204030204" pitchFamily="34" charset="0"/>
                <a:cs typeface="Times New Roman" panose="02020603050405020304" pitchFamily="18" charset="0"/>
              </a:rPr>
              <a:t>761,000 miles or…</a:t>
            </a:r>
            <a:br>
              <a:rPr lang="en-US" b="1" i="1" dirty="0">
                <a:latin typeface="Calibri Light" panose="020F0302020204030204" pitchFamily="34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F0BCD26-2047-0C6D-A1C7-1471230F542E}"/>
              </a:ext>
            </a:extLst>
          </p:cNvPr>
          <p:cNvSpPr txBox="1"/>
          <p:nvPr/>
        </p:nvSpPr>
        <p:spPr>
          <a:xfrm>
            <a:off x="6259028" y="5372134"/>
            <a:ext cx="28948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i="1" dirty="0">
                <a:latin typeface="Calibri Light" panose="020F0302020204030204" pitchFamily="34" charset="0"/>
                <a:cs typeface="Times New Roman" panose="02020603050405020304" pitchFamily="18" charset="0"/>
              </a:rPr>
              <a:t>Charge 36 million smartphones</a:t>
            </a:r>
            <a:endParaRPr lang="en-US" dirty="0"/>
          </a:p>
        </p:txBody>
      </p:sp>
      <p:sp>
        <p:nvSpPr>
          <p:cNvPr id="20" name="Title 5">
            <a:extLst>
              <a:ext uri="{FF2B5EF4-FFF2-40B4-BE49-F238E27FC236}">
                <a16:creationId xmlns:a16="http://schemas.microsoft.com/office/drawing/2014/main" id="{8B0D5758-59A7-F0E5-4CF5-6DB35D454D6F}"/>
              </a:ext>
            </a:extLst>
          </p:cNvPr>
          <p:cNvSpPr txBox="1">
            <a:spLocks/>
          </p:cNvSpPr>
          <p:nvPr/>
        </p:nvSpPr>
        <p:spPr>
          <a:xfrm>
            <a:off x="210024" y="303272"/>
            <a:ext cx="10515600" cy="710000"/>
          </a:xfrm>
          <a:prstGeom prst="rect">
            <a:avLst/>
          </a:prstGeom>
        </p:spPr>
        <p:txBody>
          <a:bodyPr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defRPr sz="14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n-US" sz="2400" b="0" i="0" u="none" strike="noStrike" baseline="0" dirty="0">
                <a:effectLst/>
              </a:rPr>
              <a:t>Example – Targeting Dennis Food Waste</a:t>
            </a:r>
            <a:br>
              <a:rPr lang="en-US" sz="3200" b="0" i="0" u="none" strike="noStrike" baseline="0" dirty="0">
                <a:effectLst/>
              </a:rPr>
            </a:br>
            <a:r>
              <a:rPr lang="en-US" sz="1400" dirty="0"/>
              <a:t>A</a:t>
            </a:r>
            <a:r>
              <a:rPr lang="en-US" sz="1400" b="0" i="0" u="none" strike="noStrike" baseline="0" dirty="0">
                <a:effectLst/>
              </a:rPr>
              <a:t>nnual averages for solid waste disposal at Dennis Transfer Station</a:t>
            </a:r>
            <a:r>
              <a:rPr lang="en-US" sz="1400" b="0" i="0" strike="noStrike" baseline="0" dirty="0">
                <a:effectLst/>
              </a:rPr>
              <a:t>.  </a:t>
            </a:r>
            <a:r>
              <a:rPr lang="en-US" sz="1400" i="1" dirty="0">
                <a:solidFill>
                  <a:schemeClr val="accent1">
                    <a:lumMod val="75000"/>
                  </a:schemeClr>
                </a:solidFill>
              </a:rPr>
              <a:t>(</a:t>
            </a:r>
            <a:r>
              <a:rPr lang="en-US" sz="1400" b="1" i="1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Times New Roman" panose="02020603050405020304" pitchFamily="18" charset="0"/>
              </a:rPr>
              <a:t>* </a:t>
            </a:r>
            <a:r>
              <a:rPr lang="en-US" sz="1400" i="1" dirty="0">
                <a:solidFill>
                  <a:schemeClr val="accent1">
                    <a:lumMod val="75000"/>
                  </a:schemeClr>
                </a:solidFill>
              </a:rPr>
              <a:t>F</a:t>
            </a:r>
            <a:r>
              <a:rPr lang="en-US" sz="1400" b="0" i="1" strike="noStrike" baseline="0" dirty="0">
                <a:solidFill>
                  <a:schemeClr val="accent1">
                    <a:lumMod val="75000"/>
                  </a:schemeClr>
                </a:solidFill>
                <a:effectLst/>
              </a:rPr>
              <a:t>ood ton</a:t>
            </a:r>
            <a:r>
              <a:rPr lang="en-US" sz="1400" b="0" i="1" u="none" strike="noStrike" baseline="0" dirty="0">
                <a:solidFill>
                  <a:schemeClr val="accent1">
                    <a:lumMod val="75000"/>
                  </a:schemeClr>
                </a:solidFill>
                <a:effectLst/>
              </a:rPr>
              <a:t>nage estimates based on 2022 data from Barnstable County DEP)</a:t>
            </a:r>
            <a:endParaRPr lang="en-US" sz="3200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12CC09E-DEA8-A4EE-AC81-156742064CE2}"/>
              </a:ext>
            </a:extLst>
          </p:cNvPr>
          <p:cNvSpPr/>
          <p:nvPr/>
        </p:nvSpPr>
        <p:spPr>
          <a:xfrm>
            <a:off x="381740" y="1876491"/>
            <a:ext cx="5748111" cy="4543426"/>
          </a:xfrm>
          <a:prstGeom prst="rect">
            <a:avLst/>
          </a:prstGeom>
          <a:solidFill>
            <a:srgbClr val="4472C4">
              <a:alpha val="2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3F0CC630-C01C-FE7D-BA75-F6F2D900B3DB}"/>
              </a:ext>
            </a:extLst>
          </p:cNvPr>
          <p:cNvGraphicFramePr>
            <a:graphicFrameLocks/>
          </p:cNvGraphicFramePr>
          <p:nvPr/>
        </p:nvGraphicFramePr>
        <p:xfrm>
          <a:off x="969427" y="2280476"/>
          <a:ext cx="4972412" cy="41550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14B75494-A8A5-A149-0D68-C50DAD60485C}"/>
              </a:ext>
            </a:extLst>
          </p:cNvPr>
          <p:cNvSpPr txBox="1"/>
          <p:nvPr/>
        </p:nvSpPr>
        <p:spPr>
          <a:xfrm>
            <a:off x="4597316" y="2636968"/>
            <a:ext cx="131381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latin typeface="Calibri Light" panose="020F0302020204030204" pitchFamily="34" charset="0"/>
                <a:cs typeface="Times New Roman" panose="02020603050405020304" pitchFamily="18" charset="0"/>
              </a:rPr>
              <a:t>1000 </a:t>
            </a:r>
            <a:r>
              <a:rPr lang="en-US" sz="1400" b="1" dirty="0" err="1">
                <a:latin typeface="Calibri Light" panose="020F0302020204030204" pitchFamily="34" charset="0"/>
                <a:cs typeface="Times New Roman" panose="02020603050405020304" pitchFamily="18" charset="0"/>
              </a:rPr>
              <a:t>lbs</a:t>
            </a:r>
            <a:r>
              <a:rPr lang="en-US" sz="1400" b="1" dirty="0">
                <a:latin typeface="Calibri Light" panose="020F0302020204030204" pitchFamily="34" charset="0"/>
                <a:cs typeface="Times New Roman" panose="02020603050405020304" pitchFamily="18" charset="0"/>
              </a:rPr>
              <a:t> bagged waste</a:t>
            </a:r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7506CB-721F-F2A5-0016-AECCDF6199A7}"/>
              </a:ext>
            </a:extLst>
          </p:cNvPr>
          <p:cNvSpPr txBox="1"/>
          <p:nvPr/>
        </p:nvSpPr>
        <p:spPr>
          <a:xfrm>
            <a:off x="15615" y="1930978"/>
            <a:ext cx="619217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 i="1" u="none" strike="noStrike" baseline="0" dirty="0">
                <a:effectLst/>
              </a:rPr>
              <a:t>Avg </a:t>
            </a:r>
            <a:r>
              <a:rPr lang="en-US" sz="1600" b="1" i="1" u="none" strike="noStrike" baseline="0" dirty="0" err="1">
                <a:effectLst/>
              </a:rPr>
              <a:t>lbs</a:t>
            </a:r>
            <a:r>
              <a:rPr lang="en-US" sz="1600" b="1" i="1" u="none" strike="noStrike" baseline="0" dirty="0">
                <a:effectLst/>
              </a:rPr>
              <a:t> per Household Annually, 2017 to 2022</a:t>
            </a:r>
            <a:endParaRPr lang="en-US" sz="1600" b="1" i="1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E0BC54E-FCF0-BE83-03E8-B6CF436A3C87}"/>
              </a:ext>
            </a:extLst>
          </p:cNvPr>
          <p:cNvSpPr txBox="1"/>
          <p:nvPr/>
        </p:nvSpPr>
        <p:spPr>
          <a:xfrm>
            <a:off x="1673098" y="3596033"/>
            <a:ext cx="4030823" cy="15696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Haulage is </a:t>
            </a:r>
            <a:r>
              <a:rPr lang="en-US" sz="1600" b="1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$109/ton &amp; accelerating!</a:t>
            </a:r>
          </a:p>
          <a:p>
            <a:pPr algn="ctr"/>
            <a:endParaRPr lang="en-US" sz="1600" b="1" i="1" u="sng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r>
              <a:rPr lang="en-US" sz="1600" b="1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Composting food is free!</a:t>
            </a:r>
          </a:p>
          <a:p>
            <a:pPr algn="ctr"/>
            <a:endParaRPr lang="en-US" sz="1600" b="1" i="1" u="sng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r>
              <a:rPr lang="en-US" sz="1600" b="1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Annual</a:t>
            </a:r>
            <a:r>
              <a:rPr lang="en-US" sz="1600" b="1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“opportunity cost” </a:t>
            </a:r>
            <a:r>
              <a:rPr lang="en-US" sz="1600" b="1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of</a:t>
            </a:r>
            <a:br>
              <a:rPr lang="en-US" sz="1600" b="1" i="1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US" sz="1600" b="1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not composting food nearly $40K! </a:t>
            </a:r>
            <a:r>
              <a:rPr lang="en-US" sz="14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en-US" sz="1400" b="1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989F6CE-AF30-C3E8-8F27-9822D88A664B}"/>
              </a:ext>
            </a:extLst>
          </p:cNvPr>
          <p:cNvSpPr txBox="1"/>
          <p:nvPr/>
        </p:nvSpPr>
        <p:spPr>
          <a:xfrm>
            <a:off x="6259488" y="1923980"/>
            <a:ext cx="31854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i="1" dirty="0">
                <a:latin typeface="Calibri Light" panose="020F0302020204030204" pitchFamily="34" charset="0"/>
                <a:cs typeface="Times New Roman" panose="02020603050405020304" pitchFamily="18" charset="0"/>
              </a:rPr>
              <a:t>Enough food scraps to…</a:t>
            </a:r>
            <a:endParaRPr lang="en-US" sz="2400" b="1" dirty="0"/>
          </a:p>
        </p:txBody>
      </p:sp>
      <p:pic>
        <p:nvPicPr>
          <p:cNvPr id="6" name="Picture 5" descr="An aerial view of a stadium full of people&#10;&#10;Description automatically generated with medium confidence">
            <a:extLst>
              <a:ext uri="{FF2B5EF4-FFF2-40B4-BE49-F238E27FC236}">
                <a16:creationId xmlns:a16="http://schemas.microsoft.com/office/drawing/2014/main" id="{21E8DCDA-F94C-70C3-C81C-A421AAC3190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52" b="8004"/>
          <a:stretch/>
        </p:blipFill>
        <p:spPr>
          <a:xfrm flipV="1">
            <a:off x="9444902" y="2069852"/>
            <a:ext cx="2026325" cy="129714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4E56D12-975A-6E66-5674-363D61F56749}"/>
              </a:ext>
            </a:extLst>
          </p:cNvPr>
          <p:cNvSpPr txBox="1"/>
          <p:nvPr/>
        </p:nvSpPr>
        <p:spPr>
          <a:xfrm>
            <a:off x="4865651" y="5374212"/>
            <a:ext cx="125634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i="1" dirty="0"/>
              <a:t>3 </a:t>
            </a:r>
            <a:r>
              <a:rPr lang="en-US" sz="1200" b="1" i="1" dirty="0" err="1"/>
              <a:t>lbs</a:t>
            </a:r>
            <a:r>
              <a:rPr lang="en-US" sz="1200" b="1" i="1" dirty="0"/>
              <a:t>/HH</a:t>
            </a:r>
            <a:br>
              <a:rPr lang="en-US" sz="1200" b="1" i="1" dirty="0"/>
            </a:br>
            <a:r>
              <a:rPr lang="en-US" sz="1200" b="1" i="1" dirty="0"/>
              <a:t>composted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82FC9C0-9A01-3501-2B4D-0D01092AA6A8}"/>
              </a:ext>
            </a:extLst>
          </p:cNvPr>
          <p:cNvSpPr txBox="1"/>
          <p:nvPr/>
        </p:nvSpPr>
        <p:spPr>
          <a:xfrm>
            <a:off x="6169689" y="6197492"/>
            <a:ext cx="60975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aseline="30000" dirty="0">
                <a:solidFill>
                  <a:srgbClr val="FF0000"/>
                </a:solidFill>
                <a:latin typeface="Calibri Light" panose="020F0302020204030204" pitchFamily="34" charset="0"/>
              </a:rPr>
              <a:t>Source:</a:t>
            </a:r>
            <a:r>
              <a:rPr lang="en-US" sz="1800" baseline="30000" dirty="0">
                <a:latin typeface="Calibri Light" panose="020F0302020204030204" pitchFamily="34" charset="0"/>
              </a:rPr>
              <a:t> (EPA </a:t>
            </a:r>
            <a:r>
              <a:rPr lang="en-US" baseline="30000" dirty="0">
                <a:latin typeface="Calibri Light" panose="020F0302020204030204" pitchFamily="34" charset="0"/>
              </a:rPr>
              <a:t>WARM Model &amp; GHG equivalency calculator</a:t>
            </a:r>
            <a:r>
              <a:rPr lang="en-US" sz="1800" baseline="30000" dirty="0">
                <a:latin typeface="Calibri Light" panose="020F0302020204030204" pitchFamily="34" charset="0"/>
              </a:rPr>
              <a:t>)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70CE74A-14EB-CDC8-CB28-332FE0FACBC4}"/>
              </a:ext>
            </a:extLst>
          </p:cNvPr>
          <p:cNvSpPr txBox="1"/>
          <p:nvPr/>
        </p:nvSpPr>
        <p:spPr>
          <a:xfrm>
            <a:off x="925256" y="5380070"/>
            <a:ext cx="17687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i="1" u="none" strike="noStrike" baseline="0" dirty="0">
                <a:effectLst/>
              </a:rPr>
              <a:t>Dennis Infrastructure</a:t>
            </a:r>
            <a:br>
              <a:rPr lang="en-US" sz="1200" b="1" i="1" u="none" strike="noStrike" baseline="0" dirty="0">
                <a:effectLst/>
              </a:rPr>
            </a:br>
            <a:r>
              <a:rPr lang="en-US" sz="1200" b="1" i="1" u="none" strike="noStrike" baseline="0" dirty="0">
                <a:effectLst/>
              </a:rPr>
              <a:t> in Place</a:t>
            </a:r>
            <a:endParaRPr lang="en-US" sz="1200" b="1" i="1" dirty="0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B18F91FE-C3ED-C95F-58C6-BE643832B0AF}"/>
              </a:ext>
            </a:extLst>
          </p:cNvPr>
          <p:cNvCxnSpPr>
            <a:cxnSpLocks/>
          </p:cNvCxnSpPr>
          <p:nvPr/>
        </p:nvCxnSpPr>
        <p:spPr>
          <a:xfrm>
            <a:off x="1278194" y="5610902"/>
            <a:ext cx="369631" cy="3326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C98884DD-B60F-501F-BF66-CDA3B97CC426}"/>
              </a:ext>
            </a:extLst>
          </p:cNvPr>
          <p:cNvCxnSpPr>
            <a:cxnSpLocks/>
          </p:cNvCxnSpPr>
          <p:nvPr/>
        </p:nvCxnSpPr>
        <p:spPr>
          <a:xfrm flipH="1">
            <a:off x="4787713" y="5571474"/>
            <a:ext cx="438253" cy="2453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0F89E89-ED71-B8B8-E85D-92008E73F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84A72-0137-4071-82DD-6F29129C58A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1645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C2CA624-A930-9C82-E641-C68651A0E019}"/>
              </a:ext>
            </a:extLst>
          </p:cNvPr>
          <p:cNvSpPr txBox="1"/>
          <p:nvPr/>
        </p:nvSpPr>
        <p:spPr>
          <a:xfrm>
            <a:off x="550416" y="230820"/>
            <a:ext cx="44743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+mj-lt"/>
              </a:rPr>
              <a:t>Project Priority #1</a:t>
            </a:r>
            <a:r>
              <a:rPr lang="en-US" sz="2000" b="1" dirty="0">
                <a:solidFill>
                  <a:srgbClr val="FF0000"/>
                </a:solidFill>
                <a:latin typeface="+mj-lt"/>
              </a:rPr>
              <a:t> </a:t>
            </a:r>
            <a:br>
              <a:rPr lang="en-US" sz="2000" b="1" dirty="0">
                <a:solidFill>
                  <a:srgbClr val="FF0000"/>
                </a:solidFill>
                <a:latin typeface="+mj-lt"/>
              </a:rPr>
            </a:br>
            <a:r>
              <a:rPr lang="en-US" sz="2000" b="1" i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Develop “Sustainable Dennis” App for Dept of Public Works Transfer Station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21A57C-3CBC-5802-6A41-9835C13AF4B8}"/>
              </a:ext>
            </a:extLst>
          </p:cNvPr>
          <p:cNvSpPr txBox="1"/>
          <p:nvPr/>
        </p:nvSpPr>
        <p:spPr>
          <a:xfrm>
            <a:off x="550416" y="1467000"/>
            <a:ext cx="5078027" cy="41857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effectLst/>
              </a:rPr>
              <a:t>Inform, educate, instruct &amp; motivate our Dennis stakeholders (households, businesses, visitors, students) about how to improve our diversion rates </a:t>
            </a:r>
          </a:p>
          <a:p>
            <a:endParaRPr lang="en-US" sz="1400" dirty="0">
              <a:effectLst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effectLst/>
              </a:rPr>
              <a:t>Use at the point-of-purchase, at home, at our transfer station &amp; to educate/motivate our kids &amp; visitors to produce less waste</a:t>
            </a:r>
            <a:br>
              <a:rPr lang="en-US" sz="1400" dirty="0">
                <a:effectLst/>
              </a:rPr>
            </a:br>
            <a:endParaRPr lang="en-US" sz="1400" dirty="0">
              <a:effectLst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effectLst/>
              </a:rPr>
              <a:t>Investigate apps most highly-rated by users. Explore opportunities to leverage best practices of municipalities on the Cape &amp; in the 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effectLst/>
              </a:rPr>
              <a:t>Include features </a:t>
            </a:r>
            <a:r>
              <a:rPr lang="en-US" sz="1400" i="1" dirty="0"/>
              <a:t>proven</a:t>
            </a:r>
            <a:r>
              <a:rPr lang="en-US" sz="1400" dirty="0"/>
              <a:t> to provide productivity benefits for DPW personnel</a:t>
            </a:r>
            <a:br>
              <a:rPr lang="en-US" sz="1400" dirty="0"/>
            </a:br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effectLst/>
              </a:rPr>
              <a:t>Research &amp; determine budget needed to code, de-bug, launch &amp; </a:t>
            </a:r>
            <a:r>
              <a:rPr lang="en-US" sz="1400" i="1" u="sng" dirty="0">
                <a:effectLst/>
              </a:rPr>
              <a:t>maintain</a:t>
            </a:r>
            <a:br>
              <a:rPr lang="en-US" sz="1400" dirty="0">
                <a:effectLst/>
              </a:rPr>
            </a:br>
            <a:endParaRPr lang="en-US" sz="1400" dirty="0">
              <a:effectLst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M</a:t>
            </a:r>
            <a:r>
              <a:rPr lang="en-US" sz="1400" dirty="0">
                <a:effectLst/>
              </a:rPr>
              <a:t>ake a recommendation on relevant grants to pursue &amp; how best to do it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F758CBF-E03E-D829-86CD-8CC67E0B2DE9}"/>
              </a:ext>
            </a:extLst>
          </p:cNvPr>
          <p:cNvGrpSpPr/>
          <p:nvPr/>
        </p:nvGrpSpPr>
        <p:grpSpPr>
          <a:xfrm>
            <a:off x="6175901" y="941034"/>
            <a:ext cx="5356195" cy="5237824"/>
            <a:chOff x="5449075" y="1076842"/>
            <a:chExt cx="6578082" cy="4320724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AAE1C5FF-E66A-04FB-E15F-5BEFCABF85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27981" t="16910" r="8086" b="8435"/>
            <a:stretch/>
          </p:blipFill>
          <p:spPr>
            <a:xfrm>
              <a:off x="5449075" y="1076842"/>
              <a:ext cx="6578082" cy="4320724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203B23C9-860F-59B4-3AAB-57BD88E6C62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3265" t="62313" r="50714" b="6258"/>
            <a:stretch/>
          </p:blipFill>
          <p:spPr>
            <a:xfrm>
              <a:off x="9618306" y="3489456"/>
              <a:ext cx="2331309" cy="1583919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</p:grp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8EE1D54-41EC-B784-1317-397C4BF09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84A72-0137-4071-82DD-6F29129C58A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483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17F6C25-12AA-6CEE-EF08-15322EDB26D7}"/>
              </a:ext>
            </a:extLst>
          </p:cNvPr>
          <p:cNvSpPr txBox="1"/>
          <p:nvPr/>
        </p:nvSpPr>
        <p:spPr>
          <a:xfrm>
            <a:off x="550416" y="710214"/>
            <a:ext cx="809439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>
                <a:latin typeface="+mj-lt"/>
              </a:rPr>
              <a:t>Project Priority #2</a:t>
            </a:r>
            <a:br>
              <a:rPr lang="en-US" sz="2000" b="1" dirty="0">
                <a:solidFill>
                  <a:srgbClr val="FF0000"/>
                </a:solidFill>
                <a:latin typeface="+mj-lt"/>
              </a:rPr>
            </a:br>
            <a:r>
              <a:rPr lang="en-US" sz="2200" b="1" i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Develop Food Composting Educational Program for Dennis K-12 Schools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C20F83-1778-5DE2-952D-CAADA8C946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84A72-0137-4071-82DD-6F29129C58A6}" type="slidenum">
              <a:rPr lang="en-US" smtClean="0"/>
              <a:t>5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BCD77F2-25E9-C65C-5712-20101C9B6F1E}"/>
              </a:ext>
            </a:extLst>
          </p:cNvPr>
          <p:cNvSpPr txBox="1"/>
          <p:nvPr/>
        </p:nvSpPr>
        <p:spPr>
          <a:xfrm>
            <a:off x="550416" y="1731786"/>
            <a:ext cx="5299968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effectLst/>
              </a:rPr>
              <a:t>Work with Dennis Library staff &amp; K-12 schools, to develop programs to educate the students about food composting.  Later campaigns may focus on sustainable building practices, plastics or other materials in our MSW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R</a:t>
            </a:r>
            <a:r>
              <a:rPr lang="en-US" sz="1600" dirty="0">
                <a:effectLst/>
              </a:rPr>
              <a:t>esearch &amp; identify the very best free educational “content” &amp; courseware, that Dennis can leverage</a:t>
            </a:r>
            <a:br>
              <a:rPr lang="en-US" sz="1600" dirty="0">
                <a:effectLst/>
              </a:rPr>
            </a:br>
            <a:br>
              <a:rPr lang="en-US" sz="1600" dirty="0">
                <a:effectLst/>
              </a:rPr>
            </a:br>
            <a:r>
              <a:rPr lang="en-US" sz="1400" i="1" dirty="0">
                <a:solidFill>
                  <a:schemeClr val="accent1">
                    <a:lumMod val="75000"/>
                  </a:schemeClr>
                </a:solidFill>
              </a:rPr>
              <a:t>S</a:t>
            </a:r>
            <a:r>
              <a:rPr lang="en-US" sz="1400" i="1" dirty="0">
                <a:solidFill>
                  <a:schemeClr val="accent1">
                    <a:lumMod val="75000"/>
                  </a:schemeClr>
                </a:solidFill>
                <a:effectLst/>
              </a:rPr>
              <a:t>ources to investigate include National Geographic, Society, PBS Learning Media, World Wildlife Fund, USDA, EPA</a:t>
            </a:r>
            <a:r>
              <a:rPr lang="en-US" sz="1400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1400" i="1" dirty="0">
                <a:solidFill>
                  <a:schemeClr val="accent1">
                    <a:lumMod val="75000"/>
                  </a:schemeClr>
                </a:solidFill>
                <a:effectLst/>
              </a:rPr>
              <a:t>&amp; other municipalities &amp; environmental non-profits.</a:t>
            </a:r>
            <a:endParaRPr lang="en-US" sz="1600" i="1" dirty="0">
              <a:solidFill>
                <a:schemeClr val="accent1">
                  <a:lumMod val="75000"/>
                </a:schemeClr>
              </a:solidFill>
              <a:effectLst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effectLst/>
              </a:rPr>
              <a:t>Evaluate “content” &amp; do necessary outreach to organizations who “own” it, to confirm our ability to use it in our community </a:t>
            </a:r>
            <a:r>
              <a:rPr lang="en-US" sz="1600" dirty="0"/>
              <a:t>o</a:t>
            </a:r>
            <a:r>
              <a:rPr lang="en-US" sz="1600" dirty="0">
                <a:effectLst/>
              </a:rPr>
              <a:t>utreach &amp; </a:t>
            </a:r>
            <a:r>
              <a:rPr lang="en-US" sz="1600" dirty="0"/>
              <a:t>e</a:t>
            </a:r>
            <a:r>
              <a:rPr lang="en-US" sz="1600" dirty="0">
                <a:effectLst/>
              </a:rPr>
              <a:t>ducation </a:t>
            </a:r>
            <a:r>
              <a:rPr lang="en-US" sz="1600" dirty="0"/>
              <a:t>c</a:t>
            </a:r>
            <a:r>
              <a:rPr lang="en-US" sz="1600" dirty="0">
                <a:effectLst/>
              </a:rPr>
              <a:t>ampaigns</a:t>
            </a:r>
            <a:br>
              <a:rPr lang="en-US" sz="1600" dirty="0">
                <a:effectLst/>
              </a:rPr>
            </a:br>
            <a:endParaRPr lang="en-US" sz="16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45B0824-DF82-81C7-B6BD-6A9C9F5C0E6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446"/>
          <a:stretch/>
        </p:blipFill>
        <p:spPr>
          <a:xfrm>
            <a:off x="6694111" y="2004624"/>
            <a:ext cx="4863405" cy="2984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5777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17F6C25-12AA-6CEE-EF08-15322EDB26D7}"/>
              </a:ext>
            </a:extLst>
          </p:cNvPr>
          <p:cNvSpPr txBox="1"/>
          <p:nvPr/>
        </p:nvSpPr>
        <p:spPr>
          <a:xfrm>
            <a:off x="550416" y="710214"/>
            <a:ext cx="510037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>
                <a:latin typeface="+mj-lt"/>
              </a:rPr>
              <a:t>Project Priority #3</a:t>
            </a:r>
            <a:br>
              <a:rPr lang="en-US" sz="2200" b="1" dirty="0">
                <a:latin typeface="+mj-lt"/>
              </a:rPr>
            </a:br>
            <a:r>
              <a:rPr lang="en-US" sz="2200" b="1" i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Investigate Feasibility of Thin Film Service at </a:t>
            </a:r>
            <a:br>
              <a:rPr lang="en-US" sz="2200" b="1" i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</a:br>
            <a:r>
              <a:rPr lang="en-US" sz="2200" b="1" i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Dennis Transfer Station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C20F83-1778-5DE2-952D-CAADA8C946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84A72-0137-4071-82DD-6F29129C58A6}" type="slidenum">
              <a:rPr lang="en-US" smtClean="0"/>
              <a:t>6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BCD77F2-25E9-C65C-5712-20101C9B6F1E}"/>
              </a:ext>
            </a:extLst>
          </p:cNvPr>
          <p:cNvSpPr txBox="1"/>
          <p:nvPr/>
        </p:nvSpPr>
        <p:spPr>
          <a:xfrm>
            <a:off x="638846" y="1961252"/>
            <a:ext cx="7049216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512064">
              <a:spcAft>
                <a:spcPts val="600"/>
              </a:spcAft>
            </a:pPr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Only 14% of </a:t>
            </a:r>
            <a:r>
              <a:rPr lang="en-US" sz="1400" kern="1200" dirty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 86 million tons of plastic packaging produced during p</a:t>
            </a:r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and</a:t>
            </a:r>
            <a:r>
              <a:rPr lang="en-US" sz="1400" kern="1200" dirty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emic was recycled</a:t>
            </a:r>
          </a:p>
          <a:p>
            <a:pPr defTabSz="512064">
              <a:spcAft>
                <a:spcPts val="600"/>
              </a:spcAft>
            </a:pPr>
            <a:r>
              <a:rPr lang="en-US" sz="1400" kern="1200" dirty="0" err="1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NexTrex</a:t>
            </a:r>
            <a:r>
              <a:rPr lang="en-US" sz="1400" kern="1200" dirty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® Retail Recycling Program, helps companies such as </a:t>
            </a:r>
            <a:r>
              <a:rPr lang="en-US" sz="1400" kern="1200" dirty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Rent the Runway</a:t>
            </a:r>
            <a:r>
              <a:rPr lang="en-US" sz="1400" kern="1200" dirty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1400" kern="1200" dirty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LL Bean</a:t>
            </a:r>
            <a:r>
              <a:rPr lang="en-US" sz="1400" kern="1200" dirty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 &amp; </a:t>
            </a:r>
            <a:r>
              <a:rPr lang="en-US" sz="1400" kern="1200" dirty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Urban Outfitters</a:t>
            </a:r>
            <a:r>
              <a:rPr lang="en-US" sz="1400" kern="1200" dirty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 transform their single-use plastic waste into sustainable </a:t>
            </a:r>
            <a:r>
              <a:rPr lang="en-US" sz="1400" kern="1200" dirty="0" err="1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Trex</a:t>
            </a:r>
            <a:r>
              <a:rPr lang="en-US" sz="1400" kern="1200" dirty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® outdoor products</a:t>
            </a:r>
            <a:br>
              <a:rPr lang="en-US" sz="1400" kern="1200" dirty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rPr>
            </a:br>
            <a:endParaRPr lang="en-US" sz="1400" kern="1200" dirty="0">
              <a:solidFill>
                <a:schemeClr val="accent1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  <a:p>
            <a:pPr marL="285750" indent="-285750" defTabSz="512064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Re</a:t>
            </a:r>
            <a:r>
              <a:rPr lang="en-US" sz="1400" kern="1200" dirty="0">
                <a:latin typeface="+mn-lt"/>
                <a:ea typeface="+mn-ea"/>
                <a:cs typeface="+mn-cs"/>
              </a:rPr>
              <a:t>search &amp; ID opportunities to work with companies such as </a:t>
            </a:r>
            <a:r>
              <a:rPr lang="en-US" sz="1400" kern="1200" dirty="0" err="1">
                <a:latin typeface="+mn-lt"/>
                <a:ea typeface="+mn-ea"/>
                <a:cs typeface="+mn-cs"/>
              </a:rPr>
              <a:t>NexTrex</a:t>
            </a:r>
            <a:r>
              <a:rPr lang="en-US" sz="1400" kern="1200" dirty="0">
                <a:latin typeface="+mn-lt"/>
                <a:ea typeface="+mn-ea"/>
                <a:cs typeface="+mn-cs"/>
              </a:rPr>
              <a:t>, to add new services to our Transfer Station, for thin film &amp; other typically non-</a:t>
            </a:r>
            <a:r>
              <a:rPr lang="en-US" sz="1400" kern="1200" dirty="0" err="1">
                <a:latin typeface="+mn-lt"/>
                <a:ea typeface="+mn-ea"/>
                <a:cs typeface="+mn-cs"/>
              </a:rPr>
              <a:t>recycleable</a:t>
            </a:r>
            <a:r>
              <a:rPr lang="en-US" sz="1400" kern="1200" dirty="0">
                <a:latin typeface="+mn-lt"/>
                <a:ea typeface="+mn-ea"/>
                <a:cs typeface="+mn-cs"/>
              </a:rPr>
              <a:t> plastic waste:  </a:t>
            </a:r>
          </a:p>
          <a:p>
            <a:pPr defTabSz="512064">
              <a:spcAft>
                <a:spcPts val="600"/>
              </a:spcAft>
            </a:pPr>
            <a:r>
              <a:rPr lang="en-US" sz="1400" dirty="0"/>
              <a:t>	</a:t>
            </a:r>
            <a:r>
              <a:rPr lang="en-US" sz="1400" i="1" kern="1200" dirty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Grocery &amp; retail bags, Plastic mailer bags, Bread bags, Case overwraps, Dry cleaning 	bags, Newspaper sleeves, Ice bags, Ziploc® &amp; other reclose-able bags, Produce bag, 	Bubble wrap, Salt bags, Cereal box liners, Wood pellet bags.  </a:t>
            </a:r>
          </a:p>
          <a:p>
            <a:pPr marL="285750" indent="-285750" defTabSz="512064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W</a:t>
            </a:r>
            <a:r>
              <a:rPr lang="en-US" sz="1400" kern="1200" dirty="0">
                <a:latin typeface="+mn-lt"/>
                <a:ea typeface="+mn-ea"/>
                <a:cs typeface="+mn-cs"/>
              </a:rPr>
              <a:t>ork with Dennis DPW to assess feasibility in terms of logistics &amp; costs.  Estimate potential benefits of such a service, &amp; the expected reduction in disposal costs &amp; Co2 emissions.  Using EPA GHG equivalency calculator, find good contextual examples, for use in campaign messaging.</a:t>
            </a:r>
          </a:p>
        </p:txBody>
      </p:sp>
      <p:pic>
        <p:nvPicPr>
          <p:cNvPr id="8" name="Picture 7" descr="A white box with a red label&#10;&#10;Description automatically generated">
            <a:extLst>
              <a:ext uri="{FF2B5EF4-FFF2-40B4-BE49-F238E27FC236}">
                <a16:creationId xmlns:a16="http://schemas.microsoft.com/office/drawing/2014/main" id="{2B8021DF-0F7D-F4BB-DFDB-1375B1D2F19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44" t="18889" r="25834" b="20741"/>
          <a:stretch/>
        </p:blipFill>
        <p:spPr>
          <a:xfrm rot="5400000">
            <a:off x="8510629" y="1924120"/>
            <a:ext cx="3095703" cy="305232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D30D504-329E-522A-3E56-C5CD860D92F3}"/>
              </a:ext>
            </a:extLst>
          </p:cNvPr>
          <p:cNvSpPr txBox="1"/>
          <p:nvPr/>
        </p:nvSpPr>
        <p:spPr>
          <a:xfrm>
            <a:off x="550416" y="5682024"/>
            <a:ext cx="113900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512064">
              <a:spcAft>
                <a:spcPts val="600"/>
              </a:spcAft>
            </a:pPr>
            <a:r>
              <a:rPr lang="en-US" sz="1000" u="sng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https://www.trex.com/deck-ideas/nextrex-creates-sustainable-solutions-for-your-favorite-br&amp;s/?utm_id=go_cmp-15878461184_adg-_ad-__dev-c_ext-_prd-_mca-_sig-EAIaIQobChMIq9z07vvNgAMVvqVaBR0DjQ9VEAAYASAAEgKJ-PD_BwE&amp;utm_source=google&amp;utm_medium=cpc&amp;gclid=EAIaIQobChMIq9z07vvNgAMVvqVaBR0DjQ9VEAAYASAAEgKJ-PD_BwE</a:t>
            </a:r>
            <a:endParaRPr lang="en-US" u="sng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9697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5D0213A-6A66-4C0B-E1E4-9757BE6BEA73}"/>
              </a:ext>
            </a:extLst>
          </p:cNvPr>
          <p:cNvSpPr txBox="1"/>
          <p:nvPr/>
        </p:nvSpPr>
        <p:spPr>
          <a:xfrm>
            <a:off x="435007" y="387503"/>
            <a:ext cx="945989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>
                <a:latin typeface="+mj-lt"/>
              </a:rPr>
              <a:t>Project Priority #4</a:t>
            </a:r>
            <a:br>
              <a:rPr lang="en-US" sz="2200" b="1" dirty="0">
                <a:solidFill>
                  <a:srgbClr val="FF0000"/>
                </a:solidFill>
                <a:latin typeface="+mj-lt"/>
              </a:rPr>
            </a:br>
            <a:r>
              <a:rPr lang="en-US" sz="2200" b="1" i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Build a website Resource for Sustainable Building Practices </a:t>
            </a:r>
            <a:br>
              <a:rPr lang="en-US" sz="2200" b="1" i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</a:br>
            <a:r>
              <a:rPr lang="en-US" sz="2200" b="1" i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Learn about MCAN’s “embodied carbon” &amp; determine if Dennis can leverage toolkits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10C60F9-2E91-94C7-C918-88965B18C68C}"/>
              </a:ext>
            </a:extLst>
          </p:cNvPr>
          <p:cNvSpPr txBox="1"/>
          <p:nvPr/>
        </p:nvSpPr>
        <p:spPr>
          <a:xfrm>
            <a:off x="643324" y="2068185"/>
            <a:ext cx="5193436" cy="39395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effectLst/>
                <a:latin typeface="+mj-lt"/>
              </a:rPr>
              <a:t>Research &amp; create plan to help Dennis decrease the volume of construction &amp; demolition materials (about 12% of our MSW), now being exported out of state  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+mj-lt"/>
              </a:rPr>
              <a:t>Investigate “best practices” being used by municipalities like </a:t>
            </a:r>
            <a:r>
              <a:rPr lang="en-US" sz="2000" dirty="0">
                <a:effectLst/>
                <a:latin typeface="+mj-lt"/>
              </a:rPr>
              <a:t>Seattle 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effectLst/>
                <a:latin typeface="+mj-lt"/>
              </a:rPr>
              <a:t>Advise on specific tactics for promoting more sustainable building </a:t>
            </a:r>
            <a:r>
              <a:rPr lang="en-US" sz="2000" i="1" u="sng" dirty="0">
                <a:effectLst/>
                <a:latin typeface="+mj-lt"/>
              </a:rPr>
              <a:t>practices</a:t>
            </a:r>
            <a:r>
              <a:rPr lang="en-US" sz="2000" dirty="0">
                <a:effectLst/>
                <a:latin typeface="+mj-lt"/>
              </a:rPr>
              <a:t>, including </a:t>
            </a:r>
            <a:r>
              <a:rPr lang="en-US" sz="2000" i="1" u="sng" dirty="0">
                <a:effectLst/>
                <a:latin typeface="+mj-lt"/>
              </a:rPr>
              <a:t>methods</a:t>
            </a:r>
            <a:r>
              <a:rPr lang="en-US" sz="2000" dirty="0">
                <a:effectLst/>
                <a:latin typeface="+mj-lt"/>
              </a:rPr>
              <a:t> for materials re-use, &amp; availability of new, more sustainable building materials  </a:t>
            </a:r>
            <a:br>
              <a:rPr lang="en-US" sz="2000" dirty="0">
                <a:effectLst/>
                <a:latin typeface="+mj-lt"/>
              </a:rPr>
            </a:br>
            <a:br>
              <a:rPr lang="en-US" sz="2000" dirty="0">
                <a:effectLst/>
                <a:latin typeface="+mj-lt"/>
              </a:rPr>
            </a:br>
            <a:endParaRPr lang="en-US" sz="2000" dirty="0">
              <a:effectLst/>
              <a:latin typeface="+mj-lt"/>
            </a:endParaRP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24C5105E-2C9A-35FE-DCAF-35C1F7485E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68655" y="3015734"/>
            <a:ext cx="24878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47AC199-4E13-C601-FCC9-D6095612B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84A72-0137-4071-82DD-6F29129C58A6}" type="slidenum">
              <a:rPr lang="en-US" smtClean="0"/>
              <a:t>7</a:t>
            </a:fld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CA6AF79-10A7-9B6D-785D-74160739A542}"/>
              </a:ext>
            </a:extLst>
          </p:cNvPr>
          <p:cNvGrpSpPr/>
          <p:nvPr/>
        </p:nvGrpSpPr>
        <p:grpSpPr>
          <a:xfrm>
            <a:off x="6579875" y="2087971"/>
            <a:ext cx="5023236" cy="3691392"/>
            <a:chOff x="3783401" y="2100884"/>
            <a:chExt cx="8232485" cy="4229354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FF1EB6DF-D563-4B75-417D-5B48CA9CA84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8265" t="18911" r="27679" b="22585"/>
            <a:stretch/>
          </p:blipFill>
          <p:spPr>
            <a:xfrm>
              <a:off x="3783401" y="2100884"/>
              <a:ext cx="8232485" cy="4229354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1D14E1D3-5FFB-80FB-5749-FB170B7ABC6F}"/>
                </a:ext>
              </a:extLst>
            </p:cNvPr>
            <p:cNvCxnSpPr>
              <a:cxnSpLocks/>
            </p:cNvCxnSpPr>
            <p:nvPr/>
          </p:nvCxnSpPr>
          <p:spPr>
            <a:xfrm>
              <a:off x="5047861" y="3909527"/>
              <a:ext cx="1682830" cy="1651518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747334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C8AEB3D-E204-773C-AB85-2E8A505DB769}"/>
              </a:ext>
            </a:extLst>
          </p:cNvPr>
          <p:cNvSpPr txBox="1"/>
          <p:nvPr/>
        </p:nvSpPr>
        <p:spPr>
          <a:xfrm>
            <a:off x="550416" y="710214"/>
            <a:ext cx="7258526" cy="7017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200" b="1" dirty="0">
                <a:latin typeface="+mj-lt"/>
                <a:ea typeface="+mj-ea"/>
                <a:cs typeface="+mj-cs"/>
              </a:rPr>
              <a:t>Project Priority #5</a:t>
            </a:r>
            <a:br>
              <a:rPr lang="en-US" sz="2200" b="1" dirty="0">
                <a:latin typeface="+mj-lt"/>
                <a:ea typeface="+mj-ea"/>
                <a:cs typeface="+mj-cs"/>
              </a:rPr>
            </a:br>
            <a:r>
              <a:rPr lang="en-US" sz="2200" b="1" i="1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Design &amp; Conduct Repeatable Survey of all Dennis Households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54FEF27-F73B-37DA-CB11-CC961E0EFFF2}"/>
              </a:ext>
            </a:extLst>
          </p:cNvPr>
          <p:cNvSpPr txBox="1"/>
          <p:nvPr/>
        </p:nvSpPr>
        <p:spPr>
          <a:xfrm>
            <a:off x="550416" y="1737598"/>
            <a:ext cx="5477522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effectLst/>
                <a:latin typeface="helvetica" panose="020B0604020202020204" pitchFamily="34" charset="0"/>
              </a:rPr>
              <a:t>Design &amp; execute primary, repeatable market research to establish a "baseline“ on community awareness, perceptions, knowledge, attitudes &amp; behaviors with regard to all aspects of waste: 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i="1" dirty="0">
              <a:latin typeface="helvetica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i="1" dirty="0">
                <a:solidFill>
                  <a:schemeClr val="accent1">
                    <a:lumMod val="75000"/>
                  </a:schemeClr>
                </a:solidFill>
                <a:effectLst/>
                <a:latin typeface="helvetica" panose="020B0604020202020204" pitchFamily="34" charset="0"/>
              </a:rPr>
              <a:t>New concepts &amp; movements</a:t>
            </a:r>
            <a:r>
              <a:rPr lang="en-US" sz="1600" i="1" dirty="0">
                <a:effectLst/>
                <a:latin typeface="helvetica" panose="020B0604020202020204" pitchFamily="34" charset="0"/>
              </a:rPr>
              <a:t> - </a:t>
            </a:r>
            <a:r>
              <a:rPr lang="en-US" sz="1600" i="1" dirty="0" err="1">
                <a:effectLst/>
                <a:latin typeface="helvetica" panose="020B0604020202020204" pitchFamily="34" charset="0"/>
              </a:rPr>
              <a:t>ZeroWaste</a:t>
            </a:r>
            <a:r>
              <a:rPr lang="en-US" sz="1600" dirty="0">
                <a:effectLst/>
                <a:latin typeface="helvetica" panose="020B0604020202020204" pitchFamily="34" charset="0"/>
              </a:rPr>
              <a:t>, </a:t>
            </a:r>
            <a:r>
              <a:rPr lang="en-US" sz="1600" i="1" dirty="0">
                <a:effectLst/>
                <a:latin typeface="helvetica" panose="020B0604020202020204" pitchFamily="34" charset="0"/>
              </a:rPr>
              <a:t>Sustainability</a:t>
            </a:r>
            <a:r>
              <a:rPr lang="en-US" sz="1600" dirty="0">
                <a:effectLst/>
                <a:latin typeface="helvetica" panose="020B0604020202020204" pitchFamily="34" charset="0"/>
              </a:rPr>
              <a:t>, </a:t>
            </a:r>
            <a:r>
              <a:rPr lang="en-US" sz="1600" i="1" dirty="0">
                <a:effectLst/>
                <a:latin typeface="helvetica" panose="020B0604020202020204" pitchFamily="34" charset="0"/>
              </a:rPr>
              <a:t>Circular Economy, Food Waste, Plastic Pollution</a:t>
            </a:r>
            <a:br>
              <a:rPr lang="en-US" sz="1600" dirty="0">
                <a:effectLst/>
                <a:latin typeface="helvetica" panose="020B0604020202020204" pitchFamily="34" charset="0"/>
              </a:rPr>
            </a:br>
            <a:endParaRPr lang="en-US" sz="1600" dirty="0">
              <a:effectLst/>
              <a:latin typeface="helvetica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i="1" dirty="0">
                <a:solidFill>
                  <a:schemeClr val="accent1">
                    <a:lumMod val="75000"/>
                  </a:schemeClr>
                </a:solidFill>
                <a:effectLst/>
                <a:latin typeface="helvetica" panose="020B0604020202020204" pitchFamily="34" charset="0"/>
              </a:rPr>
              <a:t>Recycling &amp; Composting</a:t>
            </a:r>
            <a:br>
              <a:rPr lang="en-US" sz="1600" dirty="0">
                <a:effectLst/>
                <a:latin typeface="helvetica" panose="020B0604020202020204" pitchFamily="34" charset="0"/>
              </a:rPr>
            </a:br>
            <a:endParaRPr lang="en-US" sz="1600" dirty="0">
              <a:effectLst/>
              <a:latin typeface="helvetica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i="1" dirty="0">
                <a:solidFill>
                  <a:schemeClr val="accent1">
                    <a:lumMod val="75000"/>
                  </a:schemeClr>
                </a:solidFill>
                <a:latin typeface="helvetica" panose="020B0604020202020204" pitchFamily="34" charset="0"/>
              </a:rPr>
              <a:t>Dennis’ MSW management </a:t>
            </a:r>
            <a:r>
              <a:rPr lang="en-US" sz="1600" dirty="0">
                <a:latin typeface="helvetica" panose="020B0604020202020204" pitchFamily="34" charset="0"/>
              </a:rPr>
              <a:t>- w</a:t>
            </a:r>
            <a:r>
              <a:rPr lang="en-US" sz="1600" dirty="0">
                <a:effectLst/>
                <a:latin typeface="helvetica" panose="020B0604020202020204" pitchFamily="34" charset="0"/>
              </a:rPr>
              <a:t>here our waste really goes, how it gets there &amp; what it costs to remove, harms of incineration, risks to Dennis 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latin typeface="helvetica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helvetica" panose="020B0604020202020204" pitchFamily="34" charset="0"/>
              </a:rPr>
              <a:t>I</a:t>
            </a:r>
            <a:r>
              <a:rPr lang="en-US" sz="1600" dirty="0">
                <a:effectLst/>
                <a:latin typeface="helvetica" panose="020B0604020202020204" pitchFamily="34" charset="0"/>
              </a:rPr>
              <a:t>dentify key gaps in knowledge that require added or new types of outreach &amp; education efforts.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latin typeface="helvetica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helvetica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96A242-882F-463B-9B2F-16E26D3570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84A72-0137-4071-82DD-6F29129C58A6}" type="slidenum">
              <a:rPr lang="en-US" smtClean="0"/>
              <a:t>8</a:t>
            </a:fld>
            <a:endParaRPr lang="en-US"/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1C2D4030-108F-59D9-DE86-2FA683352CD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83421219"/>
              </p:ext>
            </p:extLst>
          </p:nvPr>
        </p:nvGraphicFramePr>
        <p:xfrm>
          <a:off x="9306311" y="3071359"/>
          <a:ext cx="2844262" cy="14672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1AE37B8C-63CE-F5F9-3F4F-D5CD0DC4097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43886630"/>
              </p:ext>
            </p:extLst>
          </p:nvPr>
        </p:nvGraphicFramePr>
        <p:xfrm>
          <a:off x="9016305" y="1003145"/>
          <a:ext cx="2844262" cy="14672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FABA8CCD-7B1B-C37F-CD26-D8FD4F6B35E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06845123"/>
              </p:ext>
            </p:extLst>
          </p:nvPr>
        </p:nvGraphicFramePr>
        <p:xfrm>
          <a:off x="6903058" y="2172191"/>
          <a:ext cx="2844262" cy="14672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ED155198-E8E8-813C-BAF6-855710C084B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85233412"/>
              </p:ext>
            </p:extLst>
          </p:nvPr>
        </p:nvGraphicFramePr>
        <p:xfrm>
          <a:off x="7150827" y="4284316"/>
          <a:ext cx="2844262" cy="20720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8737863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9043B4B-FB57-6FF9-7DFA-4F353B94FFE5}"/>
              </a:ext>
            </a:extLst>
          </p:cNvPr>
          <p:cNvSpPr/>
          <p:nvPr/>
        </p:nvSpPr>
        <p:spPr>
          <a:xfrm>
            <a:off x="5966794" y="2852891"/>
            <a:ext cx="6010297" cy="5202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CCECFF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6F63ECB-C6E6-7F44-9EEB-54BE0F8729BF}"/>
              </a:ext>
            </a:extLst>
          </p:cNvPr>
          <p:cNvSpPr/>
          <p:nvPr/>
        </p:nvSpPr>
        <p:spPr>
          <a:xfrm>
            <a:off x="5972175" y="1933575"/>
            <a:ext cx="6004916" cy="9076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CCECFF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450443A-2125-B390-C973-AFA60A45B936}"/>
              </a:ext>
            </a:extLst>
          </p:cNvPr>
          <p:cNvSpPr/>
          <p:nvPr/>
        </p:nvSpPr>
        <p:spPr>
          <a:xfrm>
            <a:off x="5966794" y="3395419"/>
            <a:ext cx="6010297" cy="17566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CCECFF"/>
              </a:solidFill>
            </a:endParaRPr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132DBE8A-C51A-0D2F-7E28-F5277D68C8D2}"/>
              </a:ext>
            </a:extLst>
          </p:cNvPr>
          <p:cNvSpPr txBox="1">
            <a:spLocks/>
          </p:cNvSpPr>
          <p:nvPr/>
        </p:nvSpPr>
        <p:spPr>
          <a:xfrm>
            <a:off x="245198" y="346594"/>
            <a:ext cx="11489602" cy="968971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200" b="1" dirty="0">
                <a:ea typeface="+mn-ea"/>
                <a:cs typeface="+mn-cs"/>
              </a:rPr>
              <a:t>Composting Survey Learnings &amp; Best Practices Research </a:t>
            </a:r>
            <a:br>
              <a:rPr lang="en-US" sz="2200" b="1" dirty="0">
                <a:ea typeface="+mn-ea"/>
                <a:cs typeface="+mn-cs"/>
              </a:rPr>
            </a:br>
            <a:r>
              <a:rPr lang="en-US" sz="2200" b="1" dirty="0">
                <a:ea typeface="+mn-ea"/>
                <a:cs typeface="+mn-cs"/>
              </a:rPr>
              <a:t>Inform Strategy &amp; Messaging</a:t>
            </a:r>
          </a:p>
          <a:p>
            <a:endParaRPr lang="en-US" sz="2200" b="1" dirty="0">
              <a:ea typeface="+mn-ea"/>
              <a:cs typeface="+mn-cs"/>
            </a:endParaRPr>
          </a:p>
        </p:txBody>
      </p:sp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D4F8FE19-52DC-BDC6-411B-AFD120C388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185" y="1463384"/>
            <a:ext cx="5148320" cy="5400799"/>
          </a:xfrm>
        </p:spPr>
        <p:txBody>
          <a:bodyPr>
            <a:noAutofit/>
          </a:bodyPr>
          <a:lstStyle/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b="1" i="1" dirty="0">
                <a:latin typeface="+mj-lt"/>
              </a:rPr>
              <a:t>Great starting point with Sticker-Holders!</a:t>
            </a:r>
            <a:endParaRPr lang="en-US" sz="1400" b="1" i="1" dirty="0">
              <a:latin typeface="+mj-lt"/>
            </a:endParaRP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400" b="1" u="sng" dirty="0">
                <a:solidFill>
                  <a:srgbClr val="4472C4"/>
                </a:solidFill>
                <a:latin typeface="+mj-lt"/>
                <a:ea typeface="Calibri" panose="020F0502020204030204" pitchFamily="34" charset="0"/>
              </a:rPr>
              <a:t>Very good </a:t>
            </a:r>
            <a:r>
              <a:rPr lang="en-US" sz="1400" b="1" u="sng" dirty="0" err="1">
                <a:solidFill>
                  <a:srgbClr val="4472C4"/>
                </a:solidFill>
                <a:latin typeface="+mj-lt"/>
                <a:ea typeface="Calibri" panose="020F0502020204030204" pitchFamily="34" charset="0"/>
              </a:rPr>
              <a:t>underst&amp;ing</a:t>
            </a:r>
            <a:r>
              <a:rPr lang="en-US" sz="1400" b="1" u="sng" dirty="0">
                <a:solidFill>
                  <a:srgbClr val="4472C4"/>
                </a:solidFill>
                <a:latin typeface="+mj-lt"/>
                <a:ea typeface="Calibri" panose="020F0502020204030204" pitchFamily="34" charset="0"/>
              </a:rPr>
              <a:t> </a:t>
            </a:r>
            <a:r>
              <a:rPr lang="en-US" sz="1400" dirty="0">
                <a:latin typeface="+mj-lt"/>
                <a:ea typeface="Calibri" panose="020F0502020204030204" pitchFamily="34" charset="0"/>
              </a:rPr>
              <a:t>of composting benefits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latin typeface="+mj-lt"/>
                <a:ea typeface="Calibri" panose="020F0502020204030204" pitchFamily="34" charset="0"/>
              </a:rPr>
              <a:t>Strongly agree it is </a:t>
            </a:r>
            <a:r>
              <a:rPr lang="en-US" sz="1400" b="1" u="sng" dirty="0">
                <a:solidFill>
                  <a:srgbClr val="4472C4"/>
                </a:solidFill>
                <a:latin typeface="+mj-lt"/>
                <a:ea typeface="Calibri" panose="020F0502020204030204" pitchFamily="34" charset="0"/>
              </a:rPr>
              <a:t>“important to do”, “more sustainable”, </a:t>
            </a:r>
            <a:r>
              <a:rPr lang="en-US" sz="1400" dirty="0">
                <a:latin typeface="+mj-lt"/>
                <a:ea typeface="Calibri" panose="020F0502020204030204" pitchFamily="34" charset="0"/>
              </a:rPr>
              <a:t>&amp;</a:t>
            </a:r>
            <a:r>
              <a:rPr lang="en-US" sz="1400" b="1" dirty="0">
                <a:solidFill>
                  <a:srgbClr val="4472C4"/>
                </a:solidFill>
                <a:latin typeface="+mj-lt"/>
                <a:ea typeface="Calibri" panose="020F0502020204030204" pitchFamily="34" charset="0"/>
              </a:rPr>
              <a:t>  </a:t>
            </a:r>
            <a:r>
              <a:rPr lang="en-US" sz="1400" b="1" u="sng" dirty="0">
                <a:solidFill>
                  <a:srgbClr val="4472C4"/>
                </a:solidFill>
                <a:latin typeface="+mj-lt"/>
                <a:ea typeface="Calibri" panose="020F0502020204030204" pitchFamily="34" charset="0"/>
              </a:rPr>
              <a:t>“makes a difference”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latin typeface="+mj-lt"/>
                <a:ea typeface="Calibri" panose="020F0502020204030204" pitchFamily="34" charset="0"/>
              </a:rPr>
              <a:t>Composting</a:t>
            </a:r>
            <a:r>
              <a:rPr lang="en-US" sz="1400" b="1" dirty="0">
                <a:solidFill>
                  <a:srgbClr val="4472C4"/>
                </a:solidFill>
                <a:latin typeface="+mj-lt"/>
                <a:ea typeface="Calibri" panose="020F0502020204030204" pitchFamily="34" charset="0"/>
              </a:rPr>
              <a:t> </a:t>
            </a:r>
            <a:r>
              <a:rPr lang="en-US" sz="1400" dirty="0">
                <a:latin typeface="+mj-lt"/>
                <a:ea typeface="Calibri" panose="020F0502020204030204" pitchFamily="34" charset="0"/>
              </a:rPr>
              <a:t>enjoys</a:t>
            </a:r>
            <a:r>
              <a:rPr lang="en-US" sz="1400" b="1" dirty="0">
                <a:solidFill>
                  <a:srgbClr val="4472C4"/>
                </a:solidFill>
                <a:latin typeface="+mj-lt"/>
                <a:ea typeface="Calibri" panose="020F0502020204030204" pitchFamily="34" charset="0"/>
              </a:rPr>
              <a:t> </a:t>
            </a:r>
            <a:r>
              <a:rPr lang="en-US" sz="1400" b="1" u="sng" dirty="0">
                <a:solidFill>
                  <a:srgbClr val="4472C4"/>
                </a:solidFill>
                <a:latin typeface="+mj-lt"/>
                <a:ea typeface="Calibri" panose="020F0502020204030204" pitchFamily="34" charset="0"/>
              </a:rPr>
              <a:t>strong positives</a:t>
            </a:r>
            <a:r>
              <a:rPr lang="en-US" sz="1400" b="1" dirty="0">
                <a:solidFill>
                  <a:srgbClr val="4472C4"/>
                </a:solidFill>
                <a:latin typeface="+mj-lt"/>
                <a:ea typeface="Calibri" panose="020F0502020204030204" pitchFamily="34" charset="0"/>
              </a:rPr>
              <a:t> &amp;</a:t>
            </a:r>
            <a:r>
              <a:rPr lang="en-US" sz="1400" b="1" u="sng" dirty="0">
                <a:solidFill>
                  <a:srgbClr val="4472C4"/>
                </a:solidFill>
                <a:latin typeface="+mj-lt"/>
                <a:ea typeface="Calibri" panose="020F0502020204030204" pitchFamily="34" charset="0"/>
              </a:rPr>
              <a:t> </a:t>
            </a:r>
            <a:r>
              <a:rPr lang="en-US" sz="1400" b="1" i="1" u="sng" dirty="0">
                <a:solidFill>
                  <a:srgbClr val="4472C4"/>
                </a:solidFill>
                <a:latin typeface="+mj-lt"/>
                <a:ea typeface="Calibri" panose="020F0502020204030204" pitchFamily="34" charset="0"/>
              </a:rPr>
              <a:t>very</a:t>
            </a:r>
            <a:r>
              <a:rPr lang="en-US" sz="1400" b="1" u="sng" dirty="0">
                <a:solidFill>
                  <a:srgbClr val="4472C4"/>
                </a:solidFill>
                <a:latin typeface="+mj-lt"/>
                <a:ea typeface="Calibri" panose="020F0502020204030204" pitchFamily="34" charset="0"/>
              </a:rPr>
              <a:t> </a:t>
            </a:r>
            <a:r>
              <a:rPr lang="en-US" sz="1400" b="1" i="1" u="sng" dirty="0">
                <a:solidFill>
                  <a:srgbClr val="4472C4"/>
                </a:solidFill>
                <a:latin typeface="+mj-lt"/>
                <a:ea typeface="Calibri" panose="020F0502020204030204" pitchFamily="34" charset="0"/>
              </a:rPr>
              <a:t>few</a:t>
            </a:r>
            <a:r>
              <a:rPr lang="en-US" sz="1400" b="1" u="sng" dirty="0">
                <a:solidFill>
                  <a:srgbClr val="4472C4"/>
                </a:solidFill>
                <a:latin typeface="+mj-lt"/>
                <a:ea typeface="Calibri" panose="020F0502020204030204" pitchFamily="34" charset="0"/>
              </a:rPr>
              <a:t> negatives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latin typeface="+mj-lt"/>
                <a:ea typeface="Calibri" panose="020F0502020204030204" pitchFamily="34" charset="0"/>
              </a:rPr>
              <a:t>Perceive </a:t>
            </a:r>
            <a:r>
              <a:rPr lang="en-US" sz="1400" b="1" u="sng" dirty="0">
                <a:solidFill>
                  <a:srgbClr val="4472C4"/>
                </a:solidFill>
                <a:latin typeface="+mj-lt"/>
                <a:ea typeface="Calibri" panose="020F0502020204030204" pitchFamily="34" charset="0"/>
              </a:rPr>
              <a:t>time &amp; convenience as “</a:t>
            </a:r>
            <a:r>
              <a:rPr lang="en-US" sz="1400" b="1" i="1" u="sng" dirty="0">
                <a:solidFill>
                  <a:srgbClr val="4472C4"/>
                </a:solidFill>
                <a:latin typeface="+mj-lt"/>
                <a:ea typeface="Calibri" panose="020F0502020204030204" pitchFamily="34" charset="0"/>
              </a:rPr>
              <a:t>somewhat” of a </a:t>
            </a:r>
            <a:r>
              <a:rPr lang="en-US" sz="1400" b="1" u="sng" dirty="0">
                <a:solidFill>
                  <a:srgbClr val="4472C4"/>
                </a:solidFill>
                <a:latin typeface="+mj-lt"/>
                <a:ea typeface="Calibri" panose="020F0502020204030204" pitchFamily="34" charset="0"/>
              </a:rPr>
              <a:t>barrier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400" b="1" dirty="0">
                <a:solidFill>
                  <a:srgbClr val="FF6600"/>
                </a:solidFill>
                <a:latin typeface="+mj-lt"/>
                <a:ea typeface="Calibri" panose="020F0502020204030204" pitchFamily="34" charset="0"/>
              </a:rPr>
              <a:t>Only half of respondents were aware that our waste is sent away for incineration but </a:t>
            </a:r>
            <a:r>
              <a:rPr lang="en-US" sz="1400" b="1" u="sng" dirty="0">
                <a:solidFill>
                  <a:srgbClr val="FF6600"/>
                </a:solidFill>
                <a:latin typeface="+mj-lt"/>
                <a:ea typeface="Calibri" panose="020F0502020204030204" pitchFamily="34" charset="0"/>
              </a:rPr>
              <a:t>do </a:t>
            </a:r>
            <a:r>
              <a:rPr lang="en-US" sz="1400" b="1" u="sng" dirty="0" err="1">
                <a:solidFill>
                  <a:srgbClr val="FF6600"/>
                </a:solidFill>
                <a:latin typeface="+mj-lt"/>
                <a:ea typeface="Calibri" panose="020F0502020204030204" pitchFamily="34" charset="0"/>
              </a:rPr>
              <a:t>underst</a:t>
            </a:r>
            <a:r>
              <a:rPr lang="en-US" sz="1400" b="1" u="sng" dirty="0">
                <a:solidFill>
                  <a:srgbClr val="FF6600"/>
                </a:solidFill>
                <a:latin typeface="+mj-lt"/>
                <a:ea typeface="Calibri" panose="020F0502020204030204" pitchFamily="34" charset="0"/>
              </a:rPr>
              <a:t>&amp; its negative impacts</a:t>
            </a:r>
            <a:br>
              <a:rPr lang="en-US" sz="1800" b="1" u="sng" dirty="0">
                <a:solidFill>
                  <a:srgbClr val="4472C4"/>
                </a:solidFill>
                <a:latin typeface="+mj-lt"/>
                <a:ea typeface="Calibri" panose="020F0502020204030204" pitchFamily="34" charset="0"/>
              </a:rPr>
            </a:br>
            <a:endParaRPr lang="en-US" sz="1100" b="1" dirty="0">
              <a:latin typeface="+mj-lt"/>
              <a:ea typeface="Calibri" panose="020F0502020204030204" pitchFamily="34" charset="0"/>
            </a:endParaRP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b="1" i="1" dirty="0">
                <a:latin typeface="+mj-lt"/>
              </a:rPr>
              <a:t>We have a baseline!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400" dirty="0">
                <a:latin typeface="+mj-lt"/>
                <a:ea typeface="Calibri" panose="020F0502020204030204" pitchFamily="34" charset="0"/>
              </a:rPr>
              <a:t>Knowledge gaps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400" dirty="0">
                <a:latin typeface="+mj-lt"/>
                <a:ea typeface="Calibri" panose="020F0502020204030204" pitchFamily="34" charset="0"/>
              </a:rPr>
              <a:t>Desire for community education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400" dirty="0">
                <a:latin typeface="+mj-lt"/>
                <a:ea typeface="Calibri" panose="020F0502020204030204" pitchFamily="34" charset="0"/>
              </a:rPr>
              <a:t>Information-delivery preferences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400" dirty="0">
                <a:latin typeface="+mj-lt"/>
                <a:ea typeface="Calibri" panose="020F0502020204030204" pitchFamily="34" charset="0"/>
              </a:rPr>
              <a:t>Value proposition &amp; motivating messages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400" dirty="0">
                <a:latin typeface="+mj-lt"/>
                <a:ea typeface="Calibri" panose="020F0502020204030204" pitchFamily="34" charset="0"/>
              </a:rPr>
              <a:t>Things that could help increase penetration of HHs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400" dirty="0">
                <a:latin typeface="+mj-lt"/>
                <a:ea typeface="Calibri" panose="020F0502020204030204" pitchFamily="34" charset="0"/>
              </a:rPr>
              <a:t>A low-cost approach </a:t>
            </a:r>
            <a:r>
              <a:rPr lang="en-US" sz="1400" i="1" u="sng" dirty="0">
                <a:latin typeface="+mj-lt"/>
                <a:ea typeface="Calibri" panose="020F0502020204030204" pitchFamily="34" charset="0"/>
              </a:rPr>
              <a:t>may</a:t>
            </a:r>
            <a:r>
              <a:rPr lang="en-US" sz="1400" dirty="0">
                <a:latin typeface="+mj-lt"/>
                <a:ea typeface="Calibri" panose="020F0502020204030204" pitchFamily="34" charset="0"/>
              </a:rPr>
              <a:t> be able to shift HH behaviors sufficiently</a:t>
            </a:r>
            <a:endParaRPr lang="en-US" sz="1500" dirty="0">
              <a:latin typeface="+mj-lt"/>
              <a:ea typeface="Calibri" panose="020F0502020204030204" pitchFamily="34" charset="0"/>
            </a:endParaRPr>
          </a:p>
        </p:txBody>
      </p:sp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975641ED-3FE9-F85D-E9C0-E79D0BFFBBF0}"/>
              </a:ext>
            </a:extLst>
          </p:cNvPr>
          <p:cNvGraphicFramePr>
            <a:graphicFrameLocks/>
          </p:cNvGraphicFramePr>
          <p:nvPr/>
        </p:nvGraphicFramePr>
        <p:xfrm>
          <a:off x="6073998" y="1346405"/>
          <a:ext cx="6781800" cy="4381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7EA70CBC-66FB-6DEA-9AF8-53E36AB095AA}"/>
              </a:ext>
            </a:extLst>
          </p:cNvPr>
          <p:cNvSpPr txBox="1"/>
          <p:nvPr/>
        </p:nvSpPr>
        <p:spPr>
          <a:xfrm rot="19544498">
            <a:off x="9170292" y="2114799"/>
            <a:ext cx="1218030" cy="461665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sz="2400" b="1" baseline="0" dirty="0"/>
              <a:t>Beliefs</a:t>
            </a:r>
            <a:endParaRPr lang="en-US" sz="24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A12F295-18BB-A368-322A-C90DC644A9D2}"/>
              </a:ext>
            </a:extLst>
          </p:cNvPr>
          <p:cNvSpPr txBox="1"/>
          <p:nvPr/>
        </p:nvSpPr>
        <p:spPr>
          <a:xfrm rot="19544498">
            <a:off x="9170292" y="2971483"/>
            <a:ext cx="1218030" cy="461665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sz="2400" b="1" baseline="0" dirty="0"/>
              <a:t>Values</a:t>
            </a:r>
            <a:endParaRPr lang="en-US" sz="24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3A294B2-FA34-28D1-C80E-609597E86ACC}"/>
              </a:ext>
            </a:extLst>
          </p:cNvPr>
          <p:cNvSpPr txBox="1"/>
          <p:nvPr/>
        </p:nvSpPr>
        <p:spPr>
          <a:xfrm rot="19544498">
            <a:off x="9162957" y="3863757"/>
            <a:ext cx="1654794" cy="461665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sz="2400" b="1" baseline="0" dirty="0"/>
              <a:t>Awareness</a:t>
            </a:r>
            <a:endParaRPr lang="en-US" sz="24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E5BF7FD-4CC5-2816-8748-45B933A85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84A72-0137-4071-82DD-6F29129C58A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2545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404450C-0FCA-69F0-FA54-65C90400D6D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99" t="2930" r="12188"/>
          <a:stretch/>
        </p:blipFill>
        <p:spPr>
          <a:xfrm>
            <a:off x="7522222" y="1496839"/>
            <a:ext cx="4310220" cy="406142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C8AEB3D-E204-773C-AB85-2E8A505DB769}"/>
              </a:ext>
            </a:extLst>
          </p:cNvPr>
          <p:cNvSpPr txBox="1"/>
          <p:nvPr/>
        </p:nvSpPr>
        <p:spPr>
          <a:xfrm>
            <a:off x="227316" y="346228"/>
            <a:ext cx="6351040" cy="10164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2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Project Priority #</a:t>
            </a:r>
            <a:r>
              <a:rPr lang="en-US" sz="2200" b="1" dirty="0">
                <a:latin typeface="+mj-lt"/>
                <a:ea typeface="+mj-ea"/>
                <a:cs typeface="+mj-cs"/>
              </a:rPr>
              <a:t>6</a:t>
            </a:r>
            <a:br>
              <a:rPr lang="en-US" sz="22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2200" b="1" i="1" kern="1200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Assess &amp; Create Plan to Leverage EPA Resources &amp; Tools for Community Education &amp; Outreach Campaigns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54FEF27-F73B-37DA-CB11-CC961E0EFFF2}"/>
              </a:ext>
            </a:extLst>
          </p:cNvPr>
          <p:cNvSpPr txBox="1"/>
          <p:nvPr/>
        </p:nvSpPr>
        <p:spPr>
          <a:xfrm>
            <a:off x="359558" y="1947750"/>
            <a:ext cx="7885567" cy="450040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effectLst/>
                <a:latin typeface="+mj-lt"/>
              </a:rPr>
              <a:t>Circular Economy</a:t>
            </a:r>
            <a:endParaRPr lang="en-US" sz="1400" b="1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000" dirty="0">
                <a:latin typeface="+mj-lt"/>
                <a:hlinkClick r:id="rId3"/>
              </a:rPr>
              <a:t>https://www.epa.gov/rcra/epas-office-resource-conservation-&amp;-recovery-orcr</a:t>
            </a:r>
            <a:endParaRPr lang="en-US" sz="1000" dirty="0">
              <a:latin typeface="+mj-lt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br>
              <a:rPr lang="en-US" sz="1050" dirty="0">
                <a:effectLst/>
                <a:latin typeface="+mj-lt"/>
              </a:rPr>
            </a:b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effectLst/>
                <a:latin typeface="+mj-lt"/>
              </a:rPr>
              <a:t>Food Waste</a:t>
            </a:r>
            <a:endParaRPr lang="en-US" sz="1600" b="1" dirty="0">
              <a:solidFill>
                <a:schemeClr val="accent1">
                  <a:lumMod val="75000"/>
                </a:schemeClr>
              </a:solidFill>
              <a:latin typeface="+mj-lt"/>
              <a:hlinkClick r:id="rId4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000" dirty="0">
                <a:latin typeface="+mj-lt"/>
                <a:hlinkClick r:id="rId4"/>
              </a:rPr>
              <a:t>Https://www.epa.gov/sustainable-management-food</a:t>
            </a:r>
            <a:endParaRPr lang="en-US" sz="1000" dirty="0">
              <a:latin typeface="+mj-lt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000" dirty="0">
                <a:latin typeface="+mj-lt"/>
                <a:hlinkClick r:id="rId5"/>
              </a:rPr>
              <a:t>https://www.epa.gov/sustainable-management-food/reducing-impact-wasted-food-feeding-soil-&amp;-composting</a:t>
            </a:r>
            <a:endParaRPr lang="en-US" sz="1000" dirty="0">
              <a:latin typeface="+mj-lt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000" dirty="0">
                <a:latin typeface="+mj-lt"/>
                <a:hlinkClick r:id="rId6"/>
              </a:rPr>
              <a:t>https://www.epa.gov/sustainable-management-food/forms/preventing-wasted-food-your-community-social-marketing-toolkit</a:t>
            </a:r>
            <a:endParaRPr lang="en-US" sz="1000" dirty="0">
              <a:latin typeface="+mj-lt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000" dirty="0">
                <a:effectLst/>
                <a:latin typeface="+mj-lt"/>
                <a:hlinkClick r:id="rId7"/>
              </a:rPr>
              <a:t>https://www.epa.gov/circulareconomy/success-stories-reducing-waste</a:t>
            </a:r>
            <a:r>
              <a:rPr lang="en-US" sz="1000" dirty="0">
                <a:effectLst/>
                <a:latin typeface="+mj-lt"/>
              </a:rPr>
              <a:t>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000" dirty="0">
                <a:effectLst/>
                <a:latin typeface="+mj-lt"/>
                <a:hlinkClick r:id="rId8"/>
              </a:rPr>
              <a:t>https://www.epa.gov/sustainable-management-food/reducing-impact-wasted-food-feeding-soil-&amp;-composting#success</a:t>
            </a:r>
            <a:endParaRPr lang="en-US" sz="1000" dirty="0">
              <a:effectLst/>
              <a:latin typeface="+mj-lt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000" dirty="0">
                <a:effectLst/>
                <a:latin typeface="+mj-lt"/>
                <a:hlinkClick r:id="rId9"/>
              </a:rPr>
              <a:t>https://www.epa.gov/sustainable-management-food/forms/preventing-wasted-food-your-community-social-marketing-toolkit#download</a:t>
            </a:r>
            <a:r>
              <a:rPr lang="en-US" sz="1000" dirty="0">
                <a:effectLst/>
                <a:latin typeface="+mj-lt"/>
              </a:rPr>
              <a:t>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000" dirty="0">
                <a:effectLst/>
                <a:latin typeface="+mj-lt"/>
                <a:hlinkClick r:id="rId10"/>
              </a:rPr>
              <a:t>https://www.epa.gov/node/282010/webform/confirmation?token=48zZEYwQGgq_he_fa9lGbHoAuRpZmR1ptrdsArZImzc</a:t>
            </a:r>
            <a:br>
              <a:rPr lang="en-US" sz="1000" dirty="0">
                <a:effectLst/>
                <a:latin typeface="+mj-lt"/>
              </a:rPr>
            </a:br>
            <a:endParaRPr lang="en-US" sz="1600" b="1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 EPA Resources for Food Waste</a:t>
            </a:r>
          </a:p>
          <a:p>
            <a:pPr marL="171450" indent="-17145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000" dirty="0">
                <a:effectLst/>
                <a:latin typeface="+mj-lt"/>
                <a:hlinkClick r:id="rId11"/>
              </a:rPr>
              <a:t>https://www.epa.gov/facts-&amp;-figures-about-materials-waste-&amp;-recycling/food-material-specific-data</a:t>
            </a:r>
            <a:r>
              <a:rPr lang="en-US" sz="1000" dirty="0">
                <a:effectLst/>
                <a:latin typeface="+mj-lt"/>
              </a:rPr>
              <a:t> </a:t>
            </a:r>
          </a:p>
          <a:p>
            <a:pPr marL="171450" indent="-17145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000" dirty="0">
                <a:latin typeface="+mj-lt"/>
                <a:hlinkClick r:id="rId12"/>
              </a:rPr>
              <a:t>https://www.epa.gov/facts-&amp;-figures-about-materials-waste-&amp;-recycling</a:t>
            </a:r>
            <a:endParaRPr lang="en-US" sz="1000" dirty="0">
              <a:effectLst/>
              <a:latin typeface="+mj-lt"/>
            </a:endParaRPr>
          </a:p>
          <a:p>
            <a:pPr marL="171450" indent="-17145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000" dirty="0">
                <a:latin typeface="+mj-lt"/>
                <a:hlinkClick r:id="rId13"/>
              </a:rPr>
              <a:t>https://www.epa.gov/research-grants/sustainability-research-grants</a:t>
            </a:r>
            <a:endParaRPr lang="en-US" sz="1000" dirty="0">
              <a:latin typeface="+mj-lt"/>
            </a:endParaRPr>
          </a:p>
          <a:p>
            <a:pPr marL="171450" indent="-17145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000" dirty="0">
                <a:latin typeface="+mj-lt"/>
                <a:hlinkClick r:id="rId14"/>
              </a:rPr>
              <a:t>https://www.epa.gov/research-grants/research-reduce-consumer-food-waste-united-states-grants</a:t>
            </a:r>
            <a:endParaRPr lang="en-US" sz="1000" dirty="0">
              <a:latin typeface="+mj-lt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12DBAF-B42C-C43D-9A98-E85CA6A7AE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6AC84A72-0137-4071-82DD-6F29129C58A6}" type="slidenum"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10</a:t>
            </a:fld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258F736-B256-8039-9DC6-F4E49A5C5A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2068638" y="0"/>
            <a:ext cx="123362" cy="6858000"/>
            <a:chOff x="12068638" y="0"/>
            <a:chExt cx="123362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0B4520A-996E-330C-99DA-69CA4D89E9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C8FA945-E356-695F-18D6-CAD4EF34FE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0088505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E033F9A-AAAD-8A6F-1635-1057F53F5C2B}"/>
              </a:ext>
            </a:extLst>
          </p:cNvPr>
          <p:cNvSpPr txBox="1"/>
          <p:nvPr/>
        </p:nvSpPr>
        <p:spPr>
          <a:xfrm>
            <a:off x="517635" y="-66711"/>
            <a:ext cx="4760627" cy="161620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2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Project Priority #7</a:t>
            </a:r>
            <a:br>
              <a:rPr lang="en-US" sz="2200" b="1" dirty="0">
                <a:latin typeface="+mj-lt"/>
                <a:ea typeface="+mj-ea"/>
                <a:cs typeface="+mj-cs"/>
              </a:rPr>
            </a:br>
            <a:r>
              <a:rPr lang="en-US" sz="2200" b="1" i="1" kern="1200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Analyze Future Impacts of Sustainable Packaging on Municipal Infrastructure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1EAD285-0101-25F6-A495-CBAD8E8B0D10}"/>
              </a:ext>
            </a:extLst>
          </p:cNvPr>
          <p:cNvSpPr txBox="1"/>
          <p:nvPr/>
        </p:nvSpPr>
        <p:spPr>
          <a:xfrm>
            <a:off x="536823" y="1744943"/>
            <a:ext cx="4594470" cy="452269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effectLst/>
                <a:latin typeface="+mj-lt"/>
              </a:rPr>
              <a:t>Sustainable Packaging has strong momentum in MA., third highest acceptance rates in nation  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effectLst/>
                <a:latin typeface="+mj-lt"/>
              </a:rPr>
              <a:t>“</a:t>
            </a:r>
            <a:r>
              <a:rPr lang="en-US" sz="1400" dirty="0">
                <a:latin typeface="+mj-lt"/>
              </a:rPr>
              <a:t>F</a:t>
            </a:r>
            <a:r>
              <a:rPr lang="en-US" sz="1400" dirty="0">
                <a:effectLst/>
                <a:latin typeface="+mj-lt"/>
              </a:rPr>
              <a:t>orecast” how Dennis’ MSW “mix” could change in composition </a:t>
            </a:r>
            <a:r>
              <a:rPr lang="en-US" sz="1400" dirty="0">
                <a:latin typeface="+mj-lt"/>
              </a:rPr>
              <a:t> over the next ten years, &amp; make recommendations on how Dennis should plan for this transition. 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+mj-lt"/>
              </a:rPr>
              <a:t>ID new opportunities, especially services that can be monetized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+mj-lt"/>
              </a:rPr>
              <a:t>Report should assess impacts such as:</a:t>
            </a:r>
          </a:p>
          <a:p>
            <a:pPr marL="742950" lvl="1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+mj-lt"/>
              </a:rPr>
              <a:t>Costs of disposal</a:t>
            </a:r>
          </a:p>
          <a:p>
            <a:pPr marL="742950" lvl="1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+mj-lt"/>
              </a:rPr>
              <a:t>Tonnages</a:t>
            </a:r>
          </a:p>
          <a:p>
            <a:pPr marL="742950" lvl="1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+mj-lt"/>
              </a:rPr>
              <a:t>Need for new contractual arrangements</a:t>
            </a:r>
          </a:p>
          <a:p>
            <a:pPr marL="742950" lvl="1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+mj-lt"/>
              </a:rPr>
              <a:t>Impact on &amp; potential changes needed for disposal infrastructure (regional composting?)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+mj-lt"/>
              </a:rPr>
              <a:t>Additionally, implications &amp; requirements for community outreach &amp; education specific to consumer choices on packaging, should be analyzed, &amp; recommendations made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E99FFE6-DB87-9133-21FE-BD074ED1369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474" t="22993" r="62653" b="29932"/>
          <a:stretch/>
        </p:blipFill>
        <p:spPr>
          <a:xfrm>
            <a:off x="5653437" y="741391"/>
            <a:ext cx="5057816" cy="5384528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76223A-6DC4-D395-E341-99C47888DF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6AC84A72-0137-4071-82DD-6F29129C58A6}" type="slidenum"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11</a:t>
            </a:fld>
            <a:endParaRPr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258F736-B256-8039-9DC6-F4E49A5C5A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2068638" y="0"/>
            <a:ext cx="123362" cy="6858000"/>
            <a:chOff x="12068638" y="0"/>
            <a:chExt cx="123362" cy="6858000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0B4520A-996E-330C-99DA-69CA4D89E9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C8FA945-E356-695F-18D6-CAD4EF34FE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1449100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769</TotalTime>
  <Words>1733</Words>
  <Application>Microsoft Office PowerPoint</Application>
  <PresentationFormat>Widescreen</PresentationFormat>
  <Paragraphs>146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helvetica</vt:lpstr>
      <vt:lpstr>Office Theme</vt:lpstr>
      <vt:lpstr>PowerPoint Presentation</vt:lpstr>
      <vt:lpstr>Dennis “Zero Waste” Goal - Increase diversion of MSW from 15% to 30% by 2030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Julie</dc:creator>
  <cp:lastModifiedBy>richard reibstein</cp:lastModifiedBy>
  <cp:revision>2</cp:revision>
  <dcterms:created xsi:type="dcterms:W3CDTF">2023-08-07T17:06:01Z</dcterms:created>
  <dcterms:modified xsi:type="dcterms:W3CDTF">2023-09-12T00:17:37Z</dcterms:modified>
</cp:coreProperties>
</file>