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7" r:id="rId5"/>
    <p:sldId id="653" r:id="rId6"/>
    <p:sldId id="331" r:id="rId7"/>
    <p:sldId id="682" r:id="rId8"/>
    <p:sldId id="1154" r:id="rId9"/>
    <p:sldId id="420" r:id="rId10"/>
    <p:sldId id="394" r:id="rId11"/>
    <p:sldId id="697" r:id="rId12"/>
    <p:sldId id="282" r:id="rId13"/>
    <p:sldId id="295" r:id="rId14"/>
    <p:sldId id="258" r:id="rId15"/>
    <p:sldId id="694" r:id="rId16"/>
    <p:sldId id="1147" r:id="rId17"/>
    <p:sldId id="1148" r:id="rId18"/>
    <p:sldId id="1149" r:id="rId19"/>
    <p:sldId id="1152" r:id="rId20"/>
    <p:sldId id="1153" r:id="rId21"/>
    <p:sldId id="699" r:id="rId22"/>
    <p:sldId id="691" r:id="rId23"/>
    <p:sldId id="26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8AD"/>
    <a:srgbClr val="120E34"/>
    <a:srgbClr val="24A3CB"/>
    <a:srgbClr val="0B2043"/>
    <a:srgbClr val="0A2E4B"/>
    <a:srgbClr val="D90021"/>
    <a:srgbClr val="26A5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D7397F-D210-4F59-BC21-AEDAF7CBFDD7}" v="12" dt="2023-04-19T13:39:35.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6"/>
  </p:normalViewPr>
  <p:slideViewPr>
    <p:cSldViewPr snapToGrid="0">
      <p:cViewPr varScale="1">
        <p:scale>
          <a:sx n="74" d="100"/>
          <a:sy n="74" d="100"/>
        </p:scale>
        <p:origin x="101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3AE3C7-8B14-499F-A556-A7EBB5DFDFC1}"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en-US"/>
        </a:p>
      </dgm:t>
    </dgm:pt>
    <dgm:pt modelId="{D5368F75-B19A-4364-BF84-104050759C4E}">
      <dgm:prSet phldrT="[Text]"/>
      <dgm:spPr/>
      <dgm:t>
        <a:bodyPr/>
        <a:lstStyle/>
        <a:p>
          <a:r>
            <a:rPr lang="en-US" dirty="0"/>
            <a:t>Policy Transformation</a:t>
          </a:r>
        </a:p>
      </dgm:t>
    </dgm:pt>
    <dgm:pt modelId="{2332C1C2-6FA7-46CE-99AF-ABD89F4EA2CC}" type="parTrans" cxnId="{2C9F87C6-201C-4700-A5C9-EA55FC7643BD}">
      <dgm:prSet/>
      <dgm:spPr/>
      <dgm:t>
        <a:bodyPr/>
        <a:lstStyle/>
        <a:p>
          <a:endParaRPr lang="en-US"/>
        </a:p>
      </dgm:t>
    </dgm:pt>
    <dgm:pt modelId="{A30D6E97-2BF1-4965-9A6A-221F3F9229CE}" type="sibTrans" cxnId="{2C9F87C6-201C-4700-A5C9-EA55FC7643BD}">
      <dgm:prSet/>
      <dgm:spPr/>
      <dgm:t>
        <a:bodyPr/>
        <a:lstStyle/>
        <a:p>
          <a:endParaRPr lang="en-US"/>
        </a:p>
      </dgm:t>
    </dgm:pt>
    <dgm:pt modelId="{C7A7CF7A-B8A9-472B-9BD1-4ABD34C6BE9E}">
      <dgm:prSet phldrT="[Text]"/>
      <dgm:spPr/>
      <dgm:t>
        <a:bodyPr/>
        <a:lstStyle/>
        <a:p>
          <a:r>
            <a:rPr lang="en-US" dirty="0"/>
            <a:t>Incentives- based</a:t>
          </a:r>
        </a:p>
      </dgm:t>
    </dgm:pt>
    <dgm:pt modelId="{783E668B-0547-4311-A61D-A29AC841172F}" type="parTrans" cxnId="{26FDF404-CA1B-4CE4-859E-8CEC9849C078}">
      <dgm:prSet/>
      <dgm:spPr/>
      <dgm:t>
        <a:bodyPr/>
        <a:lstStyle/>
        <a:p>
          <a:endParaRPr lang="en-US"/>
        </a:p>
      </dgm:t>
    </dgm:pt>
    <dgm:pt modelId="{754FE347-E2E8-401C-94FD-7C10A5B2C381}" type="sibTrans" cxnId="{26FDF404-CA1B-4CE4-859E-8CEC9849C078}">
      <dgm:prSet/>
      <dgm:spPr/>
      <dgm:t>
        <a:bodyPr/>
        <a:lstStyle/>
        <a:p>
          <a:endParaRPr lang="en-US"/>
        </a:p>
      </dgm:t>
    </dgm:pt>
    <dgm:pt modelId="{AB681044-6B0A-4181-A1E5-1FFBCF335723}">
      <dgm:prSet phldrT="[Text]"/>
      <dgm:spPr/>
      <dgm:t>
        <a:bodyPr/>
        <a:lstStyle/>
        <a:p>
          <a:r>
            <a:rPr lang="en-US" dirty="0"/>
            <a:t>Regulatory</a:t>
          </a:r>
        </a:p>
      </dgm:t>
    </dgm:pt>
    <dgm:pt modelId="{A4C1EAE6-D36D-4168-A373-F9B76B2B5CC5}" type="parTrans" cxnId="{7DC37117-4942-4AE3-B019-1A5EC034DDB0}">
      <dgm:prSet/>
      <dgm:spPr/>
      <dgm:t>
        <a:bodyPr/>
        <a:lstStyle/>
        <a:p>
          <a:endParaRPr lang="en-US"/>
        </a:p>
      </dgm:t>
    </dgm:pt>
    <dgm:pt modelId="{7BB3A13C-6C7A-4C24-B49F-D0D9658E63AE}" type="sibTrans" cxnId="{7DC37117-4942-4AE3-B019-1A5EC034DDB0}">
      <dgm:prSet/>
      <dgm:spPr/>
      <dgm:t>
        <a:bodyPr/>
        <a:lstStyle/>
        <a:p>
          <a:endParaRPr lang="en-US"/>
        </a:p>
      </dgm:t>
    </dgm:pt>
    <dgm:pt modelId="{177B2E58-ED0E-45CE-A3DF-DF93347D966B}">
      <dgm:prSet phldrT="[Text]"/>
      <dgm:spPr/>
      <dgm:t>
        <a:bodyPr/>
        <a:lstStyle/>
        <a:p>
          <a:r>
            <a:rPr lang="en-US" dirty="0"/>
            <a:t>Science Transformation</a:t>
          </a:r>
        </a:p>
      </dgm:t>
    </dgm:pt>
    <dgm:pt modelId="{F6056CBA-692B-4527-8F1C-C14B3D15AD74}" type="parTrans" cxnId="{E8A02365-9E21-4260-A15A-7D2602221CC7}">
      <dgm:prSet/>
      <dgm:spPr/>
      <dgm:t>
        <a:bodyPr/>
        <a:lstStyle/>
        <a:p>
          <a:endParaRPr lang="en-US"/>
        </a:p>
      </dgm:t>
    </dgm:pt>
    <dgm:pt modelId="{91A6D048-ED02-455E-A0EF-6FD92E932453}" type="sibTrans" cxnId="{E8A02365-9E21-4260-A15A-7D2602221CC7}">
      <dgm:prSet/>
      <dgm:spPr/>
      <dgm:t>
        <a:bodyPr/>
        <a:lstStyle/>
        <a:p>
          <a:endParaRPr lang="en-US"/>
        </a:p>
      </dgm:t>
    </dgm:pt>
    <dgm:pt modelId="{DDF6ACB7-7EBC-4DAA-B668-EDAB4FD5E4D6}">
      <dgm:prSet phldrT="[Text]"/>
      <dgm:spPr/>
      <dgm:t>
        <a:bodyPr/>
        <a:lstStyle/>
        <a:p>
          <a:r>
            <a:rPr lang="en-US" dirty="0"/>
            <a:t>Green Chemistry</a:t>
          </a:r>
        </a:p>
      </dgm:t>
    </dgm:pt>
    <dgm:pt modelId="{6C0A6DF8-3D01-4E00-BBD0-BBA37A0EEDE3}" type="parTrans" cxnId="{623B44B1-01CE-4C7A-A7F0-B54224A0F97C}">
      <dgm:prSet/>
      <dgm:spPr/>
      <dgm:t>
        <a:bodyPr/>
        <a:lstStyle/>
        <a:p>
          <a:endParaRPr lang="en-US"/>
        </a:p>
      </dgm:t>
    </dgm:pt>
    <dgm:pt modelId="{6EA07112-68EC-4F73-A65B-BE3857711322}" type="sibTrans" cxnId="{623B44B1-01CE-4C7A-A7F0-B54224A0F97C}">
      <dgm:prSet/>
      <dgm:spPr/>
      <dgm:t>
        <a:bodyPr/>
        <a:lstStyle/>
        <a:p>
          <a:endParaRPr lang="en-US"/>
        </a:p>
      </dgm:t>
    </dgm:pt>
    <dgm:pt modelId="{9AE09255-294C-4B60-96D1-812182F8E91B}">
      <dgm:prSet phldrT="[Text]"/>
      <dgm:spPr/>
      <dgm:t>
        <a:bodyPr/>
        <a:lstStyle/>
        <a:p>
          <a:r>
            <a:rPr lang="en-US" dirty="0"/>
            <a:t>Alternatives Assessment</a:t>
          </a:r>
        </a:p>
      </dgm:t>
    </dgm:pt>
    <dgm:pt modelId="{169683BD-7DA0-4436-9CB1-91361C36AE41}" type="parTrans" cxnId="{C56170A2-372B-4301-A830-BFEB44C3BB45}">
      <dgm:prSet/>
      <dgm:spPr/>
      <dgm:t>
        <a:bodyPr/>
        <a:lstStyle/>
        <a:p>
          <a:endParaRPr lang="en-US"/>
        </a:p>
      </dgm:t>
    </dgm:pt>
    <dgm:pt modelId="{10B78581-6B55-429B-8186-8FF247F20EAE}" type="sibTrans" cxnId="{C56170A2-372B-4301-A830-BFEB44C3BB45}">
      <dgm:prSet/>
      <dgm:spPr/>
      <dgm:t>
        <a:bodyPr/>
        <a:lstStyle/>
        <a:p>
          <a:endParaRPr lang="en-US"/>
        </a:p>
      </dgm:t>
    </dgm:pt>
    <dgm:pt modelId="{52081AF5-0BA2-42F5-A6B8-3A18EBCB1AAB}">
      <dgm:prSet phldrT="[Text]"/>
      <dgm:spPr/>
      <dgm:t>
        <a:bodyPr/>
        <a:lstStyle/>
        <a:p>
          <a:r>
            <a:rPr lang="en-US" dirty="0"/>
            <a:t>Market Transformation</a:t>
          </a:r>
        </a:p>
      </dgm:t>
    </dgm:pt>
    <dgm:pt modelId="{A2D5EB1B-8FEF-4B25-AA09-178FB87FE121}" type="parTrans" cxnId="{A1106B47-4454-4EFA-BA6D-C090670E6D6C}">
      <dgm:prSet/>
      <dgm:spPr/>
      <dgm:t>
        <a:bodyPr/>
        <a:lstStyle/>
        <a:p>
          <a:endParaRPr lang="en-US"/>
        </a:p>
      </dgm:t>
    </dgm:pt>
    <dgm:pt modelId="{0D96C004-24F1-498D-9900-69BC4A9F3D42}" type="sibTrans" cxnId="{A1106B47-4454-4EFA-BA6D-C090670E6D6C}">
      <dgm:prSet/>
      <dgm:spPr/>
      <dgm:t>
        <a:bodyPr/>
        <a:lstStyle/>
        <a:p>
          <a:endParaRPr lang="en-US"/>
        </a:p>
      </dgm:t>
    </dgm:pt>
    <dgm:pt modelId="{9DC27577-CF17-4D81-B282-C9CC738D28CB}">
      <dgm:prSet phldrT="[Text]"/>
      <dgm:spPr/>
      <dgm:t>
        <a:bodyPr/>
        <a:lstStyle/>
        <a:p>
          <a:r>
            <a:rPr lang="en-US" dirty="0"/>
            <a:t>Demand-Side</a:t>
          </a:r>
        </a:p>
      </dgm:t>
    </dgm:pt>
    <dgm:pt modelId="{058DE95B-D9F3-441A-BBC9-AA5D336D25D7}" type="parTrans" cxnId="{6B71508E-1A8D-4EF0-B4FD-87A4124ED96F}">
      <dgm:prSet/>
      <dgm:spPr/>
      <dgm:t>
        <a:bodyPr/>
        <a:lstStyle/>
        <a:p>
          <a:endParaRPr lang="en-US"/>
        </a:p>
      </dgm:t>
    </dgm:pt>
    <dgm:pt modelId="{27AD4F2E-CC0B-4C40-81C2-208D7A6AC4EC}" type="sibTrans" cxnId="{6B71508E-1A8D-4EF0-B4FD-87A4124ED96F}">
      <dgm:prSet/>
      <dgm:spPr/>
      <dgm:t>
        <a:bodyPr/>
        <a:lstStyle/>
        <a:p>
          <a:endParaRPr lang="en-US"/>
        </a:p>
      </dgm:t>
    </dgm:pt>
    <dgm:pt modelId="{0AEE637C-E080-4BDE-A4A8-784899070D08}">
      <dgm:prSet phldrT="[Text]"/>
      <dgm:spPr/>
      <dgm:t>
        <a:bodyPr/>
        <a:lstStyle/>
        <a:p>
          <a:r>
            <a:rPr lang="en-US" dirty="0"/>
            <a:t>Supply-Side</a:t>
          </a:r>
        </a:p>
      </dgm:t>
    </dgm:pt>
    <dgm:pt modelId="{95C3D269-0E03-4ED5-B7AC-9D0A7F6BDDF0}" type="parTrans" cxnId="{7BD0FF96-F062-446F-99A7-663E191F6206}">
      <dgm:prSet/>
      <dgm:spPr/>
      <dgm:t>
        <a:bodyPr/>
        <a:lstStyle/>
        <a:p>
          <a:endParaRPr lang="en-US"/>
        </a:p>
      </dgm:t>
    </dgm:pt>
    <dgm:pt modelId="{5D850D4B-16E3-4EDA-8C65-5357F1AD66DC}" type="sibTrans" cxnId="{7BD0FF96-F062-446F-99A7-663E191F6206}">
      <dgm:prSet/>
      <dgm:spPr/>
      <dgm:t>
        <a:bodyPr/>
        <a:lstStyle/>
        <a:p>
          <a:endParaRPr lang="en-US"/>
        </a:p>
      </dgm:t>
    </dgm:pt>
    <dgm:pt modelId="{9D29F6D2-CEB1-49F3-94D5-649E8FECD5B6}">
      <dgm:prSet phldrT="[Text]"/>
      <dgm:spPr/>
      <dgm:t>
        <a:bodyPr/>
        <a:lstStyle/>
        <a:p>
          <a:r>
            <a:rPr lang="en-US" dirty="0"/>
            <a:t>21</a:t>
          </a:r>
          <a:r>
            <a:rPr lang="en-US" baseline="30000" dirty="0"/>
            <a:t>st</a:t>
          </a:r>
          <a:r>
            <a:rPr lang="en-US" dirty="0"/>
            <a:t> Century Toxicology</a:t>
          </a:r>
        </a:p>
      </dgm:t>
    </dgm:pt>
    <dgm:pt modelId="{58330297-13D0-46F2-9AE5-50B5C029B63D}" type="parTrans" cxnId="{0936481B-CAE4-4C62-BC35-B7D07B5959D1}">
      <dgm:prSet/>
      <dgm:spPr/>
    </dgm:pt>
    <dgm:pt modelId="{36E783F3-9ACD-4284-8585-BF2C839EA301}" type="sibTrans" cxnId="{0936481B-CAE4-4C62-BC35-B7D07B5959D1}">
      <dgm:prSet/>
      <dgm:spPr/>
    </dgm:pt>
    <dgm:pt modelId="{1B07D816-CEA5-485B-9D65-7A4194CA3D9B}" type="pres">
      <dgm:prSet presAssocID="{763AE3C7-8B14-499F-A556-A7EBB5DFDFC1}" presName="Name0" presStyleCnt="0">
        <dgm:presLayoutVars>
          <dgm:dir/>
          <dgm:animLvl val="lvl"/>
          <dgm:resizeHandles val="exact"/>
        </dgm:presLayoutVars>
      </dgm:prSet>
      <dgm:spPr/>
    </dgm:pt>
    <dgm:pt modelId="{E7E4A432-4B46-4D2A-9985-B0BEE0CA2AB0}" type="pres">
      <dgm:prSet presAssocID="{D5368F75-B19A-4364-BF84-104050759C4E}" presName="composite" presStyleCnt="0"/>
      <dgm:spPr/>
    </dgm:pt>
    <dgm:pt modelId="{31FE222C-5A92-4D6D-A82A-30B4DD98A319}" type="pres">
      <dgm:prSet presAssocID="{D5368F75-B19A-4364-BF84-104050759C4E}" presName="parTx" presStyleLbl="alignNode1" presStyleIdx="0" presStyleCnt="3">
        <dgm:presLayoutVars>
          <dgm:chMax val="0"/>
          <dgm:chPref val="0"/>
          <dgm:bulletEnabled val="1"/>
        </dgm:presLayoutVars>
      </dgm:prSet>
      <dgm:spPr/>
    </dgm:pt>
    <dgm:pt modelId="{7A14FA8E-DDAB-4793-A769-3F4B3FFC34CD}" type="pres">
      <dgm:prSet presAssocID="{D5368F75-B19A-4364-BF84-104050759C4E}" presName="desTx" presStyleLbl="alignAccFollowNode1" presStyleIdx="0" presStyleCnt="3" custLinFactNeighborX="-103">
        <dgm:presLayoutVars>
          <dgm:bulletEnabled val="1"/>
        </dgm:presLayoutVars>
      </dgm:prSet>
      <dgm:spPr/>
    </dgm:pt>
    <dgm:pt modelId="{018CBA05-CB88-43DF-B772-82892180A1F3}" type="pres">
      <dgm:prSet presAssocID="{A30D6E97-2BF1-4965-9A6A-221F3F9229CE}" presName="space" presStyleCnt="0"/>
      <dgm:spPr/>
    </dgm:pt>
    <dgm:pt modelId="{830BBFB7-4E58-4B63-89E5-CF3E45A23BC4}" type="pres">
      <dgm:prSet presAssocID="{177B2E58-ED0E-45CE-A3DF-DF93347D966B}" presName="composite" presStyleCnt="0"/>
      <dgm:spPr/>
    </dgm:pt>
    <dgm:pt modelId="{C47B9974-3930-4D12-B1D0-9B60927F03EF}" type="pres">
      <dgm:prSet presAssocID="{177B2E58-ED0E-45CE-A3DF-DF93347D966B}" presName="parTx" presStyleLbl="alignNode1" presStyleIdx="1" presStyleCnt="3" custScaleX="99108" custScaleY="101603" custLinFactNeighborX="0" custLinFactNeighborY="-2163">
        <dgm:presLayoutVars>
          <dgm:chMax val="0"/>
          <dgm:chPref val="0"/>
          <dgm:bulletEnabled val="1"/>
        </dgm:presLayoutVars>
      </dgm:prSet>
      <dgm:spPr/>
    </dgm:pt>
    <dgm:pt modelId="{0B84E12F-1ECD-4BF6-9271-5008071B16E5}" type="pres">
      <dgm:prSet presAssocID="{177B2E58-ED0E-45CE-A3DF-DF93347D966B}" presName="desTx" presStyleLbl="alignAccFollowNode1" presStyleIdx="1" presStyleCnt="3" custScaleX="97855" custLinFactNeighborX="267">
        <dgm:presLayoutVars>
          <dgm:bulletEnabled val="1"/>
        </dgm:presLayoutVars>
      </dgm:prSet>
      <dgm:spPr/>
    </dgm:pt>
    <dgm:pt modelId="{21A37AE8-797C-46BF-9DB5-91954C5147B5}" type="pres">
      <dgm:prSet presAssocID="{91A6D048-ED02-455E-A0EF-6FD92E932453}" presName="space" presStyleCnt="0"/>
      <dgm:spPr/>
    </dgm:pt>
    <dgm:pt modelId="{CD899FAE-F1DD-4E1D-8458-FFF907370B76}" type="pres">
      <dgm:prSet presAssocID="{52081AF5-0BA2-42F5-A6B8-3A18EBCB1AAB}" presName="composite" presStyleCnt="0"/>
      <dgm:spPr/>
    </dgm:pt>
    <dgm:pt modelId="{73E80B40-EDD8-4E8D-99C7-24B113B8C204}" type="pres">
      <dgm:prSet presAssocID="{52081AF5-0BA2-42F5-A6B8-3A18EBCB1AAB}" presName="parTx" presStyleLbl="alignNode1" presStyleIdx="2" presStyleCnt="3">
        <dgm:presLayoutVars>
          <dgm:chMax val="0"/>
          <dgm:chPref val="0"/>
          <dgm:bulletEnabled val="1"/>
        </dgm:presLayoutVars>
      </dgm:prSet>
      <dgm:spPr/>
    </dgm:pt>
    <dgm:pt modelId="{368FD435-47DB-4A75-B425-1894093FA3C9}" type="pres">
      <dgm:prSet presAssocID="{52081AF5-0BA2-42F5-A6B8-3A18EBCB1AAB}" presName="desTx" presStyleLbl="alignAccFollowNode1" presStyleIdx="2" presStyleCnt="3">
        <dgm:presLayoutVars>
          <dgm:bulletEnabled val="1"/>
        </dgm:presLayoutVars>
      </dgm:prSet>
      <dgm:spPr/>
    </dgm:pt>
  </dgm:ptLst>
  <dgm:cxnLst>
    <dgm:cxn modelId="{D17BB304-C244-41E2-BDC8-A8347E995001}" type="presOf" srcId="{763AE3C7-8B14-499F-A556-A7EBB5DFDFC1}" destId="{1B07D816-CEA5-485B-9D65-7A4194CA3D9B}" srcOrd="0" destOrd="0" presId="urn:microsoft.com/office/officeart/2005/8/layout/hList1"/>
    <dgm:cxn modelId="{26FDF404-CA1B-4CE4-859E-8CEC9849C078}" srcId="{D5368F75-B19A-4364-BF84-104050759C4E}" destId="{C7A7CF7A-B8A9-472B-9BD1-4ABD34C6BE9E}" srcOrd="0" destOrd="0" parTransId="{783E668B-0547-4311-A61D-A29AC841172F}" sibTransId="{754FE347-E2E8-401C-94FD-7C10A5B2C381}"/>
    <dgm:cxn modelId="{E3F72309-B96D-4B85-A683-724CD397833C}" type="presOf" srcId="{C7A7CF7A-B8A9-472B-9BD1-4ABD34C6BE9E}" destId="{7A14FA8E-DDAB-4793-A769-3F4B3FFC34CD}" srcOrd="0" destOrd="0" presId="urn:microsoft.com/office/officeart/2005/8/layout/hList1"/>
    <dgm:cxn modelId="{4E4BE809-D38A-4806-94BE-2ED92745AF2D}" type="presOf" srcId="{52081AF5-0BA2-42F5-A6B8-3A18EBCB1AAB}" destId="{73E80B40-EDD8-4E8D-99C7-24B113B8C204}" srcOrd="0" destOrd="0" presId="urn:microsoft.com/office/officeart/2005/8/layout/hList1"/>
    <dgm:cxn modelId="{57E5510B-CC3E-4DD3-BF42-2EB740E4FEE8}" type="presOf" srcId="{0AEE637C-E080-4BDE-A4A8-784899070D08}" destId="{368FD435-47DB-4A75-B425-1894093FA3C9}" srcOrd="0" destOrd="1" presId="urn:microsoft.com/office/officeart/2005/8/layout/hList1"/>
    <dgm:cxn modelId="{7DC37117-4942-4AE3-B019-1A5EC034DDB0}" srcId="{D5368F75-B19A-4364-BF84-104050759C4E}" destId="{AB681044-6B0A-4181-A1E5-1FFBCF335723}" srcOrd="1" destOrd="0" parTransId="{A4C1EAE6-D36D-4168-A373-F9B76B2B5CC5}" sibTransId="{7BB3A13C-6C7A-4C24-B49F-D0D9658E63AE}"/>
    <dgm:cxn modelId="{0936481B-CAE4-4C62-BC35-B7D07B5959D1}" srcId="{177B2E58-ED0E-45CE-A3DF-DF93347D966B}" destId="{9D29F6D2-CEB1-49F3-94D5-649E8FECD5B6}" srcOrd="2" destOrd="0" parTransId="{58330297-13D0-46F2-9AE5-50B5C029B63D}" sibTransId="{36E783F3-9ACD-4284-8585-BF2C839EA301}"/>
    <dgm:cxn modelId="{3B37101C-E6FB-471C-A2F1-65BFAC74A811}" type="presOf" srcId="{DDF6ACB7-7EBC-4DAA-B668-EDAB4FD5E4D6}" destId="{0B84E12F-1ECD-4BF6-9271-5008071B16E5}" srcOrd="0" destOrd="0" presId="urn:microsoft.com/office/officeart/2005/8/layout/hList1"/>
    <dgm:cxn modelId="{177BC637-43F0-420D-84AF-2756ADC509A8}" type="presOf" srcId="{D5368F75-B19A-4364-BF84-104050759C4E}" destId="{31FE222C-5A92-4D6D-A82A-30B4DD98A319}" srcOrd="0" destOrd="0" presId="urn:microsoft.com/office/officeart/2005/8/layout/hList1"/>
    <dgm:cxn modelId="{E8A02365-9E21-4260-A15A-7D2602221CC7}" srcId="{763AE3C7-8B14-499F-A556-A7EBB5DFDFC1}" destId="{177B2E58-ED0E-45CE-A3DF-DF93347D966B}" srcOrd="1" destOrd="0" parTransId="{F6056CBA-692B-4527-8F1C-C14B3D15AD74}" sibTransId="{91A6D048-ED02-455E-A0EF-6FD92E932453}"/>
    <dgm:cxn modelId="{A1106B47-4454-4EFA-BA6D-C090670E6D6C}" srcId="{763AE3C7-8B14-499F-A556-A7EBB5DFDFC1}" destId="{52081AF5-0BA2-42F5-A6B8-3A18EBCB1AAB}" srcOrd="2" destOrd="0" parTransId="{A2D5EB1B-8FEF-4B25-AA09-178FB87FE121}" sibTransId="{0D96C004-24F1-498D-9900-69BC4A9F3D42}"/>
    <dgm:cxn modelId="{6B71508E-1A8D-4EF0-B4FD-87A4124ED96F}" srcId="{52081AF5-0BA2-42F5-A6B8-3A18EBCB1AAB}" destId="{9DC27577-CF17-4D81-B282-C9CC738D28CB}" srcOrd="0" destOrd="0" parTransId="{058DE95B-D9F3-441A-BBC9-AA5D336D25D7}" sibTransId="{27AD4F2E-CC0B-4C40-81C2-208D7A6AC4EC}"/>
    <dgm:cxn modelId="{D7F61595-2D25-47E0-9A32-6858C1EEC0C3}" type="presOf" srcId="{9D29F6D2-CEB1-49F3-94D5-649E8FECD5B6}" destId="{0B84E12F-1ECD-4BF6-9271-5008071B16E5}" srcOrd="0" destOrd="2" presId="urn:microsoft.com/office/officeart/2005/8/layout/hList1"/>
    <dgm:cxn modelId="{7BD0FF96-F062-446F-99A7-663E191F6206}" srcId="{52081AF5-0BA2-42F5-A6B8-3A18EBCB1AAB}" destId="{0AEE637C-E080-4BDE-A4A8-784899070D08}" srcOrd="1" destOrd="0" parTransId="{95C3D269-0E03-4ED5-B7AC-9D0A7F6BDDF0}" sibTransId="{5D850D4B-16E3-4EDA-8C65-5357F1AD66DC}"/>
    <dgm:cxn modelId="{18743A99-D39D-4115-B03F-195FA27303EC}" type="presOf" srcId="{177B2E58-ED0E-45CE-A3DF-DF93347D966B}" destId="{C47B9974-3930-4D12-B1D0-9B60927F03EF}" srcOrd="0" destOrd="0" presId="urn:microsoft.com/office/officeart/2005/8/layout/hList1"/>
    <dgm:cxn modelId="{C56170A2-372B-4301-A830-BFEB44C3BB45}" srcId="{177B2E58-ED0E-45CE-A3DF-DF93347D966B}" destId="{9AE09255-294C-4B60-96D1-812182F8E91B}" srcOrd="1" destOrd="0" parTransId="{169683BD-7DA0-4436-9CB1-91361C36AE41}" sibTransId="{10B78581-6B55-429B-8186-8FF247F20EAE}"/>
    <dgm:cxn modelId="{623B44B1-01CE-4C7A-A7F0-B54224A0F97C}" srcId="{177B2E58-ED0E-45CE-A3DF-DF93347D966B}" destId="{DDF6ACB7-7EBC-4DAA-B668-EDAB4FD5E4D6}" srcOrd="0" destOrd="0" parTransId="{6C0A6DF8-3D01-4E00-BBD0-BBA37A0EEDE3}" sibTransId="{6EA07112-68EC-4F73-A65B-BE3857711322}"/>
    <dgm:cxn modelId="{2C9F87C6-201C-4700-A5C9-EA55FC7643BD}" srcId="{763AE3C7-8B14-499F-A556-A7EBB5DFDFC1}" destId="{D5368F75-B19A-4364-BF84-104050759C4E}" srcOrd="0" destOrd="0" parTransId="{2332C1C2-6FA7-46CE-99AF-ABD89F4EA2CC}" sibTransId="{A30D6E97-2BF1-4965-9A6A-221F3F9229CE}"/>
    <dgm:cxn modelId="{B3AA36C9-C59D-4CF6-ADA5-E70349825499}" type="presOf" srcId="{9AE09255-294C-4B60-96D1-812182F8E91B}" destId="{0B84E12F-1ECD-4BF6-9271-5008071B16E5}" srcOrd="0" destOrd="1" presId="urn:microsoft.com/office/officeart/2005/8/layout/hList1"/>
    <dgm:cxn modelId="{1715C0DF-F341-41D6-9E11-008E76C23DD5}" type="presOf" srcId="{9DC27577-CF17-4D81-B282-C9CC738D28CB}" destId="{368FD435-47DB-4A75-B425-1894093FA3C9}" srcOrd="0" destOrd="0" presId="urn:microsoft.com/office/officeart/2005/8/layout/hList1"/>
    <dgm:cxn modelId="{2C2259FA-56F5-44A6-A7C9-260FB5DD64BB}" type="presOf" srcId="{AB681044-6B0A-4181-A1E5-1FFBCF335723}" destId="{7A14FA8E-DDAB-4793-A769-3F4B3FFC34CD}" srcOrd="0" destOrd="1" presId="urn:microsoft.com/office/officeart/2005/8/layout/hList1"/>
    <dgm:cxn modelId="{A8580B1C-855B-4F3D-A84E-4B371CDBFE2E}" type="presParOf" srcId="{1B07D816-CEA5-485B-9D65-7A4194CA3D9B}" destId="{E7E4A432-4B46-4D2A-9985-B0BEE0CA2AB0}" srcOrd="0" destOrd="0" presId="urn:microsoft.com/office/officeart/2005/8/layout/hList1"/>
    <dgm:cxn modelId="{8C73F38B-5CC8-418D-9D5B-119763DB290E}" type="presParOf" srcId="{E7E4A432-4B46-4D2A-9985-B0BEE0CA2AB0}" destId="{31FE222C-5A92-4D6D-A82A-30B4DD98A319}" srcOrd="0" destOrd="0" presId="urn:microsoft.com/office/officeart/2005/8/layout/hList1"/>
    <dgm:cxn modelId="{CFFFC5E9-2902-4040-B701-F768EBACDEA5}" type="presParOf" srcId="{E7E4A432-4B46-4D2A-9985-B0BEE0CA2AB0}" destId="{7A14FA8E-DDAB-4793-A769-3F4B3FFC34CD}" srcOrd="1" destOrd="0" presId="urn:microsoft.com/office/officeart/2005/8/layout/hList1"/>
    <dgm:cxn modelId="{2FD6E06E-EA22-4869-BEE9-3F0154E25AB0}" type="presParOf" srcId="{1B07D816-CEA5-485B-9D65-7A4194CA3D9B}" destId="{018CBA05-CB88-43DF-B772-82892180A1F3}" srcOrd="1" destOrd="0" presId="urn:microsoft.com/office/officeart/2005/8/layout/hList1"/>
    <dgm:cxn modelId="{92EEA2AF-9C8A-4D03-8EFA-BDE577CF0368}" type="presParOf" srcId="{1B07D816-CEA5-485B-9D65-7A4194CA3D9B}" destId="{830BBFB7-4E58-4B63-89E5-CF3E45A23BC4}" srcOrd="2" destOrd="0" presId="urn:microsoft.com/office/officeart/2005/8/layout/hList1"/>
    <dgm:cxn modelId="{82AC0FD0-CD50-4CAF-863A-DC4F13EE09D7}" type="presParOf" srcId="{830BBFB7-4E58-4B63-89E5-CF3E45A23BC4}" destId="{C47B9974-3930-4D12-B1D0-9B60927F03EF}" srcOrd="0" destOrd="0" presId="urn:microsoft.com/office/officeart/2005/8/layout/hList1"/>
    <dgm:cxn modelId="{1A2CD6F8-938A-4E9A-ABA2-FC6DB4A4334C}" type="presParOf" srcId="{830BBFB7-4E58-4B63-89E5-CF3E45A23BC4}" destId="{0B84E12F-1ECD-4BF6-9271-5008071B16E5}" srcOrd="1" destOrd="0" presId="urn:microsoft.com/office/officeart/2005/8/layout/hList1"/>
    <dgm:cxn modelId="{1ED76098-101E-4654-B96C-96302117E269}" type="presParOf" srcId="{1B07D816-CEA5-485B-9D65-7A4194CA3D9B}" destId="{21A37AE8-797C-46BF-9DB5-91954C5147B5}" srcOrd="3" destOrd="0" presId="urn:microsoft.com/office/officeart/2005/8/layout/hList1"/>
    <dgm:cxn modelId="{9600BCA2-9DDF-454A-8689-8EEF2C131351}" type="presParOf" srcId="{1B07D816-CEA5-485B-9D65-7A4194CA3D9B}" destId="{CD899FAE-F1DD-4E1D-8458-FFF907370B76}" srcOrd="4" destOrd="0" presId="urn:microsoft.com/office/officeart/2005/8/layout/hList1"/>
    <dgm:cxn modelId="{A81966F1-D9BD-4E2B-A6CD-267619883F0E}" type="presParOf" srcId="{CD899FAE-F1DD-4E1D-8458-FFF907370B76}" destId="{73E80B40-EDD8-4E8D-99C7-24B113B8C204}" srcOrd="0" destOrd="0" presId="urn:microsoft.com/office/officeart/2005/8/layout/hList1"/>
    <dgm:cxn modelId="{128F5F68-9DBA-4852-B32B-A8701E809D6F}" type="presParOf" srcId="{CD899FAE-F1DD-4E1D-8458-FFF907370B76}" destId="{368FD435-47DB-4A75-B425-1894093FA3C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7C9D2A-F7ED-47CC-9E31-128B9292A08A}"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FC4B4FC5-23FB-4A67-99B9-80DED59CEB53}">
      <dgm:prSet phldrT="[Text]" custT="1"/>
      <dgm:spPr>
        <a:solidFill>
          <a:srgbClr val="D5D4AB"/>
        </a:solidFill>
      </dgm:spPr>
      <dgm:t>
        <a:bodyPr/>
        <a:lstStyle/>
        <a:p>
          <a:r>
            <a:rPr lang="en-US" sz="1200" dirty="0">
              <a:solidFill>
                <a:srgbClr val="333333"/>
              </a:solidFill>
              <a:latin typeface="Calibri" panose="020F0502020204030204" pitchFamily="34" charset="0"/>
            </a:rPr>
            <a:t>Confusion</a:t>
          </a:r>
        </a:p>
      </dgm:t>
    </dgm:pt>
    <dgm:pt modelId="{E6F71EBD-D5F1-46F1-A167-1BDF52ECCC40}" type="parTrans" cxnId="{B8A7C3E0-8444-45F6-A1D2-D0DBF3894700}">
      <dgm:prSet/>
      <dgm:spPr/>
      <dgm:t>
        <a:bodyPr/>
        <a:lstStyle/>
        <a:p>
          <a:endParaRPr lang="en-US" sz="1100">
            <a:latin typeface="Calibri" panose="020F0502020204030204" pitchFamily="34" charset="0"/>
          </a:endParaRPr>
        </a:p>
      </dgm:t>
    </dgm:pt>
    <dgm:pt modelId="{FB710103-C1E5-4795-9FF6-C4DD02123158}" type="sibTrans" cxnId="{B8A7C3E0-8444-45F6-A1D2-D0DBF3894700}">
      <dgm:prSet/>
      <dgm:spPr/>
      <dgm:t>
        <a:bodyPr/>
        <a:lstStyle/>
        <a:p>
          <a:endParaRPr lang="en-US" sz="1100">
            <a:latin typeface="Calibri" panose="020F0502020204030204" pitchFamily="34" charset="0"/>
          </a:endParaRPr>
        </a:p>
      </dgm:t>
    </dgm:pt>
    <dgm:pt modelId="{837CD507-D584-4487-951C-FC1615B8D054}">
      <dgm:prSet custT="1"/>
      <dgm:spPr>
        <a:solidFill>
          <a:srgbClr val="D5D4AB"/>
        </a:solidFill>
      </dgm:spPr>
      <dgm:t>
        <a:bodyPr/>
        <a:lstStyle/>
        <a:p>
          <a:r>
            <a:rPr lang="en-US" sz="1200" dirty="0">
              <a:solidFill>
                <a:srgbClr val="333333"/>
              </a:solidFill>
              <a:latin typeface="Calibri" panose="020F0502020204030204" pitchFamily="34" charset="0"/>
            </a:rPr>
            <a:t>Switching Risk</a:t>
          </a:r>
        </a:p>
      </dgm:t>
    </dgm:pt>
    <dgm:pt modelId="{A4A0F3A0-E767-4461-B014-D23087458084}" type="parTrans" cxnId="{2C267151-6DEE-40D1-83CD-D320EEDAB787}">
      <dgm:prSet/>
      <dgm:spPr/>
      <dgm:t>
        <a:bodyPr/>
        <a:lstStyle/>
        <a:p>
          <a:endParaRPr lang="en-US" sz="1100">
            <a:latin typeface="Calibri" panose="020F0502020204030204" pitchFamily="34" charset="0"/>
          </a:endParaRPr>
        </a:p>
      </dgm:t>
    </dgm:pt>
    <dgm:pt modelId="{2CD5F13E-7B28-4EE4-8A2C-BC1BFB543E76}" type="sibTrans" cxnId="{2C267151-6DEE-40D1-83CD-D320EEDAB787}">
      <dgm:prSet/>
      <dgm:spPr/>
      <dgm:t>
        <a:bodyPr/>
        <a:lstStyle/>
        <a:p>
          <a:endParaRPr lang="en-US" sz="1100">
            <a:latin typeface="Calibri" panose="020F0502020204030204" pitchFamily="34" charset="0"/>
          </a:endParaRPr>
        </a:p>
      </dgm:t>
    </dgm:pt>
    <dgm:pt modelId="{DF45612C-980E-4869-B937-68C7CDD91E19}">
      <dgm:prSet custT="1"/>
      <dgm:spPr>
        <a:solidFill>
          <a:srgbClr val="D5D4AB"/>
        </a:solidFill>
      </dgm:spPr>
      <dgm:t>
        <a:bodyPr/>
        <a:lstStyle/>
        <a:p>
          <a:r>
            <a:rPr lang="en-US" sz="1200" dirty="0">
              <a:solidFill>
                <a:srgbClr val="333333"/>
              </a:solidFill>
              <a:latin typeface="Calibri" panose="020F0502020204030204" pitchFamily="34" charset="0"/>
            </a:rPr>
            <a:t>Price/</a:t>
          </a:r>
          <a:r>
            <a:rPr lang="en-US" sz="1200" dirty="0" err="1">
              <a:solidFill>
                <a:srgbClr val="333333"/>
              </a:solidFill>
              <a:latin typeface="Calibri" panose="020F0502020204030204" pitchFamily="34" charset="0"/>
            </a:rPr>
            <a:t>Performane</a:t>
          </a:r>
          <a:endParaRPr lang="en-US" sz="1200" dirty="0">
            <a:solidFill>
              <a:srgbClr val="333333"/>
            </a:solidFill>
            <a:latin typeface="Calibri" panose="020F0502020204030204" pitchFamily="34" charset="0"/>
          </a:endParaRPr>
        </a:p>
      </dgm:t>
    </dgm:pt>
    <dgm:pt modelId="{E47D13EF-8C8E-4595-B692-85E581BBAFA3}" type="parTrans" cxnId="{77EFAAFE-F8BC-425C-BD1E-D4A2BAC25D5E}">
      <dgm:prSet/>
      <dgm:spPr/>
      <dgm:t>
        <a:bodyPr/>
        <a:lstStyle/>
        <a:p>
          <a:endParaRPr lang="en-US" sz="1100">
            <a:latin typeface="Calibri" panose="020F0502020204030204" pitchFamily="34" charset="0"/>
          </a:endParaRPr>
        </a:p>
      </dgm:t>
    </dgm:pt>
    <dgm:pt modelId="{7BBC9864-5A09-41FD-B9BE-26A2E53AE652}" type="sibTrans" cxnId="{77EFAAFE-F8BC-425C-BD1E-D4A2BAC25D5E}">
      <dgm:prSet/>
      <dgm:spPr/>
      <dgm:t>
        <a:bodyPr/>
        <a:lstStyle/>
        <a:p>
          <a:endParaRPr lang="en-US" sz="1100">
            <a:latin typeface="Calibri" panose="020F0502020204030204" pitchFamily="34" charset="0"/>
          </a:endParaRPr>
        </a:p>
      </dgm:t>
    </dgm:pt>
    <dgm:pt modelId="{BF9C8F2A-B414-4361-BCA7-2ACD4211B1C1}">
      <dgm:prSet custT="1"/>
      <dgm:spPr>
        <a:solidFill>
          <a:srgbClr val="D5D4AB"/>
        </a:solidFill>
      </dgm:spPr>
      <dgm:t>
        <a:bodyPr/>
        <a:lstStyle/>
        <a:p>
          <a:r>
            <a:rPr lang="en-US" sz="1200" dirty="0">
              <a:solidFill>
                <a:srgbClr val="333333"/>
              </a:solidFill>
              <a:latin typeface="Calibri" panose="020F0502020204030204" pitchFamily="34" charset="0"/>
            </a:rPr>
            <a:t>Supply &amp; Demand</a:t>
          </a:r>
        </a:p>
      </dgm:t>
    </dgm:pt>
    <dgm:pt modelId="{BEE3735E-4704-4C70-95D2-2F8C8277E65E}" type="parTrans" cxnId="{C44E12A2-55E7-4ABF-B517-ADC578138BA7}">
      <dgm:prSet/>
      <dgm:spPr/>
      <dgm:t>
        <a:bodyPr/>
        <a:lstStyle/>
        <a:p>
          <a:endParaRPr lang="en-US" sz="1100">
            <a:latin typeface="Calibri" panose="020F0502020204030204" pitchFamily="34" charset="0"/>
          </a:endParaRPr>
        </a:p>
      </dgm:t>
    </dgm:pt>
    <dgm:pt modelId="{5E4C02B4-8BA5-4F28-867C-8225458EFDAC}" type="sibTrans" cxnId="{C44E12A2-55E7-4ABF-B517-ADC578138BA7}">
      <dgm:prSet/>
      <dgm:spPr/>
      <dgm:t>
        <a:bodyPr/>
        <a:lstStyle/>
        <a:p>
          <a:endParaRPr lang="en-US" sz="1100">
            <a:latin typeface="Calibri" panose="020F0502020204030204" pitchFamily="34" charset="0"/>
          </a:endParaRPr>
        </a:p>
      </dgm:t>
    </dgm:pt>
    <dgm:pt modelId="{D3944110-4B23-48EA-8391-0E5028961C61}">
      <dgm:prSet custT="1"/>
      <dgm:spPr>
        <a:solidFill>
          <a:srgbClr val="D5D4AB"/>
        </a:solidFill>
      </dgm:spPr>
      <dgm:t>
        <a:bodyPr/>
        <a:lstStyle/>
        <a:p>
          <a:r>
            <a:rPr lang="en-US" sz="1200" dirty="0">
              <a:solidFill>
                <a:srgbClr val="333333"/>
              </a:solidFill>
              <a:latin typeface="Calibri" panose="020F0502020204030204" pitchFamily="34" charset="0"/>
            </a:rPr>
            <a:t>Transparency</a:t>
          </a:r>
        </a:p>
      </dgm:t>
    </dgm:pt>
    <dgm:pt modelId="{3A859D55-F3A4-45DD-B6C8-48319B2C9E3A}" type="parTrans" cxnId="{D9EEFA88-C8A0-4FA2-B929-2E1CD3E15E43}">
      <dgm:prSet/>
      <dgm:spPr/>
      <dgm:t>
        <a:bodyPr/>
        <a:lstStyle/>
        <a:p>
          <a:endParaRPr lang="en-US" sz="1100">
            <a:latin typeface="Calibri" panose="020F0502020204030204" pitchFamily="34" charset="0"/>
          </a:endParaRPr>
        </a:p>
      </dgm:t>
    </dgm:pt>
    <dgm:pt modelId="{A849BB7C-D88E-466B-AC15-822084D28607}" type="sibTrans" cxnId="{D9EEFA88-C8A0-4FA2-B929-2E1CD3E15E43}">
      <dgm:prSet/>
      <dgm:spPr/>
      <dgm:t>
        <a:bodyPr/>
        <a:lstStyle/>
        <a:p>
          <a:endParaRPr lang="en-US" sz="1100">
            <a:latin typeface="Calibri" panose="020F0502020204030204" pitchFamily="34" charset="0"/>
          </a:endParaRPr>
        </a:p>
      </dgm:t>
    </dgm:pt>
    <dgm:pt modelId="{15ED2C8B-2AD5-4556-8BCE-54139332FAB3}">
      <dgm:prSet custT="1"/>
      <dgm:spPr>
        <a:solidFill>
          <a:srgbClr val="D5D4AB"/>
        </a:solidFill>
      </dgm:spPr>
      <dgm:t>
        <a:bodyPr/>
        <a:lstStyle/>
        <a:p>
          <a:pPr marL="0" indent="0"/>
          <a:r>
            <a:rPr lang="en-US" sz="1000" dirty="0">
              <a:solidFill>
                <a:srgbClr val="333333"/>
              </a:solidFill>
              <a:latin typeface="Calibri" panose="020F0502020204030204" pitchFamily="34" charset="0"/>
            </a:rPr>
            <a:t>New Technology Access/Placement</a:t>
          </a:r>
        </a:p>
      </dgm:t>
    </dgm:pt>
    <dgm:pt modelId="{89DB18F6-C370-46A8-ACC3-296E7A95112B}" type="parTrans" cxnId="{C5D128E2-FD52-44C4-ADE7-2D967DCB2D5F}">
      <dgm:prSet/>
      <dgm:spPr/>
      <dgm:t>
        <a:bodyPr/>
        <a:lstStyle/>
        <a:p>
          <a:endParaRPr lang="en-US" sz="1100">
            <a:latin typeface="Calibri" panose="020F0502020204030204" pitchFamily="34" charset="0"/>
          </a:endParaRPr>
        </a:p>
      </dgm:t>
    </dgm:pt>
    <dgm:pt modelId="{F1312933-9D82-4681-85F9-898DCA765EAE}" type="sibTrans" cxnId="{C5D128E2-FD52-44C4-ADE7-2D967DCB2D5F}">
      <dgm:prSet/>
      <dgm:spPr/>
      <dgm:t>
        <a:bodyPr/>
        <a:lstStyle/>
        <a:p>
          <a:endParaRPr lang="en-US" sz="1100">
            <a:latin typeface="Calibri" panose="020F0502020204030204" pitchFamily="34" charset="0"/>
          </a:endParaRPr>
        </a:p>
      </dgm:t>
    </dgm:pt>
    <dgm:pt modelId="{A29E0F17-492A-43D9-8219-6C457067B8E2}">
      <dgm:prSet custT="1"/>
      <dgm:spPr>
        <a:solidFill>
          <a:srgbClr val="D5D4AB"/>
        </a:solidFill>
      </dgm:spPr>
      <dgm:t>
        <a:bodyPr/>
        <a:lstStyle/>
        <a:p>
          <a:r>
            <a:rPr lang="en-US" sz="1200" dirty="0">
              <a:solidFill>
                <a:srgbClr val="333333"/>
              </a:solidFill>
              <a:latin typeface="Calibri" panose="020F0502020204030204" pitchFamily="34" charset="0"/>
            </a:rPr>
            <a:t>Incumbency</a:t>
          </a:r>
        </a:p>
      </dgm:t>
    </dgm:pt>
    <dgm:pt modelId="{A8CD1EE7-9AF3-4E8A-9375-A1E6F14BE713}" type="parTrans" cxnId="{B4899DF7-CE3F-4783-B1B5-BBAF222A89C0}">
      <dgm:prSet/>
      <dgm:spPr/>
      <dgm:t>
        <a:bodyPr/>
        <a:lstStyle/>
        <a:p>
          <a:endParaRPr lang="en-US" sz="1100">
            <a:latin typeface="Calibri" panose="020F0502020204030204" pitchFamily="34" charset="0"/>
          </a:endParaRPr>
        </a:p>
      </dgm:t>
    </dgm:pt>
    <dgm:pt modelId="{928A6717-98C2-4B22-8FF5-B9639F6C1FCA}" type="sibTrans" cxnId="{B4899DF7-CE3F-4783-B1B5-BBAF222A89C0}">
      <dgm:prSet/>
      <dgm:spPr/>
      <dgm:t>
        <a:bodyPr/>
        <a:lstStyle/>
        <a:p>
          <a:endParaRPr lang="en-US" sz="1100">
            <a:latin typeface="Calibri" panose="020F0502020204030204" pitchFamily="34" charset="0"/>
          </a:endParaRPr>
        </a:p>
      </dgm:t>
    </dgm:pt>
    <dgm:pt modelId="{60A6D0E1-2FFF-45C9-8F7D-F443C2BEA067}">
      <dgm:prSet custT="1"/>
      <dgm:spPr>
        <a:solidFill>
          <a:srgbClr val="D5D4AB"/>
        </a:solidFill>
      </dgm:spPr>
      <dgm:t>
        <a:bodyPr/>
        <a:lstStyle/>
        <a:p>
          <a:r>
            <a:rPr lang="en-US" sz="1200" dirty="0">
              <a:solidFill>
                <a:srgbClr val="333333"/>
              </a:solidFill>
              <a:latin typeface="Calibri" panose="020F0502020204030204" pitchFamily="34" charset="0"/>
            </a:rPr>
            <a:t>Supply Chain Complexity</a:t>
          </a:r>
        </a:p>
      </dgm:t>
    </dgm:pt>
    <dgm:pt modelId="{822A177D-1429-4A62-B4AD-44FA8613063F}" type="parTrans" cxnId="{55D401F2-2E69-413C-814A-4955310F61D2}">
      <dgm:prSet/>
      <dgm:spPr/>
      <dgm:t>
        <a:bodyPr/>
        <a:lstStyle/>
        <a:p>
          <a:endParaRPr lang="en-US" sz="1100">
            <a:latin typeface="Calibri" panose="020F0502020204030204" pitchFamily="34" charset="0"/>
          </a:endParaRPr>
        </a:p>
      </dgm:t>
    </dgm:pt>
    <dgm:pt modelId="{81B2DE4E-7A1D-4667-B945-7A7CE41E6D09}" type="sibTrans" cxnId="{55D401F2-2E69-413C-814A-4955310F61D2}">
      <dgm:prSet/>
      <dgm:spPr/>
      <dgm:t>
        <a:bodyPr/>
        <a:lstStyle/>
        <a:p>
          <a:endParaRPr lang="en-US" sz="1100">
            <a:latin typeface="Calibri" panose="020F0502020204030204" pitchFamily="34" charset="0"/>
          </a:endParaRPr>
        </a:p>
      </dgm:t>
    </dgm:pt>
    <dgm:pt modelId="{5A33BC9B-E613-4734-92D0-F48CDC7899D7}">
      <dgm:prSet custT="1"/>
      <dgm:spPr>
        <a:solidFill>
          <a:srgbClr val="D5D4AB"/>
        </a:solidFill>
      </dgm:spPr>
      <dgm:t>
        <a:bodyPr/>
        <a:lstStyle/>
        <a:p>
          <a:r>
            <a:rPr lang="en-US" sz="1200" dirty="0">
              <a:solidFill>
                <a:srgbClr val="333333"/>
              </a:solidFill>
              <a:latin typeface="Calibri" panose="020F0502020204030204" pitchFamily="34" charset="0"/>
            </a:rPr>
            <a:t>Green Definition</a:t>
          </a:r>
        </a:p>
      </dgm:t>
    </dgm:pt>
    <dgm:pt modelId="{FFE819C5-4628-4869-B559-59F9B0370E83}" type="sibTrans" cxnId="{D922F8DF-37A9-4D3B-A7A9-47C151105814}">
      <dgm:prSet/>
      <dgm:spPr/>
      <dgm:t>
        <a:bodyPr/>
        <a:lstStyle/>
        <a:p>
          <a:endParaRPr lang="en-US" sz="1100">
            <a:latin typeface="Calibri" panose="020F0502020204030204" pitchFamily="34" charset="0"/>
          </a:endParaRPr>
        </a:p>
      </dgm:t>
    </dgm:pt>
    <dgm:pt modelId="{49E1DA88-E2A0-4AD2-A385-D7103F00C8E5}" type="parTrans" cxnId="{D922F8DF-37A9-4D3B-A7A9-47C151105814}">
      <dgm:prSet/>
      <dgm:spPr/>
      <dgm:t>
        <a:bodyPr/>
        <a:lstStyle/>
        <a:p>
          <a:endParaRPr lang="en-US" sz="1100">
            <a:latin typeface="Calibri" panose="020F0502020204030204" pitchFamily="34" charset="0"/>
          </a:endParaRPr>
        </a:p>
      </dgm:t>
    </dgm:pt>
    <dgm:pt modelId="{7E321886-4094-4EA7-824A-F33BDA505863}" type="pres">
      <dgm:prSet presAssocID="{E07C9D2A-F7ED-47CC-9E31-128B9292A08A}" presName="Name0" presStyleCnt="0">
        <dgm:presLayoutVars>
          <dgm:dir/>
          <dgm:animLvl val="lvl"/>
          <dgm:resizeHandles val="exact"/>
        </dgm:presLayoutVars>
      </dgm:prSet>
      <dgm:spPr/>
    </dgm:pt>
    <dgm:pt modelId="{6CE8CE28-9335-4724-B850-4A5F2660BD26}" type="pres">
      <dgm:prSet presAssocID="{5A33BC9B-E613-4734-92D0-F48CDC7899D7}" presName="Name8" presStyleCnt="0"/>
      <dgm:spPr/>
    </dgm:pt>
    <dgm:pt modelId="{EE831C92-2452-41E2-8D40-B0C9B1B93A53}" type="pres">
      <dgm:prSet presAssocID="{5A33BC9B-E613-4734-92D0-F48CDC7899D7}" presName="level" presStyleLbl="node1" presStyleIdx="0" presStyleCnt="9" custScaleX="900000" custLinFactX="-614103" custLinFactY="-100000" custLinFactNeighborX="-700000" custLinFactNeighborY="-151762">
        <dgm:presLayoutVars>
          <dgm:chMax val="1"/>
          <dgm:bulletEnabled val="1"/>
        </dgm:presLayoutVars>
      </dgm:prSet>
      <dgm:spPr>
        <a:prstGeom prst="rect">
          <a:avLst/>
        </a:prstGeom>
      </dgm:spPr>
    </dgm:pt>
    <dgm:pt modelId="{DD9FB843-AC4B-46CA-8858-3AC623A47CFC}" type="pres">
      <dgm:prSet presAssocID="{5A33BC9B-E613-4734-92D0-F48CDC7899D7}" presName="levelTx" presStyleLbl="revTx" presStyleIdx="0" presStyleCnt="0">
        <dgm:presLayoutVars>
          <dgm:chMax val="1"/>
          <dgm:bulletEnabled val="1"/>
        </dgm:presLayoutVars>
      </dgm:prSet>
      <dgm:spPr/>
    </dgm:pt>
    <dgm:pt modelId="{C9D401E5-35A5-4AF5-8EFD-34E108451467}" type="pres">
      <dgm:prSet presAssocID="{60A6D0E1-2FFF-45C9-8F7D-F443C2BEA067}" presName="Name8" presStyleCnt="0"/>
      <dgm:spPr/>
    </dgm:pt>
    <dgm:pt modelId="{268995FA-02EC-4D6E-8250-15C1F93F4291}" type="pres">
      <dgm:prSet presAssocID="{60A6D0E1-2FFF-45C9-8F7D-F443C2BEA067}" presName="level" presStyleLbl="node1" presStyleIdx="1" presStyleCnt="9" custScaleX="450000">
        <dgm:presLayoutVars>
          <dgm:chMax val="1"/>
          <dgm:bulletEnabled val="1"/>
        </dgm:presLayoutVars>
      </dgm:prSet>
      <dgm:spPr>
        <a:prstGeom prst="rect">
          <a:avLst/>
        </a:prstGeom>
      </dgm:spPr>
    </dgm:pt>
    <dgm:pt modelId="{6D76F85B-5E07-495E-9A2E-600974CD9DC9}" type="pres">
      <dgm:prSet presAssocID="{60A6D0E1-2FFF-45C9-8F7D-F443C2BEA067}" presName="levelTx" presStyleLbl="revTx" presStyleIdx="0" presStyleCnt="0">
        <dgm:presLayoutVars>
          <dgm:chMax val="1"/>
          <dgm:bulletEnabled val="1"/>
        </dgm:presLayoutVars>
      </dgm:prSet>
      <dgm:spPr>
        <a:prstGeom prst="rect">
          <a:avLst/>
        </a:prstGeom>
      </dgm:spPr>
    </dgm:pt>
    <dgm:pt modelId="{D938613B-4433-47E1-BAE9-B8E9D273D5E7}" type="pres">
      <dgm:prSet presAssocID="{A29E0F17-492A-43D9-8219-6C457067B8E2}" presName="Name8" presStyleCnt="0"/>
      <dgm:spPr/>
    </dgm:pt>
    <dgm:pt modelId="{E107E625-71C9-4DB3-AF74-810AFC247AD4}" type="pres">
      <dgm:prSet presAssocID="{A29E0F17-492A-43D9-8219-6C457067B8E2}" presName="level" presStyleLbl="node1" presStyleIdx="2" presStyleCnt="9" custScaleX="300000">
        <dgm:presLayoutVars>
          <dgm:chMax val="1"/>
          <dgm:bulletEnabled val="1"/>
        </dgm:presLayoutVars>
      </dgm:prSet>
      <dgm:spPr>
        <a:prstGeom prst="rect">
          <a:avLst/>
        </a:prstGeom>
      </dgm:spPr>
    </dgm:pt>
    <dgm:pt modelId="{37F0A44C-BDCC-4D6D-90AD-13631FD1B867}" type="pres">
      <dgm:prSet presAssocID="{A29E0F17-492A-43D9-8219-6C457067B8E2}" presName="levelTx" presStyleLbl="revTx" presStyleIdx="0" presStyleCnt="0">
        <dgm:presLayoutVars>
          <dgm:chMax val="1"/>
          <dgm:bulletEnabled val="1"/>
        </dgm:presLayoutVars>
      </dgm:prSet>
      <dgm:spPr>
        <a:prstGeom prst="rect">
          <a:avLst/>
        </a:prstGeom>
      </dgm:spPr>
    </dgm:pt>
    <dgm:pt modelId="{DF4ED5AB-D1BE-4C84-B619-BA9BB5162287}" type="pres">
      <dgm:prSet presAssocID="{FC4B4FC5-23FB-4A67-99B9-80DED59CEB53}" presName="Name8" presStyleCnt="0"/>
      <dgm:spPr/>
    </dgm:pt>
    <dgm:pt modelId="{84F65016-F412-4D5F-8A6E-3C821BA0FD7E}" type="pres">
      <dgm:prSet presAssocID="{FC4B4FC5-23FB-4A67-99B9-80DED59CEB53}" presName="level" presStyleLbl="node1" presStyleIdx="3" presStyleCnt="9" custScaleX="225000">
        <dgm:presLayoutVars>
          <dgm:chMax val="1"/>
          <dgm:bulletEnabled val="1"/>
        </dgm:presLayoutVars>
      </dgm:prSet>
      <dgm:spPr>
        <a:prstGeom prst="rect">
          <a:avLst/>
        </a:prstGeom>
      </dgm:spPr>
    </dgm:pt>
    <dgm:pt modelId="{2ABBE785-BC34-4411-8A6F-A18073D5B5F4}" type="pres">
      <dgm:prSet presAssocID="{FC4B4FC5-23FB-4A67-99B9-80DED59CEB53}" presName="levelTx" presStyleLbl="revTx" presStyleIdx="0" presStyleCnt="0">
        <dgm:presLayoutVars>
          <dgm:chMax val="1"/>
          <dgm:bulletEnabled val="1"/>
        </dgm:presLayoutVars>
      </dgm:prSet>
      <dgm:spPr>
        <a:prstGeom prst="rect">
          <a:avLst/>
        </a:prstGeom>
      </dgm:spPr>
    </dgm:pt>
    <dgm:pt modelId="{AF71E96B-15A4-4CEA-BB9F-C16D5D36CA24}" type="pres">
      <dgm:prSet presAssocID="{837CD507-D584-4487-951C-FC1615B8D054}" presName="Name8" presStyleCnt="0"/>
      <dgm:spPr/>
    </dgm:pt>
    <dgm:pt modelId="{05D74807-D058-4DE7-AAC8-54A21CB9E895}" type="pres">
      <dgm:prSet presAssocID="{837CD507-D584-4487-951C-FC1615B8D054}" presName="level" presStyleLbl="node1" presStyleIdx="4" presStyleCnt="9" custScaleX="180000">
        <dgm:presLayoutVars>
          <dgm:chMax val="1"/>
          <dgm:bulletEnabled val="1"/>
        </dgm:presLayoutVars>
      </dgm:prSet>
      <dgm:spPr>
        <a:prstGeom prst="rect">
          <a:avLst/>
        </a:prstGeom>
      </dgm:spPr>
    </dgm:pt>
    <dgm:pt modelId="{E50B5EFA-B484-4461-8531-2209C9DF17F1}" type="pres">
      <dgm:prSet presAssocID="{837CD507-D584-4487-951C-FC1615B8D054}" presName="levelTx" presStyleLbl="revTx" presStyleIdx="0" presStyleCnt="0">
        <dgm:presLayoutVars>
          <dgm:chMax val="1"/>
          <dgm:bulletEnabled val="1"/>
        </dgm:presLayoutVars>
      </dgm:prSet>
      <dgm:spPr/>
    </dgm:pt>
    <dgm:pt modelId="{29DC6ABA-52A6-45D4-9835-725B81B4D165}" type="pres">
      <dgm:prSet presAssocID="{DF45612C-980E-4869-B937-68C7CDD91E19}" presName="Name8" presStyleCnt="0"/>
      <dgm:spPr/>
    </dgm:pt>
    <dgm:pt modelId="{E6708A26-27D0-49F2-9E22-69C9F72982E0}" type="pres">
      <dgm:prSet presAssocID="{DF45612C-980E-4869-B937-68C7CDD91E19}" presName="level" presStyleLbl="node1" presStyleIdx="5" presStyleCnt="9" custScaleX="150000">
        <dgm:presLayoutVars>
          <dgm:chMax val="1"/>
          <dgm:bulletEnabled val="1"/>
        </dgm:presLayoutVars>
      </dgm:prSet>
      <dgm:spPr>
        <a:prstGeom prst="rect">
          <a:avLst/>
        </a:prstGeom>
      </dgm:spPr>
    </dgm:pt>
    <dgm:pt modelId="{AA5F1087-1D7D-42B1-8102-1FC150BEBD3A}" type="pres">
      <dgm:prSet presAssocID="{DF45612C-980E-4869-B937-68C7CDD91E19}" presName="levelTx" presStyleLbl="revTx" presStyleIdx="0" presStyleCnt="0">
        <dgm:presLayoutVars>
          <dgm:chMax val="1"/>
          <dgm:bulletEnabled val="1"/>
        </dgm:presLayoutVars>
      </dgm:prSet>
      <dgm:spPr/>
    </dgm:pt>
    <dgm:pt modelId="{53F3F600-3842-4B12-AEA6-4C69C1C6DC52}" type="pres">
      <dgm:prSet presAssocID="{BF9C8F2A-B414-4361-BCA7-2ACD4211B1C1}" presName="Name8" presStyleCnt="0"/>
      <dgm:spPr/>
    </dgm:pt>
    <dgm:pt modelId="{74154C62-4940-435A-97A4-53FABCA3572A}" type="pres">
      <dgm:prSet presAssocID="{BF9C8F2A-B414-4361-BCA7-2ACD4211B1C1}" presName="level" presStyleLbl="node1" presStyleIdx="6" presStyleCnt="9" custScaleX="128571">
        <dgm:presLayoutVars>
          <dgm:chMax val="1"/>
          <dgm:bulletEnabled val="1"/>
        </dgm:presLayoutVars>
      </dgm:prSet>
      <dgm:spPr>
        <a:prstGeom prst="rect">
          <a:avLst/>
        </a:prstGeom>
      </dgm:spPr>
    </dgm:pt>
    <dgm:pt modelId="{8ED90A5A-D153-42EC-948A-81C6F870F713}" type="pres">
      <dgm:prSet presAssocID="{BF9C8F2A-B414-4361-BCA7-2ACD4211B1C1}" presName="levelTx" presStyleLbl="revTx" presStyleIdx="0" presStyleCnt="0">
        <dgm:presLayoutVars>
          <dgm:chMax val="1"/>
          <dgm:bulletEnabled val="1"/>
        </dgm:presLayoutVars>
      </dgm:prSet>
      <dgm:spPr/>
    </dgm:pt>
    <dgm:pt modelId="{6A3249E3-DA37-40A6-A863-0D7DEBF9357D}" type="pres">
      <dgm:prSet presAssocID="{D3944110-4B23-48EA-8391-0E5028961C61}" presName="Name8" presStyleCnt="0"/>
      <dgm:spPr/>
    </dgm:pt>
    <dgm:pt modelId="{DC1E6466-C3D9-4438-A223-B22C506997A5}" type="pres">
      <dgm:prSet presAssocID="{D3944110-4B23-48EA-8391-0E5028961C61}" presName="level" presStyleLbl="node1" presStyleIdx="7" presStyleCnt="9" custScaleX="112500">
        <dgm:presLayoutVars>
          <dgm:chMax val="1"/>
          <dgm:bulletEnabled val="1"/>
        </dgm:presLayoutVars>
      </dgm:prSet>
      <dgm:spPr>
        <a:prstGeom prst="rect">
          <a:avLst/>
        </a:prstGeom>
      </dgm:spPr>
    </dgm:pt>
    <dgm:pt modelId="{6AFAFE66-3F95-4AEF-BB6A-F6BCD1262502}" type="pres">
      <dgm:prSet presAssocID="{D3944110-4B23-48EA-8391-0E5028961C61}" presName="levelTx" presStyleLbl="revTx" presStyleIdx="0" presStyleCnt="0">
        <dgm:presLayoutVars>
          <dgm:chMax val="1"/>
          <dgm:bulletEnabled val="1"/>
        </dgm:presLayoutVars>
      </dgm:prSet>
      <dgm:spPr>
        <a:prstGeom prst="rect">
          <a:avLst/>
        </a:prstGeom>
      </dgm:spPr>
    </dgm:pt>
    <dgm:pt modelId="{E50E9AF2-AD98-4B53-81FC-FAE49B688EA1}" type="pres">
      <dgm:prSet presAssocID="{15ED2C8B-2AD5-4556-8BCE-54139332FAB3}" presName="Name8" presStyleCnt="0"/>
      <dgm:spPr/>
    </dgm:pt>
    <dgm:pt modelId="{9C4E08FF-8904-4137-9F40-EC1611BBE345}" type="pres">
      <dgm:prSet presAssocID="{15ED2C8B-2AD5-4556-8BCE-54139332FAB3}" presName="level" presStyleLbl="node1" presStyleIdx="8" presStyleCnt="9">
        <dgm:presLayoutVars>
          <dgm:chMax val="1"/>
          <dgm:bulletEnabled val="1"/>
        </dgm:presLayoutVars>
      </dgm:prSet>
      <dgm:spPr>
        <a:prstGeom prst="rect">
          <a:avLst/>
        </a:prstGeom>
      </dgm:spPr>
    </dgm:pt>
    <dgm:pt modelId="{81E91EC4-6838-480D-BA86-D71540B3F781}" type="pres">
      <dgm:prSet presAssocID="{15ED2C8B-2AD5-4556-8BCE-54139332FAB3}" presName="levelTx" presStyleLbl="revTx" presStyleIdx="0" presStyleCnt="0">
        <dgm:presLayoutVars>
          <dgm:chMax val="1"/>
          <dgm:bulletEnabled val="1"/>
        </dgm:presLayoutVars>
      </dgm:prSet>
      <dgm:spPr/>
    </dgm:pt>
  </dgm:ptLst>
  <dgm:cxnLst>
    <dgm:cxn modelId="{C2EBF42A-B2D1-40B6-8B09-D499746915AD}" type="presOf" srcId="{BF9C8F2A-B414-4361-BCA7-2ACD4211B1C1}" destId="{74154C62-4940-435A-97A4-53FABCA3572A}" srcOrd="0" destOrd="0" presId="urn:microsoft.com/office/officeart/2005/8/layout/pyramid1"/>
    <dgm:cxn modelId="{F5788E3E-90AA-46EC-A8B0-25EB5E80063F}" type="presOf" srcId="{DF45612C-980E-4869-B937-68C7CDD91E19}" destId="{AA5F1087-1D7D-42B1-8102-1FC150BEBD3A}" srcOrd="1" destOrd="0" presId="urn:microsoft.com/office/officeart/2005/8/layout/pyramid1"/>
    <dgm:cxn modelId="{C649E33F-5274-4FC6-900A-E7B36682EF27}" type="presOf" srcId="{D3944110-4B23-48EA-8391-0E5028961C61}" destId="{DC1E6466-C3D9-4438-A223-B22C506997A5}" srcOrd="0" destOrd="0" presId="urn:microsoft.com/office/officeart/2005/8/layout/pyramid1"/>
    <dgm:cxn modelId="{C1D9E443-AA10-47B3-8B12-88737FA5E0AA}" type="presOf" srcId="{837CD507-D584-4487-951C-FC1615B8D054}" destId="{E50B5EFA-B484-4461-8531-2209C9DF17F1}" srcOrd="1" destOrd="0" presId="urn:microsoft.com/office/officeart/2005/8/layout/pyramid1"/>
    <dgm:cxn modelId="{A0CA3E44-B174-4C79-B5DD-040F85AF4E13}" type="presOf" srcId="{FC4B4FC5-23FB-4A67-99B9-80DED59CEB53}" destId="{2ABBE785-BC34-4411-8A6F-A18073D5B5F4}" srcOrd="1" destOrd="0" presId="urn:microsoft.com/office/officeart/2005/8/layout/pyramid1"/>
    <dgm:cxn modelId="{624A2247-1B87-4853-8128-8EE66E4512A7}" type="presOf" srcId="{5A33BC9B-E613-4734-92D0-F48CDC7899D7}" destId="{DD9FB843-AC4B-46CA-8858-3AC623A47CFC}" srcOrd="1" destOrd="0" presId="urn:microsoft.com/office/officeart/2005/8/layout/pyramid1"/>
    <dgm:cxn modelId="{9A6F404D-7389-4B3C-B081-46D622A4F489}" type="presOf" srcId="{FC4B4FC5-23FB-4A67-99B9-80DED59CEB53}" destId="{84F65016-F412-4D5F-8A6E-3C821BA0FD7E}" srcOrd="0" destOrd="0" presId="urn:microsoft.com/office/officeart/2005/8/layout/pyramid1"/>
    <dgm:cxn modelId="{761A206F-3714-46B6-8A7D-F73E4F69C95C}" type="presOf" srcId="{837CD507-D584-4487-951C-FC1615B8D054}" destId="{05D74807-D058-4DE7-AAC8-54A21CB9E895}" srcOrd="0" destOrd="0" presId="urn:microsoft.com/office/officeart/2005/8/layout/pyramid1"/>
    <dgm:cxn modelId="{2C267151-6DEE-40D1-83CD-D320EEDAB787}" srcId="{E07C9D2A-F7ED-47CC-9E31-128B9292A08A}" destId="{837CD507-D584-4487-951C-FC1615B8D054}" srcOrd="4" destOrd="0" parTransId="{A4A0F3A0-E767-4461-B014-D23087458084}" sibTransId="{2CD5F13E-7B28-4EE4-8A2C-BC1BFB543E76}"/>
    <dgm:cxn modelId="{5A285056-9489-45E9-9C8E-18095AC6FB0D}" type="presOf" srcId="{D3944110-4B23-48EA-8391-0E5028961C61}" destId="{6AFAFE66-3F95-4AEF-BB6A-F6BCD1262502}" srcOrd="1" destOrd="0" presId="urn:microsoft.com/office/officeart/2005/8/layout/pyramid1"/>
    <dgm:cxn modelId="{DACA5C57-FE99-4E42-BF79-4C1048755325}" type="presOf" srcId="{A29E0F17-492A-43D9-8219-6C457067B8E2}" destId="{E107E625-71C9-4DB3-AF74-810AFC247AD4}" srcOrd="0" destOrd="0" presId="urn:microsoft.com/office/officeart/2005/8/layout/pyramid1"/>
    <dgm:cxn modelId="{93706777-E400-4F2D-B0F5-AB0635CCA877}" type="presOf" srcId="{15ED2C8B-2AD5-4556-8BCE-54139332FAB3}" destId="{9C4E08FF-8904-4137-9F40-EC1611BBE345}" srcOrd="0" destOrd="0" presId="urn:microsoft.com/office/officeart/2005/8/layout/pyramid1"/>
    <dgm:cxn modelId="{DA01B884-9B5D-4ED7-9661-619BCB93B3AC}" type="presOf" srcId="{5A33BC9B-E613-4734-92D0-F48CDC7899D7}" destId="{EE831C92-2452-41E2-8D40-B0C9B1B93A53}" srcOrd="0" destOrd="0" presId="urn:microsoft.com/office/officeart/2005/8/layout/pyramid1"/>
    <dgm:cxn modelId="{D9EEFA88-C8A0-4FA2-B929-2E1CD3E15E43}" srcId="{E07C9D2A-F7ED-47CC-9E31-128B9292A08A}" destId="{D3944110-4B23-48EA-8391-0E5028961C61}" srcOrd="7" destOrd="0" parTransId="{3A859D55-F3A4-45DD-B6C8-48319B2C9E3A}" sibTransId="{A849BB7C-D88E-466B-AC15-822084D28607}"/>
    <dgm:cxn modelId="{C44E12A2-55E7-4ABF-B517-ADC578138BA7}" srcId="{E07C9D2A-F7ED-47CC-9E31-128B9292A08A}" destId="{BF9C8F2A-B414-4361-BCA7-2ACD4211B1C1}" srcOrd="6" destOrd="0" parTransId="{BEE3735E-4704-4C70-95D2-2F8C8277E65E}" sibTransId="{5E4C02B4-8BA5-4F28-867C-8225458EFDAC}"/>
    <dgm:cxn modelId="{9E5916B5-DFC9-4010-A1A4-0D8CA9B8BB19}" type="presOf" srcId="{A29E0F17-492A-43D9-8219-6C457067B8E2}" destId="{37F0A44C-BDCC-4D6D-90AD-13631FD1B867}" srcOrd="1" destOrd="0" presId="urn:microsoft.com/office/officeart/2005/8/layout/pyramid1"/>
    <dgm:cxn modelId="{81117DB6-360F-46C1-B222-D0B4B7355A9E}" type="presOf" srcId="{E07C9D2A-F7ED-47CC-9E31-128B9292A08A}" destId="{7E321886-4094-4EA7-824A-F33BDA505863}" srcOrd="0" destOrd="0" presId="urn:microsoft.com/office/officeart/2005/8/layout/pyramid1"/>
    <dgm:cxn modelId="{572431BE-7684-4EA9-B5D4-289C47A40978}" type="presOf" srcId="{60A6D0E1-2FFF-45C9-8F7D-F443C2BEA067}" destId="{6D76F85B-5E07-495E-9A2E-600974CD9DC9}" srcOrd="1" destOrd="0" presId="urn:microsoft.com/office/officeart/2005/8/layout/pyramid1"/>
    <dgm:cxn modelId="{B69DD8C1-F041-4AEC-8E65-351C3B527058}" type="presOf" srcId="{DF45612C-980E-4869-B937-68C7CDD91E19}" destId="{E6708A26-27D0-49F2-9E22-69C9F72982E0}" srcOrd="0" destOrd="0" presId="urn:microsoft.com/office/officeart/2005/8/layout/pyramid1"/>
    <dgm:cxn modelId="{80E8BFD2-5A1D-49F5-AFDC-14655F5437FC}" type="presOf" srcId="{60A6D0E1-2FFF-45C9-8F7D-F443C2BEA067}" destId="{268995FA-02EC-4D6E-8250-15C1F93F4291}" srcOrd="0" destOrd="0" presId="urn:microsoft.com/office/officeart/2005/8/layout/pyramid1"/>
    <dgm:cxn modelId="{D922F8DF-37A9-4D3B-A7A9-47C151105814}" srcId="{E07C9D2A-F7ED-47CC-9E31-128B9292A08A}" destId="{5A33BC9B-E613-4734-92D0-F48CDC7899D7}" srcOrd="0" destOrd="0" parTransId="{49E1DA88-E2A0-4AD2-A385-D7103F00C8E5}" sibTransId="{FFE819C5-4628-4869-B559-59F9B0370E83}"/>
    <dgm:cxn modelId="{7E9100E0-D561-414B-A66A-0657D447BFBF}" type="presOf" srcId="{BF9C8F2A-B414-4361-BCA7-2ACD4211B1C1}" destId="{8ED90A5A-D153-42EC-948A-81C6F870F713}" srcOrd="1" destOrd="0" presId="urn:microsoft.com/office/officeart/2005/8/layout/pyramid1"/>
    <dgm:cxn modelId="{B8A7C3E0-8444-45F6-A1D2-D0DBF3894700}" srcId="{E07C9D2A-F7ED-47CC-9E31-128B9292A08A}" destId="{FC4B4FC5-23FB-4A67-99B9-80DED59CEB53}" srcOrd="3" destOrd="0" parTransId="{E6F71EBD-D5F1-46F1-A167-1BDF52ECCC40}" sibTransId="{FB710103-C1E5-4795-9FF6-C4DD02123158}"/>
    <dgm:cxn modelId="{C5D128E2-FD52-44C4-ADE7-2D967DCB2D5F}" srcId="{E07C9D2A-F7ED-47CC-9E31-128B9292A08A}" destId="{15ED2C8B-2AD5-4556-8BCE-54139332FAB3}" srcOrd="8" destOrd="0" parTransId="{89DB18F6-C370-46A8-ACC3-296E7A95112B}" sibTransId="{F1312933-9D82-4681-85F9-898DCA765EAE}"/>
    <dgm:cxn modelId="{55D401F2-2E69-413C-814A-4955310F61D2}" srcId="{E07C9D2A-F7ED-47CC-9E31-128B9292A08A}" destId="{60A6D0E1-2FFF-45C9-8F7D-F443C2BEA067}" srcOrd="1" destOrd="0" parTransId="{822A177D-1429-4A62-B4AD-44FA8613063F}" sibTransId="{81B2DE4E-7A1D-4667-B945-7A7CE41E6D09}"/>
    <dgm:cxn modelId="{B4899DF7-CE3F-4783-B1B5-BBAF222A89C0}" srcId="{E07C9D2A-F7ED-47CC-9E31-128B9292A08A}" destId="{A29E0F17-492A-43D9-8219-6C457067B8E2}" srcOrd="2" destOrd="0" parTransId="{A8CD1EE7-9AF3-4E8A-9375-A1E6F14BE713}" sibTransId="{928A6717-98C2-4B22-8FF5-B9639F6C1FCA}"/>
    <dgm:cxn modelId="{932DC1FB-3502-4E98-BACD-CBDA65AAC074}" type="presOf" srcId="{15ED2C8B-2AD5-4556-8BCE-54139332FAB3}" destId="{81E91EC4-6838-480D-BA86-D71540B3F781}" srcOrd="1" destOrd="0" presId="urn:microsoft.com/office/officeart/2005/8/layout/pyramid1"/>
    <dgm:cxn modelId="{77EFAAFE-F8BC-425C-BD1E-D4A2BAC25D5E}" srcId="{E07C9D2A-F7ED-47CC-9E31-128B9292A08A}" destId="{DF45612C-980E-4869-B937-68C7CDD91E19}" srcOrd="5" destOrd="0" parTransId="{E47D13EF-8C8E-4595-B692-85E581BBAFA3}" sibTransId="{7BBC9864-5A09-41FD-B9BE-26A2E53AE652}"/>
    <dgm:cxn modelId="{5DC35956-8EC6-4910-B783-9716DAB4E84C}" type="presParOf" srcId="{7E321886-4094-4EA7-824A-F33BDA505863}" destId="{6CE8CE28-9335-4724-B850-4A5F2660BD26}" srcOrd="0" destOrd="0" presId="urn:microsoft.com/office/officeart/2005/8/layout/pyramid1"/>
    <dgm:cxn modelId="{9B4414C1-66D5-4562-9F5F-C02FE22A53F4}" type="presParOf" srcId="{6CE8CE28-9335-4724-B850-4A5F2660BD26}" destId="{EE831C92-2452-41E2-8D40-B0C9B1B93A53}" srcOrd="0" destOrd="0" presId="urn:microsoft.com/office/officeart/2005/8/layout/pyramid1"/>
    <dgm:cxn modelId="{C31D05E9-EF3C-4AEF-9491-205241EA2B1D}" type="presParOf" srcId="{6CE8CE28-9335-4724-B850-4A5F2660BD26}" destId="{DD9FB843-AC4B-46CA-8858-3AC623A47CFC}" srcOrd="1" destOrd="0" presId="urn:microsoft.com/office/officeart/2005/8/layout/pyramid1"/>
    <dgm:cxn modelId="{4DD4525C-BFE4-43ED-B4D2-9BDAE30EB680}" type="presParOf" srcId="{7E321886-4094-4EA7-824A-F33BDA505863}" destId="{C9D401E5-35A5-4AF5-8EFD-34E108451467}" srcOrd="1" destOrd="0" presId="urn:microsoft.com/office/officeart/2005/8/layout/pyramid1"/>
    <dgm:cxn modelId="{1E745F93-3411-49B8-8EDB-1CA4C35A9000}" type="presParOf" srcId="{C9D401E5-35A5-4AF5-8EFD-34E108451467}" destId="{268995FA-02EC-4D6E-8250-15C1F93F4291}" srcOrd="0" destOrd="0" presId="urn:microsoft.com/office/officeart/2005/8/layout/pyramid1"/>
    <dgm:cxn modelId="{57921E1D-F607-44A8-B417-8F720FC0162D}" type="presParOf" srcId="{C9D401E5-35A5-4AF5-8EFD-34E108451467}" destId="{6D76F85B-5E07-495E-9A2E-600974CD9DC9}" srcOrd="1" destOrd="0" presId="urn:microsoft.com/office/officeart/2005/8/layout/pyramid1"/>
    <dgm:cxn modelId="{256FBE45-D124-4D69-935C-EC3268E2C55E}" type="presParOf" srcId="{7E321886-4094-4EA7-824A-F33BDA505863}" destId="{D938613B-4433-47E1-BAE9-B8E9D273D5E7}" srcOrd="2" destOrd="0" presId="urn:microsoft.com/office/officeart/2005/8/layout/pyramid1"/>
    <dgm:cxn modelId="{1CCBBCEE-B059-4DF7-99CA-2203191C5DF7}" type="presParOf" srcId="{D938613B-4433-47E1-BAE9-B8E9D273D5E7}" destId="{E107E625-71C9-4DB3-AF74-810AFC247AD4}" srcOrd="0" destOrd="0" presId="urn:microsoft.com/office/officeart/2005/8/layout/pyramid1"/>
    <dgm:cxn modelId="{CB5C8194-5373-408B-8D0C-E8D599D339A5}" type="presParOf" srcId="{D938613B-4433-47E1-BAE9-B8E9D273D5E7}" destId="{37F0A44C-BDCC-4D6D-90AD-13631FD1B867}" srcOrd="1" destOrd="0" presId="urn:microsoft.com/office/officeart/2005/8/layout/pyramid1"/>
    <dgm:cxn modelId="{EB0B497C-9A45-47A3-BE02-75FD02F47823}" type="presParOf" srcId="{7E321886-4094-4EA7-824A-F33BDA505863}" destId="{DF4ED5AB-D1BE-4C84-B619-BA9BB5162287}" srcOrd="3" destOrd="0" presId="urn:microsoft.com/office/officeart/2005/8/layout/pyramid1"/>
    <dgm:cxn modelId="{A0DDA2E4-C62E-4060-98B6-F61D85D8CAC1}" type="presParOf" srcId="{DF4ED5AB-D1BE-4C84-B619-BA9BB5162287}" destId="{84F65016-F412-4D5F-8A6E-3C821BA0FD7E}" srcOrd="0" destOrd="0" presId="urn:microsoft.com/office/officeart/2005/8/layout/pyramid1"/>
    <dgm:cxn modelId="{E0CAEE56-4F50-4DF3-A40C-FB182EA76C96}" type="presParOf" srcId="{DF4ED5AB-D1BE-4C84-B619-BA9BB5162287}" destId="{2ABBE785-BC34-4411-8A6F-A18073D5B5F4}" srcOrd="1" destOrd="0" presId="urn:microsoft.com/office/officeart/2005/8/layout/pyramid1"/>
    <dgm:cxn modelId="{ED0B617D-E78A-4DBC-85E1-EE44A8B756CC}" type="presParOf" srcId="{7E321886-4094-4EA7-824A-F33BDA505863}" destId="{AF71E96B-15A4-4CEA-BB9F-C16D5D36CA24}" srcOrd="4" destOrd="0" presId="urn:microsoft.com/office/officeart/2005/8/layout/pyramid1"/>
    <dgm:cxn modelId="{86739D78-F8C0-4997-9C69-320CBBC61B2C}" type="presParOf" srcId="{AF71E96B-15A4-4CEA-BB9F-C16D5D36CA24}" destId="{05D74807-D058-4DE7-AAC8-54A21CB9E895}" srcOrd="0" destOrd="0" presId="urn:microsoft.com/office/officeart/2005/8/layout/pyramid1"/>
    <dgm:cxn modelId="{C09E02D3-AFB2-436F-90FD-593C0079F76C}" type="presParOf" srcId="{AF71E96B-15A4-4CEA-BB9F-C16D5D36CA24}" destId="{E50B5EFA-B484-4461-8531-2209C9DF17F1}" srcOrd="1" destOrd="0" presId="urn:microsoft.com/office/officeart/2005/8/layout/pyramid1"/>
    <dgm:cxn modelId="{46358E72-67ED-4713-8E04-A069170D855F}" type="presParOf" srcId="{7E321886-4094-4EA7-824A-F33BDA505863}" destId="{29DC6ABA-52A6-45D4-9835-725B81B4D165}" srcOrd="5" destOrd="0" presId="urn:microsoft.com/office/officeart/2005/8/layout/pyramid1"/>
    <dgm:cxn modelId="{78BCB7C8-2DD2-4345-9824-794867D6AC5D}" type="presParOf" srcId="{29DC6ABA-52A6-45D4-9835-725B81B4D165}" destId="{E6708A26-27D0-49F2-9E22-69C9F72982E0}" srcOrd="0" destOrd="0" presId="urn:microsoft.com/office/officeart/2005/8/layout/pyramid1"/>
    <dgm:cxn modelId="{78F6F0AD-AD0F-46BA-83E1-2182F65647B6}" type="presParOf" srcId="{29DC6ABA-52A6-45D4-9835-725B81B4D165}" destId="{AA5F1087-1D7D-42B1-8102-1FC150BEBD3A}" srcOrd="1" destOrd="0" presId="urn:microsoft.com/office/officeart/2005/8/layout/pyramid1"/>
    <dgm:cxn modelId="{D8D2ED3B-1656-4989-BE43-E8D727D26D3F}" type="presParOf" srcId="{7E321886-4094-4EA7-824A-F33BDA505863}" destId="{53F3F600-3842-4B12-AEA6-4C69C1C6DC52}" srcOrd="6" destOrd="0" presId="urn:microsoft.com/office/officeart/2005/8/layout/pyramid1"/>
    <dgm:cxn modelId="{6293477A-EC4E-4C15-9FA5-CF6DA16CA0A6}" type="presParOf" srcId="{53F3F600-3842-4B12-AEA6-4C69C1C6DC52}" destId="{74154C62-4940-435A-97A4-53FABCA3572A}" srcOrd="0" destOrd="0" presId="urn:microsoft.com/office/officeart/2005/8/layout/pyramid1"/>
    <dgm:cxn modelId="{E936B7A1-6D42-4A7F-8910-D25330B94AAB}" type="presParOf" srcId="{53F3F600-3842-4B12-AEA6-4C69C1C6DC52}" destId="{8ED90A5A-D153-42EC-948A-81C6F870F713}" srcOrd="1" destOrd="0" presId="urn:microsoft.com/office/officeart/2005/8/layout/pyramid1"/>
    <dgm:cxn modelId="{656062C1-66DA-4B99-A807-61785CF33373}" type="presParOf" srcId="{7E321886-4094-4EA7-824A-F33BDA505863}" destId="{6A3249E3-DA37-40A6-A863-0D7DEBF9357D}" srcOrd="7" destOrd="0" presId="urn:microsoft.com/office/officeart/2005/8/layout/pyramid1"/>
    <dgm:cxn modelId="{73EDA7A2-9C08-43E6-B307-BF43D1D7622E}" type="presParOf" srcId="{6A3249E3-DA37-40A6-A863-0D7DEBF9357D}" destId="{DC1E6466-C3D9-4438-A223-B22C506997A5}" srcOrd="0" destOrd="0" presId="urn:microsoft.com/office/officeart/2005/8/layout/pyramid1"/>
    <dgm:cxn modelId="{1191D630-1657-4C96-B5C4-ABC369E39BB7}" type="presParOf" srcId="{6A3249E3-DA37-40A6-A863-0D7DEBF9357D}" destId="{6AFAFE66-3F95-4AEF-BB6A-F6BCD1262502}" srcOrd="1" destOrd="0" presId="urn:microsoft.com/office/officeart/2005/8/layout/pyramid1"/>
    <dgm:cxn modelId="{922A56F7-81E8-49F1-A1EE-18AB91EDFAC0}" type="presParOf" srcId="{7E321886-4094-4EA7-824A-F33BDA505863}" destId="{E50E9AF2-AD98-4B53-81FC-FAE49B688EA1}" srcOrd="8" destOrd="0" presId="urn:microsoft.com/office/officeart/2005/8/layout/pyramid1"/>
    <dgm:cxn modelId="{1EFCE401-8C5E-4502-942F-B3976E82197C}" type="presParOf" srcId="{E50E9AF2-AD98-4B53-81FC-FAE49B688EA1}" destId="{9C4E08FF-8904-4137-9F40-EC1611BBE345}" srcOrd="0" destOrd="0" presId="urn:microsoft.com/office/officeart/2005/8/layout/pyramid1"/>
    <dgm:cxn modelId="{928DE799-7450-45F8-ACE0-E913BA0DDCE8}" type="presParOf" srcId="{E50E9AF2-AD98-4B53-81FC-FAE49B688EA1}" destId="{81E91EC4-6838-480D-BA86-D71540B3F781}" srcOrd="1" destOrd="0" presId="urn:microsoft.com/office/officeart/2005/8/layout/pyramid1"/>
  </dgm:cxnLst>
  <dgm:bg>
    <a:solidFill>
      <a:srgbClr val="D5D4AB"/>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7C9D2A-F7ED-47CC-9E31-128B9292A08A}"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5A33BC9B-E613-4734-92D0-F48CDC7899D7}">
      <dgm:prSet custT="1"/>
      <dgm:spPr>
        <a:solidFill>
          <a:srgbClr val="FFFF00"/>
        </a:solidFill>
      </dgm:spPr>
      <dgm:t>
        <a:bodyPr/>
        <a:lstStyle/>
        <a:p>
          <a:r>
            <a:rPr lang="en-US" sz="1200" dirty="0">
              <a:solidFill>
                <a:srgbClr val="333333"/>
              </a:solidFill>
              <a:latin typeface="Arial" panose="020B0604020202020204" pitchFamily="34" charset="0"/>
              <a:cs typeface="Arial" panose="020B0604020202020204" pitchFamily="34" charset="0"/>
            </a:rPr>
            <a:t>Government Regulation</a:t>
          </a:r>
        </a:p>
      </dgm:t>
    </dgm:pt>
    <dgm:pt modelId="{FFE819C5-4628-4869-B559-59F9B0370E83}" type="sibTrans" cxnId="{D922F8DF-37A9-4D3B-A7A9-47C151105814}">
      <dgm:prSet/>
      <dgm:spPr/>
      <dgm:t>
        <a:bodyPr/>
        <a:lstStyle/>
        <a:p>
          <a:endParaRPr lang="en-US" sz="1100">
            <a:latin typeface="Calibri" panose="020F0502020204030204" pitchFamily="34" charset="0"/>
          </a:endParaRPr>
        </a:p>
      </dgm:t>
    </dgm:pt>
    <dgm:pt modelId="{49E1DA88-E2A0-4AD2-A385-D7103F00C8E5}" type="parTrans" cxnId="{D922F8DF-37A9-4D3B-A7A9-47C151105814}">
      <dgm:prSet/>
      <dgm:spPr/>
      <dgm:t>
        <a:bodyPr/>
        <a:lstStyle/>
        <a:p>
          <a:endParaRPr lang="en-US" sz="1100">
            <a:latin typeface="Calibri" panose="020F0502020204030204" pitchFamily="34" charset="0"/>
          </a:endParaRPr>
        </a:p>
      </dgm:t>
    </dgm:pt>
    <dgm:pt modelId="{DBD6AAB2-AFCA-44E7-9C0E-5BABF27B5534}">
      <dgm:prSet custT="1"/>
      <dgm:spPr>
        <a:solidFill>
          <a:srgbClr val="FFFF00"/>
        </a:solidFill>
      </dgm:spPr>
      <dgm:t>
        <a:bodyPr/>
        <a:lstStyle/>
        <a:p>
          <a:r>
            <a:rPr lang="en-US" sz="1200" dirty="0">
              <a:solidFill>
                <a:srgbClr val="333333"/>
              </a:solidFill>
              <a:latin typeface="Arial" panose="020B0604020202020204" pitchFamily="34" charset="0"/>
              <a:cs typeface="Arial" panose="020B0604020202020204" pitchFamily="34" charset="0"/>
            </a:rPr>
            <a:t>Consumer Awareness</a:t>
          </a:r>
        </a:p>
      </dgm:t>
    </dgm:pt>
    <dgm:pt modelId="{495227AB-9C6D-496F-A299-B8C02380CC43}" type="parTrans" cxnId="{A0BBD4B7-4CF7-4F82-811B-25F78526E674}">
      <dgm:prSet/>
      <dgm:spPr/>
      <dgm:t>
        <a:bodyPr/>
        <a:lstStyle/>
        <a:p>
          <a:endParaRPr lang="en-US" sz="1100"/>
        </a:p>
      </dgm:t>
    </dgm:pt>
    <dgm:pt modelId="{7D56DE22-4800-468C-A604-F0E404AA9B3C}" type="sibTrans" cxnId="{A0BBD4B7-4CF7-4F82-811B-25F78526E674}">
      <dgm:prSet/>
      <dgm:spPr/>
      <dgm:t>
        <a:bodyPr/>
        <a:lstStyle/>
        <a:p>
          <a:endParaRPr lang="en-US" sz="1100"/>
        </a:p>
      </dgm:t>
    </dgm:pt>
    <dgm:pt modelId="{7E321886-4094-4EA7-824A-F33BDA505863}" type="pres">
      <dgm:prSet presAssocID="{E07C9D2A-F7ED-47CC-9E31-128B9292A08A}" presName="Name0" presStyleCnt="0">
        <dgm:presLayoutVars>
          <dgm:dir/>
          <dgm:animLvl val="lvl"/>
          <dgm:resizeHandles val="exact"/>
        </dgm:presLayoutVars>
      </dgm:prSet>
      <dgm:spPr/>
    </dgm:pt>
    <dgm:pt modelId="{6CE8CE28-9335-4724-B850-4A5F2660BD26}" type="pres">
      <dgm:prSet presAssocID="{5A33BC9B-E613-4734-92D0-F48CDC7899D7}" presName="Name8" presStyleCnt="0"/>
      <dgm:spPr/>
    </dgm:pt>
    <dgm:pt modelId="{EE831C92-2452-41E2-8D40-B0C9B1B93A53}" type="pres">
      <dgm:prSet presAssocID="{5A33BC9B-E613-4734-92D0-F48CDC7899D7}" presName="level" presStyleLbl="node1" presStyleIdx="0" presStyleCnt="2" custScaleX="200000" custLinFactX="-614103" custLinFactY="-100000" custLinFactNeighborX="-700000" custLinFactNeighborY="-151762">
        <dgm:presLayoutVars>
          <dgm:chMax val="1"/>
          <dgm:bulletEnabled val="1"/>
        </dgm:presLayoutVars>
      </dgm:prSet>
      <dgm:spPr>
        <a:prstGeom prst="rect">
          <a:avLst/>
        </a:prstGeom>
      </dgm:spPr>
    </dgm:pt>
    <dgm:pt modelId="{DD9FB843-AC4B-46CA-8858-3AC623A47CFC}" type="pres">
      <dgm:prSet presAssocID="{5A33BC9B-E613-4734-92D0-F48CDC7899D7}" presName="levelTx" presStyleLbl="revTx" presStyleIdx="0" presStyleCnt="0">
        <dgm:presLayoutVars>
          <dgm:chMax val="1"/>
          <dgm:bulletEnabled val="1"/>
        </dgm:presLayoutVars>
      </dgm:prSet>
      <dgm:spPr/>
    </dgm:pt>
    <dgm:pt modelId="{8870EFD6-9FF0-48F8-B3C3-16887BD409D7}" type="pres">
      <dgm:prSet presAssocID="{DBD6AAB2-AFCA-44E7-9C0E-5BABF27B5534}" presName="Name8" presStyleCnt="0"/>
      <dgm:spPr/>
    </dgm:pt>
    <dgm:pt modelId="{594478D5-D24B-479D-9782-6CEA4B8391CD}" type="pres">
      <dgm:prSet presAssocID="{DBD6AAB2-AFCA-44E7-9C0E-5BABF27B5534}" presName="level" presStyleLbl="node1" presStyleIdx="1" presStyleCnt="2" custLinFactY="35714" custLinFactNeighborX="6667" custLinFactNeighborY="100000">
        <dgm:presLayoutVars>
          <dgm:chMax val="1"/>
          <dgm:bulletEnabled val="1"/>
        </dgm:presLayoutVars>
      </dgm:prSet>
      <dgm:spPr>
        <a:prstGeom prst="rect">
          <a:avLst/>
        </a:prstGeom>
      </dgm:spPr>
    </dgm:pt>
    <dgm:pt modelId="{8D10AB9D-C5F7-45DD-99DB-E4407AB31AC7}" type="pres">
      <dgm:prSet presAssocID="{DBD6AAB2-AFCA-44E7-9C0E-5BABF27B5534}" presName="levelTx" presStyleLbl="revTx" presStyleIdx="0" presStyleCnt="0">
        <dgm:presLayoutVars>
          <dgm:chMax val="1"/>
          <dgm:bulletEnabled val="1"/>
        </dgm:presLayoutVars>
      </dgm:prSet>
      <dgm:spPr/>
    </dgm:pt>
  </dgm:ptLst>
  <dgm:cxnLst>
    <dgm:cxn modelId="{6AF2E70C-89B4-4B08-A6E9-76C1B714DBFC}" type="presOf" srcId="{5A33BC9B-E613-4734-92D0-F48CDC7899D7}" destId="{EE831C92-2452-41E2-8D40-B0C9B1B93A53}" srcOrd="0" destOrd="0" presId="urn:microsoft.com/office/officeart/2005/8/layout/pyramid1"/>
    <dgm:cxn modelId="{5F03654F-3A78-419C-BAB7-2667358C0CAF}" type="presOf" srcId="{DBD6AAB2-AFCA-44E7-9C0E-5BABF27B5534}" destId="{594478D5-D24B-479D-9782-6CEA4B8391CD}" srcOrd="0" destOrd="0" presId="urn:microsoft.com/office/officeart/2005/8/layout/pyramid1"/>
    <dgm:cxn modelId="{258E6E9D-DC00-430B-90B9-87BEB10E8614}" type="presOf" srcId="{DBD6AAB2-AFCA-44E7-9C0E-5BABF27B5534}" destId="{8D10AB9D-C5F7-45DD-99DB-E4407AB31AC7}" srcOrd="1" destOrd="0" presId="urn:microsoft.com/office/officeart/2005/8/layout/pyramid1"/>
    <dgm:cxn modelId="{A0BBD4B7-4CF7-4F82-811B-25F78526E674}" srcId="{E07C9D2A-F7ED-47CC-9E31-128B9292A08A}" destId="{DBD6AAB2-AFCA-44E7-9C0E-5BABF27B5534}" srcOrd="1" destOrd="0" parTransId="{495227AB-9C6D-496F-A299-B8C02380CC43}" sibTransId="{7D56DE22-4800-468C-A604-F0E404AA9B3C}"/>
    <dgm:cxn modelId="{D922F8DF-37A9-4D3B-A7A9-47C151105814}" srcId="{E07C9D2A-F7ED-47CC-9E31-128B9292A08A}" destId="{5A33BC9B-E613-4734-92D0-F48CDC7899D7}" srcOrd="0" destOrd="0" parTransId="{49E1DA88-E2A0-4AD2-A385-D7103F00C8E5}" sibTransId="{FFE819C5-4628-4869-B559-59F9B0370E83}"/>
    <dgm:cxn modelId="{986A73F8-C00E-4576-81DC-CED4D26F23C8}" type="presOf" srcId="{5A33BC9B-E613-4734-92D0-F48CDC7899D7}" destId="{DD9FB843-AC4B-46CA-8858-3AC623A47CFC}" srcOrd="1" destOrd="0" presId="urn:microsoft.com/office/officeart/2005/8/layout/pyramid1"/>
    <dgm:cxn modelId="{6EC9ADFC-771C-4712-8593-F5AC4AEFAE89}" type="presOf" srcId="{E07C9D2A-F7ED-47CC-9E31-128B9292A08A}" destId="{7E321886-4094-4EA7-824A-F33BDA505863}" srcOrd="0" destOrd="0" presId="urn:microsoft.com/office/officeart/2005/8/layout/pyramid1"/>
    <dgm:cxn modelId="{C942E550-8A34-4397-A1AC-BC336715E0FD}" type="presParOf" srcId="{7E321886-4094-4EA7-824A-F33BDA505863}" destId="{6CE8CE28-9335-4724-B850-4A5F2660BD26}" srcOrd="0" destOrd="0" presId="urn:microsoft.com/office/officeart/2005/8/layout/pyramid1"/>
    <dgm:cxn modelId="{165152C8-34AD-4150-ABCD-5B5057FD154A}" type="presParOf" srcId="{6CE8CE28-9335-4724-B850-4A5F2660BD26}" destId="{EE831C92-2452-41E2-8D40-B0C9B1B93A53}" srcOrd="0" destOrd="0" presId="urn:microsoft.com/office/officeart/2005/8/layout/pyramid1"/>
    <dgm:cxn modelId="{22E73EC7-A6CD-4E49-A893-6E3B2EEDD765}" type="presParOf" srcId="{6CE8CE28-9335-4724-B850-4A5F2660BD26}" destId="{DD9FB843-AC4B-46CA-8858-3AC623A47CFC}" srcOrd="1" destOrd="0" presId="urn:microsoft.com/office/officeart/2005/8/layout/pyramid1"/>
    <dgm:cxn modelId="{FED03F33-2225-4E91-94E0-8D998A181691}" type="presParOf" srcId="{7E321886-4094-4EA7-824A-F33BDA505863}" destId="{8870EFD6-9FF0-48F8-B3C3-16887BD409D7}" srcOrd="1" destOrd="0" presId="urn:microsoft.com/office/officeart/2005/8/layout/pyramid1"/>
    <dgm:cxn modelId="{FC8662FA-86EE-41E0-804E-77BCE4449434}" type="presParOf" srcId="{8870EFD6-9FF0-48F8-B3C3-16887BD409D7}" destId="{594478D5-D24B-479D-9782-6CEA4B8391CD}" srcOrd="0" destOrd="0" presId="urn:microsoft.com/office/officeart/2005/8/layout/pyramid1"/>
    <dgm:cxn modelId="{DBF55801-B2AF-4F92-BDF8-0D09E4A4A87E}" type="presParOf" srcId="{8870EFD6-9FF0-48F8-B3C3-16887BD409D7}" destId="{8D10AB9D-C5F7-45DD-99DB-E4407AB31AC7}" srcOrd="1" destOrd="0" presId="urn:microsoft.com/office/officeart/2005/8/layout/pyramid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7C9D2A-F7ED-47CC-9E31-128B9292A08A}"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5A33BC9B-E613-4734-92D0-F48CDC7899D7}">
      <dgm:prSet custT="1"/>
      <dgm:spPr>
        <a:solidFill>
          <a:srgbClr val="92D050"/>
        </a:solidFill>
      </dgm:spPr>
      <dgm:t>
        <a:bodyPr/>
        <a:lstStyle/>
        <a:p>
          <a:r>
            <a:rPr lang="en-US" sz="1400" dirty="0">
              <a:solidFill>
                <a:srgbClr val="333333"/>
              </a:solidFill>
              <a:latin typeface="Arial" panose="020B0604020202020204" pitchFamily="34" charset="0"/>
              <a:cs typeface="Arial" panose="020B0604020202020204" pitchFamily="34" charset="0"/>
            </a:rPr>
            <a:t>Collaboration</a:t>
          </a:r>
        </a:p>
      </dgm:t>
    </dgm:pt>
    <dgm:pt modelId="{FFE819C5-4628-4869-B559-59F9B0370E83}" type="sibTrans" cxnId="{D922F8DF-37A9-4D3B-A7A9-47C151105814}">
      <dgm:prSet/>
      <dgm:spPr/>
      <dgm:t>
        <a:bodyPr/>
        <a:lstStyle/>
        <a:p>
          <a:endParaRPr lang="en-US" sz="1100">
            <a:latin typeface="Calibri" panose="020F0502020204030204" pitchFamily="34" charset="0"/>
          </a:endParaRPr>
        </a:p>
      </dgm:t>
    </dgm:pt>
    <dgm:pt modelId="{49E1DA88-E2A0-4AD2-A385-D7103F00C8E5}" type="parTrans" cxnId="{D922F8DF-37A9-4D3B-A7A9-47C151105814}">
      <dgm:prSet/>
      <dgm:spPr/>
      <dgm:t>
        <a:bodyPr/>
        <a:lstStyle/>
        <a:p>
          <a:endParaRPr lang="en-US" sz="1100">
            <a:latin typeface="Calibri" panose="020F0502020204030204" pitchFamily="34" charset="0"/>
          </a:endParaRPr>
        </a:p>
      </dgm:t>
    </dgm:pt>
    <dgm:pt modelId="{DBD6AAB2-AFCA-44E7-9C0E-5BABF27B5534}">
      <dgm:prSet custT="1"/>
      <dgm:spPr>
        <a:solidFill>
          <a:srgbClr val="92D050"/>
        </a:solidFill>
      </dgm:spPr>
      <dgm:t>
        <a:bodyPr/>
        <a:lstStyle/>
        <a:p>
          <a:r>
            <a:rPr lang="en-US" sz="1200" dirty="0">
              <a:solidFill>
                <a:srgbClr val="333333"/>
              </a:solidFill>
              <a:latin typeface="Arial" panose="020B0604020202020204" pitchFamily="34" charset="0"/>
              <a:cs typeface="Arial" panose="020B0604020202020204" pitchFamily="34" charset="0"/>
            </a:rPr>
            <a:t>Technology Forcing</a:t>
          </a:r>
        </a:p>
      </dgm:t>
    </dgm:pt>
    <dgm:pt modelId="{495227AB-9C6D-496F-A299-B8C02380CC43}" type="parTrans" cxnId="{A0BBD4B7-4CF7-4F82-811B-25F78526E674}">
      <dgm:prSet/>
      <dgm:spPr/>
      <dgm:t>
        <a:bodyPr/>
        <a:lstStyle/>
        <a:p>
          <a:endParaRPr lang="en-US" sz="1100"/>
        </a:p>
      </dgm:t>
    </dgm:pt>
    <dgm:pt modelId="{7D56DE22-4800-468C-A604-F0E404AA9B3C}" type="sibTrans" cxnId="{A0BBD4B7-4CF7-4F82-811B-25F78526E674}">
      <dgm:prSet/>
      <dgm:spPr/>
      <dgm:t>
        <a:bodyPr/>
        <a:lstStyle/>
        <a:p>
          <a:endParaRPr lang="en-US" sz="1100"/>
        </a:p>
      </dgm:t>
    </dgm:pt>
    <dgm:pt modelId="{7E321886-4094-4EA7-824A-F33BDA505863}" type="pres">
      <dgm:prSet presAssocID="{E07C9D2A-F7ED-47CC-9E31-128B9292A08A}" presName="Name0" presStyleCnt="0">
        <dgm:presLayoutVars>
          <dgm:dir/>
          <dgm:animLvl val="lvl"/>
          <dgm:resizeHandles val="exact"/>
        </dgm:presLayoutVars>
      </dgm:prSet>
      <dgm:spPr/>
    </dgm:pt>
    <dgm:pt modelId="{6CE8CE28-9335-4724-B850-4A5F2660BD26}" type="pres">
      <dgm:prSet presAssocID="{5A33BC9B-E613-4734-92D0-F48CDC7899D7}" presName="Name8" presStyleCnt="0"/>
      <dgm:spPr/>
    </dgm:pt>
    <dgm:pt modelId="{EE831C92-2452-41E2-8D40-B0C9B1B93A53}" type="pres">
      <dgm:prSet presAssocID="{5A33BC9B-E613-4734-92D0-F48CDC7899D7}" presName="level" presStyleLbl="node1" presStyleIdx="0" presStyleCnt="2" custScaleX="200000" custLinFactX="-614103" custLinFactY="-100000" custLinFactNeighborX="-700000" custLinFactNeighborY="-151762">
        <dgm:presLayoutVars>
          <dgm:chMax val="1"/>
          <dgm:bulletEnabled val="1"/>
        </dgm:presLayoutVars>
      </dgm:prSet>
      <dgm:spPr>
        <a:prstGeom prst="rect">
          <a:avLst/>
        </a:prstGeom>
      </dgm:spPr>
    </dgm:pt>
    <dgm:pt modelId="{DD9FB843-AC4B-46CA-8858-3AC623A47CFC}" type="pres">
      <dgm:prSet presAssocID="{5A33BC9B-E613-4734-92D0-F48CDC7899D7}" presName="levelTx" presStyleLbl="revTx" presStyleIdx="0" presStyleCnt="0">
        <dgm:presLayoutVars>
          <dgm:chMax val="1"/>
          <dgm:bulletEnabled val="1"/>
        </dgm:presLayoutVars>
      </dgm:prSet>
      <dgm:spPr/>
    </dgm:pt>
    <dgm:pt modelId="{8870EFD6-9FF0-48F8-B3C3-16887BD409D7}" type="pres">
      <dgm:prSet presAssocID="{DBD6AAB2-AFCA-44E7-9C0E-5BABF27B5534}" presName="Name8" presStyleCnt="0"/>
      <dgm:spPr/>
    </dgm:pt>
    <dgm:pt modelId="{594478D5-D24B-479D-9782-6CEA4B8391CD}" type="pres">
      <dgm:prSet presAssocID="{DBD6AAB2-AFCA-44E7-9C0E-5BABF27B5534}" presName="level" presStyleLbl="node1" presStyleIdx="1" presStyleCnt="2" custLinFactY="35714" custLinFactNeighborX="6667" custLinFactNeighborY="100000">
        <dgm:presLayoutVars>
          <dgm:chMax val="1"/>
          <dgm:bulletEnabled val="1"/>
        </dgm:presLayoutVars>
      </dgm:prSet>
      <dgm:spPr>
        <a:prstGeom prst="rect">
          <a:avLst/>
        </a:prstGeom>
      </dgm:spPr>
    </dgm:pt>
    <dgm:pt modelId="{8D10AB9D-C5F7-45DD-99DB-E4407AB31AC7}" type="pres">
      <dgm:prSet presAssocID="{DBD6AAB2-AFCA-44E7-9C0E-5BABF27B5534}" presName="levelTx" presStyleLbl="revTx" presStyleIdx="0" presStyleCnt="0">
        <dgm:presLayoutVars>
          <dgm:chMax val="1"/>
          <dgm:bulletEnabled val="1"/>
        </dgm:presLayoutVars>
      </dgm:prSet>
      <dgm:spPr/>
    </dgm:pt>
  </dgm:ptLst>
  <dgm:cxnLst>
    <dgm:cxn modelId="{66D51F07-C90C-49CB-A4B4-2658BA8E5E24}" type="presOf" srcId="{5A33BC9B-E613-4734-92D0-F48CDC7899D7}" destId="{EE831C92-2452-41E2-8D40-B0C9B1B93A53}" srcOrd="0" destOrd="0" presId="urn:microsoft.com/office/officeart/2005/8/layout/pyramid1"/>
    <dgm:cxn modelId="{5730B562-8009-4FC0-98AD-D32346C04FB7}" type="presOf" srcId="{DBD6AAB2-AFCA-44E7-9C0E-5BABF27B5534}" destId="{8D10AB9D-C5F7-45DD-99DB-E4407AB31AC7}" srcOrd="1" destOrd="0" presId="urn:microsoft.com/office/officeart/2005/8/layout/pyramid1"/>
    <dgm:cxn modelId="{18397175-E4C6-46BF-84F0-7BDAA2D4B91C}" type="presOf" srcId="{DBD6AAB2-AFCA-44E7-9C0E-5BABF27B5534}" destId="{594478D5-D24B-479D-9782-6CEA4B8391CD}" srcOrd="0" destOrd="0" presId="urn:microsoft.com/office/officeart/2005/8/layout/pyramid1"/>
    <dgm:cxn modelId="{A0BBD4B7-4CF7-4F82-811B-25F78526E674}" srcId="{E07C9D2A-F7ED-47CC-9E31-128B9292A08A}" destId="{DBD6AAB2-AFCA-44E7-9C0E-5BABF27B5534}" srcOrd="1" destOrd="0" parTransId="{495227AB-9C6D-496F-A299-B8C02380CC43}" sibTransId="{7D56DE22-4800-468C-A604-F0E404AA9B3C}"/>
    <dgm:cxn modelId="{CCF5A1C8-721B-4EF5-8637-35388151D3C1}" type="presOf" srcId="{5A33BC9B-E613-4734-92D0-F48CDC7899D7}" destId="{DD9FB843-AC4B-46CA-8858-3AC623A47CFC}" srcOrd="1" destOrd="0" presId="urn:microsoft.com/office/officeart/2005/8/layout/pyramid1"/>
    <dgm:cxn modelId="{D922F8DF-37A9-4D3B-A7A9-47C151105814}" srcId="{E07C9D2A-F7ED-47CC-9E31-128B9292A08A}" destId="{5A33BC9B-E613-4734-92D0-F48CDC7899D7}" srcOrd="0" destOrd="0" parTransId="{49E1DA88-E2A0-4AD2-A385-D7103F00C8E5}" sibTransId="{FFE819C5-4628-4869-B559-59F9B0370E83}"/>
    <dgm:cxn modelId="{5A51D3FC-9C8E-4C28-A142-110644DABDC8}" type="presOf" srcId="{E07C9D2A-F7ED-47CC-9E31-128B9292A08A}" destId="{7E321886-4094-4EA7-824A-F33BDA505863}" srcOrd="0" destOrd="0" presId="urn:microsoft.com/office/officeart/2005/8/layout/pyramid1"/>
    <dgm:cxn modelId="{A1912A74-0401-464E-B48F-948FA0C96893}" type="presParOf" srcId="{7E321886-4094-4EA7-824A-F33BDA505863}" destId="{6CE8CE28-9335-4724-B850-4A5F2660BD26}" srcOrd="0" destOrd="0" presId="urn:microsoft.com/office/officeart/2005/8/layout/pyramid1"/>
    <dgm:cxn modelId="{4E038DE8-E40C-4D74-9BF9-32C871F2D5C3}" type="presParOf" srcId="{6CE8CE28-9335-4724-B850-4A5F2660BD26}" destId="{EE831C92-2452-41E2-8D40-B0C9B1B93A53}" srcOrd="0" destOrd="0" presId="urn:microsoft.com/office/officeart/2005/8/layout/pyramid1"/>
    <dgm:cxn modelId="{FF80E55F-E002-49E8-8F7D-A33EECC6D6A2}" type="presParOf" srcId="{6CE8CE28-9335-4724-B850-4A5F2660BD26}" destId="{DD9FB843-AC4B-46CA-8858-3AC623A47CFC}" srcOrd="1" destOrd="0" presId="urn:microsoft.com/office/officeart/2005/8/layout/pyramid1"/>
    <dgm:cxn modelId="{746C36E4-7855-4D3F-8076-9FAE33035365}" type="presParOf" srcId="{7E321886-4094-4EA7-824A-F33BDA505863}" destId="{8870EFD6-9FF0-48F8-B3C3-16887BD409D7}" srcOrd="1" destOrd="0" presId="urn:microsoft.com/office/officeart/2005/8/layout/pyramid1"/>
    <dgm:cxn modelId="{0851538F-1A3D-4AB4-A0DC-D904B4512567}" type="presParOf" srcId="{8870EFD6-9FF0-48F8-B3C3-16887BD409D7}" destId="{594478D5-D24B-479D-9782-6CEA4B8391CD}" srcOrd="0" destOrd="0" presId="urn:microsoft.com/office/officeart/2005/8/layout/pyramid1"/>
    <dgm:cxn modelId="{44CF7DCF-2CD3-418E-B9AC-551B3928C395}" type="presParOf" srcId="{8870EFD6-9FF0-48F8-B3C3-16887BD409D7}" destId="{8D10AB9D-C5F7-45DD-99DB-E4407AB31AC7}" srcOrd="1" destOrd="0" presId="urn:microsoft.com/office/officeart/2005/8/layout/pyramid1"/>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7C9D2A-F7ED-47CC-9E31-128B9292A08A}"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5A33BC9B-E613-4734-92D0-F48CDC7899D7}">
      <dgm:prSet custT="1"/>
      <dgm:spPr>
        <a:solidFill>
          <a:srgbClr val="92D050"/>
        </a:solidFill>
      </dgm:spPr>
      <dgm:t>
        <a:bodyPr/>
        <a:lstStyle/>
        <a:p>
          <a:r>
            <a:rPr lang="en-US" sz="1200" dirty="0">
              <a:solidFill>
                <a:srgbClr val="333333"/>
              </a:solidFill>
              <a:latin typeface="Arial" panose="020B0604020202020204" pitchFamily="34" charset="0"/>
              <a:cs typeface="Arial" panose="020B0604020202020204" pitchFamily="34" charset="0"/>
            </a:rPr>
            <a:t>Compromise</a:t>
          </a:r>
        </a:p>
      </dgm:t>
    </dgm:pt>
    <dgm:pt modelId="{FFE819C5-4628-4869-B559-59F9B0370E83}" type="sibTrans" cxnId="{D922F8DF-37A9-4D3B-A7A9-47C151105814}">
      <dgm:prSet/>
      <dgm:spPr/>
      <dgm:t>
        <a:bodyPr/>
        <a:lstStyle/>
        <a:p>
          <a:endParaRPr lang="en-US" sz="1100">
            <a:latin typeface="Calibri" panose="020F0502020204030204" pitchFamily="34" charset="0"/>
          </a:endParaRPr>
        </a:p>
      </dgm:t>
    </dgm:pt>
    <dgm:pt modelId="{49E1DA88-E2A0-4AD2-A385-D7103F00C8E5}" type="parTrans" cxnId="{D922F8DF-37A9-4D3B-A7A9-47C151105814}">
      <dgm:prSet/>
      <dgm:spPr/>
      <dgm:t>
        <a:bodyPr/>
        <a:lstStyle/>
        <a:p>
          <a:endParaRPr lang="en-US" sz="1100">
            <a:latin typeface="Calibri" panose="020F0502020204030204" pitchFamily="34" charset="0"/>
          </a:endParaRPr>
        </a:p>
      </dgm:t>
    </dgm:pt>
    <dgm:pt modelId="{DBD6AAB2-AFCA-44E7-9C0E-5BABF27B5534}">
      <dgm:prSet custT="1"/>
      <dgm:spPr>
        <a:solidFill>
          <a:srgbClr val="92D050"/>
        </a:solidFill>
      </dgm:spPr>
      <dgm:t>
        <a:bodyPr/>
        <a:lstStyle/>
        <a:p>
          <a:r>
            <a:rPr lang="en-US" sz="1200" dirty="0">
              <a:solidFill>
                <a:srgbClr val="333333"/>
              </a:solidFill>
              <a:latin typeface="Arial" panose="020B0604020202020204" pitchFamily="34" charset="0"/>
              <a:cs typeface="Arial" panose="020B0604020202020204" pitchFamily="34" charset="0"/>
            </a:rPr>
            <a:t>Enhanced Education</a:t>
          </a:r>
        </a:p>
      </dgm:t>
    </dgm:pt>
    <dgm:pt modelId="{495227AB-9C6D-496F-A299-B8C02380CC43}" type="parTrans" cxnId="{A0BBD4B7-4CF7-4F82-811B-25F78526E674}">
      <dgm:prSet/>
      <dgm:spPr/>
      <dgm:t>
        <a:bodyPr/>
        <a:lstStyle/>
        <a:p>
          <a:endParaRPr lang="en-US" sz="1100"/>
        </a:p>
      </dgm:t>
    </dgm:pt>
    <dgm:pt modelId="{7D56DE22-4800-468C-A604-F0E404AA9B3C}" type="sibTrans" cxnId="{A0BBD4B7-4CF7-4F82-811B-25F78526E674}">
      <dgm:prSet/>
      <dgm:spPr/>
      <dgm:t>
        <a:bodyPr/>
        <a:lstStyle/>
        <a:p>
          <a:endParaRPr lang="en-US" sz="1100"/>
        </a:p>
      </dgm:t>
    </dgm:pt>
    <dgm:pt modelId="{7E321886-4094-4EA7-824A-F33BDA505863}" type="pres">
      <dgm:prSet presAssocID="{E07C9D2A-F7ED-47CC-9E31-128B9292A08A}" presName="Name0" presStyleCnt="0">
        <dgm:presLayoutVars>
          <dgm:dir/>
          <dgm:animLvl val="lvl"/>
          <dgm:resizeHandles val="exact"/>
        </dgm:presLayoutVars>
      </dgm:prSet>
      <dgm:spPr/>
    </dgm:pt>
    <dgm:pt modelId="{6CE8CE28-9335-4724-B850-4A5F2660BD26}" type="pres">
      <dgm:prSet presAssocID="{5A33BC9B-E613-4734-92D0-F48CDC7899D7}" presName="Name8" presStyleCnt="0"/>
      <dgm:spPr/>
    </dgm:pt>
    <dgm:pt modelId="{EE831C92-2452-41E2-8D40-B0C9B1B93A53}" type="pres">
      <dgm:prSet presAssocID="{5A33BC9B-E613-4734-92D0-F48CDC7899D7}" presName="level" presStyleLbl="node1" presStyleIdx="0" presStyleCnt="2" custScaleX="200000" custLinFactX="-614103" custLinFactY="-100000" custLinFactNeighborX="-700000" custLinFactNeighborY="-151762">
        <dgm:presLayoutVars>
          <dgm:chMax val="1"/>
          <dgm:bulletEnabled val="1"/>
        </dgm:presLayoutVars>
      </dgm:prSet>
      <dgm:spPr>
        <a:prstGeom prst="rect">
          <a:avLst/>
        </a:prstGeom>
      </dgm:spPr>
    </dgm:pt>
    <dgm:pt modelId="{DD9FB843-AC4B-46CA-8858-3AC623A47CFC}" type="pres">
      <dgm:prSet presAssocID="{5A33BC9B-E613-4734-92D0-F48CDC7899D7}" presName="levelTx" presStyleLbl="revTx" presStyleIdx="0" presStyleCnt="0">
        <dgm:presLayoutVars>
          <dgm:chMax val="1"/>
          <dgm:bulletEnabled val="1"/>
        </dgm:presLayoutVars>
      </dgm:prSet>
      <dgm:spPr/>
    </dgm:pt>
    <dgm:pt modelId="{8870EFD6-9FF0-48F8-B3C3-16887BD409D7}" type="pres">
      <dgm:prSet presAssocID="{DBD6AAB2-AFCA-44E7-9C0E-5BABF27B5534}" presName="Name8" presStyleCnt="0"/>
      <dgm:spPr/>
    </dgm:pt>
    <dgm:pt modelId="{594478D5-D24B-479D-9782-6CEA4B8391CD}" type="pres">
      <dgm:prSet presAssocID="{DBD6AAB2-AFCA-44E7-9C0E-5BABF27B5534}" presName="level" presStyleLbl="node1" presStyleIdx="1" presStyleCnt="2" custLinFactNeighborY="4099">
        <dgm:presLayoutVars>
          <dgm:chMax val="1"/>
          <dgm:bulletEnabled val="1"/>
        </dgm:presLayoutVars>
      </dgm:prSet>
      <dgm:spPr>
        <a:prstGeom prst="rect">
          <a:avLst/>
        </a:prstGeom>
      </dgm:spPr>
    </dgm:pt>
    <dgm:pt modelId="{8D10AB9D-C5F7-45DD-99DB-E4407AB31AC7}" type="pres">
      <dgm:prSet presAssocID="{DBD6AAB2-AFCA-44E7-9C0E-5BABF27B5534}" presName="levelTx" presStyleLbl="revTx" presStyleIdx="0" presStyleCnt="0">
        <dgm:presLayoutVars>
          <dgm:chMax val="1"/>
          <dgm:bulletEnabled val="1"/>
        </dgm:presLayoutVars>
      </dgm:prSet>
      <dgm:spPr/>
    </dgm:pt>
  </dgm:ptLst>
  <dgm:cxnLst>
    <dgm:cxn modelId="{25C75728-E50C-49C7-843B-0B0DF11353DB}" type="presOf" srcId="{DBD6AAB2-AFCA-44E7-9C0E-5BABF27B5534}" destId="{594478D5-D24B-479D-9782-6CEA4B8391CD}" srcOrd="0" destOrd="0" presId="urn:microsoft.com/office/officeart/2005/8/layout/pyramid1"/>
    <dgm:cxn modelId="{FA957F2E-E22A-4D9E-9378-AA2C84FC2DFF}" type="presOf" srcId="{5A33BC9B-E613-4734-92D0-F48CDC7899D7}" destId="{EE831C92-2452-41E2-8D40-B0C9B1B93A53}" srcOrd="0" destOrd="0" presId="urn:microsoft.com/office/officeart/2005/8/layout/pyramid1"/>
    <dgm:cxn modelId="{A4FB7160-C25E-4A39-ACAD-F8531F5CD287}" type="presOf" srcId="{5A33BC9B-E613-4734-92D0-F48CDC7899D7}" destId="{DD9FB843-AC4B-46CA-8858-3AC623A47CFC}" srcOrd="1" destOrd="0" presId="urn:microsoft.com/office/officeart/2005/8/layout/pyramid1"/>
    <dgm:cxn modelId="{E9D79F6A-E0B4-425A-BFEB-FE4C011FFAB6}" type="presOf" srcId="{DBD6AAB2-AFCA-44E7-9C0E-5BABF27B5534}" destId="{8D10AB9D-C5F7-45DD-99DB-E4407AB31AC7}" srcOrd="1" destOrd="0" presId="urn:microsoft.com/office/officeart/2005/8/layout/pyramid1"/>
    <dgm:cxn modelId="{063F647A-B020-4C88-911B-ABFF63ADAEBA}" type="presOf" srcId="{E07C9D2A-F7ED-47CC-9E31-128B9292A08A}" destId="{7E321886-4094-4EA7-824A-F33BDA505863}" srcOrd="0" destOrd="0" presId="urn:microsoft.com/office/officeart/2005/8/layout/pyramid1"/>
    <dgm:cxn modelId="{A0BBD4B7-4CF7-4F82-811B-25F78526E674}" srcId="{E07C9D2A-F7ED-47CC-9E31-128B9292A08A}" destId="{DBD6AAB2-AFCA-44E7-9C0E-5BABF27B5534}" srcOrd="1" destOrd="0" parTransId="{495227AB-9C6D-496F-A299-B8C02380CC43}" sibTransId="{7D56DE22-4800-468C-A604-F0E404AA9B3C}"/>
    <dgm:cxn modelId="{D922F8DF-37A9-4D3B-A7A9-47C151105814}" srcId="{E07C9D2A-F7ED-47CC-9E31-128B9292A08A}" destId="{5A33BC9B-E613-4734-92D0-F48CDC7899D7}" srcOrd="0" destOrd="0" parTransId="{49E1DA88-E2A0-4AD2-A385-D7103F00C8E5}" sibTransId="{FFE819C5-4628-4869-B559-59F9B0370E83}"/>
    <dgm:cxn modelId="{64216CD9-60B0-454C-8AD2-2A18F498FB4A}" type="presParOf" srcId="{7E321886-4094-4EA7-824A-F33BDA505863}" destId="{6CE8CE28-9335-4724-B850-4A5F2660BD26}" srcOrd="0" destOrd="0" presId="urn:microsoft.com/office/officeart/2005/8/layout/pyramid1"/>
    <dgm:cxn modelId="{A09328B1-CDF4-49C2-8E58-533C16E67E7A}" type="presParOf" srcId="{6CE8CE28-9335-4724-B850-4A5F2660BD26}" destId="{EE831C92-2452-41E2-8D40-B0C9B1B93A53}" srcOrd="0" destOrd="0" presId="urn:microsoft.com/office/officeart/2005/8/layout/pyramid1"/>
    <dgm:cxn modelId="{F7765F94-AC08-4A91-92E6-198E8CFACB8B}" type="presParOf" srcId="{6CE8CE28-9335-4724-B850-4A5F2660BD26}" destId="{DD9FB843-AC4B-46CA-8858-3AC623A47CFC}" srcOrd="1" destOrd="0" presId="urn:microsoft.com/office/officeart/2005/8/layout/pyramid1"/>
    <dgm:cxn modelId="{E339AC00-D8FD-4007-AEBF-D2BF7E5295A0}" type="presParOf" srcId="{7E321886-4094-4EA7-824A-F33BDA505863}" destId="{8870EFD6-9FF0-48F8-B3C3-16887BD409D7}" srcOrd="1" destOrd="0" presId="urn:microsoft.com/office/officeart/2005/8/layout/pyramid1"/>
    <dgm:cxn modelId="{3157DC29-AFA8-41A8-AF3C-926AD2F661B8}" type="presParOf" srcId="{8870EFD6-9FF0-48F8-B3C3-16887BD409D7}" destId="{594478D5-D24B-479D-9782-6CEA4B8391CD}" srcOrd="0" destOrd="0" presId="urn:microsoft.com/office/officeart/2005/8/layout/pyramid1"/>
    <dgm:cxn modelId="{F8CE7DCB-C51E-4BFC-999F-435412148B3C}" type="presParOf" srcId="{8870EFD6-9FF0-48F8-B3C3-16887BD409D7}" destId="{8D10AB9D-C5F7-45DD-99DB-E4407AB31AC7}" srcOrd="1" destOrd="0" presId="urn:microsoft.com/office/officeart/2005/8/layout/pyramid1"/>
  </dgm:cxnLst>
  <dgm:bg>
    <a:noFill/>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E222C-5A92-4D6D-A82A-30B4DD98A319}">
      <dsp:nvSpPr>
        <dsp:cNvPr id="0" name=""/>
        <dsp:cNvSpPr/>
      </dsp:nvSpPr>
      <dsp:spPr>
        <a:xfrm>
          <a:off x="610" y="392982"/>
          <a:ext cx="2515492" cy="97702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Policy Transformation</a:t>
          </a:r>
        </a:p>
      </dsp:txBody>
      <dsp:txXfrm>
        <a:off x="610" y="392982"/>
        <a:ext cx="2515492" cy="977027"/>
      </dsp:txXfrm>
    </dsp:sp>
    <dsp:sp modelId="{7A14FA8E-DDAB-4793-A769-3F4B3FFC34CD}">
      <dsp:nvSpPr>
        <dsp:cNvPr id="0" name=""/>
        <dsp:cNvSpPr/>
      </dsp:nvSpPr>
      <dsp:spPr>
        <a:xfrm>
          <a:off x="0" y="1370009"/>
          <a:ext cx="2515492" cy="27629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Incentives- based</a:t>
          </a:r>
        </a:p>
        <a:p>
          <a:pPr marL="228600" lvl="1" indent="-228600" algn="l" defTabSz="1155700">
            <a:lnSpc>
              <a:spcPct val="90000"/>
            </a:lnSpc>
            <a:spcBef>
              <a:spcPct val="0"/>
            </a:spcBef>
            <a:spcAft>
              <a:spcPct val="15000"/>
            </a:spcAft>
            <a:buChar char="•"/>
          </a:pPr>
          <a:r>
            <a:rPr lang="en-US" sz="2600" kern="1200" dirty="0"/>
            <a:t>Regulatory</a:t>
          </a:r>
        </a:p>
      </dsp:txBody>
      <dsp:txXfrm>
        <a:off x="0" y="1370009"/>
        <a:ext cx="2515492" cy="2762971"/>
      </dsp:txXfrm>
    </dsp:sp>
    <dsp:sp modelId="{C47B9974-3930-4D12-B1D0-9B60927F03EF}">
      <dsp:nvSpPr>
        <dsp:cNvPr id="0" name=""/>
        <dsp:cNvSpPr/>
      </dsp:nvSpPr>
      <dsp:spPr>
        <a:xfrm>
          <a:off x="2868272" y="367933"/>
          <a:ext cx="2493054" cy="9926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Science Transformation</a:t>
          </a:r>
        </a:p>
      </dsp:txBody>
      <dsp:txXfrm>
        <a:off x="2868272" y="367933"/>
        <a:ext cx="2493054" cy="992688"/>
      </dsp:txXfrm>
    </dsp:sp>
    <dsp:sp modelId="{0B84E12F-1ECD-4BF6-9271-5008071B16E5}">
      <dsp:nvSpPr>
        <dsp:cNvPr id="0" name=""/>
        <dsp:cNvSpPr/>
      </dsp:nvSpPr>
      <dsp:spPr>
        <a:xfrm>
          <a:off x="2890748" y="1373924"/>
          <a:ext cx="2461535" cy="27629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Green Chemistry</a:t>
          </a:r>
        </a:p>
        <a:p>
          <a:pPr marL="228600" lvl="1" indent="-228600" algn="l" defTabSz="1155700">
            <a:lnSpc>
              <a:spcPct val="90000"/>
            </a:lnSpc>
            <a:spcBef>
              <a:spcPct val="0"/>
            </a:spcBef>
            <a:spcAft>
              <a:spcPct val="15000"/>
            </a:spcAft>
            <a:buChar char="•"/>
          </a:pPr>
          <a:r>
            <a:rPr lang="en-US" sz="2600" kern="1200" dirty="0"/>
            <a:t>Alternatives Assessment</a:t>
          </a:r>
        </a:p>
        <a:p>
          <a:pPr marL="228600" lvl="1" indent="-228600" algn="l" defTabSz="1155700">
            <a:lnSpc>
              <a:spcPct val="90000"/>
            </a:lnSpc>
            <a:spcBef>
              <a:spcPct val="0"/>
            </a:spcBef>
            <a:spcAft>
              <a:spcPct val="15000"/>
            </a:spcAft>
            <a:buChar char="•"/>
          </a:pPr>
          <a:r>
            <a:rPr lang="en-US" sz="2600" kern="1200" dirty="0"/>
            <a:t>21</a:t>
          </a:r>
          <a:r>
            <a:rPr lang="en-US" sz="2600" kern="1200" baseline="30000" dirty="0"/>
            <a:t>st</a:t>
          </a:r>
          <a:r>
            <a:rPr lang="en-US" sz="2600" kern="1200" dirty="0"/>
            <a:t> Century Toxicology</a:t>
          </a:r>
        </a:p>
      </dsp:txBody>
      <dsp:txXfrm>
        <a:off x="2890748" y="1373924"/>
        <a:ext cx="2461535" cy="2762971"/>
      </dsp:txXfrm>
    </dsp:sp>
    <dsp:sp modelId="{73E80B40-EDD8-4E8D-99C7-24B113B8C204}">
      <dsp:nvSpPr>
        <dsp:cNvPr id="0" name=""/>
        <dsp:cNvSpPr/>
      </dsp:nvSpPr>
      <dsp:spPr>
        <a:xfrm>
          <a:off x="5713496" y="392982"/>
          <a:ext cx="2515492" cy="97702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Market Transformation</a:t>
          </a:r>
        </a:p>
      </dsp:txBody>
      <dsp:txXfrm>
        <a:off x="5713496" y="392982"/>
        <a:ext cx="2515492" cy="977027"/>
      </dsp:txXfrm>
    </dsp:sp>
    <dsp:sp modelId="{368FD435-47DB-4A75-B425-1894093FA3C9}">
      <dsp:nvSpPr>
        <dsp:cNvPr id="0" name=""/>
        <dsp:cNvSpPr/>
      </dsp:nvSpPr>
      <dsp:spPr>
        <a:xfrm>
          <a:off x="5713496" y="1370009"/>
          <a:ext cx="2515492" cy="27629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Demand-Side</a:t>
          </a:r>
        </a:p>
        <a:p>
          <a:pPr marL="228600" lvl="1" indent="-228600" algn="l" defTabSz="1155700">
            <a:lnSpc>
              <a:spcPct val="90000"/>
            </a:lnSpc>
            <a:spcBef>
              <a:spcPct val="0"/>
            </a:spcBef>
            <a:spcAft>
              <a:spcPct val="15000"/>
            </a:spcAft>
            <a:buChar char="•"/>
          </a:pPr>
          <a:r>
            <a:rPr lang="en-US" sz="2600" kern="1200" dirty="0"/>
            <a:t>Supply-Side</a:t>
          </a:r>
        </a:p>
      </dsp:txBody>
      <dsp:txXfrm>
        <a:off x="5713496" y="1370009"/>
        <a:ext cx="2515492" cy="2762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31C92-2452-41E2-8D40-B0C9B1B93A53}">
      <dsp:nvSpPr>
        <dsp:cNvPr id="0" name=""/>
        <dsp:cNvSpPr/>
      </dsp:nvSpPr>
      <dsp:spPr>
        <a:xfrm>
          <a:off x="0" y="0"/>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Green Definition</a:t>
          </a:r>
        </a:p>
      </dsp:txBody>
      <dsp:txXfrm>
        <a:off x="0" y="0"/>
        <a:ext cx="1771649" cy="278305"/>
      </dsp:txXfrm>
    </dsp:sp>
    <dsp:sp modelId="{268995FA-02EC-4D6E-8250-15C1F93F4291}">
      <dsp:nvSpPr>
        <dsp:cNvPr id="0" name=""/>
        <dsp:cNvSpPr/>
      </dsp:nvSpPr>
      <dsp:spPr>
        <a:xfrm>
          <a:off x="0" y="278305"/>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Supply Chain Complexity</a:t>
          </a:r>
        </a:p>
      </dsp:txBody>
      <dsp:txXfrm>
        <a:off x="310038" y="278305"/>
        <a:ext cx="1151572" cy="278305"/>
      </dsp:txXfrm>
    </dsp:sp>
    <dsp:sp modelId="{E107E625-71C9-4DB3-AF74-810AFC247AD4}">
      <dsp:nvSpPr>
        <dsp:cNvPr id="0" name=""/>
        <dsp:cNvSpPr/>
      </dsp:nvSpPr>
      <dsp:spPr>
        <a:xfrm>
          <a:off x="0" y="556610"/>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Incumbency</a:t>
          </a:r>
        </a:p>
      </dsp:txBody>
      <dsp:txXfrm>
        <a:off x="310038" y="556610"/>
        <a:ext cx="1151572" cy="278305"/>
      </dsp:txXfrm>
    </dsp:sp>
    <dsp:sp modelId="{84F65016-F412-4D5F-8A6E-3C821BA0FD7E}">
      <dsp:nvSpPr>
        <dsp:cNvPr id="0" name=""/>
        <dsp:cNvSpPr/>
      </dsp:nvSpPr>
      <dsp:spPr>
        <a:xfrm>
          <a:off x="0" y="834915"/>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Confusion</a:t>
          </a:r>
        </a:p>
      </dsp:txBody>
      <dsp:txXfrm>
        <a:off x="310038" y="834915"/>
        <a:ext cx="1151572" cy="278305"/>
      </dsp:txXfrm>
    </dsp:sp>
    <dsp:sp modelId="{05D74807-D058-4DE7-AAC8-54A21CB9E895}">
      <dsp:nvSpPr>
        <dsp:cNvPr id="0" name=""/>
        <dsp:cNvSpPr/>
      </dsp:nvSpPr>
      <dsp:spPr>
        <a:xfrm>
          <a:off x="0" y="1113220"/>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Switching Risk</a:t>
          </a:r>
        </a:p>
      </dsp:txBody>
      <dsp:txXfrm>
        <a:off x="310038" y="1113220"/>
        <a:ext cx="1151572" cy="278305"/>
      </dsp:txXfrm>
    </dsp:sp>
    <dsp:sp modelId="{E6708A26-27D0-49F2-9E22-69C9F72982E0}">
      <dsp:nvSpPr>
        <dsp:cNvPr id="0" name=""/>
        <dsp:cNvSpPr/>
      </dsp:nvSpPr>
      <dsp:spPr>
        <a:xfrm>
          <a:off x="0" y="1391526"/>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Price/</a:t>
          </a:r>
          <a:r>
            <a:rPr lang="en-US" sz="1200" kern="1200" dirty="0" err="1">
              <a:solidFill>
                <a:srgbClr val="333333"/>
              </a:solidFill>
              <a:latin typeface="Calibri" panose="020F0502020204030204" pitchFamily="34" charset="0"/>
            </a:rPr>
            <a:t>Performane</a:t>
          </a:r>
          <a:endParaRPr lang="en-US" sz="1200" kern="1200" dirty="0">
            <a:solidFill>
              <a:srgbClr val="333333"/>
            </a:solidFill>
            <a:latin typeface="Calibri" panose="020F0502020204030204" pitchFamily="34" charset="0"/>
          </a:endParaRPr>
        </a:p>
      </dsp:txBody>
      <dsp:txXfrm>
        <a:off x="310038" y="1391526"/>
        <a:ext cx="1151572" cy="278305"/>
      </dsp:txXfrm>
    </dsp:sp>
    <dsp:sp modelId="{74154C62-4940-435A-97A4-53FABCA3572A}">
      <dsp:nvSpPr>
        <dsp:cNvPr id="0" name=""/>
        <dsp:cNvSpPr/>
      </dsp:nvSpPr>
      <dsp:spPr>
        <a:xfrm>
          <a:off x="2" y="1669831"/>
          <a:ext cx="1771644"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Supply &amp; Demand</a:t>
          </a:r>
        </a:p>
      </dsp:txBody>
      <dsp:txXfrm>
        <a:off x="310040" y="1669831"/>
        <a:ext cx="1151568" cy="278305"/>
      </dsp:txXfrm>
    </dsp:sp>
    <dsp:sp modelId="{DC1E6466-C3D9-4438-A223-B22C506997A5}">
      <dsp:nvSpPr>
        <dsp:cNvPr id="0" name=""/>
        <dsp:cNvSpPr/>
      </dsp:nvSpPr>
      <dsp:spPr>
        <a:xfrm>
          <a:off x="0" y="1948136"/>
          <a:ext cx="1771649"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Calibri" panose="020F0502020204030204" pitchFamily="34" charset="0"/>
            </a:rPr>
            <a:t>Transparency</a:t>
          </a:r>
        </a:p>
      </dsp:txBody>
      <dsp:txXfrm>
        <a:off x="310038" y="1948136"/>
        <a:ext cx="1151572" cy="278305"/>
      </dsp:txXfrm>
    </dsp:sp>
    <dsp:sp modelId="{9C4E08FF-8904-4137-9F40-EC1611BBE345}">
      <dsp:nvSpPr>
        <dsp:cNvPr id="0" name=""/>
        <dsp:cNvSpPr/>
      </dsp:nvSpPr>
      <dsp:spPr>
        <a:xfrm>
          <a:off x="0" y="2226441"/>
          <a:ext cx="1771650" cy="278305"/>
        </a:xfrm>
        <a:prstGeom prst="rect">
          <a:avLst/>
        </a:prstGeom>
        <a:solidFill>
          <a:srgbClr val="D5D4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333333"/>
              </a:solidFill>
              <a:latin typeface="Calibri" panose="020F0502020204030204" pitchFamily="34" charset="0"/>
            </a:rPr>
            <a:t>New Technology Access/Placement</a:t>
          </a:r>
        </a:p>
      </dsp:txBody>
      <dsp:txXfrm>
        <a:off x="310038" y="2226441"/>
        <a:ext cx="1151572" cy="2783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31C92-2452-41E2-8D40-B0C9B1B93A53}">
      <dsp:nvSpPr>
        <dsp:cNvPr id="0" name=""/>
        <dsp:cNvSpPr/>
      </dsp:nvSpPr>
      <dsp:spPr>
        <a:xfrm>
          <a:off x="0" y="0"/>
          <a:ext cx="1943100" cy="329319"/>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Arial" panose="020B0604020202020204" pitchFamily="34" charset="0"/>
              <a:cs typeface="Arial" panose="020B0604020202020204" pitchFamily="34" charset="0"/>
            </a:rPr>
            <a:t>Government Regulation</a:t>
          </a:r>
        </a:p>
      </dsp:txBody>
      <dsp:txXfrm>
        <a:off x="0" y="0"/>
        <a:ext cx="1943100" cy="329319"/>
      </dsp:txXfrm>
    </dsp:sp>
    <dsp:sp modelId="{594478D5-D24B-479D-9782-6CEA4B8391CD}">
      <dsp:nvSpPr>
        <dsp:cNvPr id="0" name=""/>
        <dsp:cNvSpPr/>
      </dsp:nvSpPr>
      <dsp:spPr>
        <a:xfrm>
          <a:off x="0" y="329318"/>
          <a:ext cx="1943100" cy="329319"/>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Arial" panose="020B0604020202020204" pitchFamily="34" charset="0"/>
              <a:cs typeface="Arial" panose="020B0604020202020204" pitchFamily="34" charset="0"/>
            </a:rPr>
            <a:t>Consumer Awareness</a:t>
          </a:r>
        </a:p>
      </dsp:txBody>
      <dsp:txXfrm>
        <a:off x="340042" y="329318"/>
        <a:ext cx="1263015" cy="3293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31C92-2452-41E2-8D40-B0C9B1B93A53}">
      <dsp:nvSpPr>
        <dsp:cNvPr id="0" name=""/>
        <dsp:cNvSpPr/>
      </dsp:nvSpPr>
      <dsp:spPr>
        <a:xfrm>
          <a:off x="0" y="0"/>
          <a:ext cx="2228850" cy="309843"/>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333333"/>
              </a:solidFill>
              <a:latin typeface="Arial" panose="020B0604020202020204" pitchFamily="34" charset="0"/>
              <a:cs typeface="Arial" panose="020B0604020202020204" pitchFamily="34" charset="0"/>
            </a:rPr>
            <a:t>Collaboration</a:t>
          </a:r>
        </a:p>
      </dsp:txBody>
      <dsp:txXfrm>
        <a:off x="0" y="0"/>
        <a:ext cx="2228850" cy="309843"/>
      </dsp:txXfrm>
    </dsp:sp>
    <dsp:sp modelId="{594478D5-D24B-479D-9782-6CEA4B8391CD}">
      <dsp:nvSpPr>
        <dsp:cNvPr id="0" name=""/>
        <dsp:cNvSpPr/>
      </dsp:nvSpPr>
      <dsp:spPr>
        <a:xfrm>
          <a:off x="0" y="309843"/>
          <a:ext cx="2228850" cy="309843"/>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Arial" panose="020B0604020202020204" pitchFamily="34" charset="0"/>
              <a:cs typeface="Arial" panose="020B0604020202020204" pitchFamily="34" charset="0"/>
            </a:rPr>
            <a:t>Technology Forcing</a:t>
          </a:r>
        </a:p>
      </dsp:txBody>
      <dsp:txXfrm>
        <a:off x="390048" y="309843"/>
        <a:ext cx="1448752" cy="3098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31C92-2452-41E2-8D40-B0C9B1B93A53}">
      <dsp:nvSpPr>
        <dsp:cNvPr id="0" name=""/>
        <dsp:cNvSpPr/>
      </dsp:nvSpPr>
      <dsp:spPr>
        <a:xfrm>
          <a:off x="0" y="0"/>
          <a:ext cx="2228850" cy="309843"/>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Arial" panose="020B0604020202020204" pitchFamily="34" charset="0"/>
              <a:cs typeface="Arial" panose="020B0604020202020204" pitchFamily="34" charset="0"/>
            </a:rPr>
            <a:t>Compromise</a:t>
          </a:r>
        </a:p>
      </dsp:txBody>
      <dsp:txXfrm>
        <a:off x="0" y="0"/>
        <a:ext cx="2228850" cy="309843"/>
      </dsp:txXfrm>
    </dsp:sp>
    <dsp:sp modelId="{594478D5-D24B-479D-9782-6CEA4B8391CD}">
      <dsp:nvSpPr>
        <dsp:cNvPr id="0" name=""/>
        <dsp:cNvSpPr/>
      </dsp:nvSpPr>
      <dsp:spPr>
        <a:xfrm>
          <a:off x="0" y="309843"/>
          <a:ext cx="2228850" cy="309843"/>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333333"/>
              </a:solidFill>
              <a:latin typeface="Arial" panose="020B0604020202020204" pitchFamily="34" charset="0"/>
              <a:cs typeface="Arial" panose="020B0604020202020204" pitchFamily="34" charset="0"/>
            </a:rPr>
            <a:t>Enhanced Education</a:t>
          </a:r>
        </a:p>
      </dsp:txBody>
      <dsp:txXfrm>
        <a:off x="390048" y="309843"/>
        <a:ext cx="1448752" cy="30984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8C7C6D-7B5D-6247-A05B-C0F62911EF2C}" type="datetimeFigureOut">
              <a:rPr lang="en-US" smtClean="0"/>
              <a:t>4/19/2023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E59C9-0CD9-8041-A6EB-B5B67A87EAB0}" type="slidenum">
              <a:rPr lang="en-US" smtClean="0"/>
              <a:t>‹#›</a:t>
            </a:fld>
            <a:endParaRPr lang="en-US"/>
          </a:p>
        </p:txBody>
      </p:sp>
    </p:spTree>
    <p:extLst>
      <p:ext uri="{BB962C8B-B14F-4D97-AF65-F5344CB8AC3E}">
        <p14:creationId xmlns:p14="http://schemas.microsoft.com/office/powerpoint/2010/main" val="894044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onsilium.europa.eu/en/council-eu/decision-makin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SSbD</a:t>
            </a:r>
            <a:r>
              <a:rPr lang="en-US"/>
              <a:t> is already drafted though because the guidance just came out? How could the </a:t>
            </a:r>
            <a:r>
              <a:rPr lang="en-US" err="1"/>
              <a:t>SSbD</a:t>
            </a:r>
            <a:r>
              <a:rPr lang="en-US"/>
              <a:t> be integrated into policy? </a:t>
            </a:r>
          </a:p>
          <a:p>
            <a:endParaRPr lang="en-US"/>
          </a:p>
          <a:p>
            <a:r>
              <a:rPr lang="en-US"/>
              <a:t>Restrictions Roadmap timeline? Potential REACH/CLP timeline in Transitions Document? </a:t>
            </a:r>
          </a:p>
          <a:p>
            <a:endParaRPr lang="en-US"/>
          </a:p>
          <a:p>
            <a:r>
              <a:rPr lang="en-US"/>
              <a:t>Other box on how relates to US?</a:t>
            </a:r>
          </a:p>
          <a:p>
            <a:r>
              <a:rPr lang="en-US"/>
              <a:t>Other box on how relates to REACH?</a:t>
            </a:r>
          </a:p>
          <a:p>
            <a:endParaRPr lang="en-US"/>
          </a:p>
          <a:p>
            <a:r>
              <a:rPr lang="en-US"/>
              <a:t>Add a timeline slide and a summary of the EU decision-making process (it’s in the EU chemicals policy report from 2003) – chemicalspolicy.org under reports and https://europarlamentti.info/en/decision-making/#:~:text=Heads%20of%20state%20and%20government,Parliament%20approve%20the%20laws%20together</a:t>
            </a:r>
          </a:p>
          <a:p>
            <a:endParaRPr lang="en-US"/>
          </a:p>
          <a:p>
            <a:r>
              <a:rPr lang="en-US"/>
              <a:t>Also: </a:t>
            </a:r>
            <a:r>
              <a:rPr lang="en-US" sz="1200" u="sng" kern="1200">
                <a:solidFill>
                  <a:schemeClr val="tx1"/>
                </a:solidFill>
                <a:effectLst/>
                <a:latin typeface="+mn-lt"/>
                <a:ea typeface="+mn-ea"/>
                <a:cs typeface="+mn-cs"/>
                <a:hlinkClick r:id="rId3"/>
              </a:rPr>
              <a:t>https://www.consilium.europa.eu/en/council-eu/decision-making/</a:t>
            </a:r>
            <a:r>
              <a:rPr lang="en-US">
                <a:effectLst/>
              </a:rPr>
              <a:t> </a:t>
            </a:r>
          </a:p>
          <a:p>
            <a:endParaRPr lang="en-US">
              <a:effectLst/>
            </a:endParaRPr>
          </a:p>
          <a:p>
            <a:r>
              <a:rPr lang="en-US">
                <a:effectLst/>
              </a:rPr>
              <a:t>CEFIC source: https://cefic.org/app/uploads/2021/12/Economic-Analysis-of-the-Impacts-of-the-Chemicals-Strategy-for-Sustainability-Phase-1.pdf</a:t>
            </a:r>
          </a:p>
          <a:p>
            <a:endParaRPr lang="en-US"/>
          </a:p>
        </p:txBody>
      </p:sp>
      <p:sp>
        <p:nvSpPr>
          <p:cNvPr id="4" name="Slide Number Placeholder 3"/>
          <p:cNvSpPr>
            <a:spLocks noGrp="1"/>
          </p:cNvSpPr>
          <p:nvPr>
            <p:ph type="sldNum" sz="quarter" idx="5"/>
          </p:nvPr>
        </p:nvSpPr>
        <p:spPr/>
        <p:txBody>
          <a:bodyPr/>
          <a:lstStyle/>
          <a:p>
            <a:fld id="{60639118-35CC-D24E-91E7-A6F9503D0AA1}" type="slidenum">
              <a:rPr lang="en-US" smtClean="0"/>
              <a:t>11</a:t>
            </a:fld>
            <a:endParaRPr lang="en-US"/>
          </a:p>
        </p:txBody>
      </p:sp>
    </p:spTree>
    <p:extLst>
      <p:ext uri="{BB962C8B-B14F-4D97-AF65-F5344CB8AC3E}">
        <p14:creationId xmlns:p14="http://schemas.microsoft.com/office/powerpoint/2010/main" val="1376608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CB6D1F-D28B-47AF-9ABF-D23F110932B6}" type="slidenum">
              <a:rPr lang="en-US" smtClean="0"/>
              <a:t>13</a:t>
            </a:fld>
            <a:endParaRPr lang="en-US"/>
          </a:p>
        </p:txBody>
      </p:sp>
    </p:spTree>
    <p:extLst>
      <p:ext uri="{BB962C8B-B14F-4D97-AF65-F5344CB8AC3E}">
        <p14:creationId xmlns:p14="http://schemas.microsoft.com/office/powerpoint/2010/main" val="1054022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CB6D1F-D28B-47AF-9ABF-D23F110932B6}" type="slidenum">
              <a:rPr lang="en-US" smtClean="0"/>
              <a:t>14</a:t>
            </a:fld>
            <a:endParaRPr lang="en-US"/>
          </a:p>
        </p:txBody>
      </p:sp>
    </p:spTree>
    <p:extLst>
      <p:ext uri="{BB962C8B-B14F-4D97-AF65-F5344CB8AC3E}">
        <p14:creationId xmlns:p14="http://schemas.microsoft.com/office/powerpoint/2010/main" val="1197058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386C-98B8-6D3C-0B16-2860F70A914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2DB9737-2160-9C75-8615-36ED8D95FF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29CECA8-21A7-73DD-A64C-B7EE464455F9}"/>
              </a:ext>
            </a:extLst>
          </p:cNvPr>
          <p:cNvSpPr>
            <a:spLocks noGrp="1"/>
          </p:cNvSpPr>
          <p:nvPr>
            <p:ph type="dt" sz="half" idx="10"/>
          </p:nvPr>
        </p:nvSpPr>
        <p:spPr>
          <a:xfrm>
            <a:off x="838200" y="6356350"/>
            <a:ext cx="2743200" cy="365125"/>
          </a:xfrm>
          <a:prstGeom prst="rect">
            <a:avLst/>
          </a:prstGeom>
        </p:spPr>
        <p:txBody>
          <a:bodyPr/>
          <a:lstStyle/>
          <a:p>
            <a:fld id="{F06C2E5F-7E6A-2249-BC9C-9FD6383CA434}" type="datetimeFigureOut">
              <a:rPr lang="en-US" smtClean="0"/>
              <a:t>4/19/2023</a:t>
            </a:fld>
            <a:endParaRPr lang="en-US"/>
          </a:p>
        </p:txBody>
      </p:sp>
      <p:sp>
        <p:nvSpPr>
          <p:cNvPr id="5" name="Footer Placeholder 4">
            <a:extLst>
              <a:ext uri="{FF2B5EF4-FFF2-40B4-BE49-F238E27FC236}">
                <a16:creationId xmlns:a16="http://schemas.microsoft.com/office/drawing/2014/main" id="{B300C3EB-BFFE-9AAE-B867-C314ECFF88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9423B3-42A9-F238-B41F-39CBD32520F2}"/>
              </a:ext>
            </a:extLst>
          </p:cNvPr>
          <p:cNvSpPr>
            <a:spLocks noGrp="1"/>
          </p:cNvSpPr>
          <p:nvPr>
            <p:ph type="sldNum" sz="quarter" idx="12"/>
          </p:nvPr>
        </p:nvSpPr>
        <p:spPr>
          <a:xfrm>
            <a:off x="8610600" y="6356350"/>
            <a:ext cx="2743200" cy="365125"/>
          </a:xfrm>
          <a:prstGeom prst="rect">
            <a:avLst/>
          </a:prstGeom>
        </p:spPr>
        <p:txBody>
          <a:bodyPr/>
          <a:lstStyle/>
          <a:p>
            <a:fld id="{A616D75D-8389-CC41-9BF8-55359354842C}" type="slidenum">
              <a:rPr lang="en-US" smtClean="0"/>
              <a:t>‹#›</a:t>
            </a:fld>
            <a:endParaRPr lang="en-US"/>
          </a:p>
        </p:txBody>
      </p:sp>
    </p:spTree>
    <p:extLst>
      <p:ext uri="{BB962C8B-B14F-4D97-AF65-F5344CB8AC3E}">
        <p14:creationId xmlns:p14="http://schemas.microsoft.com/office/powerpoint/2010/main" val="3030706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96006-F597-74A2-1FCD-DB210F7FAA5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6FD62CD-6FFB-8F37-70E7-E760712E5DDF}"/>
              </a:ext>
            </a:extLst>
          </p:cNvPr>
          <p:cNvSpPr>
            <a:spLocks noGrp="1"/>
          </p:cNvSpPr>
          <p:nvPr>
            <p:ph idx="1"/>
          </p:nvPr>
        </p:nvSpPr>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349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BC0C1-E2F3-6C0B-25E5-C931D8F48E90}"/>
              </a:ext>
            </a:extLst>
          </p:cNvPr>
          <p:cNvSpPr>
            <a:spLocks noGrp="1"/>
          </p:cNvSpPr>
          <p:nvPr>
            <p:ph type="title"/>
          </p:nvPr>
        </p:nvSpPr>
        <p:spPr>
          <a:xfrm>
            <a:off x="831850" y="1709738"/>
            <a:ext cx="10515600" cy="2852737"/>
          </a:xfrm>
        </p:spPr>
        <p:txBody>
          <a:bodyPr anchor="b"/>
          <a:lstStyle>
            <a:lvl1pPr>
              <a:defRPr sz="6000">
                <a:solidFill>
                  <a:srgbClr val="00206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1BB6003-38E1-377B-BECA-208217EB40E0}"/>
              </a:ext>
            </a:extLst>
          </p:cNvPr>
          <p:cNvSpPr>
            <a:spLocks noGrp="1"/>
          </p:cNvSpPr>
          <p:nvPr>
            <p:ph type="body" idx="1"/>
          </p:nvPr>
        </p:nvSpPr>
        <p:spPr>
          <a:xfrm>
            <a:off x="831850" y="4589463"/>
            <a:ext cx="10515600" cy="1500187"/>
          </a:xfrm>
        </p:spPr>
        <p:txBody>
          <a:bodyPr/>
          <a:lstStyle>
            <a:lvl1pPr marL="0" indent="0">
              <a:buNone/>
              <a:defRPr sz="2400">
                <a:solidFill>
                  <a:schemeClr val="tx1">
                    <a:lumMod val="75000"/>
                    <a:lumOff val="25000"/>
                  </a:schemeClr>
                </a:solidFill>
                <a:latin typeface="Helvetica"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71314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97DA5-DF76-EA24-6801-5985B8D436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3C50B9-F08A-0E2F-434C-5D0F9986D11E}"/>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0CA426F-5829-089F-DB29-C7E1768C9A95}"/>
              </a:ext>
            </a:extLst>
          </p:cNvPr>
          <p:cNvSpPr>
            <a:spLocks noGrp="1"/>
          </p:cNvSpPr>
          <p:nvPr>
            <p:ph sz="half" idx="2"/>
          </p:nvPr>
        </p:nvSpPr>
        <p:spPr>
          <a:xfrm>
            <a:off x="6172200" y="1825625"/>
            <a:ext cx="5181600" cy="4351338"/>
          </a:xfrm>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1026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391B4-D8CE-37C0-20C7-E09D690DE7AF}"/>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F88F8D14-7D23-D20A-F8DF-B1C7AF270572}"/>
              </a:ext>
            </a:extLst>
          </p:cNvPr>
          <p:cNvSpPr>
            <a:spLocks noGrp="1"/>
          </p:cNvSpPr>
          <p:nvPr>
            <p:ph type="body" idx="1"/>
          </p:nvPr>
        </p:nvSpPr>
        <p:spPr>
          <a:xfrm>
            <a:off x="839788" y="1681163"/>
            <a:ext cx="5157787" cy="823912"/>
          </a:xfrm>
        </p:spPr>
        <p:txBody>
          <a:bodyPr anchor="b"/>
          <a:lstStyle>
            <a:lvl1pPr marL="0" indent="0">
              <a:buNone/>
              <a:defRPr sz="2400" b="1">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1BAB3B8-BB6F-07B4-FDB2-8E3A419231EA}"/>
              </a:ext>
            </a:extLst>
          </p:cNvPr>
          <p:cNvSpPr>
            <a:spLocks noGrp="1"/>
          </p:cNvSpPr>
          <p:nvPr>
            <p:ph sz="half" idx="2"/>
          </p:nvPr>
        </p:nvSpPr>
        <p:spPr>
          <a:xfrm>
            <a:off x="839788" y="2505075"/>
            <a:ext cx="5157787" cy="3684588"/>
          </a:xfrm>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F64265-0F84-DABF-0FE3-4055073188A9}"/>
              </a:ext>
            </a:extLst>
          </p:cNvPr>
          <p:cNvSpPr>
            <a:spLocks noGrp="1"/>
          </p:cNvSpPr>
          <p:nvPr>
            <p:ph type="body" sz="quarter" idx="3"/>
          </p:nvPr>
        </p:nvSpPr>
        <p:spPr>
          <a:xfrm>
            <a:off x="6172200" y="1681163"/>
            <a:ext cx="5183188" cy="823912"/>
          </a:xfrm>
        </p:spPr>
        <p:txBody>
          <a:bodyPr anchor="b"/>
          <a:lstStyle>
            <a:lvl1pPr marL="0" indent="0">
              <a:buNone/>
              <a:defRPr sz="2400" b="1">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329643-01FA-9138-214D-5C7CBBF57D06}"/>
              </a:ext>
            </a:extLst>
          </p:cNvPr>
          <p:cNvSpPr>
            <a:spLocks noGrp="1"/>
          </p:cNvSpPr>
          <p:nvPr>
            <p:ph sz="quarter" idx="4"/>
          </p:nvPr>
        </p:nvSpPr>
        <p:spPr>
          <a:xfrm>
            <a:off x="6172200" y="2505075"/>
            <a:ext cx="5183188" cy="3684588"/>
          </a:xfrm>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1682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D3419-3420-B6A7-429A-D8CBF3D57F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318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990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E0E6A-B5ED-4592-0E4A-49D4CC30E4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E3675C-54AD-5828-7C78-E6A9735D907B}"/>
              </a:ext>
            </a:extLst>
          </p:cNvPr>
          <p:cNvSpPr>
            <a:spLocks noGrp="1"/>
          </p:cNvSpPr>
          <p:nvPr>
            <p:ph idx="1"/>
          </p:nvPr>
        </p:nvSpPr>
        <p:spPr>
          <a:xfrm>
            <a:off x="5183188" y="987425"/>
            <a:ext cx="6172200" cy="4873625"/>
          </a:xfrm>
        </p:spPr>
        <p:txBody>
          <a:bodyPr/>
          <a:lstStyle>
            <a:lvl1pPr>
              <a:defRPr sz="3200">
                <a:latin typeface="Helvetica" pitchFamily="2" charset="0"/>
              </a:defRPr>
            </a:lvl1pPr>
            <a:lvl2pPr>
              <a:defRPr sz="2800">
                <a:latin typeface="Helvetica" pitchFamily="2" charset="0"/>
              </a:defRPr>
            </a:lvl2pPr>
            <a:lvl3pPr>
              <a:defRPr sz="2400">
                <a:latin typeface="Helvetica" pitchFamily="2" charset="0"/>
              </a:defRPr>
            </a:lvl3pPr>
            <a:lvl4pPr>
              <a:defRPr sz="2000">
                <a:latin typeface="Helvetica" pitchFamily="2" charset="0"/>
              </a:defRPr>
            </a:lvl4pPr>
            <a:lvl5pPr>
              <a:defRPr sz="2000">
                <a:latin typeface="Helvetica"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387E434-30C3-AF49-8131-278D35EB9983}"/>
              </a:ext>
            </a:extLst>
          </p:cNvPr>
          <p:cNvSpPr>
            <a:spLocks noGrp="1"/>
          </p:cNvSpPr>
          <p:nvPr>
            <p:ph type="body" sz="half" idx="2"/>
          </p:nvPr>
        </p:nvSpPr>
        <p:spPr>
          <a:xfrm>
            <a:off x="839788"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32731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95210-9CD0-F0C5-F706-111904DE4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DB6575-9566-A96C-A4BE-BF9790C57A70}"/>
              </a:ext>
            </a:extLst>
          </p:cNvPr>
          <p:cNvSpPr>
            <a:spLocks noGrp="1"/>
          </p:cNvSpPr>
          <p:nvPr>
            <p:ph type="pic" idx="1"/>
          </p:nvPr>
        </p:nvSpPr>
        <p:spPr>
          <a:xfrm>
            <a:off x="5183188" y="987425"/>
            <a:ext cx="6172200" cy="4873625"/>
          </a:xfrm>
        </p:spPr>
        <p:txBody>
          <a:bodyPr/>
          <a:lstStyle>
            <a:lvl1pPr marL="0" indent="0">
              <a:buNone/>
              <a:defRPr sz="3200">
                <a:latin typeface="Helvetica"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8052564-32A5-06B2-FAC7-5BDD8DBB15B1}"/>
              </a:ext>
            </a:extLst>
          </p:cNvPr>
          <p:cNvSpPr>
            <a:spLocks noGrp="1"/>
          </p:cNvSpPr>
          <p:nvPr>
            <p:ph type="body" sz="half" idx="2"/>
          </p:nvPr>
        </p:nvSpPr>
        <p:spPr>
          <a:xfrm>
            <a:off x="839788"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97769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9B190-C2D5-57AE-9143-87A9FB764125}"/>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8AC2490-F70E-7485-BD9D-14813EA9F378}"/>
              </a:ext>
            </a:extLst>
          </p:cNvPr>
          <p:cNvSpPr>
            <a:spLocks noGrp="1"/>
          </p:cNvSpPr>
          <p:nvPr>
            <p:ph type="body" orient="vert" idx="1"/>
          </p:nvPr>
        </p:nvSpPr>
        <p:spPr/>
        <p:txBody>
          <a:bodyPr vert="eaVert"/>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0285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25F16D-39E3-F7DE-C6EA-CB30E6AAC62C}"/>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02FEEBE-EFF5-27B7-E718-9C5BB5F1A01B}"/>
              </a:ext>
            </a:extLst>
          </p:cNvPr>
          <p:cNvSpPr>
            <a:spLocks noGrp="1"/>
          </p:cNvSpPr>
          <p:nvPr>
            <p:ph type="body" orient="vert" idx="1"/>
          </p:nvPr>
        </p:nvSpPr>
        <p:spPr>
          <a:xfrm>
            <a:off x="838200" y="365125"/>
            <a:ext cx="7734300" cy="5811838"/>
          </a:xfrm>
        </p:spPr>
        <p:txBody>
          <a:bodyPr vert="eaVert"/>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449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E3682E-5821-DB81-F231-C2D3882900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B28F8B1-632F-CC1D-C1B3-C925D62A5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A70D728-FE38-7739-3EC3-9B4B99F92149}"/>
              </a:ext>
            </a:extLst>
          </p:cNvPr>
          <p:cNvSpPr/>
          <p:nvPr userDrawn="1"/>
        </p:nvSpPr>
        <p:spPr>
          <a:xfrm>
            <a:off x="0" y="6492874"/>
            <a:ext cx="12192000" cy="365125"/>
          </a:xfrm>
          <a:prstGeom prst="rect">
            <a:avLst/>
          </a:prstGeom>
          <a:solidFill>
            <a:srgbClr val="120E34"/>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9569E7-D2A2-8F5E-254D-10278E8BCCA9}"/>
              </a:ext>
            </a:extLst>
          </p:cNvPr>
          <p:cNvSpPr/>
          <p:nvPr userDrawn="1"/>
        </p:nvSpPr>
        <p:spPr>
          <a:xfrm>
            <a:off x="0" y="6317639"/>
            <a:ext cx="12192000" cy="134937"/>
          </a:xfrm>
          <a:prstGeom prst="rect">
            <a:avLst/>
          </a:prstGeom>
          <a:solidFill>
            <a:srgbClr val="24A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628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b="1" kern="1200">
          <a:solidFill>
            <a:srgbClr val="002060"/>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6.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aferalternatives.org/" TargetMode="External"/><Relationship Id="rId2" Type="http://schemas.openxmlformats.org/officeDocument/2006/relationships/hyperlink" Target="http://www.greenchemistryandcommerce.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8163E-70BE-8299-79A9-AEF8E218529D}"/>
              </a:ext>
            </a:extLst>
          </p:cNvPr>
          <p:cNvSpPr>
            <a:spLocks noGrp="1"/>
          </p:cNvSpPr>
          <p:nvPr>
            <p:ph type="ctrTitle"/>
          </p:nvPr>
        </p:nvSpPr>
        <p:spPr>
          <a:xfrm>
            <a:off x="1524000" y="621437"/>
            <a:ext cx="9144000" cy="2888526"/>
          </a:xfrm>
        </p:spPr>
        <p:txBody>
          <a:bodyPr>
            <a:normAutofit/>
          </a:bodyPr>
          <a:lstStyle/>
          <a:p>
            <a:pPr fontAlgn="base"/>
            <a:r>
              <a:rPr lang="en-US" b="0" i="0" dirty="0">
                <a:solidFill>
                  <a:srgbClr val="030303"/>
                </a:solidFill>
                <a:effectLst/>
                <a:latin typeface="Roboto" panose="02000000000000000000" pitchFamily="2" charset="0"/>
              </a:rPr>
              <a:t>Forward looking policy to driver safer chemistry</a:t>
            </a:r>
            <a:endParaRPr lang="en-US" b="1" i="0" dirty="0">
              <a:solidFill>
                <a:srgbClr val="111111"/>
              </a:solidFill>
              <a:effectLst/>
              <a:latin typeface="Roboto Slab"/>
            </a:endParaRPr>
          </a:p>
        </p:txBody>
      </p:sp>
      <p:sp>
        <p:nvSpPr>
          <p:cNvPr id="3" name="Subtitle 2">
            <a:extLst>
              <a:ext uri="{FF2B5EF4-FFF2-40B4-BE49-F238E27FC236}">
                <a16:creationId xmlns:a16="http://schemas.microsoft.com/office/drawing/2014/main" id="{6EDCEE75-CD21-177A-1172-3A3595DA9176}"/>
              </a:ext>
            </a:extLst>
          </p:cNvPr>
          <p:cNvSpPr>
            <a:spLocks noGrp="1"/>
          </p:cNvSpPr>
          <p:nvPr>
            <p:ph type="subTitle" idx="1"/>
          </p:nvPr>
        </p:nvSpPr>
        <p:spPr/>
        <p:txBody>
          <a:bodyPr>
            <a:normAutofit lnSpcReduction="10000"/>
          </a:bodyPr>
          <a:lstStyle/>
          <a:p>
            <a:pPr algn="r"/>
            <a:r>
              <a:rPr lang="en-US" dirty="0"/>
              <a:t>Joel A. Tickner, ScD</a:t>
            </a:r>
          </a:p>
          <a:p>
            <a:pPr algn="r"/>
            <a:r>
              <a:rPr lang="en-US" dirty="0"/>
              <a:t>UMass Lowell</a:t>
            </a:r>
          </a:p>
          <a:p>
            <a:pPr algn="r"/>
            <a:r>
              <a:rPr lang="en-US" dirty="0"/>
              <a:t>Detoxifying Commerce</a:t>
            </a:r>
          </a:p>
          <a:p>
            <a:pPr algn="r"/>
            <a:r>
              <a:rPr lang="en-US" dirty="0"/>
              <a:t>4/19/23</a:t>
            </a:r>
          </a:p>
        </p:txBody>
      </p:sp>
    </p:spTree>
    <p:extLst>
      <p:ext uri="{BB962C8B-B14F-4D97-AF65-F5344CB8AC3E}">
        <p14:creationId xmlns:p14="http://schemas.microsoft.com/office/powerpoint/2010/main" val="201858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8E056-B9F2-69B7-8C0A-B990EA1247B6}"/>
              </a:ext>
            </a:extLst>
          </p:cNvPr>
          <p:cNvSpPr>
            <a:spLocks noGrp="1"/>
          </p:cNvSpPr>
          <p:nvPr>
            <p:ph type="title"/>
          </p:nvPr>
        </p:nvSpPr>
        <p:spPr>
          <a:xfrm>
            <a:off x="838200" y="365125"/>
            <a:ext cx="10894888" cy="1325563"/>
          </a:xfrm>
        </p:spPr>
        <p:txBody>
          <a:bodyPr>
            <a:normAutofit/>
          </a:bodyPr>
          <a:lstStyle/>
          <a:p>
            <a:br>
              <a:rPr lang="en-US" sz="1300" dirty="0"/>
            </a:br>
            <a:r>
              <a:rPr lang="en-US" sz="3100" b="0" dirty="0"/>
              <a:t>The goal- accelerate the growth of green and sustainable chemistry while reducing dangerous chemicals</a:t>
            </a:r>
          </a:p>
        </p:txBody>
      </p:sp>
      <p:pic>
        <p:nvPicPr>
          <p:cNvPr id="3" name="Content Placeholder 4">
            <a:extLst>
              <a:ext uri="{FF2B5EF4-FFF2-40B4-BE49-F238E27FC236}">
                <a16:creationId xmlns:a16="http://schemas.microsoft.com/office/drawing/2014/main" id="{6C2F98B2-6326-81CE-9AA2-74EB82BF0CF1}"/>
              </a:ext>
            </a:extLst>
          </p:cNvPr>
          <p:cNvPicPr>
            <a:picLocks noChangeAspect="1"/>
          </p:cNvPicPr>
          <p:nvPr/>
        </p:nvPicPr>
        <p:blipFill rotWithShape="1">
          <a:blip r:embed="rId2"/>
          <a:srcRect t="28488"/>
          <a:stretch/>
        </p:blipFill>
        <p:spPr>
          <a:xfrm>
            <a:off x="1003819" y="1690688"/>
            <a:ext cx="10184361" cy="4324176"/>
          </a:xfrm>
          <a:prstGeom prst="rect">
            <a:avLst/>
          </a:prstGeom>
          <a:noFill/>
        </p:spPr>
      </p:pic>
    </p:spTree>
    <p:extLst>
      <p:ext uri="{BB962C8B-B14F-4D97-AF65-F5344CB8AC3E}">
        <p14:creationId xmlns:p14="http://schemas.microsoft.com/office/powerpoint/2010/main" val="748366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Three Pathways to Safer Chemistry</a:t>
            </a:r>
          </a:p>
        </p:txBody>
      </p:sp>
      <p:graphicFrame>
        <p:nvGraphicFramePr>
          <p:cNvPr id="6" name="Content Placeholder 5"/>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1587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C541208-EB87-204C-A1A4-79EE96AE4531}"/>
              </a:ext>
            </a:extLst>
          </p:cNvPr>
          <p:cNvGraphicFramePr/>
          <p:nvPr/>
        </p:nvGraphicFramePr>
        <p:xfrm>
          <a:off x="3254831" y="2714626"/>
          <a:ext cx="1771650" cy="25047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Arrow Connector 3">
            <a:extLst>
              <a:ext uri="{FF2B5EF4-FFF2-40B4-BE49-F238E27FC236}">
                <a16:creationId xmlns:a16="http://schemas.microsoft.com/office/drawing/2014/main" id="{3C2E818E-1E21-4548-8F68-58B2CCFA674E}"/>
              </a:ext>
            </a:extLst>
          </p:cNvPr>
          <p:cNvCxnSpPr>
            <a:cxnSpLocks/>
          </p:cNvCxnSpPr>
          <p:nvPr/>
        </p:nvCxnSpPr>
        <p:spPr bwMode="auto">
          <a:xfrm>
            <a:off x="2973978" y="5368924"/>
            <a:ext cx="6302828" cy="0"/>
          </a:xfrm>
          <a:prstGeom prst="straightConnector1">
            <a:avLst/>
          </a:prstGeom>
          <a:solidFill>
            <a:srgbClr val="DDDDDD"/>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Arrow Connector 4">
            <a:extLst>
              <a:ext uri="{FF2B5EF4-FFF2-40B4-BE49-F238E27FC236}">
                <a16:creationId xmlns:a16="http://schemas.microsoft.com/office/drawing/2014/main" id="{D0A1B375-D051-0444-9718-23A4736715B9}"/>
              </a:ext>
            </a:extLst>
          </p:cNvPr>
          <p:cNvCxnSpPr/>
          <p:nvPr/>
        </p:nvCxnSpPr>
        <p:spPr bwMode="auto">
          <a:xfrm flipV="1">
            <a:off x="2993573" y="1685924"/>
            <a:ext cx="0" cy="3429000"/>
          </a:xfrm>
          <a:prstGeom prst="straightConnector1">
            <a:avLst/>
          </a:prstGeom>
          <a:solidFill>
            <a:srgbClr val="DDDDDD"/>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84B6AC93-A076-7746-B46B-7206F800532E}"/>
              </a:ext>
            </a:extLst>
          </p:cNvPr>
          <p:cNvSpPr txBox="1"/>
          <p:nvPr/>
        </p:nvSpPr>
        <p:spPr>
          <a:xfrm>
            <a:off x="2707823" y="2771774"/>
            <a:ext cx="369332" cy="939716"/>
          </a:xfrm>
          <a:prstGeom prst="rect">
            <a:avLst/>
          </a:prstGeom>
          <a:noFill/>
        </p:spPr>
        <p:txBody>
          <a:bodyPr vert="vert270" wrap="square" rtlCol="0">
            <a:spAutoFit/>
          </a:bodyPr>
          <a:lstStyle/>
          <a:p>
            <a:pPr algn="ctr" defTabSz="342900"/>
            <a:r>
              <a:rPr lang="en-US" sz="1200" b="1" dirty="0">
                <a:solidFill>
                  <a:srgbClr val="18024A"/>
                </a:solidFill>
                <a:latin typeface="Calibri" pitchFamily="34" charset="0"/>
              </a:rPr>
              <a:t>ADOPTION</a:t>
            </a:r>
          </a:p>
        </p:txBody>
      </p:sp>
      <p:sp>
        <p:nvSpPr>
          <p:cNvPr id="7" name="Freeform 6">
            <a:extLst>
              <a:ext uri="{FF2B5EF4-FFF2-40B4-BE49-F238E27FC236}">
                <a16:creationId xmlns:a16="http://schemas.microsoft.com/office/drawing/2014/main" id="{FBE9412D-3D76-0F47-9472-7A8CE8785682}"/>
              </a:ext>
            </a:extLst>
          </p:cNvPr>
          <p:cNvSpPr/>
          <p:nvPr/>
        </p:nvSpPr>
        <p:spPr bwMode="auto">
          <a:xfrm rot="21432681">
            <a:off x="2945569" y="2325282"/>
            <a:ext cx="6767606" cy="2766353"/>
          </a:xfrm>
          <a:custGeom>
            <a:avLst/>
            <a:gdLst>
              <a:gd name="connsiteX0" fmla="*/ 0 w 5207000"/>
              <a:gd name="connsiteY0" fmla="*/ 2559050 h 2595033"/>
              <a:gd name="connsiteX1" fmla="*/ 2679700 w 5207000"/>
              <a:gd name="connsiteY1" fmla="*/ 2228850 h 2595033"/>
              <a:gd name="connsiteX2" fmla="*/ 3746500 w 5207000"/>
              <a:gd name="connsiteY2" fmla="*/ 361950 h 2595033"/>
              <a:gd name="connsiteX3" fmla="*/ 5207000 w 5207000"/>
              <a:gd name="connsiteY3" fmla="*/ 57150 h 2595033"/>
              <a:gd name="connsiteX0" fmla="*/ 0 w 5869058"/>
              <a:gd name="connsiteY0" fmla="*/ 2566033 h 2596197"/>
              <a:gd name="connsiteX1" fmla="*/ 3341758 w 5869058"/>
              <a:gd name="connsiteY1" fmla="*/ 2228850 h 2596197"/>
              <a:gd name="connsiteX2" fmla="*/ 4408558 w 5869058"/>
              <a:gd name="connsiteY2" fmla="*/ 361950 h 2596197"/>
              <a:gd name="connsiteX3" fmla="*/ 5869058 w 5869058"/>
              <a:gd name="connsiteY3" fmla="*/ 57150 h 2596197"/>
              <a:gd name="connsiteX0" fmla="*/ 0 w 7251750"/>
              <a:gd name="connsiteY0" fmla="*/ 2568893 h 2599057"/>
              <a:gd name="connsiteX1" fmla="*/ 3341758 w 7251750"/>
              <a:gd name="connsiteY1" fmla="*/ 2231710 h 2599057"/>
              <a:gd name="connsiteX2" fmla="*/ 4408558 w 7251750"/>
              <a:gd name="connsiteY2" fmla="*/ 364810 h 2599057"/>
              <a:gd name="connsiteX3" fmla="*/ 7251750 w 7251750"/>
              <a:gd name="connsiteY3" fmla="*/ 42850 h 2599057"/>
              <a:gd name="connsiteX0" fmla="*/ 0 w 7251750"/>
              <a:gd name="connsiteY0" fmla="*/ 2565842 h 2583834"/>
              <a:gd name="connsiteX1" fmla="*/ 3544717 w 7251750"/>
              <a:gd name="connsiteY1" fmla="*/ 2210354 h 2583834"/>
              <a:gd name="connsiteX2" fmla="*/ 4408558 w 7251750"/>
              <a:gd name="connsiteY2" fmla="*/ 361759 h 2583834"/>
              <a:gd name="connsiteX3" fmla="*/ 7251750 w 7251750"/>
              <a:gd name="connsiteY3" fmla="*/ 39799 h 2583834"/>
              <a:gd name="connsiteX0" fmla="*/ 0 w 7251750"/>
              <a:gd name="connsiteY0" fmla="*/ 2554618 h 2572609"/>
              <a:gd name="connsiteX1" fmla="*/ 3544717 w 7251750"/>
              <a:gd name="connsiteY1" fmla="*/ 2199130 h 2572609"/>
              <a:gd name="connsiteX2" fmla="*/ 4813193 w 7251750"/>
              <a:gd name="connsiteY2" fmla="*/ 391193 h 2572609"/>
              <a:gd name="connsiteX3" fmla="*/ 7251750 w 7251750"/>
              <a:gd name="connsiteY3" fmla="*/ 28575 h 2572609"/>
              <a:gd name="connsiteX0" fmla="*/ 0 w 7564086"/>
              <a:gd name="connsiteY0" fmla="*/ 2553216 h 2571207"/>
              <a:gd name="connsiteX1" fmla="*/ 3544717 w 7564086"/>
              <a:gd name="connsiteY1" fmla="*/ 2197728 h 2571207"/>
              <a:gd name="connsiteX2" fmla="*/ 4813193 w 7564086"/>
              <a:gd name="connsiteY2" fmla="*/ 389791 h 2571207"/>
              <a:gd name="connsiteX3" fmla="*/ 7564086 w 7564086"/>
              <a:gd name="connsiteY3" fmla="*/ 28575 h 2571207"/>
              <a:gd name="connsiteX0" fmla="*/ 0 w 7791465"/>
              <a:gd name="connsiteY0" fmla="*/ 2558079 h 2576070"/>
              <a:gd name="connsiteX1" fmla="*/ 3544717 w 7791465"/>
              <a:gd name="connsiteY1" fmla="*/ 2202591 h 2576070"/>
              <a:gd name="connsiteX2" fmla="*/ 4813193 w 7791465"/>
              <a:gd name="connsiteY2" fmla="*/ 394654 h 2576070"/>
              <a:gd name="connsiteX3" fmla="*/ 7791465 w 7791465"/>
              <a:gd name="connsiteY3" fmla="*/ 28575 h 2576070"/>
              <a:gd name="connsiteX0" fmla="*/ 0 w 7791465"/>
              <a:gd name="connsiteY0" fmla="*/ 2558079 h 2576070"/>
              <a:gd name="connsiteX1" fmla="*/ 3544717 w 7791465"/>
              <a:gd name="connsiteY1" fmla="*/ 2202591 h 2576070"/>
              <a:gd name="connsiteX2" fmla="*/ 5040572 w 7791465"/>
              <a:gd name="connsiteY2" fmla="*/ 389793 h 2576070"/>
              <a:gd name="connsiteX3" fmla="*/ 7791465 w 7791465"/>
              <a:gd name="connsiteY3" fmla="*/ 28575 h 2576070"/>
              <a:gd name="connsiteX0" fmla="*/ 0 w 7791465"/>
              <a:gd name="connsiteY0" fmla="*/ 2558079 h 2576070"/>
              <a:gd name="connsiteX1" fmla="*/ 4325255 w 7791465"/>
              <a:gd name="connsiteY1" fmla="*/ 2154229 h 2576070"/>
              <a:gd name="connsiteX2" fmla="*/ 5040572 w 7791465"/>
              <a:gd name="connsiteY2" fmla="*/ 389793 h 2576070"/>
              <a:gd name="connsiteX3" fmla="*/ 7791465 w 7791465"/>
              <a:gd name="connsiteY3" fmla="*/ 28575 h 2576070"/>
              <a:gd name="connsiteX0" fmla="*/ 0 w 7791465"/>
              <a:gd name="connsiteY0" fmla="*/ 2558079 h 2576070"/>
              <a:gd name="connsiteX1" fmla="*/ 4325255 w 7791465"/>
              <a:gd name="connsiteY1" fmla="*/ 2154229 h 2576070"/>
              <a:gd name="connsiteX2" fmla="*/ 5438754 w 7791465"/>
              <a:gd name="connsiteY2" fmla="*/ 367364 h 2576070"/>
              <a:gd name="connsiteX3" fmla="*/ 7791465 w 7791465"/>
              <a:gd name="connsiteY3" fmla="*/ 28575 h 2576070"/>
              <a:gd name="connsiteX0" fmla="*/ 0 w 7791465"/>
              <a:gd name="connsiteY0" fmla="*/ 2558079 h 2595976"/>
              <a:gd name="connsiteX1" fmla="*/ 4792698 w 7791465"/>
              <a:gd name="connsiteY1" fmla="*/ 2230857 h 2595976"/>
              <a:gd name="connsiteX2" fmla="*/ 5438754 w 7791465"/>
              <a:gd name="connsiteY2" fmla="*/ 367364 h 2595976"/>
              <a:gd name="connsiteX3" fmla="*/ 7791465 w 7791465"/>
              <a:gd name="connsiteY3" fmla="*/ 28575 h 2595976"/>
              <a:gd name="connsiteX0" fmla="*/ 0 w 7791465"/>
              <a:gd name="connsiteY0" fmla="*/ 2600989 h 2646091"/>
              <a:gd name="connsiteX1" fmla="*/ 4792698 w 7791465"/>
              <a:gd name="connsiteY1" fmla="*/ 2273767 h 2646091"/>
              <a:gd name="connsiteX2" fmla="*/ 5778257 w 7791465"/>
              <a:gd name="connsiteY2" fmla="*/ 367047 h 2646091"/>
              <a:gd name="connsiteX3" fmla="*/ 7791465 w 7791465"/>
              <a:gd name="connsiteY3" fmla="*/ 71485 h 2646091"/>
              <a:gd name="connsiteX0" fmla="*/ 0 w 7791465"/>
              <a:gd name="connsiteY0" fmla="*/ 2589855 h 2633101"/>
              <a:gd name="connsiteX1" fmla="*/ 4792698 w 7791465"/>
              <a:gd name="connsiteY1" fmla="*/ 2262633 h 2633101"/>
              <a:gd name="connsiteX2" fmla="*/ 6047240 w 7791465"/>
              <a:gd name="connsiteY2" fmla="*/ 367047 h 2633101"/>
              <a:gd name="connsiteX3" fmla="*/ 7791465 w 7791465"/>
              <a:gd name="connsiteY3" fmla="*/ 60351 h 2633101"/>
              <a:gd name="connsiteX0" fmla="*/ 0 w 7791465"/>
              <a:gd name="connsiteY0" fmla="*/ 2592638 h 2636348"/>
              <a:gd name="connsiteX1" fmla="*/ 4792698 w 7791465"/>
              <a:gd name="connsiteY1" fmla="*/ 2265416 h 2636348"/>
              <a:gd name="connsiteX2" fmla="*/ 5979994 w 7791465"/>
              <a:gd name="connsiteY2" fmla="*/ 367047 h 2636348"/>
              <a:gd name="connsiteX3" fmla="*/ 7791465 w 7791465"/>
              <a:gd name="connsiteY3" fmla="*/ 63134 h 2636348"/>
              <a:gd name="connsiteX0" fmla="*/ 0 w 7791465"/>
              <a:gd name="connsiteY0" fmla="*/ 2584477 h 2602468"/>
              <a:gd name="connsiteX1" fmla="*/ 4655036 w 7791465"/>
              <a:gd name="connsiteY1" fmla="*/ 2208289 h 2602468"/>
              <a:gd name="connsiteX2" fmla="*/ 5979994 w 7791465"/>
              <a:gd name="connsiteY2" fmla="*/ 358886 h 2602468"/>
              <a:gd name="connsiteX3" fmla="*/ 7791465 w 7791465"/>
              <a:gd name="connsiteY3" fmla="*/ 54973 h 2602468"/>
              <a:gd name="connsiteX0" fmla="*/ 0 w 7791465"/>
              <a:gd name="connsiteY0" fmla="*/ 2636228 h 2654219"/>
              <a:gd name="connsiteX1" fmla="*/ 4655036 w 7791465"/>
              <a:gd name="connsiteY1" fmla="*/ 2260040 h 2654219"/>
              <a:gd name="connsiteX2" fmla="*/ 5822457 w 7791465"/>
              <a:gd name="connsiteY2" fmla="*/ 358886 h 2654219"/>
              <a:gd name="connsiteX3" fmla="*/ 7791465 w 7791465"/>
              <a:gd name="connsiteY3" fmla="*/ 106724 h 2654219"/>
              <a:gd name="connsiteX0" fmla="*/ 0 w 7791465"/>
              <a:gd name="connsiteY0" fmla="*/ 2639011 h 2657002"/>
              <a:gd name="connsiteX1" fmla="*/ 4655036 w 7791465"/>
              <a:gd name="connsiteY1" fmla="*/ 2262823 h 2657002"/>
              <a:gd name="connsiteX2" fmla="*/ 5752368 w 7791465"/>
              <a:gd name="connsiteY2" fmla="*/ 358886 h 2657002"/>
              <a:gd name="connsiteX3" fmla="*/ 7791465 w 7791465"/>
              <a:gd name="connsiteY3" fmla="*/ 109507 h 2657002"/>
              <a:gd name="connsiteX0" fmla="*/ 0 w 7791465"/>
              <a:gd name="connsiteY0" fmla="*/ 2638083 h 2656074"/>
              <a:gd name="connsiteX1" fmla="*/ 4514857 w 7791465"/>
              <a:gd name="connsiteY1" fmla="*/ 2256328 h 2656074"/>
              <a:gd name="connsiteX2" fmla="*/ 5752368 w 7791465"/>
              <a:gd name="connsiteY2" fmla="*/ 357958 h 2656074"/>
              <a:gd name="connsiteX3" fmla="*/ 7791465 w 7791465"/>
              <a:gd name="connsiteY3" fmla="*/ 108579 h 2656074"/>
              <a:gd name="connsiteX0" fmla="*/ 0 w 7738775"/>
              <a:gd name="connsiteY0" fmla="*/ 2650199 h 2668190"/>
              <a:gd name="connsiteX1" fmla="*/ 4514857 w 7738775"/>
              <a:gd name="connsiteY1" fmla="*/ 2268444 h 2668190"/>
              <a:gd name="connsiteX2" fmla="*/ 5752368 w 7738775"/>
              <a:gd name="connsiteY2" fmla="*/ 370074 h 2668190"/>
              <a:gd name="connsiteX3" fmla="*/ 7738775 w 7738775"/>
              <a:gd name="connsiteY3" fmla="*/ 48002 h 2668190"/>
              <a:gd name="connsiteX0" fmla="*/ 0 w 7819108"/>
              <a:gd name="connsiteY0" fmla="*/ 2799422 h 2817413"/>
              <a:gd name="connsiteX1" fmla="*/ 4514857 w 7819108"/>
              <a:gd name="connsiteY1" fmla="*/ 2417667 h 2817413"/>
              <a:gd name="connsiteX2" fmla="*/ 5752368 w 7819108"/>
              <a:gd name="connsiteY2" fmla="*/ 519297 h 2817413"/>
              <a:gd name="connsiteX3" fmla="*/ 7819108 w 7819108"/>
              <a:gd name="connsiteY3" fmla="*/ 28575 h 2817413"/>
              <a:gd name="connsiteX0" fmla="*/ 0 w 7906268"/>
              <a:gd name="connsiteY0" fmla="*/ 3082361 h 3100352"/>
              <a:gd name="connsiteX1" fmla="*/ 4514857 w 7906268"/>
              <a:gd name="connsiteY1" fmla="*/ 2700606 h 3100352"/>
              <a:gd name="connsiteX2" fmla="*/ 5752368 w 7906268"/>
              <a:gd name="connsiteY2" fmla="*/ 802236 h 3100352"/>
              <a:gd name="connsiteX3" fmla="*/ 7906268 w 7906268"/>
              <a:gd name="connsiteY3" fmla="*/ 28575 h 3100352"/>
            </a:gdLst>
            <a:ahLst/>
            <a:cxnLst>
              <a:cxn ang="0">
                <a:pos x="connsiteX0" y="connsiteY0"/>
              </a:cxn>
              <a:cxn ang="0">
                <a:pos x="connsiteX1" y="connsiteY1"/>
              </a:cxn>
              <a:cxn ang="0">
                <a:pos x="connsiteX2" y="connsiteY2"/>
              </a:cxn>
              <a:cxn ang="0">
                <a:pos x="connsiteX3" y="connsiteY3"/>
              </a:cxn>
            </a:cxnLst>
            <a:rect l="l" t="t" r="r" b="b"/>
            <a:pathLst>
              <a:path w="7906268" h="3100352">
                <a:moveTo>
                  <a:pt x="0" y="3082361"/>
                </a:moveTo>
                <a:cubicBezTo>
                  <a:pt x="1027641" y="3100352"/>
                  <a:pt x="3556129" y="3080627"/>
                  <a:pt x="4514857" y="2700606"/>
                </a:cubicBezTo>
                <a:cubicBezTo>
                  <a:pt x="5473585" y="2320585"/>
                  <a:pt x="5187133" y="1247575"/>
                  <a:pt x="5752368" y="802236"/>
                </a:cubicBezTo>
                <a:cubicBezTo>
                  <a:pt x="6317603" y="356898"/>
                  <a:pt x="7386626" y="0"/>
                  <a:pt x="7906268" y="28575"/>
                </a:cubicBezTo>
              </a:path>
            </a:pathLst>
          </a:custGeom>
          <a:noFill/>
          <a:ln w="76200" cap="flat" cmpd="sng" algn="ctr">
            <a:solidFill>
              <a:srgbClr val="002060">
                <a:alpha val="27000"/>
              </a:srgb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rtlCol="0" anchor="ctr" anchorCtr="0" compatLnSpc="1">
            <a:prstTxWarp prst="textNoShape">
              <a:avLst/>
            </a:prstTxWarp>
          </a:bodyPr>
          <a:lstStyle/>
          <a:p>
            <a:pPr defTabSz="342900"/>
            <a:endParaRPr lang="en-US" sz="1050" dirty="0">
              <a:solidFill>
                <a:srgbClr val="18024A"/>
              </a:solidFill>
              <a:latin typeface="Calibri" panose="020F0502020204030204" pitchFamily="34" charset="0"/>
            </a:endParaRPr>
          </a:p>
        </p:txBody>
      </p:sp>
      <p:graphicFrame>
        <p:nvGraphicFramePr>
          <p:cNvPr id="8" name="Diagram 7">
            <a:extLst>
              <a:ext uri="{FF2B5EF4-FFF2-40B4-BE49-F238E27FC236}">
                <a16:creationId xmlns:a16="http://schemas.microsoft.com/office/drawing/2014/main" id="{FF998D8A-A8F5-E64C-A273-09051FE60718}"/>
              </a:ext>
            </a:extLst>
          </p:cNvPr>
          <p:cNvGraphicFramePr/>
          <p:nvPr/>
        </p:nvGraphicFramePr>
        <p:xfrm>
          <a:off x="5129351" y="3971924"/>
          <a:ext cx="1943100" cy="6586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Diagram 8">
            <a:extLst>
              <a:ext uri="{FF2B5EF4-FFF2-40B4-BE49-F238E27FC236}">
                <a16:creationId xmlns:a16="http://schemas.microsoft.com/office/drawing/2014/main" id="{38268EB0-7D65-8B44-BBCB-BC522C32C3BF}"/>
              </a:ext>
            </a:extLst>
          </p:cNvPr>
          <p:cNvGraphicFramePr/>
          <p:nvPr/>
        </p:nvGraphicFramePr>
        <p:xfrm>
          <a:off x="7098575" y="2828924"/>
          <a:ext cx="2228850" cy="61968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0" name="Diagram 9">
            <a:extLst>
              <a:ext uri="{FF2B5EF4-FFF2-40B4-BE49-F238E27FC236}">
                <a16:creationId xmlns:a16="http://schemas.microsoft.com/office/drawing/2014/main" id="{D046420F-2BF7-F742-8CCA-43C63BDDEED6}"/>
              </a:ext>
            </a:extLst>
          </p:cNvPr>
          <p:cNvGraphicFramePr/>
          <p:nvPr/>
        </p:nvGraphicFramePr>
        <p:xfrm>
          <a:off x="7098575" y="3457574"/>
          <a:ext cx="2228850" cy="61968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1" name="TextBox 10">
            <a:extLst>
              <a:ext uri="{FF2B5EF4-FFF2-40B4-BE49-F238E27FC236}">
                <a16:creationId xmlns:a16="http://schemas.microsoft.com/office/drawing/2014/main" id="{7648F3F4-62F9-B040-8AB7-D1B8326CC438}"/>
              </a:ext>
            </a:extLst>
          </p:cNvPr>
          <p:cNvSpPr txBox="1"/>
          <p:nvPr/>
        </p:nvSpPr>
        <p:spPr>
          <a:xfrm rot="5400000">
            <a:off x="5911378" y="5016883"/>
            <a:ext cx="369332" cy="939716"/>
          </a:xfrm>
          <a:prstGeom prst="rect">
            <a:avLst/>
          </a:prstGeom>
          <a:noFill/>
        </p:spPr>
        <p:txBody>
          <a:bodyPr vert="vert270" wrap="square" rtlCol="0">
            <a:spAutoFit/>
            <a:scene3d>
              <a:camera prst="orthographicFront"/>
              <a:lightRig rig="threePt" dir="t"/>
            </a:scene3d>
            <a:sp3d z="361950"/>
          </a:bodyPr>
          <a:lstStyle/>
          <a:p>
            <a:pPr algn="ctr" defTabSz="342900"/>
            <a:r>
              <a:rPr lang="en-US" sz="1200" b="1" dirty="0">
                <a:solidFill>
                  <a:srgbClr val="18024A"/>
                </a:solidFill>
                <a:latin typeface="Calibri" pitchFamily="34" charset="0"/>
              </a:rPr>
              <a:t>TIME</a:t>
            </a:r>
          </a:p>
        </p:txBody>
      </p:sp>
      <p:sp>
        <p:nvSpPr>
          <p:cNvPr id="12" name="TextBox 11">
            <a:extLst>
              <a:ext uri="{FF2B5EF4-FFF2-40B4-BE49-F238E27FC236}">
                <a16:creationId xmlns:a16="http://schemas.microsoft.com/office/drawing/2014/main" id="{C6C829F3-7C7C-D541-BEEC-8A269DB7BB6C}"/>
              </a:ext>
            </a:extLst>
          </p:cNvPr>
          <p:cNvSpPr txBox="1"/>
          <p:nvPr/>
        </p:nvSpPr>
        <p:spPr>
          <a:xfrm>
            <a:off x="5415102" y="3668800"/>
            <a:ext cx="1474821" cy="300082"/>
          </a:xfrm>
          <a:prstGeom prst="rect">
            <a:avLst/>
          </a:prstGeom>
          <a:noFill/>
        </p:spPr>
        <p:txBody>
          <a:bodyPr wrap="square" rtlCol="0">
            <a:spAutoFit/>
          </a:bodyPr>
          <a:lstStyle/>
          <a:p>
            <a:pPr defTabSz="342900"/>
            <a:r>
              <a:rPr lang="en-US" sz="1350" b="1" dirty="0">
                <a:solidFill>
                  <a:srgbClr val="333333"/>
                </a:solidFill>
                <a:latin typeface="Arial" panose="020B0604020202020204" pitchFamily="34" charset="0"/>
                <a:cs typeface="Arial" panose="020B0604020202020204" pitchFamily="34" charset="0"/>
              </a:rPr>
              <a:t>Growth Drivers</a:t>
            </a:r>
          </a:p>
        </p:txBody>
      </p:sp>
      <p:sp>
        <p:nvSpPr>
          <p:cNvPr id="13" name="TextBox 12">
            <a:extLst>
              <a:ext uri="{FF2B5EF4-FFF2-40B4-BE49-F238E27FC236}">
                <a16:creationId xmlns:a16="http://schemas.microsoft.com/office/drawing/2014/main" id="{828167EF-C472-F94C-B725-087181AC8071}"/>
              </a:ext>
            </a:extLst>
          </p:cNvPr>
          <p:cNvSpPr txBox="1"/>
          <p:nvPr/>
        </p:nvSpPr>
        <p:spPr>
          <a:xfrm>
            <a:off x="3269525" y="2428623"/>
            <a:ext cx="1771650" cy="300082"/>
          </a:xfrm>
          <a:prstGeom prst="rect">
            <a:avLst/>
          </a:prstGeom>
          <a:noFill/>
        </p:spPr>
        <p:txBody>
          <a:bodyPr wrap="square" rtlCol="0">
            <a:spAutoFit/>
          </a:bodyPr>
          <a:lstStyle/>
          <a:p>
            <a:pPr algn="ctr" defTabSz="342900"/>
            <a:r>
              <a:rPr lang="en-US" sz="1350" b="1" dirty="0">
                <a:solidFill>
                  <a:srgbClr val="333333"/>
                </a:solidFill>
                <a:latin typeface="Arial" panose="020B0604020202020204" pitchFamily="34" charset="0"/>
                <a:cs typeface="Arial" panose="020B0604020202020204" pitchFamily="34" charset="0"/>
              </a:rPr>
              <a:t>Growth Deterrents</a:t>
            </a:r>
          </a:p>
        </p:txBody>
      </p:sp>
      <p:sp>
        <p:nvSpPr>
          <p:cNvPr id="14" name="TextBox 13">
            <a:extLst>
              <a:ext uri="{FF2B5EF4-FFF2-40B4-BE49-F238E27FC236}">
                <a16:creationId xmlns:a16="http://schemas.microsoft.com/office/drawing/2014/main" id="{5BF60E21-F4FF-A543-B7C2-EB9944BDB06A}"/>
              </a:ext>
            </a:extLst>
          </p:cNvPr>
          <p:cNvSpPr txBox="1"/>
          <p:nvPr/>
        </p:nvSpPr>
        <p:spPr>
          <a:xfrm>
            <a:off x="3274424" y="1944323"/>
            <a:ext cx="1771650" cy="369332"/>
          </a:xfrm>
          <a:prstGeom prst="rect">
            <a:avLst/>
          </a:prstGeom>
          <a:solidFill>
            <a:schemeClr val="accent6">
              <a:lumMod val="60000"/>
              <a:lumOff val="40000"/>
            </a:schemeClr>
          </a:solidFill>
        </p:spPr>
        <p:txBody>
          <a:bodyPr wrap="square" rtlCol="0">
            <a:spAutoFit/>
          </a:bodyPr>
          <a:lstStyle/>
          <a:p>
            <a:pPr defTabSz="342900"/>
            <a:r>
              <a:rPr lang="en-US" sz="900" dirty="0">
                <a:solidFill>
                  <a:srgbClr val="333333"/>
                </a:solidFill>
                <a:latin typeface="Arial" panose="020B0604020202020204" pitchFamily="34" charset="0"/>
                <a:cs typeface="Arial" panose="020B0604020202020204" pitchFamily="34" charset="0"/>
              </a:rPr>
              <a:t>Inhibitors dominate and adoption rate is slow </a:t>
            </a:r>
          </a:p>
        </p:txBody>
      </p:sp>
      <p:sp>
        <p:nvSpPr>
          <p:cNvPr id="15" name="TextBox 14">
            <a:extLst>
              <a:ext uri="{FF2B5EF4-FFF2-40B4-BE49-F238E27FC236}">
                <a16:creationId xmlns:a16="http://schemas.microsoft.com/office/drawing/2014/main" id="{E9F4FC45-91E1-5945-8C94-EE4119324B2F}"/>
              </a:ext>
            </a:extLst>
          </p:cNvPr>
          <p:cNvSpPr txBox="1"/>
          <p:nvPr/>
        </p:nvSpPr>
        <p:spPr>
          <a:xfrm>
            <a:off x="5217524" y="1944323"/>
            <a:ext cx="1808328" cy="369332"/>
          </a:xfrm>
          <a:prstGeom prst="rect">
            <a:avLst/>
          </a:prstGeom>
          <a:solidFill>
            <a:schemeClr val="accent6">
              <a:lumMod val="60000"/>
              <a:lumOff val="40000"/>
            </a:schemeClr>
          </a:solidFill>
        </p:spPr>
        <p:txBody>
          <a:bodyPr wrap="square" rtlCol="0">
            <a:spAutoFit/>
          </a:bodyPr>
          <a:lstStyle/>
          <a:p>
            <a:pPr defTabSz="342900"/>
            <a:r>
              <a:rPr lang="en-US" sz="900" dirty="0">
                <a:solidFill>
                  <a:srgbClr val="333333"/>
                </a:solidFill>
                <a:latin typeface="Arial" panose="020B0604020202020204" pitchFamily="34" charset="0"/>
                <a:cs typeface="Arial" panose="020B0604020202020204" pitchFamily="34" charset="0"/>
              </a:rPr>
              <a:t>Drivers enable some growth in adoption</a:t>
            </a:r>
          </a:p>
        </p:txBody>
      </p:sp>
      <p:sp>
        <p:nvSpPr>
          <p:cNvPr id="16" name="TextBox 15">
            <a:extLst>
              <a:ext uri="{FF2B5EF4-FFF2-40B4-BE49-F238E27FC236}">
                <a16:creationId xmlns:a16="http://schemas.microsoft.com/office/drawing/2014/main" id="{855027B5-BD19-4E4C-8B43-8561B6AF19AA}"/>
              </a:ext>
            </a:extLst>
          </p:cNvPr>
          <p:cNvSpPr txBox="1"/>
          <p:nvPr/>
        </p:nvSpPr>
        <p:spPr>
          <a:xfrm>
            <a:off x="7197305" y="1949723"/>
            <a:ext cx="1937129" cy="369332"/>
          </a:xfrm>
          <a:prstGeom prst="rect">
            <a:avLst/>
          </a:prstGeom>
          <a:solidFill>
            <a:schemeClr val="accent6">
              <a:lumMod val="60000"/>
              <a:lumOff val="40000"/>
            </a:schemeClr>
          </a:solidFill>
        </p:spPr>
        <p:txBody>
          <a:bodyPr wrap="square" rtlCol="0">
            <a:spAutoFit/>
          </a:bodyPr>
          <a:lstStyle/>
          <a:p>
            <a:pPr defTabSz="342900"/>
            <a:r>
              <a:rPr lang="en-US" sz="900" dirty="0">
                <a:solidFill>
                  <a:srgbClr val="333333"/>
                </a:solidFill>
                <a:latin typeface="Arial" panose="020B0604020202020204" pitchFamily="34" charset="0"/>
                <a:cs typeface="Arial" panose="020B0604020202020204" pitchFamily="34" charset="0"/>
              </a:rPr>
              <a:t>Accelerators can create significant growth in adoption</a:t>
            </a:r>
          </a:p>
        </p:txBody>
      </p:sp>
      <p:sp>
        <p:nvSpPr>
          <p:cNvPr id="17" name="Rectangle 16">
            <a:extLst>
              <a:ext uri="{FF2B5EF4-FFF2-40B4-BE49-F238E27FC236}">
                <a16:creationId xmlns:a16="http://schemas.microsoft.com/office/drawing/2014/main" id="{DCA04891-A940-6C41-9A9D-C8CF7D036F9D}"/>
              </a:ext>
            </a:extLst>
          </p:cNvPr>
          <p:cNvSpPr/>
          <p:nvPr/>
        </p:nvSpPr>
        <p:spPr>
          <a:xfrm>
            <a:off x="7339116" y="2499984"/>
            <a:ext cx="1880643" cy="300082"/>
          </a:xfrm>
          <a:prstGeom prst="rect">
            <a:avLst/>
          </a:prstGeom>
        </p:spPr>
        <p:txBody>
          <a:bodyPr wrap="none">
            <a:spAutoFit/>
          </a:bodyPr>
          <a:lstStyle/>
          <a:p>
            <a:pPr defTabSz="342900"/>
            <a:r>
              <a:rPr lang="en-US" sz="1350" b="1" dirty="0">
                <a:solidFill>
                  <a:srgbClr val="333333"/>
                </a:solidFill>
                <a:latin typeface="Arial" panose="020B0604020202020204" pitchFamily="34" charset="0"/>
                <a:cs typeface="Arial" panose="020B0604020202020204" pitchFamily="34" charset="0"/>
              </a:rPr>
              <a:t>Growth Accelerators</a:t>
            </a:r>
          </a:p>
        </p:txBody>
      </p:sp>
      <p:sp>
        <p:nvSpPr>
          <p:cNvPr id="19" name="Title 18">
            <a:extLst>
              <a:ext uri="{FF2B5EF4-FFF2-40B4-BE49-F238E27FC236}">
                <a16:creationId xmlns:a16="http://schemas.microsoft.com/office/drawing/2014/main" id="{6F55371C-86B9-0869-D8D0-13B6BAB7C0F4}"/>
              </a:ext>
            </a:extLst>
          </p:cNvPr>
          <p:cNvSpPr>
            <a:spLocks noGrp="1"/>
          </p:cNvSpPr>
          <p:nvPr>
            <p:ph type="title"/>
          </p:nvPr>
        </p:nvSpPr>
        <p:spPr/>
        <p:txBody>
          <a:bodyPr>
            <a:normAutofit/>
          </a:bodyPr>
          <a:lstStyle/>
          <a:p>
            <a:r>
              <a:rPr lang="en-US" sz="3600" dirty="0"/>
              <a:t>Barriers and enablers of green/sustainable chemistry</a:t>
            </a:r>
          </a:p>
        </p:txBody>
      </p:sp>
      <p:sp>
        <p:nvSpPr>
          <p:cNvPr id="22" name="TextBox 21">
            <a:extLst>
              <a:ext uri="{FF2B5EF4-FFF2-40B4-BE49-F238E27FC236}">
                <a16:creationId xmlns:a16="http://schemas.microsoft.com/office/drawing/2014/main" id="{24E052B8-0ECC-E11E-A931-78DDF90EEA01}"/>
              </a:ext>
            </a:extLst>
          </p:cNvPr>
          <p:cNvSpPr txBox="1"/>
          <p:nvPr/>
        </p:nvSpPr>
        <p:spPr>
          <a:xfrm>
            <a:off x="835701" y="5888233"/>
            <a:ext cx="8381559" cy="307777"/>
          </a:xfrm>
          <a:prstGeom prst="rect">
            <a:avLst/>
          </a:prstGeom>
          <a:noFill/>
        </p:spPr>
        <p:txBody>
          <a:bodyPr wrap="square" rtlCol="0">
            <a:spAutoFit/>
          </a:bodyPr>
          <a:lstStyle/>
          <a:p>
            <a:r>
              <a:rPr lang="en-US" sz="1400" dirty="0">
                <a:solidFill>
                  <a:schemeClr val="tx1">
                    <a:lumMod val="50000"/>
                    <a:lumOff val="50000"/>
                  </a:schemeClr>
                </a:solidFill>
                <a:latin typeface="Helvetica" pitchFamily="2" charset="0"/>
              </a:rPr>
              <a:t>https://</a:t>
            </a:r>
            <a:r>
              <a:rPr lang="en-US" sz="1400" dirty="0" err="1">
                <a:solidFill>
                  <a:schemeClr val="tx1">
                    <a:lumMod val="50000"/>
                    <a:lumOff val="50000"/>
                  </a:schemeClr>
                </a:solidFill>
                <a:latin typeface="Helvetica" pitchFamily="2" charset="0"/>
              </a:rPr>
              <a:t>greenchemistryandcommerce.org</a:t>
            </a:r>
            <a:r>
              <a:rPr lang="en-US" sz="1400" dirty="0">
                <a:solidFill>
                  <a:schemeClr val="tx1">
                    <a:lumMod val="50000"/>
                    <a:lumOff val="50000"/>
                  </a:schemeClr>
                </a:solidFill>
                <a:latin typeface="Helvetica" pitchFamily="2" charset="0"/>
              </a:rPr>
              <a:t>/resources/gc3-publications</a:t>
            </a:r>
          </a:p>
        </p:txBody>
      </p:sp>
    </p:spTree>
    <p:extLst>
      <p:ext uri="{BB962C8B-B14F-4D97-AF65-F5344CB8AC3E}">
        <p14:creationId xmlns:p14="http://schemas.microsoft.com/office/powerpoint/2010/main" val="4141726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C8DD5-CC35-DB78-C242-BF9FA3646AC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100" kern="1200" dirty="0">
                <a:solidFill>
                  <a:srgbClr val="FFFFFF"/>
                </a:solidFill>
                <a:latin typeface="+mj-lt"/>
                <a:ea typeface="+mj-ea"/>
                <a:cs typeface="+mj-cs"/>
              </a:rPr>
              <a:t>Designing Comprehensive Chemicals Policy – What’s Needed</a:t>
            </a:r>
          </a:p>
        </p:txBody>
      </p:sp>
      <p:pic>
        <p:nvPicPr>
          <p:cNvPr id="4" name="Picture 4" descr="A screenshot of a computer&#10;&#10;Description automatically generated">
            <a:extLst>
              <a:ext uri="{FF2B5EF4-FFF2-40B4-BE49-F238E27FC236}">
                <a16:creationId xmlns:a16="http://schemas.microsoft.com/office/drawing/2014/main" id="{8BEC2215-FD91-19B9-9EAC-E9C237494E37}"/>
              </a:ext>
            </a:extLst>
          </p:cNvPr>
          <p:cNvPicPr>
            <a:picLocks noGrp="1" noChangeAspect="1" noChangeArrowheads="1"/>
          </p:cNvPicPr>
          <p:nvPr>
            <p:ph idx="1"/>
          </p:nvPr>
        </p:nvPicPr>
        <p:blipFill>
          <a:blip r:embed="rId2" cstate="print"/>
          <a:srcRect l="31250" t="14000" r="29375" b="5000"/>
          <a:stretch>
            <a:fillRect/>
          </a:stretch>
        </p:blipFill>
        <p:spPr bwMode="auto">
          <a:xfrm>
            <a:off x="7143335" y="456524"/>
            <a:ext cx="4331243" cy="5568739"/>
          </a:xfrm>
          <a:prstGeom prst="rect">
            <a:avLst/>
          </a:prstGeom>
          <a:noFill/>
        </p:spPr>
      </p:pic>
      <p:sp>
        <p:nvSpPr>
          <p:cNvPr id="6" name="TextBox 5">
            <a:extLst>
              <a:ext uri="{FF2B5EF4-FFF2-40B4-BE49-F238E27FC236}">
                <a16:creationId xmlns:a16="http://schemas.microsoft.com/office/drawing/2014/main" id="{291E1162-697A-8FB7-998F-953AFE41D30D}"/>
              </a:ext>
            </a:extLst>
          </p:cNvPr>
          <p:cNvSpPr txBox="1"/>
          <p:nvPr/>
        </p:nvSpPr>
        <p:spPr>
          <a:xfrm>
            <a:off x="606176" y="5301016"/>
            <a:ext cx="6102848" cy="369332"/>
          </a:xfrm>
          <a:prstGeom prst="rect">
            <a:avLst/>
          </a:prstGeom>
          <a:noFill/>
        </p:spPr>
        <p:txBody>
          <a:bodyPr wrap="square">
            <a:spAutoFit/>
          </a:bodyPr>
          <a:lstStyle/>
          <a:p>
            <a:r>
              <a:rPr lang="en-US" dirty="0"/>
              <a:t>https://www.sustainablechemistrycatalyst.org/chemicals-policy</a:t>
            </a:r>
          </a:p>
        </p:txBody>
      </p:sp>
    </p:spTree>
    <p:extLst>
      <p:ext uri="{BB962C8B-B14F-4D97-AF65-F5344CB8AC3E}">
        <p14:creationId xmlns:p14="http://schemas.microsoft.com/office/powerpoint/2010/main" val="454706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Comprehensive – Smart - Chemicals and Materials Policy</a:t>
            </a:r>
          </a:p>
        </p:txBody>
      </p:sp>
      <p:sp>
        <p:nvSpPr>
          <p:cNvPr id="3" name="Content Placeholder 2"/>
          <p:cNvSpPr>
            <a:spLocks noGrp="1"/>
          </p:cNvSpPr>
          <p:nvPr>
            <p:ph idx="1"/>
          </p:nvPr>
        </p:nvSpPr>
        <p:spPr>
          <a:xfrm>
            <a:off x="838200" y="1690688"/>
            <a:ext cx="10515600" cy="4486275"/>
          </a:xfrm>
        </p:spPr>
        <p:txBody>
          <a:bodyPr>
            <a:normAutofit fontScale="92500" lnSpcReduction="20000"/>
          </a:bodyPr>
          <a:lstStyle/>
          <a:p>
            <a:r>
              <a:rPr lang="en-US" dirty="0"/>
              <a:t>Integrated – focused on all chemicals/materials/interagency</a:t>
            </a:r>
          </a:p>
          <a:p>
            <a:r>
              <a:rPr lang="en-US" dirty="0"/>
              <a:t>Early assessment – provides signals/warnings through technology assessment so problems are identified and addressed before market</a:t>
            </a:r>
          </a:p>
          <a:p>
            <a:r>
              <a:rPr lang="en-US" dirty="0"/>
              <a:t>Functional based.  Focus on the function to be achieved, its need, and the most sustainable way to meet it.</a:t>
            </a:r>
          </a:p>
          <a:p>
            <a:r>
              <a:rPr lang="en-US" dirty="0"/>
              <a:t>Transparent and information rich – ensure good information through supply chains, to regulators and the public</a:t>
            </a:r>
          </a:p>
          <a:p>
            <a:r>
              <a:rPr lang="en-US" dirty="0"/>
              <a:t>Efficient – focused on best available science to allow rapid prioritization, assessment and decision-making</a:t>
            </a:r>
          </a:p>
          <a:p>
            <a:r>
              <a:rPr lang="en-US" dirty="0"/>
              <a:t>Proactive, preventive and innovative – focused on reducing hazards and supporting transition to safer chemistry/materials</a:t>
            </a:r>
          </a:p>
          <a:p>
            <a:r>
              <a:rPr lang="en-US" dirty="0"/>
              <a:t>Responsible.  Avoids harm while supporting innovation</a:t>
            </a:r>
          </a:p>
        </p:txBody>
      </p:sp>
    </p:spTree>
    <p:extLst>
      <p:ext uri="{BB962C8B-B14F-4D97-AF65-F5344CB8AC3E}">
        <p14:creationId xmlns:p14="http://schemas.microsoft.com/office/powerpoint/2010/main" val="303258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Designing Smart Policies to Drive Safer Chemistry</a:t>
            </a:r>
          </a:p>
        </p:txBody>
      </p:sp>
      <p:sp>
        <p:nvSpPr>
          <p:cNvPr id="3" name="Content Placeholder 2"/>
          <p:cNvSpPr>
            <a:spLocks noGrp="1"/>
          </p:cNvSpPr>
          <p:nvPr>
            <p:ph idx="1"/>
          </p:nvPr>
        </p:nvSpPr>
        <p:spPr/>
        <p:txBody>
          <a:bodyPr>
            <a:normAutofit fontScale="85000" lnSpcReduction="20000"/>
          </a:bodyPr>
          <a:lstStyle/>
          <a:p>
            <a:pPr>
              <a:lnSpc>
                <a:spcPct val="110000"/>
              </a:lnSpc>
            </a:pPr>
            <a:r>
              <a:rPr lang="en-US" sz="2600" dirty="0"/>
              <a:t>Core Elements</a:t>
            </a:r>
          </a:p>
          <a:p>
            <a:pPr lvl="1">
              <a:lnSpc>
                <a:spcPct val="110000"/>
              </a:lnSpc>
            </a:pPr>
            <a:r>
              <a:rPr lang="en-US" sz="2600" dirty="0"/>
              <a:t>Willingness</a:t>
            </a:r>
          </a:p>
          <a:p>
            <a:pPr lvl="2">
              <a:lnSpc>
                <a:spcPct val="110000"/>
              </a:lnSpc>
            </a:pPr>
            <a:r>
              <a:rPr lang="en-US" sz="2600" dirty="0"/>
              <a:t>Restrictions, information requirements, planning requirements, purchasing policies, recognition</a:t>
            </a:r>
          </a:p>
          <a:p>
            <a:pPr lvl="1">
              <a:lnSpc>
                <a:spcPct val="110000"/>
              </a:lnSpc>
            </a:pPr>
            <a:r>
              <a:rPr lang="en-US" sz="2600" dirty="0"/>
              <a:t>Capacity</a:t>
            </a:r>
          </a:p>
          <a:p>
            <a:pPr lvl="2">
              <a:lnSpc>
                <a:spcPct val="110000"/>
              </a:lnSpc>
            </a:pPr>
            <a:r>
              <a:rPr lang="en-US" sz="2600" dirty="0"/>
              <a:t>Technical assistance, information requirements, R&amp;D support, Education</a:t>
            </a:r>
          </a:p>
          <a:p>
            <a:pPr lvl="1">
              <a:lnSpc>
                <a:spcPct val="110000"/>
              </a:lnSpc>
            </a:pPr>
            <a:r>
              <a:rPr lang="en-US" sz="2600" dirty="0"/>
              <a:t>Opportunity</a:t>
            </a:r>
          </a:p>
          <a:p>
            <a:pPr lvl="2">
              <a:lnSpc>
                <a:spcPct val="110000"/>
              </a:lnSpc>
            </a:pPr>
            <a:r>
              <a:rPr lang="en-US" sz="2600" dirty="0"/>
              <a:t>R&amp;D, education, tax incentives, grants</a:t>
            </a:r>
          </a:p>
          <a:p>
            <a:pPr>
              <a:lnSpc>
                <a:spcPct val="110000"/>
              </a:lnSpc>
            </a:pPr>
            <a:endParaRPr lang="en-US" sz="1400" dirty="0"/>
          </a:p>
          <a:p>
            <a:pPr>
              <a:lnSpc>
                <a:spcPct val="110000"/>
              </a:lnSpc>
            </a:pPr>
            <a:r>
              <a:rPr lang="en-US" sz="2400" i="1" dirty="0"/>
              <a:t>Ashford, Nicholas. 1999. An innovation-based strategy for a sustainable environment. In Innovation-Oriented Environmental Regulation:  Theoretical Approach and Empirical Analysis. Potsdam, Germany: European Commission Joint Research Centre.</a:t>
            </a:r>
          </a:p>
          <a:p>
            <a:pPr>
              <a:lnSpc>
                <a:spcPct val="110000"/>
              </a:lnSpc>
            </a:pPr>
            <a:endParaRPr lang="en-US" dirty="0"/>
          </a:p>
        </p:txBody>
      </p:sp>
    </p:spTree>
    <p:extLst>
      <p:ext uri="{BB962C8B-B14F-4D97-AF65-F5344CB8AC3E}">
        <p14:creationId xmlns:p14="http://schemas.microsoft.com/office/powerpoint/2010/main" val="1471076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96D47-6963-217F-8D2F-835C5AF31C34}"/>
              </a:ext>
            </a:extLst>
          </p:cNvPr>
          <p:cNvSpPr>
            <a:spLocks noGrp="1"/>
          </p:cNvSpPr>
          <p:nvPr>
            <p:ph type="title"/>
          </p:nvPr>
        </p:nvSpPr>
        <p:spPr/>
        <p:txBody>
          <a:bodyPr/>
          <a:lstStyle/>
          <a:p>
            <a:r>
              <a:rPr lang="en-US" dirty="0"/>
              <a:t>Designing supportive government policy</a:t>
            </a:r>
          </a:p>
        </p:txBody>
      </p:sp>
      <p:sp>
        <p:nvSpPr>
          <p:cNvPr id="3" name="Content Placeholder 2">
            <a:extLst>
              <a:ext uri="{FF2B5EF4-FFF2-40B4-BE49-F238E27FC236}">
                <a16:creationId xmlns:a16="http://schemas.microsoft.com/office/drawing/2014/main" id="{08206B18-4D73-E47E-218C-74B0095B0E4E}"/>
              </a:ext>
            </a:extLst>
          </p:cNvPr>
          <p:cNvSpPr>
            <a:spLocks noGrp="1"/>
          </p:cNvSpPr>
          <p:nvPr>
            <p:ph idx="1"/>
          </p:nvPr>
        </p:nvSpPr>
        <p:spPr>
          <a:xfrm>
            <a:off x="838200" y="1690688"/>
            <a:ext cx="10515600" cy="4351338"/>
          </a:xfrm>
        </p:spPr>
        <p:txBody>
          <a:bodyPr>
            <a:normAutofit fontScale="85000" lnSpcReduction="20000"/>
          </a:bodyPr>
          <a:lstStyle/>
          <a:p>
            <a:r>
              <a:rPr lang="en-US" dirty="0"/>
              <a:t>Champions and clear, coordinated and resourced policy, strategic roadmap and implementation</a:t>
            </a:r>
          </a:p>
          <a:p>
            <a:r>
              <a:rPr lang="en-US" dirty="0"/>
              <a:t>Research and finance support</a:t>
            </a:r>
          </a:p>
          <a:p>
            <a:pPr lvl="1"/>
            <a:r>
              <a:rPr lang="en-US" dirty="0"/>
              <a:t>Funding for basic R&amp;D, applied R&amp;D, pilot and scale</a:t>
            </a:r>
          </a:p>
          <a:p>
            <a:pPr lvl="1"/>
            <a:r>
              <a:rPr lang="en-US" dirty="0"/>
              <a:t>Supporting creation of sectoral and value chain consortia</a:t>
            </a:r>
          </a:p>
          <a:p>
            <a:pPr lvl="1"/>
            <a:r>
              <a:rPr lang="en-US" dirty="0"/>
              <a:t>Leveraging the work of national laboratories</a:t>
            </a:r>
          </a:p>
          <a:p>
            <a:pPr lvl="1"/>
            <a:r>
              <a:rPr lang="en-US" dirty="0"/>
              <a:t>Tax incentives and credits for commercialization and adoption</a:t>
            </a:r>
          </a:p>
          <a:p>
            <a:pPr lvl="1"/>
            <a:r>
              <a:rPr lang="en-US" dirty="0"/>
              <a:t>Creating an ecosystem for sustainable chemistry innovation</a:t>
            </a:r>
          </a:p>
          <a:p>
            <a:r>
              <a:rPr lang="en-US" dirty="0"/>
              <a:t>Incentives and recognition through procurement, labelling, and other programs</a:t>
            </a:r>
          </a:p>
          <a:p>
            <a:r>
              <a:rPr lang="en-US" dirty="0"/>
              <a:t>Workforce development</a:t>
            </a:r>
          </a:p>
          <a:p>
            <a:r>
              <a:rPr lang="en-US" dirty="0"/>
              <a:t>Links to regulatory, market, and societal priorities</a:t>
            </a:r>
          </a:p>
          <a:p>
            <a:pPr lvl="1"/>
            <a:r>
              <a:rPr lang="en-US" dirty="0"/>
              <a:t>Need for both strong, clear and consistent drivers, but focus on supporting alternatives, including addressing regulatory barriers</a:t>
            </a:r>
          </a:p>
          <a:p>
            <a:pPr lvl="1"/>
            <a:endParaRPr lang="en-US" dirty="0"/>
          </a:p>
        </p:txBody>
      </p:sp>
    </p:spTree>
    <p:extLst>
      <p:ext uri="{BB962C8B-B14F-4D97-AF65-F5344CB8AC3E}">
        <p14:creationId xmlns:p14="http://schemas.microsoft.com/office/powerpoint/2010/main" val="2746403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636" y="870187"/>
            <a:ext cx="8305800" cy="3288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362200" y="4343401"/>
            <a:ext cx="7620000" cy="1200329"/>
          </a:xfrm>
          <a:prstGeom prst="rect">
            <a:avLst/>
          </a:prstGeom>
          <a:noFill/>
        </p:spPr>
        <p:txBody>
          <a:bodyPr wrap="square" rtlCol="0">
            <a:spAutoFit/>
          </a:bodyPr>
          <a:lstStyle/>
          <a:p>
            <a:r>
              <a:rPr lang="en-US" dirty="0"/>
              <a:t>Schifano, Geiser, and Tickner. The Importance of Implementation in Rethinking Chemicals Management Policies:  The Toxic Substances Control Act.  41 Environmental Law Reporter 10528, 2011</a:t>
            </a:r>
          </a:p>
          <a:p>
            <a:r>
              <a:rPr lang="en-US" dirty="0"/>
              <a:t>http://chemicalspolicy.org/downloads/ELRArticleonTSCAImplementation.pdf</a:t>
            </a:r>
          </a:p>
        </p:txBody>
      </p:sp>
      <p:sp>
        <p:nvSpPr>
          <p:cNvPr id="3" name="TextBox 2">
            <a:extLst>
              <a:ext uri="{FF2B5EF4-FFF2-40B4-BE49-F238E27FC236}">
                <a16:creationId xmlns:a16="http://schemas.microsoft.com/office/drawing/2014/main" id="{D0559977-3DB1-F192-0A51-FA255B28A780}"/>
              </a:ext>
            </a:extLst>
          </p:cNvPr>
          <p:cNvSpPr txBox="1"/>
          <p:nvPr/>
        </p:nvSpPr>
        <p:spPr>
          <a:xfrm>
            <a:off x="2434975" y="265906"/>
            <a:ext cx="7952198" cy="461665"/>
          </a:xfrm>
          <a:prstGeom prst="rect">
            <a:avLst/>
          </a:prstGeom>
          <a:noFill/>
        </p:spPr>
        <p:txBody>
          <a:bodyPr wrap="square" rtlCol="0">
            <a:spAutoFit/>
          </a:bodyPr>
          <a:lstStyle/>
          <a:p>
            <a:r>
              <a:rPr lang="en-US" sz="2400" dirty="0"/>
              <a:t>Implementation matters – the regulatory process is slow….</a:t>
            </a:r>
          </a:p>
        </p:txBody>
      </p:sp>
    </p:spTree>
    <p:extLst>
      <p:ext uri="{BB962C8B-B14F-4D97-AF65-F5344CB8AC3E}">
        <p14:creationId xmlns:p14="http://schemas.microsoft.com/office/powerpoint/2010/main" val="318793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A94E556-843F-FDD3-E972-B671DC1E7D6D}"/>
              </a:ext>
            </a:extLst>
          </p:cNvPr>
          <p:cNvSpPr/>
          <p:nvPr/>
        </p:nvSpPr>
        <p:spPr>
          <a:xfrm>
            <a:off x="4598565" y="-119994"/>
            <a:ext cx="7105545" cy="715836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5AE3CBB1-ED58-F1A1-0745-33C5E388EA33}"/>
              </a:ext>
            </a:extLst>
          </p:cNvPr>
          <p:cNvSpPr/>
          <p:nvPr/>
        </p:nvSpPr>
        <p:spPr>
          <a:xfrm>
            <a:off x="5137079" y="1330440"/>
            <a:ext cx="4145393" cy="397877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4664E54C-1342-DE03-0D8C-3D0CF98C2611}"/>
              </a:ext>
            </a:extLst>
          </p:cNvPr>
          <p:cNvSpPr txBox="1"/>
          <p:nvPr/>
        </p:nvSpPr>
        <p:spPr>
          <a:xfrm>
            <a:off x="5985048" y="499442"/>
            <a:ext cx="6206952" cy="830997"/>
          </a:xfrm>
          <a:prstGeom prst="rect">
            <a:avLst/>
          </a:prstGeom>
          <a:noFill/>
        </p:spPr>
        <p:txBody>
          <a:bodyPr wrap="square" rtlCol="0">
            <a:spAutoFit/>
          </a:bodyPr>
          <a:lstStyle/>
          <a:p>
            <a:r>
              <a:rPr lang="en-US" sz="4800"/>
              <a:t>EU Green Deal</a:t>
            </a:r>
          </a:p>
        </p:txBody>
      </p:sp>
      <p:sp>
        <p:nvSpPr>
          <p:cNvPr id="6" name="TextBox 5">
            <a:extLst>
              <a:ext uri="{FF2B5EF4-FFF2-40B4-BE49-F238E27FC236}">
                <a16:creationId xmlns:a16="http://schemas.microsoft.com/office/drawing/2014/main" id="{FAFB73AF-D0AB-9D89-698F-D9CC0FF804F6}"/>
              </a:ext>
            </a:extLst>
          </p:cNvPr>
          <p:cNvSpPr txBox="1"/>
          <p:nvPr/>
        </p:nvSpPr>
        <p:spPr>
          <a:xfrm>
            <a:off x="5745471" y="2346632"/>
            <a:ext cx="2020105" cy="1077218"/>
          </a:xfrm>
          <a:prstGeom prst="rect">
            <a:avLst/>
          </a:prstGeom>
          <a:noFill/>
        </p:spPr>
        <p:txBody>
          <a:bodyPr wrap="none" rtlCol="0">
            <a:spAutoFit/>
          </a:bodyPr>
          <a:lstStyle/>
          <a:p>
            <a:pPr algn="ctr"/>
            <a:r>
              <a:rPr lang="en-US" sz="3200"/>
              <a:t>Industrial </a:t>
            </a:r>
          </a:p>
          <a:p>
            <a:pPr algn="ctr"/>
            <a:r>
              <a:rPr lang="en-US" sz="3200"/>
              <a:t>Strategy</a:t>
            </a:r>
          </a:p>
        </p:txBody>
      </p:sp>
      <p:sp>
        <p:nvSpPr>
          <p:cNvPr id="10" name="Oval 9">
            <a:extLst>
              <a:ext uri="{FF2B5EF4-FFF2-40B4-BE49-F238E27FC236}">
                <a16:creationId xmlns:a16="http://schemas.microsoft.com/office/drawing/2014/main" id="{5CC598F6-9F9D-51FD-E874-9ED00DC82E39}"/>
              </a:ext>
            </a:extLst>
          </p:cNvPr>
          <p:cNvSpPr/>
          <p:nvPr/>
        </p:nvSpPr>
        <p:spPr>
          <a:xfrm>
            <a:off x="7997966" y="1727151"/>
            <a:ext cx="3075520" cy="2874021"/>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BD4F9692-1A1D-6231-A17E-C5B0FC424BBA}"/>
              </a:ext>
            </a:extLst>
          </p:cNvPr>
          <p:cNvSpPr txBox="1"/>
          <p:nvPr/>
        </p:nvSpPr>
        <p:spPr>
          <a:xfrm>
            <a:off x="8557374" y="2126882"/>
            <a:ext cx="2219518" cy="1938992"/>
          </a:xfrm>
          <a:prstGeom prst="rect">
            <a:avLst/>
          </a:prstGeom>
          <a:noFill/>
        </p:spPr>
        <p:txBody>
          <a:bodyPr wrap="none" rtlCol="0">
            <a:spAutoFit/>
          </a:bodyPr>
          <a:lstStyle/>
          <a:p>
            <a:pPr algn="ctr"/>
            <a:r>
              <a:rPr lang="en-US" sz="2400"/>
              <a:t>Strategy for </a:t>
            </a:r>
          </a:p>
          <a:p>
            <a:pPr algn="ctr"/>
            <a:r>
              <a:rPr lang="en-US" sz="2400"/>
              <a:t>Financing the</a:t>
            </a:r>
          </a:p>
          <a:p>
            <a:pPr algn="ctr"/>
            <a:r>
              <a:rPr lang="en-US" sz="2400"/>
              <a:t>Transition to a </a:t>
            </a:r>
          </a:p>
          <a:p>
            <a:pPr algn="ctr"/>
            <a:r>
              <a:rPr lang="en-US" sz="2400"/>
              <a:t>Sustainable </a:t>
            </a:r>
          </a:p>
          <a:p>
            <a:pPr algn="ctr"/>
            <a:r>
              <a:rPr lang="en-US" sz="2400"/>
              <a:t>  Economy </a:t>
            </a:r>
          </a:p>
        </p:txBody>
      </p:sp>
      <p:sp>
        <p:nvSpPr>
          <p:cNvPr id="16" name="Oval 15">
            <a:extLst>
              <a:ext uri="{FF2B5EF4-FFF2-40B4-BE49-F238E27FC236}">
                <a16:creationId xmlns:a16="http://schemas.microsoft.com/office/drawing/2014/main" id="{6B6EF544-582D-DD66-C5BA-7F2A46D3B2C2}"/>
              </a:ext>
            </a:extLst>
          </p:cNvPr>
          <p:cNvSpPr/>
          <p:nvPr/>
        </p:nvSpPr>
        <p:spPr>
          <a:xfrm>
            <a:off x="6718081" y="3598902"/>
            <a:ext cx="2593897" cy="2339404"/>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Circular Economy Action Plan</a:t>
            </a:r>
          </a:p>
        </p:txBody>
      </p:sp>
      <p:sp>
        <p:nvSpPr>
          <p:cNvPr id="18" name="Oval 17">
            <a:extLst>
              <a:ext uri="{FF2B5EF4-FFF2-40B4-BE49-F238E27FC236}">
                <a16:creationId xmlns:a16="http://schemas.microsoft.com/office/drawing/2014/main" id="{D08F6FF4-C587-B1B7-976B-36633490A7F7}"/>
              </a:ext>
            </a:extLst>
          </p:cNvPr>
          <p:cNvSpPr/>
          <p:nvPr/>
        </p:nvSpPr>
        <p:spPr>
          <a:xfrm>
            <a:off x="8957694" y="4264230"/>
            <a:ext cx="1593994" cy="138499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Sustainable Carbon Cycles</a:t>
            </a:r>
          </a:p>
        </p:txBody>
      </p:sp>
      <p:sp>
        <p:nvSpPr>
          <p:cNvPr id="8" name="Oval 7">
            <a:extLst>
              <a:ext uri="{FF2B5EF4-FFF2-40B4-BE49-F238E27FC236}">
                <a16:creationId xmlns:a16="http://schemas.microsoft.com/office/drawing/2014/main" id="{2ABDCC8E-26B3-5C84-47AE-430F536287E9}"/>
              </a:ext>
            </a:extLst>
          </p:cNvPr>
          <p:cNvSpPr/>
          <p:nvPr/>
        </p:nvSpPr>
        <p:spPr>
          <a:xfrm>
            <a:off x="5390333" y="4282686"/>
            <a:ext cx="1815835" cy="1660373"/>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Chemical Strategy for Sustainability</a:t>
            </a:r>
          </a:p>
        </p:txBody>
      </p:sp>
      <p:sp>
        <p:nvSpPr>
          <p:cNvPr id="14" name="Oval 13">
            <a:extLst>
              <a:ext uri="{FF2B5EF4-FFF2-40B4-BE49-F238E27FC236}">
                <a16:creationId xmlns:a16="http://schemas.microsoft.com/office/drawing/2014/main" id="{3F54908A-47EB-4DBB-F185-F79736257BD4}"/>
              </a:ext>
            </a:extLst>
          </p:cNvPr>
          <p:cNvSpPr/>
          <p:nvPr/>
        </p:nvSpPr>
        <p:spPr>
          <a:xfrm>
            <a:off x="6449486" y="5368613"/>
            <a:ext cx="1446635" cy="1294417"/>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Zero Pollution Action Plan</a:t>
            </a:r>
          </a:p>
        </p:txBody>
      </p:sp>
      <p:sp>
        <p:nvSpPr>
          <p:cNvPr id="5" name="TextBox 4">
            <a:extLst>
              <a:ext uri="{FF2B5EF4-FFF2-40B4-BE49-F238E27FC236}">
                <a16:creationId xmlns:a16="http://schemas.microsoft.com/office/drawing/2014/main" id="{3B2992AA-F8AC-BD3B-9266-DD716586BE87}"/>
              </a:ext>
            </a:extLst>
          </p:cNvPr>
          <p:cNvSpPr txBox="1"/>
          <p:nvPr/>
        </p:nvSpPr>
        <p:spPr>
          <a:xfrm>
            <a:off x="502932" y="727609"/>
            <a:ext cx="3647691" cy="5262979"/>
          </a:xfrm>
          <a:prstGeom prst="rect">
            <a:avLst/>
          </a:prstGeom>
          <a:noFill/>
        </p:spPr>
        <p:txBody>
          <a:bodyPr wrap="square" rtlCol="0">
            <a:spAutoFit/>
          </a:bodyPr>
          <a:lstStyle/>
          <a:p>
            <a:r>
              <a:rPr lang="en-US" sz="2800" dirty="0"/>
              <a:t>An overarching set of European policy developments related to chemicals</a:t>
            </a:r>
          </a:p>
          <a:p>
            <a:endParaRPr lang="en-US" sz="2800" dirty="0"/>
          </a:p>
          <a:p>
            <a:pPr marL="457200" indent="-457200">
              <a:buFont typeface="Arial" panose="020B0604020202020204" pitchFamily="34" charset="0"/>
              <a:buChar char="•"/>
            </a:pPr>
            <a:r>
              <a:rPr lang="en-US" sz="2800" dirty="0" err="1"/>
              <a:t>REACh</a:t>
            </a:r>
            <a:r>
              <a:rPr lang="en-US" sz="2800" dirty="0"/>
              <a:t> revisions</a:t>
            </a:r>
          </a:p>
          <a:p>
            <a:pPr marL="457200" indent="-457200">
              <a:buFont typeface="Arial" panose="020B0604020202020204" pitchFamily="34" charset="0"/>
              <a:buChar char="•"/>
            </a:pPr>
            <a:r>
              <a:rPr lang="en-US" sz="2800" dirty="0" err="1"/>
              <a:t>Ecodesign</a:t>
            </a:r>
            <a:r>
              <a:rPr lang="en-US" sz="2800" dirty="0"/>
              <a:t> directive</a:t>
            </a:r>
          </a:p>
          <a:p>
            <a:pPr marL="457200" indent="-457200">
              <a:buFont typeface="Arial" panose="020B0604020202020204" pitchFamily="34" charset="0"/>
              <a:buChar char="•"/>
            </a:pPr>
            <a:r>
              <a:rPr lang="en-US" sz="2800" dirty="0"/>
              <a:t>Transition pathways</a:t>
            </a:r>
          </a:p>
          <a:p>
            <a:pPr marL="457200" indent="-457200">
              <a:buFont typeface="Arial" panose="020B0604020202020204" pitchFamily="34" charset="0"/>
              <a:buChar char="•"/>
            </a:pPr>
            <a:r>
              <a:rPr lang="en-US" sz="2800" dirty="0"/>
              <a:t>Strategic Research and Innovation Agenda</a:t>
            </a:r>
          </a:p>
          <a:p>
            <a:pPr marL="457200" indent="-457200">
              <a:buFont typeface="Arial" panose="020B0604020202020204" pitchFamily="34" charset="0"/>
              <a:buChar char="•"/>
            </a:pPr>
            <a:r>
              <a:rPr lang="en-US" sz="2800" dirty="0"/>
              <a:t>Taxonomy</a:t>
            </a:r>
          </a:p>
        </p:txBody>
      </p:sp>
    </p:spTree>
    <p:extLst>
      <p:ext uri="{BB962C8B-B14F-4D97-AF65-F5344CB8AC3E}">
        <p14:creationId xmlns:p14="http://schemas.microsoft.com/office/powerpoint/2010/main" val="74126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id="{27CF649D-7CD6-5456-EC66-948EB484EE41}"/>
              </a:ext>
            </a:extLst>
          </p:cNvPr>
          <p:cNvPicPr>
            <a:picLocks noChangeAspect="1"/>
          </p:cNvPicPr>
          <p:nvPr/>
        </p:nvPicPr>
        <p:blipFill>
          <a:blip r:embed="rId3"/>
          <a:stretch>
            <a:fillRect/>
          </a:stretch>
        </p:blipFill>
        <p:spPr>
          <a:xfrm>
            <a:off x="256812" y="198547"/>
            <a:ext cx="3744836" cy="2529663"/>
          </a:xfrm>
          <a:prstGeom prst="rect">
            <a:avLst/>
          </a:prstGeom>
        </p:spPr>
      </p:pic>
      <p:pic>
        <p:nvPicPr>
          <p:cNvPr id="7" name="Picture 6" descr="Diagram&#10;&#10;Description automatically generated">
            <a:extLst>
              <a:ext uri="{FF2B5EF4-FFF2-40B4-BE49-F238E27FC236}">
                <a16:creationId xmlns:a16="http://schemas.microsoft.com/office/drawing/2014/main" id="{5F3723EB-3CA2-C66A-1727-A45988ABDF06}"/>
              </a:ext>
            </a:extLst>
          </p:cNvPr>
          <p:cNvPicPr>
            <a:picLocks noChangeAspect="1"/>
          </p:cNvPicPr>
          <p:nvPr/>
        </p:nvPicPr>
        <p:blipFill>
          <a:blip r:embed="rId4"/>
          <a:stretch>
            <a:fillRect/>
          </a:stretch>
        </p:blipFill>
        <p:spPr>
          <a:xfrm>
            <a:off x="4016125" y="624519"/>
            <a:ext cx="8057633" cy="5389829"/>
          </a:xfrm>
          <a:prstGeom prst="rect">
            <a:avLst/>
          </a:prstGeom>
        </p:spPr>
      </p:pic>
      <p:sp>
        <p:nvSpPr>
          <p:cNvPr id="11" name="Rectangle 10">
            <a:extLst>
              <a:ext uri="{FF2B5EF4-FFF2-40B4-BE49-F238E27FC236}">
                <a16:creationId xmlns:a16="http://schemas.microsoft.com/office/drawing/2014/main" id="{079D3DF9-CE1D-8560-FC59-6F095DAD1E22}"/>
              </a:ext>
            </a:extLst>
          </p:cNvPr>
          <p:cNvSpPr/>
          <p:nvPr/>
        </p:nvSpPr>
        <p:spPr>
          <a:xfrm>
            <a:off x="2002553" y="225274"/>
            <a:ext cx="1415204" cy="399245"/>
          </a:xfrm>
          <a:prstGeom prst="rect">
            <a:avLst/>
          </a:prstGeom>
          <a:noFill/>
          <a:ln>
            <a:solidFill>
              <a:srgbClr val="C7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87B5333-14BE-795C-54BA-572DC605362A}"/>
              </a:ext>
            </a:extLst>
          </p:cNvPr>
          <p:cNvSpPr/>
          <p:nvPr/>
        </p:nvSpPr>
        <p:spPr>
          <a:xfrm>
            <a:off x="539646" y="2893103"/>
            <a:ext cx="3277611" cy="3387775"/>
          </a:xfrm>
          <a:prstGeom prst="rect">
            <a:avLst/>
          </a:prstGeom>
          <a:solidFill>
            <a:srgbClr val="C7495F">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a:solidFill>
                  <a:schemeClr val="tx1"/>
                </a:solidFill>
              </a:rPr>
              <a:t>Example: Hazard Classes</a:t>
            </a:r>
          </a:p>
          <a:p>
            <a:r>
              <a:rPr lang="en-US">
                <a:solidFill>
                  <a:schemeClr val="tx1"/>
                </a:solidFill>
              </a:rPr>
              <a:t>The introduction of new hazard classes into the CLP revisions allows for new restrictions under REACH. CEFIC, the EU chemical industry trade group, estimated that 28% of the sectoral turnover could be affected by these new restrictions (if regulations are implemented by 2040). </a:t>
            </a:r>
          </a:p>
          <a:p>
            <a:endParaRPr lang="en-US">
              <a:solidFill>
                <a:schemeClr val="tx1"/>
              </a:solidFill>
            </a:endParaRPr>
          </a:p>
        </p:txBody>
      </p:sp>
    </p:spTree>
    <p:extLst>
      <p:ext uri="{BB962C8B-B14F-4D97-AF65-F5344CB8AC3E}">
        <p14:creationId xmlns:p14="http://schemas.microsoft.com/office/powerpoint/2010/main" val="32820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CEBA6-5FD2-5025-97C3-5FF2E87D20FB}"/>
              </a:ext>
            </a:extLst>
          </p:cNvPr>
          <p:cNvPicPr>
            <a:picLocks noChangeAspect="1"/>
          </p:cNvPicPr>
          <p:nvPr/>
        </p:nvPicPr>
        <p:blipFill>
          <a:blip r:embed="rId2"/>
          <a:stretch>
            <a:fillRect/>
          </a:stretch>
        </p:blipFill>
        <p:spPr>
          <a:xfrm>
            <a:off x="2808856" y="1926274"/>
            <a:ext cx="5001176" cy="3406665"/>
          </a:xfrm>
          <a:prstGeom prst="rect">
            <a:avLst/>
          </a:prstGeom>
        </p:spPr>
      </p:pic>
      <p:pic>
        <p:nvPicPr>
          <p:cNvPr id="5" name="Picture 4">
            <a:extLst>
              <a:ext uri="{FF2B5EF4-FFF2-40B4-BE49-F238E27FC236}">
                <a16:creationId xmlns:a16="http://schemas.microsoft.com/office/drawing/2014/main" id="{104D2338-C1F0-8D79-DC2C-D9A9268941FB}"/>
              </a:ext>
            </a:extLst>
          </p:cNvPr>
          <p:cNvPicPr>
            <a:picLocks noChangeAspect="1"/>
          </p:cNvPicPr>
          <p:nvPr/>
        </p:nvPicPr>
        <p:blipFill>
          <a:blip r:embed="rId3"/>
          <a:stretch>
            <a:fillRect/>
          </a:stretch>
        </p:blipFill>
        <p:spPr>
          <a:xfrm>
            <a:off x="7185017" y="502013"/>
            <a:ext cx="4166886" cy="5515155"/>
          </a:xfrm>
          <a:prstGeom prst="rect">
            <a:avLst/>
          </a:prstGeom>
        </p:spPr>
      </p:pic>
      <p:pic>
        <p:nvPicPr>
          <p:cNvPr id="4" name="Picture 3">
            <a:extLst>
              <a:ext uri="{FF2B5EF4-FFF2-40B4-BE49-F238E27FC236}">
                <a16:creationId xmlns:a16="http://schemas.microsoft.com/office/drawing/2014/main" id="{DC9BC7C3-E7EA-23A7-A87D-E98D52A71370}"/>
              </a:ext>
            </a:extLst>
          </p:cNvPr>
          <p:cNvPicPr>
            <a:picLocks noChangeAspect="1"/>
          </p:cNvPicPr>
          <p:nvPr/>
        </p:nvPicPr>
        <p:blipFill>
          <a:blip r:embed="rId4"/>
          <a:stretch>
            <a:fillRect/>
          </a:stretch>
        </p:blipFill>
        <p:spPr>
          <a:xfrm>
            <a:off x="345233" y="3040771"/>
            <a:ext cx="2071674" cy="2976397"/>
          </a:xfrm>
          <a:prstGeom prst="rect">
            <a:avLst/>
          </a:prstGeom>
        </p:spPr>
      </p:pic>
    </p:spTree>
    <p:extLst>
      <p:ext uri="{BB962C8B-B14F-4D97-AF65-F5344CB8AC3E}">
        <p14:creationId xmlns:p14="http://schemas.microsoft.com/office/powerpoint/2010/main" val="347173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FB793A-4A1F-46E9-A454-37E880295EFF}"/>
              </a:ext>
            </a:extLst>
          </p:cNvPr>
          <p:cNvPicPr>
            <a:picLocks noChangeAspect="1"/>
          </p:cNvPicPr>
          <p:nvPr/>
        </p:nvPicPr>
        <p:blipFill>
          <a:blip r:embed="rId3"/>
          <a:stretch>
            <a:fillRect/>
          </a:stretch>
        </p:blipFill>
        <p:spPr>
          <a:xfrm>
            <a:off x="1307732" y="643466"/>
            <a:ext cx="9576536" cy="5571067"/>
          </a:xfrm>
          <a:prstGeom prst="rect">
            <a:avLst/>
          </a:prstGeom>
        </p:spPr>
      </p:pic>
    </p:spTree>
    <p:extLst>
      <p:ext uri="{BB962C8B-B14F-4D97-AF65-F5344CB8AC3E}">
        <p14:creationId xmlns:p14="http://schemas.microsoft.com/office/powerpoint/2010/main" val="1569640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website&#10;&#10;Description automatically generated">
            <a:extLst>
              <a:ext uri="{FF2B5EF4-FFF2-40B4-BE49-F238E27FC236}">
                <a16:creationId xmlns:a16="http://schemas.microsoft.com/office/drawing/2014/main" id="{45996F02-01F9-7329-EE68-A19772F191C5}"/>
              </a:ext>
            </a:extLst>
          </p:cNvPr>
          <p:cNvPicPr>
            <a:picLocks noChangeAspect="1"/>
          </p:cNvPicPr>
          <p:nvPr/>
        </p:nvPicPr>
        <p:blipFill rotWithShape="1">
          <a:blip r:embed="rId3"/>
          <a:srcRect l="26404" t="14247" r="28596" b="11415"/>
          <a:stretch/>
        </p:blipFill>
        <p:spPr>
          <a:xfrm>
            <a:off x="3098304" y="643466"/>
            <a:ext cx="5995391" cy="5571067"/>
          </a:xfrm>
          <a:prstGeom prst="rect">
            <a:avLst/>
          </a:prstGeom>
        </p:spPr>
      </p:pic>
    </p:spTree>
    <p:extLst>
      <p:ext uri="{BB962C8B-B14F-4D97-AF65-F5344CB8AC3E}">
        <p14:creationId xmlns:p14="http://schemas.microsoft.com/office/powerpoint/2010/main" val="299423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797E8969-35E3-13A5-81C7-7C4707EA5F69}"/>
              </a:ext>
            </a:extLst>
          </p:cNvPr>
          <p:cNvPicPr>
            <a:picLocks noChangeAspect="1"/>
          </p:cNvPicPr>
          <p:nvPr/>
        </p:nvPicPr>
        <p:blipFill rotWithShape="1">
          <a:blip r:embed="rId2"/>
          <a:srcRect l="6473" t="14247" r="5787" b="12877"/>
          <a:stretch/>
        </p:blipFill>
        <p:spPr>
          <a:xfrm>
            <a:off x="643467" y="881537"/>
            <a:ext cx="10905066" cy="5094924"/>
          </a:xfrm>
          <a:prstGeom prst="rect">
            <a:avLst/>
          </a:prstGeom>
        </p:spPr>
      </p:pic>
    </p:spTree>
    <p:extLst>
      <p:ext uri="{BB962C8B-B14F-4D97-AF65-F5344CB8AC3E}">
        <p14:creationId xmlns:p14="http://schemas.microsoft.com/office/powerpoint/2010/main" val="3119759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AE3F-BCA4-1502-DDFF-2BA38BA96DFE}"/>
              </a:ext>
            </a:extLst>
          </p:cNvPr>
          <p:cNvSpPr>
            <a:spLocks noGrp="1"/>
          </p:cNvSpPr>
          <p:nvPr>
            <p:ph type="title"/>
          </p:nvPr>
        </p:nvSpPr>
        <p:spPr>
          <a:xfrm>
            <a:off x="297950" y="71434"/>
            <a:ext cx="7100300" cy="1325563"/>
          </a:xfrm>
        </p:spPr>
        <p:txBody>
          <a:bodyPr anchor="b">
            <a:normAutofit/>
          </a:bodyPr>
          <a:lstStyle/>
          <a:p>
            <a:pPr marL="0" indent="0">
              <a:buNone/>
            </a:pPr>
            <a:r>
              <a:rPr lang="en-US" sz="4000" dirty="0"/>
              <a:t>California Safer Consumer Products</a:t>
            </a:r>
          </a:p>
        </p:txBody>
      </p:sp>
      <p:sp>
        <p:nvSpPr>
          <p:cNvPr id="3" name="Content Placeholder 2">
            <a:extLst>
              <a:ext uri="{FF2B5EF4-FFF2-40B4-BE49-F238E27FC236}">
                <a16:creationId xmlns:a16="http://schemas.microsoft.com/office/drawing/2014/main" id="{21449C16-B1B3-FF4E-BEDE-96852DCD8342}"/>
              </a:ext>
            </a:extLst>
          </p:cNvPr>
          <p:cNvSpPr>
            <a:spLocks noGrp="1"/>
          </p:cNvSpPr>
          <p:nvPr>
            <p:ph idx="1"/>
          </p:nvPr>
        </p:nvSpPr>
        <p:spPr>
          <a:xfrm>
            <a:off x="5211132" y="3544583"/>
            <a:ext cx="6142668" cy="2632379"/>
          </a:xfrm>
        </p:spPr>
        <p:txBody>
          <a:bodyPr anchor="t">
            <a:normAutofit/>
          </a:bodyPr>
          <a:lstStyle/>
          <a:p>
            <a:pPr marL="0" indent="0">
              <a:buNone/>
            </a:pPr>
            <a:endParaRPr lang="en-US" sz="2200" dirty="0"/>
          </a:p>
        </p:txBody>
      </p:sp>
      <p:pic>
        <p:nvPicPr>
          <p:cNvPr id="6" name="Picture 5">
            <a:extLst>
              <a:ext uri="{FF2B5EF4-FFF2-40B4-BE49-F238E27FC236}">
                <a16:creationId xmlns:a16="http://schemas.microsoft.com/office/drawing/2014/main" id="{FA495391-ACE3-B782-897A-5073A6BC0F41}"/>
              </a:ext>
            </a:extLst>
          </p:cNvPr>
          <p:cNvPicPr>
            <a:picLocks noChangeAspect="1"/>
          </p:cNvPicPr>
          <p:nvPr/>
        </p:nvPicPr>
        <p:blipFill rotWithShape="1">
          <a:blip r:embed="rId2"/>
          <a:srcRect l="25113" t="14382" r="37135" b="21048"/>
          <a:stretch/>
        </p:blipFill>
        <p:spPr>
          <a:xfrm>
            <a:off x="5211132" y="996139"/>
            <a:ext cx="5473992" cy="5266445"/>
          </a:xfrm>
          <a:prstGeom prst="rect">
            <a:avLst/>
          </a:prstGeom>
        </p:spPr>
      </p:pic>
    </p:spTree>
    <p:extLst>
      <p:ext uri="{BB962C8B-B14F-4D97-AF65-F5344CB8AC3E}">
        <p14:creationId xmlns:p14="http://schemas.microsoft.com/office/powerpoint/2010/main" val="300177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441E-63C9-81E6-33B0-CACDF41DA68B}"/>
              </a:ext>
            </a:extLst>
          </p:cNvPr>
          <p:cNvSpPr>
            <a:spLocks noGrp="1"/>
          </p:cNvSpPr>
          <p:nvPr>
            <p:ph type="title"/>
          </p:nvPr>
        </p:nvSpPr>
        <p:spPr/>
        <p:txBody>
          <a:bodyPr/>
          <a:lstStyle/>
          <a:p>
            <a:r>
              <a:rPr lang="en-US" dirty="0"/>
              <a:t>Safer Products for Washington</a:t>
            </a:r>
          </a:p>
        </p:txBody>
      </p:sp>
      <p:pic>
        <p:nvPicPr>
          <p:cNvPr id="1026" name="Picture 2" descr="Four phases of Safer Products for Washington implementation and their corresponding deadlines.">
            <a:extLst>
              <a:ext uri="{FF2B5EF4-FFF2-40B4-BE49-F238E27FC236}">
                <a16:creationId xmlns:a16="http://schemas.microsoft.com/office/drawing/2014/main" id="{36DBBC00-5C7F-80D7-DF53-120C4D61C7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939" y="1690688"/>
            <a:ext cx="7089054"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4A464F6-58BA-E949-80A9-F31C531A738A}"/>
              </a:ext>
            </a:extLst>
          </p:cNvPr>
          <p:cNvSpPr txBox="1"/>
          <p:nvPr/>
        </p:nvSpPr>
        <p:spPr>
          <a:xfrm>
            <a:off x="7526489" y="1665592"/>
            <a:ext cx="4665511" cy="3693319"/>
          </a:xfrm>
          <a:prstGeom prst="rect">
            <a:avLst/>
          </a:prstGeom>
          <a:noFill/>
        </p:spPr>
        <p:txBody>
          <a:bodyPr wrap="square">
            <a:spAutoFit/>
          </a:bodyPr>
          <a:lstStyle/>
          <a:p>
            <a:pPr algn="l"/>
            <a:r>
              <a:rPr lang="en-US" dirty="0">
                <a:solidFill>
                  <a:srgbClr val="333333"/>
                </a:solidFill>
                <a:latin typeface="Open Sans" panose="020B0606030504020204" pitchFamily="34" charset="0"/>
              </a:rPr>
              <a:t>Reporting and restrictions for:</a:t>
            </a:r>
          </a:p>
          <a:p>
            <a:pPr algn="l"/>
            <a:endParaRPr lang="en-US" b="0" i="0" dirty="0">
              <a:solidFill>
                <a:srgbClr val="333333"/>
              </a:solidFill>
              <a:effectLst/>
              <a:latin typeface="Open Sans" panose="020B0606030504020204" pitchFamily="34" charset="0"/>
            </a:endParaRPr>
          </a:p>
          <a:p>
            <a:pPr marL="285750" indent="-285750" algn="l">
              <a:buFont typeface="Arial" panose="020B0604020202020204" pitchFamily="34" charset="0"/>
              <a:buChar char="•"/>
            </a:pPr>
            <a:r>
              <a:rPr lang="en-US" b="0" i="0" dirty="0">
                <a:solidFill>
                  <a:srgbClr val="333333"/>
                </a:solidFill>
                <a:effectLst/>
                <a:latin typeface="Open Sans" panose="020B0606030504020204" pitchFamily="34" charset="0"/>
              </a:rPr>
              <a:t>PFAS in carpets and rugs, aftermarket stain and water resistance treatments, and leather and textile furnishings.</a:t>
            </a:r>
          </a:p>
          <a:p>
            <a:pPr marL="285750" indent="-285750" algn="l">
              <a:buFont typeface="Arial" panose="020B0604020202020204" pitchFamily="34" charset="0"/>
              <a:buChar char="•"/>
            </a:pPr>
            <a:r>
              <a:rPr lang="en-US" b="0" i="0" dirty="0">
                <a:solidFill>
                  <a:srgbClr val="333333"/>
                </a:solidFill>
                <a:effectLst/>
                <a:latin typeface="Open Sans" panose="020B0606030504020204" pitchFamily="34" charset="0"/>
              </a:rPr>
              <a:t>Phthalates in personal care products (fragrances) and vinyl flooring.</a:t>
            </a:r>
          </a:p>
          <a:p>
            <a:pPr marL="285750" indent="-285750" algn="l">
              <a:buFont typeface="Arial" panose="020B0604020202020204" pitchFamily="34" charset="0"/>
              <a:buChar char="•"/>
            </a:pPr>
            <a:r>
              <a:rPr lang="en-US" b="0" i="0" dirty="0">
                <a:solidFill>
                  <a:srgbClr val="333333"/>
                </a:solidFill>
                <a:effectLst/>
                <a:latin typeface="Open Sans" panose="020B0606030504020204" pitchFamily="34" charset="0"/>
              </a:rPr>
              <a:t>Flame retardants in electric and electronic products and recreational polyurethane foam.</a:t>
            </a:r>
          </a:p>
          <a:p>
            <a:pPr marL="285750" indent="-285750" algn="l">
              <a:buFont typeface="Arial" panose="020B0604020202020204" pitchFamily="34" charset="0"/>
              <a:buChar char="•"/>
            </a:pPr>
            <a:r>
              <a:rPr lang="en-US" b="0" i="0" dirty="0">
                <a:solidFill>
                  <a:srgbClr val="333333"/>
                </a:solidFill>
                <a:effectLst/>
                <a:latin typeface="Open Sans" panose="020B0606030504020204" pitchFamily="34" charset="0"/>
              </a:rPr>
              <a:t>Phenolic compounds in laundry detergent, food and drink can linings, and thermal paper.</a:t>
            </a:r>
          </a:p>
        </p:txBody>
      </p:sp>
    </p:spTree>
    <p:extLst>
      <p:ext uri="{BB962C8B-B14F-4D97-AF65-F5344CB8AC3E}">
        <p14:creationId xmlns:p14="http://schemas.microsoft.com/office/powerpoint/2010/main" val="712208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1C55-F747-AF10-0F87-61DD3302DDE7}"/>
              </a:ext>
            </a:extLst>
          </p:cNvPr>
          <p:cNvSpPr>
            <a:spLocks noGrp="1"/>
          </p:cNvSpPr>
          <p:nvPr>
            <p:ph type="title"/>
          </p:nvPr>
        </p:nvSpPr>
        <p:spPr/>
        <p:txBody>
          <a:bodyPr/>
          <a:lstStyle/>
          <a:p>
            <a:r>
              <a:rPr lang="en-US" dirty="0"/>
              <a:t>Prioritizing sustainable chemistry investment in recent US federal policy</a:t>
            </a:r>
          </a:p>
        </p:txBody>
      </p:sp>
      <p:sp>
        <p:nvSpPr>
          <p:cNvPr id="3" name="Content Placeholder 2">
            <a:extLst>
              <a:ext uri="{FF2B5EF4-FFF2-40B4-BE49-F238E27FC236}">
                <a16:creationId xmlns:a16="http://schemas.microsoft.com/office/drawing/2014/main" id="{68B0D75D-2F5B-ECC0-D070-DCD13654575C}"/>
              </a:ext>
            </a:extLst>
          </p:cNvPr>
          <p:cNvSpPr>
            <a:spLocks noGrp="1"/>
          </p:cNvSpPr>
          <p:nvPr>
            <p:ph idx="1"/>
          </p:nvPr>
        </p:nvSpPr>
        <p:spPr/>
        <p:txBody>
          <a:bodyPr>
            <a:normAutofit fontScale="92500" lnSpcReduction="20000"/>
          </a:bodyPr>
          <a:lstStyle/>
          <a:p>
            <a:r>
              <a:rPr lang="en-US" dirty="0"/>
              <a:t>Inflation Reduction Act</a:t>
            </a:r>
          </a:p>
          <a:p>
            <a:pPr lvl="1"/>
            <a:r>
              <a:rPr lang="en-US" dirty="0"/>
              <a:t>48C Tax Credit</a:t>
            </a:r>
          </a:p>
          <a:p>
            <a:pPr lvl="1"/>
            <a:r>
              <a:rPr lang="en-US" dirty="0"/>
              <a:t>Advanced Industrial Facilities Deployment Program at DoE</a:t>
            </a:r>
          </a:p>
          <a:p>
            <a:pPr lvl="1"/>
            <a:r>
              <a:rPr lang="en-US" dirty="0"/>
              <a:t>DOE Loan Office</a:t>
            </a:r>
          </a:p>
          <a:p>
            <a:pPr lvl="1"/>
            <a:r>
              <a:rPr lang="en-US" dirty="0"/>
              <a:t>Greenhouse gas reduction fund/Green Bank</a:t>
            </a:r>
          </a:p>
          <a:p>
            <a:pPr lvl="1"/>
            <a:r>
              <a:rPr lang="en-US" dirty="0"/>
              <a:t>Climate Pollution Prevention grants</a:t>
            </a:r>
          </a:p>
          <a:p>
            <a:r>
              <a:rPr lang="en-US" dirty="0"/>
              <a:t>CHIPS and Science</a:t>
            </a:r>
          </a:p>
          <a:p>
            <a:r>
              <a:rPr lang="en-US" dirty="0"/>
              <a:t>Sustainable Chemistry R&amp;D Act</a:t>
            </a:r>
          </a:p>
          <a:p>
            <a:r>
              <a:rPr lang="en-US" dirty="0"/>
              <a:t>Bioeconomy Executive Order</a:t>
            </a:r>
          </a:p>
          <a:p>
            <a:pPr lvl="1"/>
            <a:r>
              <a:rPr lang="en-US" dirty="0">
                <a:latin typeface="Helvetica" panose="020B0604020202020204" pitchFamily="34" charset="0"/>
                <a:ea typeface="Calibri" panose="020F0502020204030204" pitchFamily="34" charset="0"/>
                <a:cs typeface="Helvetica" panose="020B0604020202020204" pitchFamily="34" charset="0"/>
              </a:rPr>
              <a:t>Identify </a:t>
            </a:r>
            <a:r>
              <a:rPr lang="en-US" sz="2400" dirty="0">
                <a:effectLst/>
                <a:latin typeface="Helvetica" panose="020B0604020202020204" pitchFamily="34" charset="0"/>
                <a:ea typeface="Calibri" panose="020F0502020204030204" pitchFamily="34" charset="0"/>
                <a:cs typeface="Helvetica" panose="020B0604020202020204" pitchFamily="34" charset="0"/>
              </a:rPr>
              <a:t>policy recommendations to expand domestic biomanufacturing capacity for products spanning the health, energy, agriculture, and industrial sectors, with a focus on advancing equity, improving biomanufacturing processes, and connecting relevant infrastructure</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1179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83BBC-C0C2-663E-FDB3-D95DDE454EFA}"/>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B5A80A16-7216-0F93-E907-4284F0A3B88E}"/>
              </a:ext>
            </a:extLst>
          </p:cNvPr>
          <p:cNvSpPr>
            <a:spLocks noGrp="1"/>
          </p:cNvSpPr>
          <p:nvPr>
            <p:ph idx="1"/>
          </p:nvPr>
        </p:nvSpPr>
        <p:spPr>
          <a:xfrm>
            <a:off x="838200" y="1548222"/>
            <a:ext cx="10515600" cy="4351338"/>
          </a:xfrm>
        </p:spPr>
        <p:txBody>
          <a:bodyPr>
            <a:normAutofit fontScale="92500" lnSpcReduction="10000"/>
          </a:bodyPr>
          <a:lstStyle/>
          <a:p>
            <a:r>
              <a:rPr lang="en-US" dirty="0"/>
              <a:t>Progress to detoxify commerce will be slow without a significant rethinking of chemicals policy at the federal level.</a:t>
            </a:r>
          </a:p>
          <a:p>
            <a:r>
              <a:rPr lang="en-US" dirty="0"/>
              <a:t>Learning from European and state level policy development may help reshape policy at the federal level (which may be complicated due to limited political opportunity)</a:t>
            </a:r>
          </a:p>
          <a:p>
            <a:r>
              <a:rPr lang="en-US" dirty="0"/>
              <a:t>Policy efforts to address chemicals of concern will struggle without equal attention to increasing the supply of safer alternatives</a:t>
            </a:r>
          </a:p>
          <a:p>
            <a:r>
              <a:rPr lang="en-US" dirty="0"/>
              <a:t>Leveraging current momentum on decarbonization with an environmental justice lens (which brings in toxicity) may be one way to drive change, along with increasing market action and ensuring state and European policies are as strong as possible</a:t>
            </a:r>
          </a:p>
          <a:p>
            <a:endParaRPr lang="en-US" dirty="0"/>
          </a:p>
        </p:txBody>
      </p:sp>
    </p:spTree>
    <p:extLst>
      <p:ext uri="{BB962C8B-B14F-4D97-AF65-F5344CB8AC3E}">
        <p14:creationId xmlns:p14="http://schemas.microsoft.com/office/powerpoint/2010/main" val="1355116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1481" y="758378"/>
            <a:ext cx="9144000" cy="2387600"/>
          </a:xfrm>
        </p:spPr>
        <p:txBody>
          <a:bodyPr>
            <a:normAutofit/>
          </a:bodyPr>
          <a:lstStyle/>
          <a:p>
            <a:r>
              <a:rPr lang="en-US" sz="3600" dirty="0">
                <a:latin typeface="Helvetica" panose="020B0604020202020204" pitchFamily="34" charset="0"/>
                <a:ea typeface="Tahoma" panose="020B0604030504040204" pitchFamily="34" charset="0"/>
                <a:cs typeface="Helvetica" panose="020B0604020202020204" pitchFamily="34" charset="0"/>
              </a:rPr>
              <a:t>For More Information</a:t>
            </a:r>
          </a:p>
        </p:txBody>
      </p:sp>
      <p:sp>
        <p:nvSpPr>
          <p:cNvPr id="3" name="Subtitle 2"/>
          <p:cNvSpPr>
            <a:spLocks noGrp="1"/>
          </p:cNvSpPr>
          <p:nvPr>
            <p:ph type="subTitle" idx="1"/>
          </p:nvPr>
        </p:nvSpPr>
        <p:spPr>
          <a:xfrm>
            <a:off x="3111499" y="3429000"/>
            <a:ext cx="6303964" cy="1438729"/>
          </a:xfrm>
        </p:spPr>
        <p:txBody>
          <a:bodyPr>
            <a:noAutofit/>
          </a:bodyPr>
          <a:lstStyle/>
          <a:p>
            <a:r>
              <a:rPr lang="en-US" sz="2600" dirty="0">
                <a:latin typeface="Helvetica" panose="020B0604020202020204" pitchFamily="34" charset="0"/>
                <a:cs typeface="Helvetica" panose="020B0604020202020204" pitchFamily="34" charset="0"/>
              </a:rPr>
              <a:t>Joel Tickner, ScD</a:t>
            </a:r>
          </a:p>
          <a:p>
            <a:r>
              <a:rPr lang="en-US" sz="2600" dirty="0">
                <a:latin typeface="Helvetica" panose="020B0604020202020204" pitchFamily="34" charset="0"/>
                <a:cs typeface="Helvetica" panose="020B0604020202020204" pitchFamily="34" charset="0"/>
              </a:rPr>
              <a:t>joel_tickner@uml.edu</a:t>
            </a:r>
          </a:p>
          <a:p>
            <a:r>
              <a:rPr lang="en-US" sz="2600" dirty="0">
                <a:latin typeface="Helvetica" panose="020B0604020202020204" pitchFamily="34" charset="0"/>
                <a:cs typeface="Helvetica" panose="020B0604020202020204" pitchFamily="34" charset="0"/>
                <a:hlinkClick r:id="rId2"/>
              </a:rPr>
              <a:t>https://www.sustainablechemistrycatalyst.org/</a:t>
            </a:r>
          </a:p>
          <a:p>
            <a:r>
              <a:rPr lang="en-US" sz="2600" dirty="0">
                <a:latin typeface="Helvetica" panose="020B0604020202020204" pitchFamily="34" charset="0"/>
                <a:cs typeface="Helvetica" panose="020B0604020202020204" pitchFamily="34" charset="0"/>
                <a:hlinkClick r:id="rId2"/>
              </a:rPr>
              <a:t>www.greenchemistryandcommerce.org</a:t>
            </a:r>
            <a:endParaRPr lang="en-US" sz="2600" dirty="0">
              <a:latin typeface="Helvetica" panose="020B0604020202020204" pitchFamily="34" charset="0"/>
              <a:cs typeface="Helvetica" panose="020B0604020202020204" pitchFamily="34" charset="0"/>
            </a:endParaRPr>
          </a:p>
          <a:p>
            <a:r>
              <a:rPr lang="en-US" sz="2600" dirty="0">
                <a:latin typeface="Helvetica" panose="020B0604020202020204" pitchFamily="34" charset="0"/>
                <a:cs typeface="Helvetica" panose="020B0604020202020204" pitchFamily="34" charset="0"/>
                <a:hlinkClick r:id="rId3"/>
              </a:rPr>
              <a:t>www.saferalternatives.org</a:t>
            </a:r>
            <a:endParaRPr lang="en-US" sz="26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02888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187C941C82E14CA7B5481C5FF6A1F3" ma:contentTypeVersion="16" ma:contentTypeDescription="Create a new document." ma:contentTypeScope="" ma:versionID="28e4ad4545e525f60934b8f9ee80f6a6">
  <xsd:schema xmlns:xsd="http://www.w3.org/2001/XMLSchema" xmlns:xs="http://www.w3.org/2001/XMLSchema" xmlns:p="http://schemas.microsoft.com/office/2006/metadata/properties" xmlns:ns2="a68d1a4e-5457-4ac2-b4e1-4f0cfae25c9d" xmlns:ns3="9caad34a-8e16-4f72-a207-5899e07b0bbc" targetNamespace="http://schemas.microsoft.com/office/2006/metadata/properties" ma:root="true" ma:fieldsID="dfe1772526544781bb92ac1a52fe51d5" ns2:_="" ns3:_="">
    <xsd:import namespace="a68d1a4e-5457-4ac2-b4e1-4f0cfae25c9d"/>
    <xsd:import namespace="9caad34a-8e16-4f72-a207-5899e07b0bb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8d1a4e-5457-4ac2-b4e1-4f0cfae25c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c09cc8e-6919-4918-b8f2-393bfddb941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caad34a-8e16-4f72-a207-5899e07b0b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fb5f931-448c-4b37-8124-b148fadfd9bc}" ma:internalName="TaxCatchAll" ma:showField="CatchAllData" ma:web="9caad34a-8e16-4f72-a207-5899e07b0b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caad34a-8e16-4f72-a207-5899e07b0bbc" xsi:nil="true"/>
    <lcf76f155ced4ddcb4097134ff3c332f xmlns="a68d1a4e-5457-4ac2-b4e1-4f0cfae25c9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0653A5-AD58-4FC9-9EBC-C3D0C4174E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8d1a4e-5457-4ac2-b4e1-4f0cfae25c9d"/>
    <ds:schemaRef ds:uri="9caad34a-8e16-4f72-a207-5899e07b0b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9CA6E9-D2BA-4B3B-B41A-672DB61D7C27}">
  <ds:schemaRefs>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a68d1a4e-5457-4ac2-b4e1-4f0cfae25c9d"/>
    <ds:schemaRef ds:uri="9caad34a-8e16-4f72-a207-5899e07b0bbc"/>
    <ds:schemaRef ds:uri="http://www.w3.org/XML/1998/namespace"/>
    <ds:schemaRef ds:uri="http://purl.org/dc/dcmitype/"/>
  </ds:schemaRefs>
</ds:datastoreItem>
</file>

<file path=customXml/itemProps3.xml><?xml version="1.0" encoding="utf-8"?>
<ds:datastoreItem xmlns:ds="http://schemas.openxmlformats.org/officeDocument/2006/customXml" ds:itemID="{E94EB5AA-F778-4B1F-9BE8-BA2DFC75F9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8512</TotalTime>
  <Words>1052</Words>
  <Application>Microsoft Office PowerPoint</Application>
  <PresentationFormat>Widescreen</PresentationFormat>
  <Paragraphs>143</Paragraphs>
  <Slides>20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Helvetica</vt:lpstr>
      <vt:lpstr>Open Sans</vt:lpstr>
      <vt:lpstr>Roboto</vt:lpstr>
      <vt:lpstr>Roboto Slab</vt:lpstr>
      <vt:lpstr>Office Theme</vt:lpstr>
      <vt:lpstr>Forward looking policy to driver safer chemistry</vt:lpstr>
      <vt:lpstr> The goal- accelerate the growth of green and sustainable chemistry while reducing dangerous chemicals</vt:lpstr>
      <vt:lpstr>Three Pathways to Safer Chemistry</vt:lpstr>
      <vt:lpstr>Barriers and enablers of green/sustainable chemistry</vt:lpstr>
      <vt:lpstr>Designing Comprehensive Chemicals Policy – What’s Needed</vt:lpstr>
      <vt:lpstr>Comprehensive – Smart - Chemicals and Materials Policy</vt:lpstr>
      <vt:lpstr>Designing Smart Policies to Drive Safer Chemistry</vt:lpstr>
      <vt:lpstr>Designing supportive government policy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California Safer Consumer Products</vt:lpstr>
      <vt:lpstr>Safer Products for Washington</vt:lpstr>
      <vt:lpstr>Prioritizing sustainable chemistry investment in recent US federal policy</vt:lpstr>
      <vt:lpstr>Conclusions</vt:lpstr>
      <vt:lpstr>For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Landry, Jennifer</dc:creator>
  <cp:lastModifiedBy>richard reibstein</cp:lastModifiedBy>
  <cp:revision>34</cp:revision>
  <dcterms:created xsi:type="dcterms:W3CDTF">2022-10-25T14:38:15Z</dcterms:created>
  <dcterms:modified xsi:type="dcterms:W3CDTF">2023-04-19T15:27:26Z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0x01010005187C941C82E14CA7B5481C5FF6A1F3</vt:lpwstr>
  </property>
  <property fmtid="{D5CDD505-2E9C-101B-9397-08002B2CF9AE}" pid="3" name="MediaServiceImageTags">
    <vt:lpwstr/>
  </property>
</Properties>
</file>