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64" r:id="rId5"/>
    <p:sldId id="265" r:id="rId6"/>
    <p:sldId id="266" r:id="rId7"/>
    <p:sldId id="267" r:id="rId8"/>
    <p:sldId id="258" r:id="rId9"/>
    <p:sldId id="259" r:id="rId10"/>
    <p:sldId id="260" r:id="rId11"/>
    <p:sldId id="261"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387" y="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F67375F-5CEE-4E98-BEE7-00479247EB54}"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9D86B-05F5-4FBA-816A-AD073A89D15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67375F-5CEE-4E98-BEE7-00479247EB54}"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9D86B-05F5-4FBA-816A-AD073A89D15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67375F-5CEE-4E98-BEE7-00479247EB54}"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9D86B-05F5-4FBA-816A-AD073A89D15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F67375F-5CEE-4E98-BEE7-00479247EB54}" type="datetimeFigureOut">
              <a:rPr lang="en-US" smtClean="0"/>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9D86B-05F5-4FBA-816A-AD073A89D15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67375F-5CEE-4E98-BEE7-00479247EB54}" type="datetimeFigureOut">
              <a:rPr lang="en-US" smtClean="0"/>
              <a:t>7/14/2020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69D86B-05F5-4FBA-816A-AD073A89D15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67375F-5CEE-4E98-BEE7-00479247EB54}" type="datetimeFigureOut">
              <a:rPr lang="en-US" smtClean="0"/>
              <a:t>7/14/2020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69D86B-05F5-4FBA-816A-AD073A89D15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67375F-5CEE-4E98-BEE7-00479247EB54}" type="datetimeFigureOut">
              <a:rPr lang="en-US" smtClean="0"/>
              <a:t>7/14/2020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69D86B-05F5-4FBA-816A-AD073A89D15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67375F-5CEE-4E98-BEE7-00479247EB54}" type="datetimeFigureOut">
              <a:rPr lang="en-US" smtClean="0"/>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9D86B-05F5-4FBA-816A-AD073A89D15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67375F-5CEE-4E98-BEE7-00479247EB54}" type="datetimeFigureOut">
              <a:rPr lang="en-US" smtClean="0"/>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9D86B-05F5-4FBA-816A-AD073A89D15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67375F-5CEE-4E98-BEE7-00479247EB54}"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9D86B-05F5-4FBA-816A-AD073A89D15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67375F-5CEE-4E98-BEE7-00479247EB54}"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9D86B-05F5-4FBA-816A-AD073A89D15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67375F-5CEE-4E98-BEE7-00479247EB54}" type="datetimeFigureOut">
              <a:rPr lang="en-US" smtClean="0"/>
              <a:t>7/14/2020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69D86B-05F5-4FBA-816A-AD073A89D15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mass.gov/service-details/per-and-polyfluoroalkyl-substances-pfas-in-drinking-water" TargetMode="External"/><Relationship Id="rId2" Type="http://schemas.openxmlformats.org/officeDocument/2006/relationships/hyperlink" Target="https://www.theguardian.com/environment/2019/dec/17/rainwater-pfas-us-potentially-toxic-levels-study"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media.apps.chicagotribune.com/flames/index.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www.ncbi.nlm.nih.gov/pubmed/31719706"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codexalimentarius.org/download/standards/10021/CXG_045e.pdf" TargetMode="External"/><Relationship Id="rId2" Type="http://schemas.openxmlformats.org/officeDocument/2006/relationships/hyperlink" Target="http://www.codexalimentarius.org/download/standards/10007/CXG_044e.pdf" TargetMode="External"/><Relationship Id="rId1" Type="http://schemas.openxmlformats.org/officeDocument/2006/relationships/slideLayout" Target="../slideLayouts/slideLayout2.xml"/><Relationship Id="rId5" Type="http://schemas.openxmlformats.org/officeDocument/2006/relationships/hyperlink" Target="http://www.codexalimentarius.org/download/standards/11023/CXG_068e.pdf" TargetMode="External"/><Relationship Id="rId4" Type="http://schemas.openxmlformats.org/officeDocument/2006/relationships/hyperlink" Target="http://www.codexalimentarius.org/download/standards/10025/CXG_046e.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nongmoproject.org/gmo-fact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971800"/>
            <a:ext cx="7772400" cy="1470025"/>
          </a:xfrm>
        </p:spPr>
        <p:txBody>
          <a:bodyPr/>
          <a:lstStyle/>
          <a:p>
            <a:r>
              <a:rPr lang="en-US" dirty="0"/>
              <a:t>“Emerging” concerns</a:t>
            </a:r>
          </a:p>
        </p:txBody>
      </p:sp>
      <p:sp>
        <p:nvSpPr>
          <p:cNvPr id="3" name="Subtitle 2"/>
          <p:cNvSpPr>
            <a:spLocks noGrp="1"/>
          </p:cNvSpPr>
          <p:nvPr>
            <p:ph type="subTitle" idx="1"/>
          </p:nvPr>
        </p:nvSpPr>
        <p:spPr>
          <a:xfrm>
            <a:off x="1447800" y="4495800"/>
            <a:ext cx="6400800" cy="1752600"/>
          </a:xfrm>
        </p:spPr>
        <p:txBody>
          <a:bodyPr>
            <a:normAutofit fontScale="70000" lnSpcReduction="20000"/>
          </a:bodyPr>
          <a:lstStyle/>
          <a:p>
            <a:r>
              <a:rPr lang="en-US" dirty="0" err="1">
                <a:solidFill>
                  <a:schemeClr val="tx1"/>
                </a:solidFill>
              </a:rPr>
              <a:t>Perfluorinated</a:t>
            </a:r>
            <a:r>
              <a:rPr lang="en-US" dirty="0">
                <a:solidFill>
                  <a:schemeClr val="tx1"/>
                </a:solidFill>
              </a:rPr>
              <a:t> compounds</a:t>
            </a:r>
          </a:p>
          <a:p>
            <a:r>
              <a:rPr lang="en-US" dirty="0">
                <a:solidFill>
                  <a:schemeClr val="tx1"/>
                </a:solidFill>
              </a:rPr>
              <a:t>Flame Retardants</a:t>
            </a:r>
          </a:p>
          <a:p>
            <a:r>
              <a:rPr lang="en-US" dirty="0">
                <a:solidFill>
                  <a:schemeClr val="tx1"/>
                </a:solidFill>
              </a:rPr>
              <a:t>Endocrine Disruptors</a:t>
            </a:r>
          </a:p>
          <a:p>
            <a:r>
              <a:rPr lang="en-US" dirty="0">
                <a:solidFill>
                  <a:schemeClr val="tx1"/>
                </a:solidFill>
              </a:rPr>
              <a:t>Genetically Modified Organisms</a:t>
            </a:r>
          </a:p>
          <a:p>
            <a:r>
              <a:rPr lang="en-US" dirty="0" err="1">
                <a:solidFill>
                  <a:schemeClr val="tx1"/>
                </a:solidFill>
              </a:rPr>
              <a:t>Nanomaterials</a:t>
            </a:r>
            <a:endParaRPr lang="en-US" dirty="0">
              <a:solidFill>
                <a:schemeClr val="tx1"/>
              </a:solidFill>
            </a:endParaRPr>
          </a:p>
          <a:p>
            <a:endParaRPr lang="en-US" dirty="0">
              <a:solidFill>
                <a:schemeClr val="tx1"/>
              </a:solidFill>
            </a:endParaRPr>
          </a:p>
          <a:p>
            <a:endParaRPr lang="en-US" dirty="0">
              <a:solidFill>
                <a:schemeClr val="tx1"/>
              </a:solidFill>
            </a:endParaRPr>
          </a:p>
        </p:txBody>
      </p:sp>
      <p:pic>
        <p:nvPicPr>
          <p:cNvPr id="2051" name="Picture 3"/>
          <p:cNvPicPr>
            <a:picLocks noChangeAspect="1" noChangeArrowheads="1"/>
          </p:cNvPicPr>
          <p:nvPr/>
        </p:nvPicPr>
        <p:blipFill>
          <a:blip r:embed="rId2" cstate="print"/>
          <a:srcRect/>
          <a:stretch>
            <a:fillRect/>
          </a:stretch>
        </p:blipFill>
        <p:spPr bwMode="auto">
          <a:xfrm>
            <a:off x="1905000" y="0"/>
            <a:ext cx="4801805" cy="3200400"/>
          </a:xfrm>
          <a:prstGeom prst="rect">
            <a:avLst/>
          </a:prstGeom>
          <a:noFill/>
          <a:ln w="9525">
            <a:noFill/>
            <a:miter lim="800000"/>
            <a:headEnd/>
            <a:tailEnd/>
          </a:ln>
        </p:spPr>
      </p:pic>
      <p:sp>
        <p:nvSpPr>
          <p:cNvPr id="6" name="TextBox 5"/>
          <p:cNvSpPr txBox="1"/>
          <p:nvPr/>
        </p:nvSpPr>
        <p:spPr>
          <a:xfrm>
            <a:off x="7239001" y="1447800"/>
            <a:ext cx="1905000" cy="1200329"/>
          </a:xfrm>
          <a:prstGeom prst="rect">
            <a:avLst/>
          </a:prstGeom>
          <a:noFill/>
        </p:spPr>
        <p:txBody>
          <a:bodyPr wrap="square" rtlCol="0">
            <a:spAutoFit/>
          </a:bodyPr>
          <a:lstStyle/>
          <a:p>
            <a:r>
              <a:rPr lang="en-US" dirty="0"/>
              <a:t>Military use of toxic firefighting foams, </a:t>
            </a:r>
            <a:r>
              <a:rPr lang="en-US" i="1" dirty="0"/>
              <a:t>The Intercept</a:t>
            </a:r>
            <a:r>
              <a:rPr lang="en-US" dirty="0"/>
              <a:t>, 2/2/18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a:bodyPr>
          <a:lstStyle/>
          <a:p>
            <a:r>
              <a:rPr lang="en-US" sz="2800" dirty="0"/>
              <a:t>Per- and </a:t>
            </a:r>
            <a:r>
              <a:rPr lang="en-US" sz="2800" dirty="0" err="1"/>
              <a:t>polyfluoroalkyl</a:t>
            </a:r>
            <a:r>
              <a:rPr lang="en-US" sz="2800" dirty="0"/>
              <a:t> substances (PFAS) </a:t>
            </a:r>
            <a:br>
              <a:rPr lang="en-US" sz="2800" dirty="0"/>
            </a:br>
            <a:r>
              <a:rPr lang="en-US" sz="2800" dirty="0"/>
              <a:t>PFOS, PFOA and </a:t>
            </a:r>
            <a:r>
              <a:rPr lang="en-US" sz="2800" dirty="0" err="1"/>
              <a:t>GenX</a:t>
            </a:r>
            <a:br>
              <a:rPr lang="en-US" sz="2800" dirty="0"/>
            </a:br>
            <a:r>
              <a:rPr lang="en-US" sz="2800" dirty="0"/>
              <a:t>“Forever Chemicals”</a:t>
            </a:r>
          </a:p>
        </p:txBody>
      </p:sp>
      <p:sp>
        <p:nvSpPr>
          <p:cNvPr id="3" name="Content Placeholder 2"/>
          <p:cNvSpPr>
            <a:spLocks noGrp="1"/>
          </p:cNvSpPr>
          <p:nvPr>
            <p:ph idx="1"/>
          </p:nvPr>
        </p:nvSpPr>
        <p:spPr>
          <a:xfrm>
            <a:off x="228600" y="2286000"/>
            <a:ext cx="8229600" cy="4572000"/>
          </a:xfrm>
        </p:spPr>
        <p:txBody>
          <a:bodyPr>
            <a:normAutofit fontScale="70000" lnSpcReduction="20000"/>
          </a:bodyPr>
          <a:lstStyle/>
          <a:p>
            <a:r>
              <a:rPr lang="en-US" dirty="0"/>
              <a:t>In non-stick pans, water-resistant clothes, food packaging, firefighting foam, carpets.</a:t>
            </a:r>
          </a:p>
          <a:p>
            <a:r>
              <a:rPr lang="en-US" dirty="0"/>
              <a:t>Can cause kidney, testicular, bladder, and prostate cancer, as well as immune, reproductive, and hormonal dysfunction: a “seminal public health challenge,” -  Patrick </a:t>
            </a:r>
            <a:r>
              <a:rPr lang="en-US" dirty="0" err="1"/>
              <a:t>Breysse</a:t>
            </a:r>
            <a:r>
              <a:rPr lang="en-US" dirty="0"/>
              <a:t>, director of the Centers for Disease Control’s National Center for Environmental Health</a:t>
            </a:r>
          </a:p>
          <a:p>
            <a:r>
              <a:rPr lang="en-US" dirty="0"/>
              <a:t>3M marketed </a:t>
            </a:r>
            <a:r>
              <a:rPr lang="en-US" dirty="0" err="1"/>
              <a:t>scotchguard</a:t>
            </a:r>
            <a:r>
              <a:rPr lang="en-US" dirty="0"/>
              <a:t> in the fifties, aqueous film-forming fire-fighting foam for the Navy, which required it, in the sixties, stopped in 2002, made shorter chain molecules – supposedly safer, worked on detecting it and devoted $200 million to cleanup.  </a:t>
            </a:r>
          </a:p>
          <a:p>
            <a:r>
              <a:rPr lang="en-US" dirty="0" err="1"/>
              <a:t>Dupont</a:t>
            </a:r>
            <a:r>
              <a:rPr lang="en-US" dirty="0"/>
              <a:t> continued making it (Teflon and other products) and claims it does so in small amounts – relative to global production.  It can say that because it split off the division that made it as </a:t>
            </a:r>
            <a:r>
              <a:rPr lang="en-US" dirty="0" err="1"/>
              <a:t>Chemours</a:t>
            </a:r>
            <a:r>
              <a:rPr lang="en-US" dirty="0"/>
              <a:t> in 2015.  </a:t>
            </a:r>
            <a:r>
              <a:rPr lang="en-US" dirty="0" err="1"/>
              <a:t>Chemours</a:t>
            </a:r>
            <a:r>
              <a:rPr lang="en-US" dirty="0"/>
              <a:t>, saddled with liability, is fighting </a:t>
            </a:r>
            <a:r>
              <a:rPr lang="en-US" dirty="0" err="1"/>
              <a:t>Dupont</a:t>
            </a:r>
            <a:r>
              <a:rPr lang="en-US" dirty="0"/>
              <a:t> in court.</a:t>
            </a:r>
          </a:p>
          <a:p>
            <a:r>
              <a:rPr lang="en-US" dirty="0"/>
              <a:t>Lawsuits show both companies knew of the dangers for decades.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Almost three hundred military bases and hundreds of communities with documented contamination</a:t>
            </a:r>
          </a:p>
        </p:txBody>
      </p:sp>
      <p:sp>
        <p:nvSpPr>
          <p:cNvPr id="3" name="Content Placeholder 2"/>
          <p:cNvSpPr>
            <a:spLocks noGrp="1"/>
          </p:cNvSpPr>
          <p:nvPr>
            <p:ph idx="1"/>
          </p:nvPr>
        </p:nvSpPr>
        <p:spPr>
          <a:xfrm>
            <a:off x="457200" y="1981200"/>
            <a:ext cx="8229600" cy="4876800"/>
          </a:xfrm>
        </p:spPr>
        <p:txBody>
          <a:bodyPr>
            <a:normAutofit fontScale="55000" lnSpcReduction="20000"/>
          </a:bodyPr>
          <a:lstStyle/>
          <a:p>
            <a:r>
              <a:rPr lang="en-US" dirty="0"/>
              <a:t>Environmental Working Group:</a:t>
            </a:r>
          </a:p>
          <a:p>
            <a:pPr fontAlgn="base">
              <a:buNone/>
            </a:pPr>
            <a:r>
              <a:rPr lang="en-US" dirty="0"/>
              <a:t>	“New laboratory tests commissioned by EWG have for the first time found the toxic fluorinated chemicals known as PFAS in the drinking water of dozens of U.S. cities, including major metropolitan areas. The results confirm that the number of Americans exposed to PFAS from contaminated tap water has been dramatically underestimated by previous studies, both from the Environmental Protection Agency and EWG’s own research.</a:t>
            </a:r>
          </a:p>
          <a:p>
            <a:pPr fontAlgn="base">
              <a:buNone/>
            </a:pPr>
            <a:r>
              <a:rPr lang="en-US" dirty="0"/>
              <a:t>	Based on our tests and new academic research that found </a:t>
            </a:r>
            <a:r>
              <a:rPr lang="en-US" dirty="0">
                <a:hlinkClick r:id="rId2"/>
              </a:rPr>
              <a:t>PFAS widespread in rainwater</a:t>
            </a:r>
            <a:r>
              <a:rPr lang="en-US" dirty="0"/>
              <a:t>, EWG scientists now believe PFAS is likely detectable in all major water supplies in the U.S., almost certainly in all that use surface water. EWG’s tests also found chemicals from the PFAS family that are not commonly tested for in drinking water.”</a:t>
            </a:r>
          </a:p>
          <a:p>
            <a:pPr fontAlgn="base">
              <a:buNone/>
            </a:pPr>
            <a:endParaRPr lang="en-US" dirty="0"/>
          </a:p>
          <a:p>
            <a:pPr fontAlgn="base">
              <a:buNone/>
            </a:pPr>
            <a:r>
              <a:rPr lang="en-US" dirty="0"/>
              <a:t>EPA issued a health advisory, and is in a process to consider whether to require testing and treatment.  Some states have set lower levels.  MA has followed EPA’s level and states: “a risk would be expected only if an individual continuously drinks only contaminated water at a level significantly higher than the HA.” </a:t>
            </a:r>
            <a:r>
              <a:rPr lang="en-US" sz="2500" dirty="0">
                <a:hlinkClick r:id="rId3"/>
              </a:rPr>
              <a:t>https://www.mass.gov/service-details/per-and-polyfluoroalkyl-substances-pfas-in-drinking-water</a:t>
            </a:r>
            <a:endParaRPr lang="en-US" sz="2500" dirty="0"/>
          </a:p>
          <a:p>
            <a:endParaRPr lang="en-US" dirty="0"/>
          </a:p>
        </p:txBody>
      </p:sp>
      <p:pic>
        <p:nvPicPr>
          <p:cNvPr id="20483" name="Picture 3"/>
          <p:cNvPicPr>
            <a:picLocks noChangeAspect="1" noChangeArrowheads="1"/>
          </p:cNvPicPr>
          <p:nvPr/>
        </p:nvPicPr>
        <p:blipFill>
          <a:blip r:embed="rId4" cstate="print"/>
          <a:srcRect/>
          <a:stretch>
            <a:fillRect/>
          </a:stretch>
        </p:blipFill>
        <p:spPr bwMode="auto">
          <a:xfrm>
            <a:off x="4648200" y="1371600"/>
            <a:ext cx="2686050" cy="85725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200"/>
            <a:ext cx="8229600" cy="5486400"/>
          </a:xfrm>
        </p:spPr>
        <p:txBody>
          <a:bodyPr>
            <a:normAutofit fontScale="62500" lnSpcReduction="20000"/>
          </a:bodyPr>
          <a:lstStyle/>
          <a:p>
            <a:r>
              <a:rPr lang="en-US" dirty="0"/>
              <a:t>MYTH: “PFOA-free” means safe. FACT: Products advertised as “PFOA-free” often contain replacement chemicals made with the same problematic chemical building blocks as PFOA. Since PFOA has been phased out, numerous related chemicals that are equally persistent and may pose similar health risks have replaced it4. To prevent such “regrettable substitutions”, the entire class of highly fluorinated chemicals should be avoided.</a:t>
            </a:r>
          </a:p>
          <a:p>
            <a:r>
              <a:rPr lang="en-US" dirty="0"/>
              <a:t>MYTH: Short-chain fluorinated alternatives like the 6 and 4 carbon-based compounds have been thoroughly tested and are safe. FACT: Recent studies suggest these alternatives may cause similar health problems as the long chain compounds.</a:t>
            </a:r>
          </a:p>
          <a:p>
            <a:r>
              <a:rPr lang="en-US" dirty="0"/>
              <a:t>(Also harder to filter out)</a:t>
            </a:r>
          </a:p>
          <a:p>
            <a:endParaRPr lang="en-US" dirty="0"/>
          </a:p>
          <a:p>
            <a:r>
              <a:rPr lang="en-US" dirty="0"/>
              <a:t>The institute was founded and is led by Arlene Blum, after she learned that the  “same chlorinated </a:t>
            </a:r>
            <a:r>
              <a:rPr lang="en-US" dirty="0" err="1"/>
              <a:t>tris</a:t>
            </a:r>
            <a:r>
              <a:rPr lang="en-US" dirty="0"/>
              <a:t> that her research had helped remove from children’s pajamas in the 1970s was back in furniture and baby products. Since its founding, Green Science Policy Institute has stopped ten unneeded flammability standards and prevented hundreds of millions of pounds of toxic flame retardants from being added to consumer products.</a:t>
            </a:r>
          </a:p>
        </p:txBody>
      </p:sp>
      <p:pic>
        <p:nvPicPr>
          <p:cNvPr id="19458" name="Picture 2"/>
          <p:cNvPicPr>
            <a:picLocks noChangeAspect="1" noChangeArrowheads="1"/>
          </p:cNvPicPr>
          <p:nvPr/>
        </p:nvPicPr>
        <p:blipFill>
          <a:blip r:embed="rId2" cstate="print"/>
          <a:srcRect/>
          <a:stretch>
            <a:fillRect/>
          </a:stretch>
        </p:blipFill>
        <p:spPr bwMode="auto">
          <a:xfrm>
            <a:off x="1143000" y="152400"/>
            <a:ext cx="6477000" cy="123825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NIEHS on Flame Retardants</a:t>
            </a:r>
          </a:p>
        </p:txBody>
      </p:sp>
      <p:sp>
        <p:nvSpPr>
          <p:cNvPr id="3" name="Content Placeholder 2"/>
          <p:cNvSpPr>
            <a:spLocks noGrp="1"/>
          </p:cNvSpPr>
          <p:nvPr>
            <p:ph idx="1"/>
          </p:nvPr>
        </p:nvSpPr>
        <p:spPr/>
        <p:txBody>
          <a:bodyPr>
            <a:normAutofit fontScale="62500" lnSpcReduction="20000"/>
          </a:bodyPr>
          <a:lstStyle/>
          <a:p>
            <a:pPr fontAlgn="base"/>
            <a:r>
              <a:rPr lang="en-US" dirty="0"/>
              <a:t>Can be used in making </a:t>
            </a:r>
            <a:r>
              <a:rPr lang="en-US" b="1" dirty="0"/>
              <a:t>furnishings</a:t>
            </a:r>
            <a:r>
              <a:rPr lang="en-US" dirty="0"/>
              <a:t>, such as foam, upholstery, mattresses, carpets, curtains, fabric blinds; electronics and electrical devices, such as computers, laptops, phones, televisions, and household appliances, plus wires and cables; </a:t>
            </a:r>
            <a:r>
              <a:rPr lang="en-US" b="1" dirty="0"/>
              <a:t>building and construction materials</a:t>
            </a:r>
            <a:r>
              <a:rPr lang="en-US" dirty="0"/>
              <a:t>, including electrical wires and cables, and insulation materials, such as polystyrene and polyurethane insulation foams; </a:t>
            </a:r>
            <a:r>
              <a:rPr lang="en-US" b="1" dirty="0"/>
              <a:t>Transportation products</a:t>
            </a:r>
            <a:r>
              <a:rPr lang="en-US" dirty="0"/>
              <a:t>, such as seats, seat covers and fillings, bumpers, overhead compartments, and other parts of automobiles, airplanes, and trains.</a:t>
            </a:r>
          </a:p>
          <a:p>
            <a:pPr fontAlgn="base"/>
            <a:r>
              <a:rPr lang="en-US" dirty="0"/>
              <a:t>Many flame retardants have been removed from the market or are no longer produced. However, because they do not easily break down, they can remain persistent in the environment for years. They can also </a:t>
            </a:r>
            <a:r>
              <a:rPr lang="en-US" dirty="0" err="1"/>
              <a:t>bioaccumulate</a:t>
            </a:r>
            <a:r>
              <a:rPr lang="en-US" dirty="0"/>
              <a:t>, or build up in people and animals over time.</a:t>
            </a:r>
          </a:p>
          <a:p>
            <a:pPr fontAlgn="base"/>
            <a:r>
              <a:rPr lang="en-US" dirty="0"/>
              <a:t>Endocrine and thyroid disruption, Impacts to the immune system, Reproductive toxicity, Cancer, Adverse effects on fetal and child development, Neurologic function</a:t>
            </a:r>
          </a:p>
          <a:p>
            <a:pPr fontAlgn="base"/>
            <a:endParaRPr lang="en-US"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Response</a:t>
            </a:r>
          </a:p>
        </p:txBody>
      </p:sp>
      <p:sp>
        <p:nvSpPr>
          <p:cNvPr id="3" name="Content Placeholder 2"/>
          <p:cNvSpPr>
            <a:spLocks noGrp="1"/>
          </p:cNvSpPr>
          <p:nvPr>
            <p:ph idx="1"/>
          </p:nvPr>
        </p:nvSpPr>
        <p:spPr>
          <a:xfrm>
            <a:off x="533400" y="914400"/>
            <a:ext cx="8229600" cy="6172200"/>
          </a:xfrm>
        </p:spPr>
        <p:txBody>
          <a:bodyPr>
            <a:normAutofit fontScale="62500" lnSpcReduction="20000"/>
          </a:bodyPr>
          <a:lstStyle/>
          <a:p>
            <a:r>
              <a:rPr lang="en-US" dirty="0"/>
              <a:t>A move away from </a:t>
            </a:r>
            <a:r>
              <a:rPr lang="en-US" dirty="0" err="1"/>
              <a:t>brominateds</a:t>
            </a:r>
            <a:r>
              <a:rPr lang="en-US" dirty="0"/>
              <a:t> and other halogen-based products</a:t>
            </a:r>
          </a:p>
          <a:p>
            <a:r>
              <a:rPr lang="en-US" dirty="0"/>
              <a:t>“trend toward polymeric versus small-molecule flame retardants. The former are seen as environmentally friendly, because if you formulate a plastic with an inherently flame-retardant polymer—making it an inherent part of the plastic—it won’t bleed out of the host polymer over time, because the polymer chain of the host polymer bonds to the FR polymer. The two polymers mix and the chains link tightly so that there is no migration.” (Plastics Today, 10/2/17)</a:t>
            </a:r>
          </a:p>
          <a:p>
            <a:r>
              <a:rPr lang="en-US" dirty="0"/>
              <a:t>“Furniture containing polyurethane foam is most likely to contain the highest amount of chemical flame retardants, especially if it is accompanied by a tag stating that the product meets the California furniture flammability standard TB117.” (</a:t>
            </a:r>
            <a:r>
              <a:rPr lang="en-US" dirty="0" err="1"/>
              <a:t>Chanler</a:t>
            </a:r>
            <a:r>
              <a:rPr lang="en-US" dirty="0"/>
              <a:t> group, 2013)  Polyester and wool better.</a:t>
            </a:r>
          </a:p>
          <a:p>
            <a:r>
              <a:rPr lang="en-US" dirty="0"/>
              <a:t>Design for the Environment program at EPA found</a:t>
            </a:r>
          </a:p>
          <a:p>
            <a:pPr>
              <a:buNone/>
            </a:pPr>
            <a:r>
              <a:rPr lang="en-US" dirty="0"/>
              <a:t>	alternatives for electronics manufacturers 2015</a:t>
            </a:r>
          </a:p>
          <a:p>
            <a:r>
              <a:rPr lang="en-US" dirty="0"/>
              <a:t>Vilification of environmentalists for causing deaths</a:t>
            </a:r>
          </a:p>
          <a:p>
            <a:pPr>
              <a:buNone/>
            </a:pPr>
            <a:r>
              <a:rPr lang="en-US" dirty="0"/>
              <a:t>	from fires </a:t>
            </a:r>
          </a:p>
          <a:p>
            <a:r>
              <a:rPr lang="en-US" dirty="0"/>
              <a:t>see Chicago Tribune series of articles showing</a:t>
            </a:r>
          </a:p>
          <a:p>
            <a:pPr>
              <a:buNone/>
            </a:pPr>
            <a:r>
              <a:rPr lang="en-US" dirty="0"/>
              <a:t>	chemical flame  retardants hardly effective, toxic,</a:t>
            </a:r>
          </a:p>
          <a:p>
            <a:pPr>
              <a:buNone/>
            </a:pPr>
            <a:r>
              <a:rPr lang="en-US" dirty="0"/>
              <a:t>	and marketing deception: </a:t>
            </a:r>
            <a:r>
              <a:rPr lang="en-US" dirty="0">
                <a:hlinkClick r:id="rId2"/>
              </a:rPr>
              <a:t>http://media.apps.chicagotribune.com/flames/index.html</a:t>
            </a:r>
            <a:r>
              <a:rPr lang="en-US" dirty="0"/>
              <a:t>      </a:t>
            </a:r>
            <a:r>
              <a:rPr lang="en-US" sz="1900" i="1" dirty="0"/>
              <a:t>Science </a:t>
            </a:r>
            <a:r>
              <a:rPr lang="en-US" sz="1900" dirty="0"/>
              <a:t> 19 Apr 2019:</a:t>
            </a:r>
          </a:p>
          <a:p>
            <a:endParaRPr lang="en-US" dirty="0"/>
          </a:p>
        </p:txBody>
      </p:sp>
      <p:pic>
        <p:nvPicPr>
          <p:cNvPr id="21507" name="Picture 3"/>
          <p:cNvPicPr>
            <a:picLocks noChangeAspect="1" noChangeArrowheads="1"/>
          </p:cNvPicPr>
          <p:nvPr/>
        </p:nvPicPr>
        <p:blipFill>
          <a:blip r:embed="rId3" cstate="print"/>
          <a:srcRect/>
          <a:stretch>
            <a:fillRect/>
          </a:stretch>
        </p:blipFill>
        <p:spPr bwMode="auto">
          <a:xfrm>
            <a:off x="6338235" y="4267200"/>
            <a:ext cx="2805765" cy="201168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274638"/>
            <a:ext cx="5410200" cy="1143000"/>
          </a:xfrm>
        </p:spPr>
        <p:txBody>
          <a:bodyPr/>
          <a:lstStyle/>
          <a:p>
            <a:r>
              <a:rPr lang="en-US" dirty="0"/>
              <a:t>Endocrine Disruptors</a:t>
            </a:r>
          </a:p>
        </p:txBody>
      </p:sp>
      <p:sp>
        <p:nvSpPr>
          <p:cNvPr id="5" name="TextBox 4"/>
          <p:cNvSpPr txBox="1"/>
          <p:nvPr/>
        </p:nvSpPr>
        <p:spPr>
          <a:xfrm>
            <a:off x="228600" y="2590800"/>
            <a:ext cx="2456763" cy="646331"/>
          </a:xfrm>
          <a:prstGeom prst="rect">
            <a:avLst/>
          </a:prstGeom>
          <a:noFill/>
        </p:spPr>
        <p:txBody>
          <a:bodyPr wrap="none" rtlCol="0">
            <a:spAutoFit/>
          </a:bodyPr>
          <a:lstStyle/>
          <a:p>
            <a:r>
              <a:rPr lang="en-US" dirty="0"/>
              <a:t>Theo Colburn</a:t>
            </a:r>
          </a:p>
          <a:p>
            <a:r>
              <a:rPr lang="en-US" dirty="0"/>
              <a:t>Endocrinedisruption.org</a:t>
            </a:r>
          </a:p>
        </p:txBody>
      </p:sp>
      <p:sp>
        <p:nvSpPr>
          <p:cNvPr id="6" name="TextBox 5"/>
          <p:cNvSpPr txBox="1"/>
          <p:nvPr/>
        </p:nvSpPr>
        <p:spPr>
          <a:xfrm>
            <a:off x="2819400" y="1981200"/>
            <a:ext cx="5638801" cy="4247317"/>
          </a:xfrm>
          <a:prstGeom prst="rect">
            <a:avLst/>
          </a:prstGeom>
          <a:noFill/>
        </p:spPr>
        <p:txBody>
          <a:bodyPr wrap="square" rtlCol="0">
            <a:spAutoFit/>
          </a:bodyPr>
          <a:lstStyle/>
          <a:p>
            <a:r>
              <a:rPr lang="en-US" dirty="0"/>
              <a:t>Dose-response different from many other toxic chemicals.</a:t>
            </a:r>
          </a:p>
          <a:p>
            <a:r>
              <a:rPr lang="en-US" dirty="0"/>
              <a:t>Can have impact at very low dose and not at high.</a:t>
            </a:r>
          </a:p>
          <a:p>
            <a:r>
              <a:rPr lang="en-US" dirty="0"/>
              <a:t>Timing of exposure critical, particularly when impacting developing fetus.</a:t>
            </a:r>
          </a:p>
          <a:p>
            <a:r>
              <a:rPr lang="en-US" dirty="0"/>
              <a:t>Colburn studied chemicals in wild birds in the Great Lakes, noting persistence as well as impacts on developing young.  She organized the Wingspread Conference in 1991 bringing together scientists from many disciplines, which issued perhaps the best-known statement on the importance of the Precautionary Principle and coined the term endocrine disruption.</a:t>
            </a:r>
          </a:p>
          <a:p>
            <a:r>
              <a:rPr lang="en-US" dirty="0"/>
              <a:t>1996 Our Stolen Future (with Dianne </a:t>
            </a:r>
            <a:r>
              <a:rPr lang="en-US" dirty="0" err="1"/>
              <a:t>Dumanoski</a:t>
            </a:r>
            <a:r>
              <a:rPr lang="en-US" dirty="0"/>
              <a:t>, former environmental reporter for the Boston Globe)</a:t>
            </a:r>
          </a:p>
          <a:p>
            <a:r>
              <a:rPr lang="en-US" dirty="0"/>
              <a:t>2003 founded The Endocrine Disruption Exchange</a:t>
            </a:r>
          </a:p>
          <a:p>
            <a:endParaRPr lang="en-US" dirty="0"/>
          </a:p>
        </p:txBody>
      </p:sp>
      <p:sp>
        <p:nvSpPr>
          <p:cNvPr id="22533" name="AutoShape 5" descr="Theo Colborn, 1927–2014 — The Endocrine Disruption Exchange"/>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2536" name="Picture 8"/>
          <p:cNvPicPr>
            <a:picLocks noChangeAspect="1" noChangeArrowheads="1"/>
          </p:cNvPicPr>
          <p:nvPr/>
        </p:nvPicPr>
        <p:blipFill>
          <a:blip r:embed="rId2" cstate="print"/>
          <a:srcRect/>
          <a:stretch>
            <a:fillRect/>
          </a:stretch>
        </p:blipFill>
        <p:spPr bwMode="auto">
          <a:xfrm>
            <a:off x="304800" y="609600"/>
            <a:ext cx="2457450" cy="1866900"/>
          </a:xfrm>
          <a:prstGeom prst="rect">
            <a:avLst/>
          </a:prstGeom>
          <a:noFill/>
          <a:ln w="9525">
            <a:noFill/>
            <a:miter lim="800000"/>
            <a:headEnd/>
            <a:tailEnd/>
          </a:ln>
        </p:spPr>
      </p:pic>
      <p:sp>
        <p:nvSpPr>
          <p:cNvPr id="15" name="Content Placeholder 14"/>
          <p:cNvSpPr>
            <a:spLocks noGrp="1"/>
          </p:cNvSpPr>
          <p:nvPr>
            <p:ph idx="1"/>
          </p:nvPr>
        </p:nvSpPr>
        <p:spPr>
          <a:xfrm>
            <a:off x="-685800" y="6248400"/>
            <a:ext cx="6324600" cy="4525963"/>
          </a:xfrm>
        </p:spPr>
        <p:txBody>
          <a:bodyPr/>
          <a:lstStyle/>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457200" y="0"/>
            <a:ext cx="7166622" cy="6217920"/>
          </a:xfrm>
          <a:prstGeom prst="rect">
            <a:avLst/>
          </a:prstGeom>
          <a:noFill/>
          <a:ln w="9525">
            <a:noFill/>
            <a:miter lim="800000"/>
            <a:headEnd/>
            <a:tailEnd/>
          </a:ln>
        </p:spPr>
      </p:pic>
      <p:sp>
        <p:nvSpPr>
          <p:cNvPr id="3" name="TextBox 2"/>
          <p:cNvSpPr txBox="1"/>
          <p:nvPr/>
        </p:nvSpPr>
        <p:spPr>
          <a:xfrm>
            <a:off x="685800" y="6334780"/>
            <a:ext cx="7543800" cy="523220"/>
          </a:xfrm>
          <a:prstGeom prst="rect">
            <a:avLst/>
          </a:prstGeom>
          <a:noFill/>
        </p:spPr>
        <p:txBody>
          <a:bodyPr wrap="square" rtlCol="0">
            <a:spAutoFit/>
          </a:bodyPr>
          <a:lstStyle/>
          <a:p>
            <a:r>
              <a:rPr lang="en-US" sz="1400" dirty="0"/>
              <a:t>Environmental Factor, NIEHS newsletter, Dec, 2019 - https://factor.niehs.nih.gov/2019/12/feature/1-feature-endocrine-disruptor/index.htm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2200" dirty="0">
                <a:hlinkClick r:id="rId2"/>
              </a:rPr>
            </a:br>
            <a:br>
              <a:rPr lang="en-US" sz="2200" dirty="0">
                <a:hlinkClick r:id="rId2"/>
              </a:rPr>
            </a:br>
            <a:r>
              <a:rPr lang="en-US" sz="2200" dirty="0">
                <a:hlinkClick r:id="rId2"/>
              </a:rPr>
              <a:t>https://www.ncbi.nlm.nih.gov/pubmed/31719706</a:t>
            </a:r>
            <a:br>
              <a:rPr lang="en-US" dirty="0"/>
            </a:br>
            <a:r>
              <a:rPr lang="en-US" dirty="0"/>
              <a:t>Expert Consensus Statement, 2020</a:t>
            </a:r>
          </a:p>
        </p:txBody>
      </p:sp>
      <p:sp>
        <p:nvSpPr>
          <p:cNvPr id="3" name="Content Placeholder 2"/>
          <p:cNvSpPr>
            <a:spLocks noGrp="1"/>
          </p:cNvSpPr>
          <p:nvPr>
            <p:ph idx="1"/>
          </p:nvPr>
        </p:nvSpPr>
        <p:spPr/>
        <p:txBody>
          <a:bodyPr>
            <a:normAutofit fontScale="70000" lnSpcReduction="20000"/>
          </a:bodyPr>
          <a:lstStyle/>
          <a:p>
            <a:r>
              <a:rPr lang="en-US" dirty="0"/>
              <a:t>EDCS can cause “cancer, reproductive impairment, cognitive deficits and obesity. A complex literature of mechanistic studies provides evidence on the hazards of EDC exposure, yet there is no widely accepted systematic method to integrate these data to help identify EDC hazards. Inspired by work to improve hazard identification of carcinogens using key characteristics (KCs), we have developed ten KCs of EDCs based on our knowledge of hormone actions and EDC effects.”</a:t>
            </a:r>
          </a:p>
          <a:p>
            <a:r>
              <a:rPr lang="en-US" dirty="0"/>
              <a:t>Only three of the 10 ways in which endocrine-disrupting chemicals can act on the body are robustly considered in chemical testing programs.</a:t>
            </a:r>
          </a:p>
          <a:p>
            <a:r>
              <a:rPr lang="en-US" dirty="0"/>
              <a:t>This work will lead to establishment of better methods for identifying EDCs and accounting for how they alter physiology.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71691"/>
            <a:ext cx="8458200" cy="6186309"/>
          </a:xfrm>
          <a:prstGeom prst="rect">
            <a:avLst/>
          </a:prstGeom>
        </p:spPr>
        <p:txBody>
          <a:bodyPr wrap="square">
            <a:spAutoFit/>
          </a:bodyPr>
          <a:lstStyle/>
          <a:p>
            <a:pPr fontAlgn="base">
              <a:buFont typeface="Arial"/>
              <a:buChar char="•"/>
            </a:pPr>
            <a:r>
              <a:rPr lang="en-US" b="1" u="none" strike="noStrike" dirty="0" err="1">
                <a:solidFill>
                  <a:srgbClr val="4C4C4C"/>
                </a:solidFill>
                <a:latin typeface="inherit"/>
              </a:rPr>
              <a:t>Bisphenol</a:t>
            </a:r>
            <a:r>
              <a:rPr lang="en-US" b="1" u="none" strike="noStrike" dirty="0">
                <a:solidFill>
                  <a:srgbClr val="4C4C4C"/>
                </a:solidFill>
                <a:latin typeface="inherit"/>
              </a:rPr>
              <a:t> A (BPA)</a:t>
            </a:r>
            <a:r>
              <a:rPr lang="en-US" u="none" strike="noStrike" dirty="0">
                <a:solidFill>
                  <a:srgbClr val="4C4C4C"/>
                </a:solidFill>
                <a:latin typeface="inherit"/>
              </a:rPr>
              <a:t> -- used to make polycarbonate plastics and epoxy resins, which are found in many plastic products including food storage containers</a:t>
            </a:r>
          </a:p>
          <a:p>
            <a:pPr fontAlgn="base">
              <a:buFont typeface="Arial"/>
              <a:buChar char="•"/>
            </a:pPr>
            <a:r>
              <a:rPr lang="en-US" b="1" u="none" strike="noStrike" dirty="0">
                <a:solidFill>
                  <a:srgbClr val="4C4C4C"/>
                </a:solidFill>
                <a:latin typeface="inherit"/>
              </a:rPr>
              <a:t>Dioxins</a:t>
            </a:r>
            <a:r>
              <a:rPr lang="en-US" u="none" strike="noStrike" dirty="0">
                <a:solidFill>
                  <a:srgbClr val="4C4C4C"/>
                </a:solidFill>
                <a:latin typeface="inherit"/>
              </a:rPr>
              <a:t> -- produced as a byproduct in some manufacturing processes such as herbicide production and paper bleaching; also a byproduct of waste burning and wildfires</a:t>
            </a:r>
          </a:p>
          <a:p>
            <a:pPr fontAlgn="base">
              <a:buFont typeface="Arial"/>
              <a:buChar char="•"/>
            </a:pPr>
            <a:r>
              <a:rPr lang="en-US" b="1" u="none" strike="noStrike" dirty="0" err="1">
                <a:solidFill>
                  <a:srgbClr val="4C4C4C"/>
                </a:solidFill>
                <a:latin typeface="inherit"/>
              </a:rPr>
              <a:t>Perchlorate</a:t>
            </a:r>
            <a:r>
              <a:rPr lang="en-US" u="none" strike="noStrike" dirty="0">
                <a:solidFill>
                  <a:srgbClr val="4C4C4C"/>
                </a:solidFill>
                <a:latin typeface="inherit"/>
              </a:rPr>
              <a:t> -- a by-product of aerospace, weapon, and pharmaceutical industries found in drinking water and fireworks</a:t>
            </a:r>
          </a:p>
          <a:p>
            <a:pPr fontAlgn="base">
              <a:buFont typeface="Arial"/>
              <a:buChar char="•"/>
            </a:pPr>
            <a:r>
              <a:rPr lang="en-US" b="1" u="none" strike="noStrike" dirty="0" err="1">
                <a:solidFill>
                  <a:srgbClr val="4C4C4C"/>
                </a:solidFill>
                <a:latin typeface="inherit"/>
              </a:rPr>
              <a:t>Perfluoroalkyl</a:t>
            </a:r>
            <a:r>
              <a:rPr lang="en-US" b="1" u="none" strike="noStrike" dirty="0">
                <a:solidFill>
                  <a:srgbClr val="4C4C4C"/>
                </a:solidFill>
                <a:latin typeface="inherit"/>
              </a:rPr>
              <a:t> and </a:t>
            </a:r>
            <a:r>
              <a:rPr lang="en-US" b="1" u="none" strike="noStrike" dirty="0" err="1">
                <a:solidFill>
                  <a:srgbClr val="4C4C4C"/>
                </a:solidFill>
                <a:latin typeface="inherit"/>
              </a:rPr>
              <a:t>Polyfluoroalkyl</a:t>
            </a:r>
            <a:r>
              <a:rPr lang="en-US" b="1" u="none" strike="noStrike" dirty="0">
                <a:solidFill>
                  <a:srgbClr val="4C4C4C"/>
                </a:solidFill>
                <a:latin typeface="inherit"/>
              </a:rPr>
              <a:t> Substances (PFAS)</a:t>
            </a:r>
            <a:r>
              <a:rPr lang="en-US" u="none" strike="noStrike" dirty="0">
                <a:solidFill>
                  <a:srgbClr val="4C4C4C"/>
                </a:solidFill>
                <a:latin typeface="inherit"/>
              </a:rPr>
              <a:t> -- used widely in industrial applications, such as firefighting foams and non-stick pan, paper, and textile coatings</a:t>
            </a:r>
          </a:p>
          <a:p>
            <a:pPr fontAlgn="base">
              <a:buFont typeface="Arial"/>
              <a:buChar char="•"/>
            </a:pPr>
            <a:r>
              <a:rPr lang="en-US" b="1" u="none" strike="noStrike" dirty="0">
                <a:solidFill>
                  <a:srgbClr val="4C4C4C"/>
                </a:solidFill>
                <a:latin typeface="inherit"/>
              </a:rPr>
              <a:t>Phthalates</a:t>
            </a:r>
            <a:r>
              <a:rPr lang="en-US" u="none" strike="noStrike" dirty="0">
                <a:solidFill>
                  <a:srgbClr val="4C4C4C"/>
                </a:solidFill>
                <a:latin typeface="inherit"/>
              </a:rPr>
              <a:t> -- used to make plastics more flexible, they are found in some food and cosmetic packaging, children’s toys, and medical devices</a:t>
            </a:r>
          </a:p>
          <a:p>
            <a:pPr fontAlgn="base">
              <a:buFont typeface="Arial"/>
              <a:buChar char="•"/>
            </a:pPr>
            <a:r>
              <a:rPr lang="en-US" b="1" u="none" strike="noStrike" dirty="0" err="1">
                <a:solidFill>
                  <a:srgbClr val="4C4C4C"/>
                </a:solidFill>
                <a:latin typeface="inherit"/>
              </a:rPr>
              <a:t>Phytoestrogens</a:t>
            </a:r>
            <a:r>
              <a:rPr lang="en-US" u="none" strike="noStrike" dirty="0">
                <a:solidFill>
                  <a:srgbClr val="4C4C4C"/>
                </a:solidFill>
                <a:latin typeface="inherit"/>
              </a:rPr>
              <a:t> -- naturally occurring substances in plants that have hormone-like activity, such as </a:t>
            </a:r>
            <a:r>
              <a:rPr lang="en-US" u="none" strike="noStrike" dirty="0" err="1">
                <a:solidFill>
                  <a:srgbClr val="4C4C4C"/>
                </a:solidFill>
                <a:latin typeface="inherit"/>
              </a:rPr>
              <a:t>genistein</a:t>
            </a:r>
            <a:r>
              <a:rPr lang="en-US" u="none" strike="noStrike" dirty="0">
                <a:solidFill>
                  <a:srgbClr val="4C4C4C"/>
                </a:solidFill>
                <a:latin typeface="inherit"/>
              </a:rPr>
              <a:t> and </a:t>
            </a:r>
            <a:r>
              <a:rPr lang="en-US" u="none" strike="noStrike" dirty="0" err="1">
                <a:solidFill>
                  <a:srgbClr val="4C4C4C"/>
                </a:solidFill>
                <a:latin typeface="inherit"/>
              </a:rPr>
              <a:t>daidzein</a:t>
            </a:r>
            <a:r>
              <a:rPr lang="en-US" u="none" strike="noStrike" dirty="0">
                <a:solidFill>
                  <a:srgbClr val="4C4C4C"/>
                </a:solidFill>
                <a:latin typeface="inherit"/>
              </a:rPr>
              <a:t> that are in soy products, like tofu or soy milk</a:t>
            </a:r>
          </a:p>
          <a:p>
            <a:pPr fontAlgn="base">
              <a:buFont typeface="Arial"/>
              <a:buChar char="•"/>
            </a:pPr>
            <a:r>
              <a:rPr lang="en-US" u="none" strike="noStrike" dirty="0" err="1">
                <a:solidFill>
                  <a:srgbClr val="4C4C4C"/>
                </a:solidFill>
                <a:latin typeface="inherit"/>
              </a:rPr>
              <a:t>P</a:t>
            </a:r>
            <a:r>
              <a:rPr lang="en-US" b="1" u="none" strike="noStrike" dirty="0" err="1">
                <a:solidFill>
                  <a:srgbClr val="4C4C4C"/>
                </a:solidFill>
                <a:latin typeface="inherit"/>
              </a:rPr>
              <a:t>olybrominated</a:t>
            </a:r>
            <a:r>
              <a:rPr lang="en-US" b="1" u="none" strike="noStrike" dirty="0">
                <a:solidFill>
                  <a:srgbClr val="4C4C4C"/>
                </a:solidFill>
                <a:latin typeface="inherit"/>
              </a:rPr>
              <a:t> </a:t>
            </a:r>
            <a:r>
              <a:rPr lang="en-US" b="1" u="none" strike="noStrike" dirty="0" err="1">
                <a:solidFill>
                  <a:srgbClr val="4C4C4C"/>
                </a:solidFill>
                <a:latin typeface="inherit"/>
              </a:rPr>
              <a:t>diphenyl</a:t>
            </a:r>
            <a:r>
              <a:rPr lang="en-US" b="1" u="none" strike="noStrike" dirty="0">
                <a:solidFill>
                  <a:srgbClr val="4C4C4C"/>
                </a:solidFill>
                <a:latin typeface="inherit"/>
              </a:rPr>
              <a:t> ethers (PBDE)</a:t>
            </a:r>
            <a:r>
              <a:rPr lang="en-US" u="none" strike="noStrike" dirty="0">
                <a:solidFill>
                  <a:srgbClr val="4C4C4C"/>
                </a:solidFill>
                <a:latin typeface="inherit"/>
              </a:rPr>
              <a:t> -- used to make flame retardants for household products such as furniture foam and carpets</a:t>
            </a:r>
          </a:p>
          <a:p>
            <a:pPr fontAlgn="base">
              <a:buFont typeface="Arial"/>
              <a:buChar char="•"/>
            </a:pPr>
            <a:r>
              <a:rPr lang="en-US" b="1" u="none" strike="noStrike" dirty="0">
                <a:solidFill>
                  <a:srgbClr val="4C4C4C"/>
                </a:solidFill>
                <a:latin typeface="inherit"/>
              </a:rPr>
              <a:t>Polychlorinated biphenyls (PCB)</a:t>
            </a:r>
            <a:r>
              <a:rPr lang="en-US" u="none" strike="noStrike" dirty="0">
                <a:solidFill>
                  <a:srgbClr val="4C4C4C"/>
                </a:solidFill>
                <a:latin typeface="inherit"/>
              </a:rPr>
              <a:t> -- used to make electrical equipment like transformers, and in hydraulic fluids, heat transfer fluids, lubricants, and plasticizers</a:t>
            </a:r>
          </a:p>
          <a:p>
            <a:pPr fontAlgn="base">
              <a:buFont typeface="Arial"/>
              <a:buChar char="•"/>
            </a:pPr>
            <a:r>
              <a:rPr lang="en-US" b="1" u="none" strike="noStrike" dirty="0" err="1">
                <a:solidFill>
                  <a:srgbClr val="4C4C4C"/>
                </a:solidFill>
                <a:latin typeface="inherit"/>
              </a:rPr>
              <a:t>Triclosan</a:t>
            </a:r>
            <a:r>
              <a:rPr lang="en-US" u="none" strike="noStrike" dirty="0">
                <a:solidFill>
                  <a:srgbClr val="4C4C4C"/>
                </a:solidFill>
                <a:latin typeface="inherit"/>
              </a:rPr>
              <a:t> -- may be found in some anti-microbial and personal care products, like liquid body wash</a:t>
            </a:r>
          </a:p>
        </p:txBody>
      </p:sp>
      <p:sp>
        <p:nvSpPr>
          <p:cNvPr id="3" name="TextBox 2"/>
          <p:cNvSpPr txBox="1"/>
          <p:nvPr/>
        </p:nvSpPr>
        <p:spPr>
          <a:xfrm>
            <a:off x="3048000" y="304800"/>
            <a:ext cx="3335016" cy="369332"/>
          </a:xfrm>
          <a:prstGeom prst="rect">
            <a:avLst/>
          </a:prstGeom>
          <a:noFill/>
        </p:spPr>
        <p:txBody>
          <a:bodyPr wrap="none" rtlCol="0">
            <a:spAutoFit/>
          </a:bodyPr>
          <a:lstStyle/>
          <a:p>
            <a:r>
              <a:rPr lang="en-US" dirty="0"/>
              <a:t>Examples of EDCs (source: NIEHS)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6800"/>
            <a:ext cx="5943600" cy="1754326"/>
          </a:xfrm>
          <a:prstGeom prst="rect">
            <a:avLst/>
          </a:prstGeom>
        </p:spPr>
        <p:txBody>
          <a:bodyPr wrap="square">
            <a:spAutoFit/>
          </a:bodyPr>
          <a:lstStyle/>
          <a:p>
            <a:r>
              <a:rPr lang="en-US" dirty="0">
                <a:solidFill>
                  <a:srgbClr val="000000"/>
                </a:solidFill>
              </a:rPr>
              <a:t>“Phthalate esters (abbreviated here as “PEs”) were considered in groups according to their structure, with position of the side chains at </a:t>
            </a:r>
            <a:r>
              <a:rPr lang="en-US" dirty="0" err="1">
                <a:solidFill>
                  <a:srgbClr val="000000"/>
                </a:solidFill>
              </a:rPr>
              <a:t>ortho</a:t>
            </a:r>
            <a:r>
              <a:rPr lang="en-US" dirty="0">
                <a:solidFill>
                  <a:srgbClr val="000000"/>
                </a:solidFill>
              </a:rPr>
              <a:t>-, meta- (or </a:t>
            </a:r>
            <a:r>
              <a:rPr lang="en-US" dirty="0" err="1">
                <a:solidFill>
                  <a:srgbClr val="000000"/>
                </a:solidFill>
              </a:rPr>
              <a:t>iso</a:t>
            </a:r>
            <a:r>
              <a:rPr lang="en-US" dirty="0">
                <a:solidFill>
                  <a:srgbClr val="000000"/>
                </a:solidFill>
              </a:rPr>
              <a:t>-) and </a:t>
            </a:r>
            <a:r>
              <a:rPr lang="en-US" dirty="0" err="1">
                <a:solidFill>
                  <a:srgbClr val="000000"/>
                </a:solidFill>
              </a:rPr>
              <a:t>para</a:t>
            </a:r>
            <a:r>
              <a:rPr lang="en-US" dirty="0">
                <a:solidFill>
                  <a:srgbClr val="000000"/>
                </a:solidFill>
              </a:rPr>
              <a:t>- (or </a:t>
            </a:r>
            <a:r>
              <a:rPr lang="en-US" dirty="0" err="1">
                <a:solidFill>
                  <a:srgbClr val="000000"/>
                </a:solidFill>
              </a:rPr>
              <a:t>tere</a:t>
            </a:r>
            <a:r>
              <a:rPr lang="en-US" dirty="0">
                <a:solidFill>
                  <a:srgbClr val="000000"/>
                </a:solidFill>
              </a:rPr>
              <a:t>-). The </a:t>
            </a:r>
            <a:r>
              <a:rPr lang="en-US" dirty="0" err="1">
                <a:solidFill>
                  <a:srgbClr val="000000"/>
                </a:solidFill>
              </a:rPr>
              <a:t>ortho</a:t>
            </a:r>
            <a:r>
              <a:rPr lang="en-US" dirty="0">
                <a:solidFill>
                  <a:srgbClr val="000000"/>
                </a:solidFill>
              </a:rPr>
              <a:t>-phthalates are the most commonly used, have the most scientific information on their hazard, and are of the most concern in terms of human hazard. </a:t>
            </a:r>
            <a:endParaRPr lang="en-US" dirty="0"/>
          </a:p>
        </p:txBody>
      </p:sp>
      <p:sp>
        <p:nvSpPr>
          <p:cNvPr id="3" name="Rectangle 2"/>
          <p:cNvSpPr/>
          <p:nvPr/>
        </p:nvSpPr>
        <p:spPr>
          <a:xfrm>
            <a:off x="0" y="2819400"/>
            <a:ext cx="6172200" cy="2862322"/>
          </a:xfrm>
          <a:prstGeom prst="rect">
            <a:avLst/>
          </a:prstGeom>
        </p:spPr>
        <p:txBody>
          <a:bodyPr wrap="square">
            <a:spAutoFit/>
          </a:bodyPr>
          <a:lstStyle/>
          <a:p>
            <a:r>
              <a:rPr lang="en-US" dirty="0">
                <a:solidFill>
                  <a:srgbClr val="000000"/>
                </a:solidFill>
              </a:rPr>
              <a:t>Of most concern are so-called “transitional” PEs (C4-C7 branched or linear molecules)…Higher molecular weight/longer side chain backbone length substances also have health effects but are less potent. After C7, there is a general tendency as the carbon backbone chain length increases, for the effects to diminish and for there to be fewer scientific studies. </a:t>
            </a:r>
          </a:p>
          <a:p>
            <a:r>
              <a:rPr lang="en-US" dirty="0">
                <a:solidFill>
                  <a:srgbClr val="000000"/>
                </a:solidFill>
              </a:rPr>
              <a:t>C1-C3 chain length substances have significant health effects, but not always the same effects as other PEs. These substances often are used as film-forming solvents; most of the known commercial plasticizer products are not in this range.“</a:t>
            </a:r>
            <a:endParaRPr lang="en-US" dirty="0"/>
          </a:p>
        </p:txBody>
      </p:sp>
      <p:sp>
        <p:nvSpPr>
          <p:cNvPr id="4" name="TextBox 3"/>
          <p:cNvSpPr txBox="1"/>
          <p:nvPr/>
        </p:nvSpPr>
        <p:spPr>
          <a:xfrm>
            <a:off x="990600" y="609600"/>
            <a:ext cx="4108561" cy="369332"/>
          </a:xfrm>
          <a:prstGeom prst="rect">
            <a:avLst/>
          </a:prstGeom>
          <a:noFill/>
        </p:spPr>
        <p:txBody>
          <a:bodyPr wrap="none" rtlCol="0">
            <a:spAutoFit/>
          </a:bodyPr>
          <a:lstStyle/>
          <a:p>
            <a:r>
              <a:rPr lang="en-US" dirty="0"/>
              <a:t>Toxics Use Reduction Institute study, 2016</a:t>
            </a:r>
          </a:p>
        </p:txBody>
      </p:sp>
      <p:sp>
        <p:nvSpPr>
          <p:cNvPr id="5" name="TextBox 4"/>
          <p:cNvSpPr txBox="1"/>
          <p:nvPr/>
        </p:nvSpPr>
        <p:spPr>
          <a:xfrm>
            <a:off x="304800" y="6019800"/>
            <a:ext cx="8454299" cy="646331"/>
          </a:xfrm>
          <a:prstGeom prst="rect">
            <a:avLst/>
          </a:prstGeom>
          <a:noFill/>
        </p:spPr>
        <p:txBody>
          <a:bodyPr wrap="square" rtlCol="0">
            <a:spAutoFit/>
          </a:bodyPr>
          <a:lstStyle/>
          <a:p>
            <a:r>
              <a:rPr lang="en-US" dirty="0"/>
              <a:t>Studies show cumulative and low-dose effects, migration and persistence in the environment .</a:t>
            </a:r>
          </a:p>
        </p:txBody>
      </p:sp>
      <p:pic>
        <p:nvPicPr>
          <p:cNvPr id="4098" name="Picture 2"/>
          <p:cNvPicPr>
            <a:picLocks noChangeAspect="1" noChangeArrowheads="1"/>
          </p:cNvPicPr>
          <p:nvPr/>
        </p:nvPicPr>
        <p:blipFill>
          <a:blip r:embed="rId2" cstate="print"/>
          <a:srcRect/>
          <a:stretch>
            <a:fillRect/>
          </a:stretch>
        </p:blipFill>
        <p:spPr bwMode="auto">
          <a:xfrm>
            <a:off x="6705600" y="0"/>
            <a:ext cx="1905000" cy="1905000"/>
          </a:xfrm>
          <a:prstGeom prst="rect">
            <a:avLst/>
          </a:prstGeom>
          <a:noFill/>
          <a:ln w="9525">
            <a:noFill/>
            <a:miter lim="800000"/>
            <a:headEnd/>
            <a:tailEnd/>
          </a:ln>
        </p:spPr>
      </p:pic>
      <p:sp>
        <p:nvSpPr>
          <p:cNvPr id="7" name="TextBox 6"/>
          <p:cNvSpPr txBox="1"/>
          <p:nvPr/>
        </p:nvSpPr>
        <p:spPr>
          <a:xfrm>
            <a:off x="6705600" y="1524000"/>
            <a:ext cx="2170915" cy="523220"/>
          </a:xfrm>
          <a:prstGeom prst="rect">
            <a:avLst/>
          </a:prstGeom>
          <a:noFill/>
        </p:spPr>
        <p:txBody>
          <a:bodyPr wrap="none" rtlCol="0">
            <a:spAutoFit/>
          </a:bodyPr>
          <a:lstStyle/>
          <a:p>
            <a:r>
              <a:rPr lang="en-US" sz="1400" dirty="0"/>
              <a:t>DAP - </a:t>
            </a:r>
            <a:r>
              <a:rPr lang="en-US" sz="1400" dirty="0" err="1"/>
              <a:t>Diallyl</a:t>
            </a:r>
            <a:r>
              <a:rPr lang="en-US" sz="1400" dirty="0"/>
              <a:t> phthalate [c3] </a:t>
            </a:r>
          </a:p>
          <a:p>
            <a:r>
              <a:rPr lang="en-US" sz="1400" i="1" dirty="0"/>
              <a:t>CAS #131-17-9 </a:t>
            </a:r>
            <a:endParaRPr lang="en-US" sz="1400" dirty="0"/>
          </a:p>
        </p:txBody>
      </p:sp>
      <p:sp>
        <p:nvSpPr>
          <p:cNvPr id="4101" name="Rectangle 5"/>
          <p:cNvSpPr>
            <a:spLocks noChangeArrowheads="1"/>
          </p:cNvSpPr>
          <p:nvPr/>
        </p:nvSpPr>
        <p:spPr bwMode="auto">
          <a:xfrm>
            <a:off x="6172200" y="2362200"/>
            <a:ext cx="2971800" cy="36471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rgbClr val="000000"/>
                </a:solidFill>
                <a:effectLst/>
                <a:latin typeface="Arial" pitchFamily="34" charset="0"/>
                <a:ea typeface="Calibri" pitchFamily="34" charset="0"/>
                <a:cs typeface="Arial" pitchFamily="34" charset="0"/>
              </a:rPr>
              <a:t>A plasticizer</a:t>
            </a:r>
            <a:r>
              <a:rPr kumimoji="0" lang="en-US" sz="1100" b="0" i="0" u="none" strike="noStrike" cap="none" normalizeH="0" dirty="0">
                <a:ln>
                  <a:noFill/>
                </a:ln>
                <a:solidFill>
                  <a:srgbClr val="000000"/>
                </a:solidFill>
                <a:effectLst/>
                <a:latin typeface="Arial" pitchFamily="34" charset="0"/>
                <a:ea typeface="Calibri" pitchFamily="34" charset="0"/>
                <a:cs typeface="Arial" pitchFamily="34" charset="0"/>
              </a:rPr>
              <a:t> used in making </a:t>
            </a:r>
            <a:r>
              <a:rPr kumimoji="0" lang="en-US" sz="1100" b="0" i="0" u="none" strike="noStrike" cap="none" normalizeH="0" dirty="0" err="1">
                <a:ln>
                  <a:noFill/>
                </a:ln>
                <a:solidFill>
                  <a:srgbClr val="000000"/>
                </a:solidFill>
                <a:effectLst/>
                <a:latin typeface="Arial" pitchFamily="34" charset="0"/>
                <a:ea typeface="Calibri" pitchFamily="34" charset="0"/>
                <a:cs typeface="Arial" pitchFamily="34" charset="0"/>
              </a:rPr>
              <a:t>thermoset</a:t>
            </a:r>
            <a:r>
              <a:rPr kumimoji="0" lang="en-US" sz="1100" b="0" i="0" u="none" strike="noStrike" cap="none" normalizeH="0" dirty="0">
                <a:ln>
                  <a:noFill/>
                </a:ln>
                <a:solidFill>
                  <a:srgbClr val="000000"/>
                </a:solidFill>
                <a:effectLst/>
                <a:latin typeface="Arial" pitchFamily="34" charset="0"/>
                <a:ea typeface="Calibri" pitchFamily="34" charset="0"/>
                <a:cs typeface="Arial" pitchFamily="34" charset="0"/>
              </a:rPr>
              <a:t> plastics, polyester resins, varnishes. </a:t>
            </a:r>
          </a:p>
          <a:p>
            <a:pPr marL="0" marR="0" lvl="0" indent="0" algn="l" defTabSz="914400" rtl="0" eaLnBrk="1" fontAlgn="base" latinLnBrk="0" hangingPunct="1">
              <a:lnSpc>
                <a:spcPct val="100000"/>
              </a:lnSpc>
              <a:spcBef>
                <a:spcPct val="0"/>
              </a:spcBef>
              <a:spcAft>
                <a:spcPct val="0"/>
              </a:spcAft>
              <a:buClrTx/>
              <a:buSzTx/>
              <a:buFontTx/>
              <a:buNone/>
              <a:tabLst/>
            </a:pPr>
            <a:endParaRPr lang="en-US" sz="1100" baseline="0" dirty="0">
              <a:solidFill>
                <a:srgbClr val="000000"/>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rgbClr val="000000"/>
                </a:solidFill>
                <a:effectLst/>
                <a:latin typeface="Arial" pitchFamily="34" charset="0"/>
                <a:ea typeface="Calibri" pitchFamily="34" charset="0"/>
                <a:cs typeface="Arial" pitchFamily="34" charset="0"/>
              </a:rPr>
              <a:t>An </a:t>
            </a:r>
            <a:r>
              <a:rPr kumimoji="0" lang="en-US" sz="1100" b="0" i="0" u="none" strike="noStrike" cap="none" normalizeH="0" baseline="0" dirty="0" err="1">
                <a:ln>
                  <a:noFill/>
                </a:ln>
                <a:solidFill>
                  <a:srgbClr val="000000"/>
                </a:solidFill>
                <a:effectLst/>
                <a:latin typeface="Arial" pitchFamily="34" charset="0"/>
                <a:ea typeface="Calibri" pitchFamily="34" charset="0"/>
                <a:cs typeface="Arial" pitchFamily="34" charset="0"/>
              </a:rPr>
              <a:t>ortho</a:t>
            </a:r>
            <a:r>
              <a:rPr kumimoji="0" lang="en-US" sz="1100" b="0" i="0" u="none" strike="noStrike" cap="none" normalizeH="0" baseline="0" dirty="0">
                <a:ln>
                  <a:noFill/>
                </a:ln>
                <a:solidFill>
                  <a:srgbClr val="000000"/>
                </a:solidFill>
                <a:effectLst/>
                <a:latin typeface="Arial" pitchFamily="34" charset="0"/>
                <a:ea typeface="Calibri" pitchFamily="34" charset="0"/>
                <a:cs typeface="Arial" pitchFamily="34" charset="0"/>
              </a:rPr>
              <a:t>-phthalate ester comprising two three-carbon backbones (CPSC 2011b).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err="1">
                <a:ln>
                  <a:noFill/>
                </a:ln>
                <a:solidFill>
                  <a:srgbClr val="000000"/>
                </a:solidFill>
                <a:effectLst/>
                <a:latin typeface="Arial" pitchFamily="34" charset="0"/>
                <a:ea typeface="Calibri" pitchFamily="34" charset="0"/>
                <a:cs typeface="Arial" pitchFamily="34" charset="0"/>
              </a:rPr>
              <a:t>Dystocia</a:t>
            </a:r>
            <a:r>
              <a:rPr kumimoji="0" lang="en-US" sz="1100" b="0" i="0" u="none" strike="noStrike" cap="none" normalizeH="0" baseline="0" dirty="0">
                <a:ln>
                  <a:noFill/>
                </a:ln>
                <a:solidFill>
                  <a:srgbClr val="000000"/>
                </a:solidFill>
                <a:effectLst/>
                <a:latin typeface="Arial" pitchFamily="34" charset="0"/>
                <a:ea typeface="Calibri" pitchFamily="34" charset="0"/>
                <a:cs typeface="Arial" pitchFamily="34" charset="0"/>
              </a:rPr>
              <a:t> (difficult labor) was seen at 50 mg/kg (CPSC 2011b). </a:t>
            </a:r>
            <a:r>
              <a:rPr kumimoji="0" lang="en-US" sz="1100" b="0" i="0" u="none" strike="noStrike" cap="none" normalizeH="0" baseline="0" dirty="0" err="1">
                <a:ln>
                  <a:noFill/>
                </a:ln>
                <a:solidFill>
                  <a:srgbClr val="000000"/>
                </a:solidFill>
                <a:effectLst/>
                <a:latin typeface="Arial" pitchFamily="34" charset="0"/>
                <a:ea typeface="Calibri" pitchFamily="34" charset="0"/>
                <a:cs typeface="Arial" pitchFamily="34" charset="0"/>
              </a:rPr>
              <a:t>Saillenfait</a:t>
            </a:r>
            <a:r>
              <a:rPr kumimoji="0" lang="en-US" sz="1100" b="0" i="0" u="none" strike="noStrike" cap="none" normalizeH="0" baseline="0" dirty="0">
                <a:ln>
                  <a:noFill/>
                </a:ln>
                <a:solidFill>
                  <a:srgbClr val="000000"/>
                </a:solidFill>
                <a:effectLst/>
                <a:latin typeface="Arial" pitchFamily="34" charset="0"/>
                <a:ea typeface="Calibri" pitchFamily="34" charset="0"/>
                <a:cs typeface="Arial" pitchFamily="34" charset="0"/>
              </a:rPr>
              <a:t> 2008 observed reduced fetal weight at 250 mg/kg and bone growth delay. DAP was not found to be </a:t>
            </a:r>
            <a:r>
              <a:rPr kumimoji="0" lang="en-US" sz="1100" b="0" i="0" u="none" strike="noStrike" cap="none" normalizeH="0" baseline="0" dirty="0" err="1">
                <a:ln>
                  <a:noFill/>
                </a:ln>
                <a:solidFill>
                  <a:srgbClr val="000000"/>
                </a:solidFill>
                <a:effectLst/>
                <a:latin typeface="Arial" pitchFamily="34" charset="0"/>
                <a:ea typeface="Calibri" pitchFamily="34" charset="0"/>
                <a:cs typeface="Arial" pitchFamily="34" charset="0"/>
              </a:rPr>
              <a:t>teratogenic</a:t>
            </a:r>
            <a:r>
              <a:rPr kumimoji="0" lang="en-US" sz="1100" b="0" i="0" u="none" strike="noStrike" cap="none" normalizeH="0" baseline="0" dirty="0">
                <a:ln>
                  <a:noFill/>
                </a:ln>
                <a:solidFill>
                  <a:srgbClr val="000000"/>
                </a:solidFill>
                <a:effectLst/>
                <a:latin typeface="Arial" pitchFamily="34" charset="0"/>
                <a:ea typeface="Calibri" pitchFamily="34" charset="0"/>
                <a:cs typeface="Arial" pitchFamily="34" charset="0"/>
              </a:rPr>
              <a:t> until &gt;250 mg/kg. </a:t>
            </a:r>
            <a:r>
              <a:rPr kumimoji="0" lang="en-US" sz="1100" b="0" i="0" u="none" strike="noStrike" cap="none" normalizeH="0" baseline="0" dirty="0" err="1">
                <a:ln>
                  <a:noFill/>
                </a:ln>
                <a:solidFill>
                  <a:srgbClr val="000000"/>
                </a:solidFill>
                <a:effectLst/>
                <a:latin typeface="Arial" pitchFamily="34" charset="0"/>
                <a:ea typeface="Calibri" pitchFamily="34" charset="0"/>
                <a:cs typeface="Arial" pitchFamily="34" charset="0"/>
              </a:rPr>
              <a:t>Saillenfait</a:t>
            </a:r>
            <a:r>
              <a:rPr kumimoji="0" lang="en-US" sz="1100" b="0" i="0" u="none" strike="noStrike" cap="none" normalizeH="0" baseline="0" dirty="0">
                <a:ln>
                  <a:noFill/>
                </a:ln>
                <a:solidFill>
                  <a:srgbClr val="000000"/>
                </a:solidFill>
                <a:effectLst/>
                <a:latin typeface="Arial" pitchFamily="34" charset="0"/>
                <a:ea typeface="Calibri" pitchFamily="34" charset="0"/>
                <a:cs typeface="Arial" pitchFamily="34" charset="0"/>
              </a:rPr>
              <a:t> 2008 concluded that carbon backbone length alone does not predict developmental effects. </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The 2003 NTP CERHR noted uterine tumor effects (negative correlation – control highest). </a:t>
            </a:r>
            <a:r>
              <a:rPr kumimoji="0" lang="en-US" sz="1100" b="0" i="0" u="none" strike="noStrike" cap="none" normalizeH="0" baseline="0" dirty="0" err="1">
                <a:ln>
                  <a:noFill/>
                </a:ln>
                <a:solidFill>
                  <a:schemeClr val="tx1"/>
                </a:solidFill>
                <a:effectLst/>
                <a:latin typeface="Calibri" pitchFamily="34" charset="0"/>
                <a:ea typeface="Calibri" pitchFamily="34" charset="0"/>
                <a:cs typeface="Times New Roman" pitchFamily="18" charset="0"/>
              </a:rPr>
              <a:t>Saillenfait</a:t>
            </a:r>
            <a:r>
              <a:rPr kumimoji="0" lang="en-US"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2008 indicated </a:t>
            </a:r>
            <a:r>
              <a:rPr kumimoji="0" lang="en-US" sz="1100" b="0" i="0" u="none" strike="noStrike" cap="none" normalizeH="0" baseline="0" dirty="0" err="1">
                <a:ln>
                  <a:noFill/>
                </a:ln>
                <a:solidFill>
                  <a:schemeClr val="tx1"/>
                </a:solidFill>
                <a:effectLst/>
                <a:latin typeface="Calibri" pitchFamily="34" charset="0"/>
                <a:ea typeface="Calibri" pitchFamily="34" charset="0"/>
                <a:cs typeface="Times New Roman" pitchFamily="18" charset="0"/>
              </a:rPr>
              <a:t>hepatotoxic</a:t>
            </a:r>
            <a:r>
              <a:rPr kumimoji="0" lang="en-US"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effects and maternal effects with a NOAEL of 50 mg/kg. </a:t>
            </a:r>
            <a:r>
              <a:rPr kumimoji="0" lang="en-US" sz="1100" b="0" i="0" u="none" strike="noStrike" cap="none" normalizeH="0" baseline="0" dirty="0" err="1">
                <a:ln>
                  <a:noFill/>
                </a:ln>
                <a:solidFill>
                  <a:schemeClr val="tx1"/>
                </a:solidFill>
                <a:effectLst/>
                <a:latin typeface="Calibri" pitchFamily="34" charset="0"/>
                <a:ea typeface="Calibri" pitchFamily="34" charset="0"/>
                <a:cs typeface="Times New Roman" pitchFamily="18" charset="0"/>
              </a:rPr>
              <a:t>Nakai</a:t>
            </a:r>
            <a:r>
              <a:rPr kumimoji="0" lang="en-US"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1999 noted that the </a:t>
            </a:r>
            <a:r>
              <a:rPr kumimoji="0" lang="en-US" sz="1100" b="0" i="0" u="none" strike="noStrike" cap="none" normalizeH="0" baseline="0" dirty="0" err="1">
                <a:ln>
                  <a:noFill/>
                </a:ln>
                <a:solidFill>
                  <a:schemeClr val="tx1"/>
                </a:solidFill>
                <a:effectLst/>
                <a:latin typeface="Calibri" pitchFamily="34" charset="0"/>
                <a:ea typeface="Calibri" pitchFamily="34" charset="0"/>
                <a:cs typeface="Times New Roman" pitchFamily="18" charset="0"/>
              </a:rPr>
              <a:t>ortho</a:t>
            </a:r>
            <a:r>
              <a:rPr kumimoji="0" lang="en-US"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isomer of </a:t>
            </a:r>
            <a:r>
              <a:rPr kumimoji="0" lang="en-US" sz="1100" b="0" i="0" u="none" strike="noStrike" cap="none" normalizeH="0" baseline="0" dirty="0" err="1">
                <a:ln>
                  <a:noFill/>
                </a:ln>
                <a:solidFill>
                  <a:schemeClr val="tx1"/>
                </a:solidFill>
                <a:effectLst/>
                <a:latin typeface="Calibri" pitchFamily="34" charset="0"/>
                <a:ea typeface="Calibri" pitchFamily="34" charset="0"/>
                <a:cs typeface="Times New Roman" pitchFamily="18" charset="0"/>
              </a:rPr>
              <a:t>diallyl</a:t>
            </a:r>
            <a:r>
              <a:rPr kumimoji="0" lang="en-US"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phthalate is most potent (3 times more potent vs. </a:t>
            </a:r>
            <a:r>
              <a:rPr kumimoji="0" lang="en-US" sz="1100" b="0" i="0" u="none" strike="noStrike" cap="none" normalizeH="0" baseline="0" dirty="0" err="1">
                <a:ln>
                  <a:noFill/>
                </a:ln>
                <a:solidFill>
                  <a:schemeClr val="tx1"/>
                </a:solidFill>
                <a:effectLst/>
                <a:latin typeface="Calibri" pitchFamily="34" charset="0"/>
                <a:ea typeface="Calibri" pitchFamily="34" charset="0"/>
                <a:cs typeface="Times New Roman" pitchFamily="18" charset="0"/>
              </a:rPr>
              <a:t>di</a:t>
            </a:r>
            <a:r>
              <a:rPr kumimoji="0" lang="en-US"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-n-</a:t>
            </a:r>
            <a:r>
              <a:rPr kumimoji="0" lang="en-US" sz="1100" b="0" i="0" u="none" strike="noStrike" cap="none" normalizeH="0" baseline="0" dirty="0" err="1">
                <a:ln>
                  <a:noFill/>
                </a:ln>
                <a:solidFill>
                  <a:schemeClr val="tx1"/>
                </a:solidFill>
                <a:effectLst/>
                <a:latin typeface="Calibri" pitchFamily="34" charset="0"/>
                <a:ea typeface="Calibri" pitchFamily="34" charset="0"/>
                <a:cs typeface="Times New Roman" pitchFamily="18" charset="0"/>
              </a:rPr>
              <a:t>propyl</a:t>
            </a:r>
            <a:r>
              <a:rPr kumimoji="0" lang="en-US"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in binding to the estrogen receptor due to hydrophobic interaction.</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GMOs</a:t>
            </a:r>
          </a:p>
        </p:txBody>
      </p:sp>
      <p:sp>
        <p:nvSpPr>
          <p:cNvPr id="3" name="Content Placeholder 2"/>
          <p:cNvSpPr>
            <a:spLocks noGrp="1"/>
          </p:cNvSpPr>
          <p:nvPr>
            <p:ph idx="1"/>
          </p:nvPr>
        </p:nvSpPr>
        <p:spPr/>
        <p:txBody>
          <a:bodyPr>
            <a:normAutofit fontScale="85000" lnSpcReduction="20000"/>
          </a:bodyPr>
          <a:lstStyle/>
          <a:p>
            <a:pPr fontAlgn="base"/>
            <a:r>
              <a:rPr lang="en-US" b="1" dirty="0" err="1"/>
              <a:t>Allergenicity</a:t>
            </a:r>
            <a:endParaRPr lang="en-US" dirty="0"/>
          </a:p>
          <a:p>
            <a:pPr fontAlgn="base"/>
            <a:r>
              <a:rPr lang="en-US" dirty="0"/>
              <a:t>As a matter of principle, the transfer of genes from commonly allergenic organisms to non-allergic organisms is discouraged unless it can be demonstrated that the protein product of the transferred gene is not allergenic. While foods developed using traditional breeding methods are not generally tested for </a:t>
            </a:r>
            <a:r>
              <a:rPr lang="en-US" dirty="0" err="1"/>
              <a:t>allergenicity</a:t>
            </a:r>
            <a:r>
              <a:rPr lang="en-US" dirty="0"/>
              <a:t>, protocols for the testing of GM foods have been evaluated by the Food and Agriculture Organization of the United Nations (FAO) and WHO. No allergic effects have been found relative to GM foods currently on the market.</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 Transfer</a:t>
            </a:r>
          </a:p>
        </p:txBody>
      </p:sp>
      <p:sp>
        <p:nvSpPr>
          <p:cNvPr id="3" name="Content Placeholder 2"/>
          <p:cNvSpPr>
            <a:spLocks noGrp="1"/>
          </p:cNvSpPr>
          <p:nvPr>
            <p:ph idx="1"/>
          </p:nvPr>
        </p:nvSpPr>
        <p:spPr/>
        <p:txBody>
          <a:bodyPr>
            <a:normAutofit fontScale="92500" lnSpcReduction="10000"/>
          </a:bodyPr>
          <a:lstStyle/>
          <a:p>
            <a:r>
              <a:rPr lang="en-US" dirty="0"/>
              <a:t>Gene transfer from GM foods to cells of the body or to bacteria in the gastrointestinal tract would cause concern if the transferred genetic material adversely affects human health. This would be particularly relevant if antibiotic resistance genes, used as markers when creating GMOs, were to be transferred. Although the probability of transfer is low, the use of gene transfer technology that does not involve antibiotic resistance genes is encouraged.</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Outcrossing</a:t>
            </a:r>
            <a:endParaRPr lang="en-US" dirty="0"/>
          </a:p>
        </p:txBody>
      </p:sp>
      <p:sp>
        <p:nvSpPr>
          <p:cNvPr id="3" name="Content Placeholder 2"/>
          <p:cNvSpPr>
            <a:spLocks noGrp="1"/>
          </p:cNvSpPr>
          <p:nvPr>
            <p:ph idx="1"/>
          </p:nvPr>
        </p:nvSpPr>
        <p:spPr/>
        <p:txBody>
          <a:bodyPr>
            <a:normAutofit fontScale="85000" lnSpcReduction="20000"/>
          </a:bodyPr>
          <a:lstStyle/>
          <a:p>
            <a:r>
              <a:rPr lang="en-US" dirty="0"/>
              <a:t>The migration of genes from GM plants into conventional crops or related species in the wild (referred to as “</a:t>
            </a:r>
            <a:r>
              <a:rPr lang="en-US" dirty="0" err="1"/>
              <a:t>outcrossing</a:t>
            </a:r>
            <a:r>
              <a:rPr lang="en-US" dirty="0"/>
              <a:t>”), as well as the mixing of crops derived from conventional seeds with GM crops, may have an indirect effect on food safety and food security. Cases have been reported where GM crops approved for animal feed or industrial use were detected at low levels in the products intended for human consumption. Several countries have adopted strategies to reduce mixing, including a clear separation of the fields within which GM crops and conventional crops are grown.</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concerns</a:t>
            </a:r>
          </a:p>
        </p:txBody>
      </p:sp>
      <p:sp>
        <p:nvSpPr>
          <p:cNvPr id="3" name="Content Placeholder 2"/>
          <p:cNvSpPr>
            <a:spLocks noGrp="1"/>
          </p:cNvSpPr>
          <p:nvPr>
            <p:ph idx="1"/>
          </p:nvPr>
        </p:nvSpPr>
        <p:spPr/>
        <p:txBody>
          <a:bodyPr>
            <a:normAutofit fontScale="92500" lnSpcReduction="20000"/>
          </a:bodyPr>
          <a:lstStyle/>
          <a:p>
            <a:r>
              <a:rPr lang="en-US" dirty="0"/>
              <a:t>the capability of the GMO to escape and potentially introduce the engineered genes into wild populations; the persistence of the gene after the GMO has been harvested; the susceptibility of non-target organisms (e.g. insects which are not pests) to the gene product; the stability of the gene; the reduction in the spectrum of other plants including loss of biodiversity; and increased use of chemicals in agriculture. The environmental safety aspects of GM crops vary considerably according to local conditions.</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food</a:t>
            </a:r>
          </a:p>
        </p:txBody>
      </p:sp>
      <p:sp>
        <p:nvSpPr>
          <p:cNvPr id="3" name="Content Placeholder 2"/>
          <p:cNvSpPr>
            <a:spLocks noGrp="1"/>
          </p:cNvSpPr>
          <p:nvPr>
            <p:ph idx="1"/>
          </p:nvPr>
        </p:nvSpPr>
        <p:spPr/>
        <p:txBody>
          <a:bodyPr>
            <a:normAutofit fontScale="92500" lnSpcReduction="20000"/>
          </a:bodyPr>
          <a:lstStyle/>
          <a:p>
            <a:r>
              <a:rPr lang="en-US" dirty="0"/>
              <a:t>GM foods currently available on the international market have passed safety assessments and are not likely to present risks for human health. In addition, no effects on human health have been shown as a result of the consumption of such foods by the general population in the countries where they have been approved. Continuous application of safety assessments based on the Codex </a:t>
            </a:r>
            <a:r>
              <a:rPr lang="en-US" dirty="0" err="1"/>
              <a:t>Alimentarius</a:t>
            </a:r>
            <a:r>
              <a:rPr lang="en-US" dirty="0"/>
              <a:t> principles and, where appropriate, adequate post market monitoring, should form the basis for ensuring the safety of GM foods.</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Regulation varies</a:t>
            </a:r>
          </a:p>
        </p:txBody>
      </p:sp>
      <p:sp>
        <p:nvSpPr>
          <p:cNvPr id="3" name="Content Placeholder 2"/>
          <p:cNvSpPr>
            <a:spLocks noGrp="1"/>
          </p:cNvSpPr>
          <p:nvPr>
            <p:ph idx="1"/>
          </p:nvPr>
        </p:nvSpPr>
        <p:spPr/>
        <p:txBody>
          <a:bodyPr>
            <a:normAutofit fontScale="92500" lnSpcReduction="10000"/>
          </a:bodyPr>
          <a:lstStyle/>
          <a:p>
            <a:r>
              <a:rPr lang="en-US" dirty="0"/>
              <a:t>The way governments have regulated GM foods varies. In some countries GM foods are not yet regulated. Countries which have legislation in place focus primarily on assessment of risks for consumer health. Countries which have regulatory provisions for GM foods usually also regulate GMOs in general, taking into account health and environmental risks, as well as control- and trade-related issues (such as potential testing and </a:t>
            </a:r>
            <a:r>
              <a:rPr lang="en-US" dirty="0" err="1"/>
              <a:t>labelling</a:t>
            </a:r>
            <a:r>
              <a:rPr lang="en-US" dirty="0"/>
              <a:t> regimes).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International Trade</a:t>
            </a:r>
          </a:p>
        </p:txBody>
      </p:sp>
      <p:sp>
        <p:nvSpPr>
          <p:cNvPr id="3" name="Content Placeholder 2"/>
          <p:cNvSpPr>
            <a:spLocks noGrp="1"/>
          </p:cNvSpPr>
          <p:nvPr>
            <p:ph idx="1"/>
          </p:nvPr>
        </p:nvSpPr>
        <p:spPr/>
        <p:txBody>
          <a:bodyPr>
            <a:normAutofit fontScale="47500" lnSpcReduction="20000"/>
          </a:bodyPr>
          <a:lstStyle/>
          <a:p>
            <a:pPr fontAlgn="base"/>
            <a:r>
              <a:rPr lang="en-US" dirty="0"/>
              <a:t>The Codex </a:t>
            </a:r>
            <a:r>
              <a:rPr lang="en-US" dirty="0" err="1"/>
              <a:t>Alimentarius</a:t>
            </a:r>
            <a:r>
              <a:rPr lang="en-US" dirty="0"/>
              <a:t> Commission (Codex) is the joint FAO/WHO intergovernmental body responsible for developing the standards, codes of practice, guidelines and recommendations that constitute the Codex </a:t>
            </a:r>
            <a:r>
              <a:rPr lang="en-US" dirty="0" err="1"/>
              <a:t>Alimentarius</a:t>
            </a:r>
            <a:r>
              <a:rPr lang="en-US" dirty="0"/>
              <a:t>, meaning the international food code. Codex developed principles for the human health risk analysis of GM foods in 2003.</a:t>
            </a:r>
          </a:p>
          <a:p>
            <a:pPr lvl="0" fontAlgn="base"/>
            <a:r>
              <a:rPr lang="en-US" dirty="0">
                <a:hlinkClick r:id="rId2"/>
              </a:rPr>
              <a:t>Principles for the risk analysis of foods derived from modern biotechnology</a:t>
            </a:r>
            <a:r>
              <a:rPr lang="en-US" dirty="0"/>
              <a:t> </a:t>
            </a:r>
          </a:p>
          <a:p>
            <a:pPr fontAlgn="base"/>
            <a:r>
              <a:rPr lang="en-US" dirty="0"/>
              <a:t>The premise of these principles sets out a premarket assessment, performed on a </a:t>
            </a:r>
            <a:r>
              <a:rPr lang="en-US" dirty="0" err="1"/>
              <a:t>caseby</a:t>
            </a:r>
            <a:r>
              <a:rPr lang="en-US" dirty="0"/>
              <a:t>- case basis and including an evaluation of both direct effects (from the inserted gene) and unintended effects (that may arise as a consequence of insertion of the new gene) Codex also developed three Guidelines:</a:t>
            </a:r>
          </a:p>
          <a:p>
            <a:pPr lvl="0" fontAlgn="base"/>
            <a:r>
              <a:rPr lang="en-US" dirty="0">
                <a:hlinkClick r:id="rId3"/>
              </a:rPr>
              <a:t>Guideline for the conduct of food safety assessment of foods derived from recombinant-DNA plants</a:t>
            </a:r>
            <a:r>
              <a:rPr lang="en-US" dirty="0"/>
              <a:t> </a:t>
            </a:r>
          </a:p>
          <a:p>
            <a:pPr lvl="0" fontAlgn="base"/>
            <a:r>
              <a:rPr lang="en-US" dirty="0">
                <a:hlinkClick r:id="rId4"/>
              </a:rPr>
              <a:t>Guideline for the conduct of food safety assessment of foods produced using recombinant-DNA microorganisms</a:t>
            </a:r>
            <a:r>
              <a:rPr lang="en-US" dirty="0"/>
              <a:t> </a:t>
            </a:r>
          </a:p>
          <a:p>
            <a:pPr lvl="0" fontAlgn="base"/>
            <a:r>
              <a:rPr lang="en-US" dirty="0">
                <a:hlinkClick r:id="rId5"/>
              </a:rPr>
              <a:t>Guideline for the conduct of food safety assessment of foods derived from recombinant-DNA animals</a:t>
            </a:r>
            <a:r>
              <a:rPr lang="en-US" dirty="0"/>
              <a:t> </a:t>
            </a:r>
          </a:p>
          <a:p>
            <a:r>
              <a:rPr lang="en-US" dirty="0"/>
              <a:t>Codex principles do not have a binding effect on national legislation, but are referred to specifically in the Agreement on the Application of Sanitary and </a:t>
            </a:r>
            <a:r>
              <a:rPr lang="en-US" dirty="0" err="1"/>
              <a:t>Phytosanitary</a:t>
            </a:r>
            <a:r>
              <a:rPr lang="en-US" dirty="0"/>
              <a:t> Measures of the World Trade Organization (SPS Agreement), and WTO Members are encouraged to harmonize national standards with Codex standards.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requirements pertain</a:t>
            </a:r>
          </a:p>
        </p:txBody>
      </p:sp>
      <p:sp>
        <p:nvSpPr>
          <p:cNvPr id="3" name="Content Placeholder 2"/>
          <p:cNvSpPr>
            <a:spLocks noGrp="1"/>
          </p:cNvSpPr>
          <p:nvPr>
            <p:ph idx="1"/>
          </p:nvPr>
        </p:nvSpPr>
        <p:spPr/>
        <p:txBody>
          <a:bodyPr>
            <a:normAutofit fontScale="92500" lnSpcReduction="20000"/>
          </a:bodyPr>
          <a:lstStyle/>
          <a:p>
            <a:r>
              <a:rPr lang="en-US" dirty="0"/>
              <a:t>The Cartagena Protocol on </a:t>
            </a:r>
            <a:r>
              <a:rPr lang="en-US" dirty="0" err="1"/>
              <a:t>Biosafety</a:t>
            </a:r>
            <a:r>
              <a:rPr lang="en-US" dirty="0"/>
              <a:t>, an environmental treaty legally binding for its Parties which took effect in 2003, regulates </a:t>
            </a:r>
            <a:r>
              <a:rPr lang="en-US" dirty="0" err="1"/>
              <a:t>transboundary</a:t>
            </a:r>
            <a:r>
              <a:rPr lang="en-US" dirty="0"/>
              <a:t> movements of Living Modified Organisms (LMOs). GM foods are within the scope of the Protocol only if they contain LMOs that are capable of transferring or replicating genetic material. The cornerstone of the Protocol is a requirement that exporters seek consent from importers before the first shipment of LMOs intended for release into the environment.</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Ownership of Food Production and Narrowing Diversity</a:t>
            </a:r>
          </a:p>
        </p:txBody>
      </p:sp>
      <p:sp>
        <p:nvSpPr>
          <p:cNvPr id="3" name="Content Placeholder 2"/>
          <p:cNvSpPr>
            <a:spLocks noGrp="1"/>
          </p:cNvSpPr>
          <p:nvPr>
            <p:ph idx="1"/>
          </p:nvPr>
        </p:nvSpPr>
        <p:spPr/>
        <p:txBody>
          <a:bodyPr>
            <a:normAutofit fontScale="62500" lnSpcReduction="20000"/>
          </a:bodyPr>
          <a:lstStyle/>
          <a:p>
            <a:r>
              <a:rPr lang="en-US" dirty="0"/>
              <a:t>…potential problems of the technological divide and the unbalanced distribution of benefits and risks between developed and developing countries and the problem often becomes even more acute through the existence of intellectual property rights and patenting that places an advantage on the strongholds of scientific and technological expertise.</a:t>
            </a:r>
          </a:p>
          <a:p>
            <a:r>
              <a:rPr lang="en-US" dirty="0"/>
              <a:t>Sustainable agriculture and biodiversity benefit most from the use of a rich variety of crops, both in terms of good crop protection practices as well as from the perspective of society at large and the values attached to food. These groups fear that as a result of the interest of the chemical industry in seed markets, the range of varieties used by farmers may be reduced mainly to GM crops. This would impact on the food basket of a society as well as in the long run on crop protection (for example, with the development of resistance against insect pests and tolerance of certain herbicides). The exclusive use of herbicide-tolerant GM crops would also make the farmer dependent on these chemicals. These groups fear a dominant position of the chemical industry in agricultural development, a trend which they do not consider to be sustainable.</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274638"/>
            <a:ext cx="6629400" cy="1143000"/>
          </a:xfrm>
        </p:spPr>
        <p:txBody>
          <a:bodyPr/>
          <a:lstStyle/>
          <a:p>
            <a:r>
              <a:rPr lang="en-US" dirty="0"/>
              <a:t>JonathanLatham.net</a:t>
            </a:r>
          </a:p>
        </p:txBody>
      </p:sp>
      <p:sp>
        <p:nvSpPr>
          <p:cNvPr id="3" name="Content Placeholder 2"/>
          <p:cNvSpPr>
            <a:spLocks noGrp="1"/>
          </p:cNvSpPr>
          <p:nvPr>
            <p:ph idx="1"/>
          </p:nvPr>
        </p:nvSpPr>
        <p:spPr>
          <a:xfrm>
            <a:off x="304800" y="1295400"/>
            <a:ext cx="8229600" cy="4525963"/>
          </a:xfrm>
        </p:spPr>
        <p:txBody>
          <a:bodyPr>
            <a:normAutofit fontScale="92500" lnSpcReduction="10000"/>
          </a:bodyPr>
          <a:lstStyle/>
          <a:p>
            <a:pPr marL="2627313" indent="0"/>
            <a:r>
              <a:rPr lang="en-US" sz="2800" dirty="0"/>
              <a:t>Former molecular biologist making transgenic products, left to farm</a:t>
            </a:r>
          </a:p>
          <a:p>
            <a:pPr marL="2627313" indent="0"/>
            <a:r>
              <a:rPr lang="en-US" sz="2800" dirty="0"/>
              <a:t>2006 article Transformation-induced mutations in transgenic plants: Analysis and </a:t>
            </a:r>
            <a:r>
              <a:rPr lang="en-US" sz="2800" dirty="0" err="1"/>
              <a:t>biosafety</a:t>
            </a:r>
            <a:r>
              <a:rPr lang="en-US" sz="2800" dirty="0"/>
              <a:t> implications generated demand for his expertise</a:t>
            </a:r>
          </a:p>
          <a:p>
            <a:pPr marL="0" indent="0"/>
            <a:r>
              <a:rPr lang="en-US" sz="2800" dirty="0"/>
              <a:t>Claims researchers are substantially undercounting gene errors</a:t>
            </a:r>
          </a:p>
          <a:p>
            <a:pPr marL="57150" indent="0"/>
            <a:r>
              <a:rPr lang="en-US" sz="2800" dirty="0"/>
              <a:t>Extensive fraud at labs used by the industry</a:t>
            </a:r>
          </a:p>
          <a:p>
            <a:pPr marL="57150" indent="0"/>
            <a:r>
              <a:rPr lang="en-US" sz="2800" dirty="0"/>
              <a:t>Diets fed to test animals contain substances that mask the presence of the toxic indicator</a:t>
            </a:r>
          </a:p>
          <a:p>
            <a:pPr marL="2627313" indent="0">
              <a:buNone/>
            </a:pPr>
            <a:endParaRPr lang="en-US" dirty="0"/>
          </a:p>
        </p:txBody>
      </p:sp>
      <p:pic>
        <p:nvPicPr>
          <p:cNvPr id="25602" name="Picture 2"/>
          <p:cNvPicPr>
            <a:picLocks noChangeAspect="1" noChangeArrowheads="1"/>
          </p:cNvPicPr>
          <p:nvPr/>
        </p:nvPicPr>
        <p:blipFill>
          <a:blip r:embed="rId2" cstate="print"/>
          <a:srcRect/>
          <a:stretch>
            <a:fillRect/>
          </a:stretch>
        </p:blipFill>
        <p:spPr bwMode="auto">
          <a:xfrm>
            <a:off x="152400" y="304800"/>
            <a:ext cx="2638425" cy="28575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NonGMO</a:t>
            </a:r>
            <a:r>
              <a:rPr lang="en-US" dirty="0"/>
              <a:t> project</a:t>
            </a:r>
          </a:p>
        </p:txBody>
      </p:sp>
      <p:sp>
        <p:nvSpPr>
          <p:cNvPr id="3" name="Content Placeholder 2"/>
          <p:cNvSpPr>
            <a:spLocks noGrp="1"/>
          </p:cNvSpPr>
          <p:nvPr>
            <p:ph idx="1"/>
          </p:nvPr>
        </p:nvSpPr>
        <p:spPr>
          <a:xfrm>
            <a:off x="457200" y="1219200"/>
            <a:ext cx="8229600" cy="5638800"/>
          </a:xfrm>
        </p:spPr>
        <p:txBody>
          <a:bodyPr>
            <a:normAutofit fontScale="55000" lnSpcReduction="20000"/>
          </a:bodyPr>
          <a:lstStyle/>
          <a:p>
            <a:r>
              <a:rPr lang="en-US" dirty="0"/>
              <a:t>Natural Food producers and consumers who won’t use it</a:t>
            </a:r>
          </a:p>
          <a:p>
            <a:r>
              <a:rPr lang="en-US" dirty="0"/>
              <a:t>“Sixty-four countries around the world, including Australia, Japan, and all of the countries in the European Union, require genetically modified foods to be labeled. Canada does not require any GMO labeling.</a:t>
            </a:r>
          </a:p>
          <a:p>
            <a:r>
              <a:rPr lang="en-US" dirty="0"/>
              <a:t>GMOs are not currently labeled in the United States. However, the National Bioengineered Food Disclosure Standard (NBFDS) was published in the Federal Register on December 21, 2018. This law, which you may have heard called the DARK Act, is the start of mandatory GMO labeling in the United States. It means that some—but not all—products containing GMOs will have to be labeled by 2022. In its current form, categorical exemptions prevent this law from delivering the meaningful protections Americans deserve.</a:t>
            </a:r>
          </a:p>
          <a:p>
            <a:r>
              <a:rPr lang="en-US" dirty="0"/>
              <a:t>More than 80% of all genetically modified crops grown worldwide have been engineered for herbicide tolerance.</a:t>
            </a:r>
            <a:r>
              <a:rPr lang="en-US" u="sng" baseline="30000" dirty="0">
                <a:hlinkClick r:id="rId2"/>
              </a:rPr>
              <a:t>2</a:t>
            </a:r>
            <a:r>
              <a:rPr lang="en-US" dirty="0"/>
              <a:t> As a result, the use of toxic herbicides, such as Roundup®, has increased </a:t>
            </a:r>
            <a:r>
              <a:rPr lang="en-US" dirty="0" err="1"/>
              <a:t>fifteenfold</a:t>
            </a:r>
            <a:r>
              <a:rPr lang="en-US" dirty="0"/>
              <a:t> since GMOs were first introduced.</a:t>
            </a:r>
            <a:r>
              <a:rPr lang="en-US" u="sng" baseline="30000" dirty="0">
                <a:hlinkClick r:id="rId2"/>
              </a:rPr>
              <a:t>3</a:t>
            </a:r>
            <a:r>
              <a:rPr lang="en-US" dirty="0"/>
              <a:t> In March 2015, the World Health Organization determined that the herbicide </a:t>
            </a:r>
            <a:r>
              <a:rPr lang="en-US" dirty="0" err="1"/>
              <a:t>glyphosate</a:t>
            </a:r>
            <a:r>
              <a:rPr lang="en-US" dirty="0"/>
              <a:t> (the key ingredient in Roundup®) is “probably carcinogenic to humans.”</a:t>
            </a:r>
          </a:p>
          <a:p>
            <a:r>
              <a:rPr lang="en-US" dirty="0"/>
              <a:t>Genetically modified crops also are responsible for the emergence of “</a:t>
            </a:r>
            <a:r>
              <a:rPr lang="en-US" dirty="0" err="1"/>
              <a:t>superweeds</a:t>
            </a:r>
            <a:r>
              <a:rPr lang="en-US" dirty="0"/>
              <a:t>” and “superbugs,” which can only be killed with ever more toxic poisons such as 2,4-D (a major ingredient in Agent Orange).</a:t>
            </a:r>
            <a:r>
              <a:rPr lang="en-US" u="sng" baseline="30000" dirty="0">
                <a:hlinkClick r:id="rId2"/>
              </a:rPr>
              <a:t>4</a:t>
            </a:r>
            <a:r>
              <a:rPr lang="en-US" baseline="30000" dirty="0"/>
              <a:t>,</a:t>
            </a:r>
            <a:r>
              <a:rPr lang="en-US" u="sng" baseline="30000" dirty="0">
                <a:hlinkClick r:id="rId2"/>
              </a:rPr>
              <a:t>5</a:t>
            </a:r>
            <a:endParaRPr lang="en-US" dirty="0"/>
          </a:p>
          <a:p>
            <a:r>
              <a:rPr lang="en-US" dirty="0"/>
              <a:t>Most GMOs are a direct extension of chemical agriculture and are developed and sold by the world’s largest chemical companies. The </a:t>
            </a:r>
            <a:r>
              <a:rPr lang="en-US" dirty="0" err="1"/>
              <a:t>longterm</a:t>
            </a:r>
            <a:r>
              <a:rPr lang="en-US" dirty="0"/>
              <a:t> impacts of these GMOs are unknown. Once released into the environment, these novel organisms cannot be recalled.”</a:t>
            </a:r>
          </a:p>
          <a:p>
            <a:endParaRPr lang="en-US" dirty="0"/>
          </a:p>
          <a:p>
            <a:endParaRPr lang="en-US" dirty="0"/>
          </a:p>
        </p:txBody>
      </p:sp>
      <p:pic>
        <p:nvPicPr>
          <p:cNvPr id="26626" name="Picture 2"/>
          <p:cNvPicPr>
            <a:picLocks noChangeAspect="1" noChangeArrowheads="1"/>
          </p:cNvPicPr>
          <p:nvPr/>
        </p:nvPicPr>
        <p:blipFill>
          <a:blip r:embed="rId3" cstate="print"/>
          <a:srcRect/>
          <a:stretch>
            <a:fillRect/>
          </a:stretch>
        </p:blipFill>
        <p:spPr bwMode="auto">
          <a:xfrm>
            <a:off x="1219200" y="609600"/>
            <a:ext cx="1009650" cy="4572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TotalTime>
  <Words>2986</Words>
  <Application>Microsoft Office PowerPoint</Application>
  <PresentationFormat>On-screen Show (4:3)</PresentationFormat>
  <Paragraphs>114</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inherit</vt:lpstr>
      <vt:lpstr>Office Theme</vt:lpstr>
      <vt:lpstr>“Emerging” concerns</vt:lpstr>
      <vt:lpstr>Per- and polyfluoroalkyl substances (PFAS)  PFOS, PFOA and GenX “Forever Chemicals”</vt:lpstr>
      <vt:lpstr>Almost three hundred military bases and hundreds of communities with documented contamination</vt:lpstr>
      <vt:lpstr>PowerPoint Presentation</vt:lpstr>
      <vt:lpstr>NIEHS on Flame Retardants</vt:lpstr>
      <vt:lpstr>Response</vt:lpstr>
      <vt:lpstr>Endocrine Disruptors</vt:lpstr>
      <vt:lpstr>PowerPoint Presentation</vt:lpstr>
      <vt:lpstr>  https://www.ncbi.nlm.nih.gov/pubmed/31719706 Expert Consensus Statement, 2020</vt:lpstr>
      <vt:lpstr>PowerPoint Presentation</vt:lpstr>
      <vt:lpstr>PowerPoint Presentation</vt:lpstr>
      <vt:lpstr>GMOs</vt:lpstr>
      <vt:lpstr>Gene Transfer</vt:lpstr>
      <vt:lpstr>Outcrossing</vt:lpstr>
      <vt:lpstr>Environmental concerns</vt:lpstr>
      <vt:lpstr>In food</vt:lpstr>
      <vt:lpstr>Regulation varies</vt:lpstr>
      <vt:lpstr>International Trade</vt:lpstr>
      <vt:lpstr>Some requirements pertain</vt:lpstr>
      <vt:lpstr>Ownership of Food Production and Narrowing Diversity</vt:lpstr>
      <vt:lpstr>JonathanLatham.net</vt:lpstr>
      <vt:lpstr>NonGMO project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“Emerging” concerns</dc:title>
  <dc:creator>rick</dc:creator>
  <cp:lastModifiedBy>richard reibstein</cp:lastModifiedBy>
  <cp:revision>3</cp:revision>
  <dcterms:created xsi:type="dcterms:W3CDTF">2020-04-02T11:59:24Z</dcterms:created>
  <dcterms:modified xsi:type="dcterms:W3CDTF">2020-07-14T15:06:27Z</dcterms:modified>
</cp:coreProperties>
</file>