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75" r:id="rId2"/>
    <p:sldId id="276" r:id="rId3"/>
    <p:sldId id="277" r:id="rId4"/>
    <p:sldId id="278" r:id="rId5"/>
    <p:sldId id="279" r:id="rId6"/>
    <p:sldId id="256" r:id="rId7"/>
    <p:sldId id="259" r:id="rId8"/>
    <p:sldId id="257" r:id="rId9"/>
    <p:sldId id="258" r:id="rId10"/>
    <p:sldId id="264" r:id="rId11"/>
    <p:sldId id="280" r:id="rId12"/>
    <p:sldId id="282" r:id="rId13"/>
    <p:sldId id="261" r:id="rId14"/>
    <p:sldId id="283" r:id="rId15"/>
    <p:sldId id="284" r:id="rId16"/>
    <p:sldId id="285" r:id="rId17"/>
    <p:sldId id="286" r:id="rId18"/>
    <p:sldId id="287" r:id="rId19"/>
    <p:sldId id="265" r:id="rId20"/>
    <p:sldId id="263" r:id="rId21"/>
    <p:sldId id="266" r:id="rId22"/>
    <p:sldId id="267" r:id="rId23"/>
    <p:sldId id="268" r:id="rId24"/>
    <p:sldId id="271" r:id="rId25"/>
    <p:sldId id="272" r:id="rId26"/>
    <p:sldId id="273" r:id="rId27"/>
    <p:sldId id="274" r:id="rId28"/>
    <p:sldId id="269" r:id="rId29"/>
    <p:sldId id="288" r:id="rId30"/>
    <p:sldId id="289" r:id="rId31"/>
    <p:sldId id="270"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714"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A3150FF-F95C-4936-85AD-96B45FC2059C}" type="datetimeFigureOut">
              <a:rPr lang="en-US" smtClean="0"/>
              <a:pPr/>
              <a:t>3/30/2023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F94E0-2DA7-4C88-87C3-84CD68891C2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3150FF-F95C-4936-85AD-96B45FC2059C}" type="datetimeFigureOut">
              <a:rPr lang="en-US" smtClean="0"/>
              <a:pPr/>
              <a:t>3/30/2023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F94E0-2DA7-4C88-87C3-84CD68891C2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3150FF-F95C-4936-85AD-96B45FC2059C}" type="datetimeFigureOut">
              <a:rPr lang="en-US" smtClean="0"/>
              <a:pPr/>
              <a:t>3/30/2023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F94E0-2DA7-4C88-87C3-84CD68891C2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A3150FF-F95C-4936-85AD-96B45FC2059C}" type="datetimeFigureOut">
              <a:rPr lang="en-US" smtClean="0"/>
              <a:pPr/>
              <a:t>3/30/2023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7F94E0-2DA7-4C88-87C3-84CD68891C2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A3150FF-F95C-4936-85AD-96B45FC2059C}" type="datetimeFigureOut">
              <a:rPr lang="en-US" smtClean="0"/>
              <a:pPr/>
              <a:t>3/30/2023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7F94E0-2DA7-4C88-87C3-84CD68891C2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A3150FF-F95C-4936-85AD-96B45FC2059C}" type="datetimeFigureOut">
              <a:rPr lang="en-US" smtClean="0"/>
              <a:pPr/>
              <a:t>3/30/2023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7F94E0-2DA7-4C88-87C3-84CD68891C2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3150FF-F95C-4936-85AD-96B45FC2059C}" type="datetimeFigureOut">
              <a:rPr lang="en-US" smtClean="0"/>
              <a:pPr/>
              <a:t>3/30/2023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7F94E0-2DA7-4C88-87C3-84CD68891C2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3150FF-F95C-4936-85AD-96B45FC2059C}" type="datetimeFigureOut">
              <a:rPr lang="en-US" smtClean="0"/>
              <a:pPr/>
              <a:t>3/30/2023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7F94E0-2DA7-4C88-87C3-84CD68891C2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3150FF-F95C-4936-85AD-96B45FC2059C}" type="datetimeFigureOut">
              <a:rPr lang="en-US" smtClean="0"/>
              <a:pPr/>
              <a:t>3/30/2023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7F94E0-2DA7-4C88-87C3-84CD68891C2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3150FF-F95C-4936-85AD-96B45FC2059C}" type="datetimeFigureOut">
              <a:rPr lang="en-US" smtClean="0"/>
              <a:pPr/>
              <a:t>3/30/2023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F94E0-2DA7-4C88-87C3-84CD68891C2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3150FF-F95C-4936-85AD-96B45FC2059C}" type="datetimeFigureOut">
              <a:rPr lang="en-US" smtClean="0"/>
              <a:pPr/>
              <a:t>3/30/2023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F94E0-2DA7-4C88-87C3-84CD68891C2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150FF-F95C-4936-85AD-96B45FC2059C}" type="datetimeFigureOut">
              <a:rPr lang="en-US" smtClean="0"/>
              <a:pPr/>
              <a:t>3/30/2023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7F94E0-2DA7-4C88-87C3-84CD68891C2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epa.gov/national-air-toxics-assessment/2014-nata-assessment-results"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https://www.epa.gov/national-air-toxics-assessment/2014-nata-assessment-result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elr.info/sites/default/files/articles/21.10528.htm"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hyperlink" Target="https://www.osha.gov/sites/default/files/publications/OSHA3514.pdf"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One key strand in this story: coal tar</a:t>
            </a:r>
          </a:p>
        </p:txBody>
      </p:sp>
      <p:sp>
        <p:nvSpPr>
          <p:cNvPr id="3" name="Content Placeholder 2"/>
          <p:cNvSpPr>
            <a:spLocks noGrp="1"/>
          </p:cNvSpPr>
          <p:nvPr>
            <p:ph idx="1"/>
          </p:nvPr>
        </p:nvSpPr>
        <p:spPr/>
        <p:txBody>
          <a:bodyPr/>
          <a:lstStyle/>
          <a:p>
            <a:r>
              <a:rPr lang="en-US" dirty="0"/>
              <a:t>1856</a:t>
            </a:r>
            <a:r>
              <a:rPr lang="en-US" sz="2400" dirty="0"/>
              <a:t>.  Coal and coke have replaced wood and candles for heat and light.  Coke is made by heating coal in the absence of oxygen.  The tar residue, disposed on land kills vegetation, and makes horrible black smoke if you try to burn it away</a:t>
            </a:r>
            <a:r>
              <a:rPr lang="en-US" dirty="0"/>
              <a:t>. 			</a:t>
            </a:r>
            <a:r>
              <a:rPr lang="en-US" sz="2400" dirty="0"/>
              <a:t>August Wilhelm von Hofmann of the Royal</a:t>
            </a:r>
            <a:br>
              <a:rPr lang="en-US" sz="2400" dirty="0"/>
            </a:br>
            <a:r>
              <a:rPr lang="en-US" sz="2400" dirty="0"/>
              <a:t>			College of Chemistry pulls creosote out of </a:t>
            </a:r>
            <a:br>
              <a:rPr lang="en-US" sz="2400" dirty="0"/>
            </a:br>
            <a:r>
              <a:rPr lang="en-US" sz="2400" dirty="0"/>
              <a:t>			tar – industry uses it to coat RR</a:t>
            </a:r>
            <a:br>
              <a:rPr lang="en-US" sz="2400" dirty="0"/>
            </a:br>
            <a:r>
              <a:rPr lang="en-US" sz="2400" dirty="0"/>
              <a:t>			ties, (later) telephone poles.</a:t>
            </a:r>
          </a:p>
          <a:p>
            <a:pPr lvl="6">
              <a:buNone/>
            </a:pPr>
            <a:r>
              <a:rPr lang="en-US" dirty="0"/>
              <a:t>Take a look at telephone poles today.</a:t>
            </a:r>
            <a:br>
              <a:rPr lang="en-US" dirty="0"/>
            </a:br>
            <a:r>
              <a:rPr lang="en-US" dirty="0"/>
              <a:t>Notice how they are darker at</a:t>
            </a:r>
            <a:br>
              <a:rPr lang="en-US" dirty="0"/>
            </a:br>
            <a:r>
              <a:rPr lang="en-US" dirty="0"/>
              <a:t>the bottom than at the top. </a:t>
            </a:r>
          </a:p>
        </p:txBody>
      </p:sp>
      <p:pic>
        <p:nvPicPr>
          <p:cNvPr id="1026" name="Picture 2"/>
          <p:cNvPicPr>
            <a:picLocks noChangeAspect="1" noChangeArrowheads="1"/>
          </p:cNvPicPr>
          <p:nvPr/>
        </p:nvPicPr>
        <p:blipFill>
          <a:blip r:embed="rId2" cstate="print"/>
          <a:srcRect/>
          <a:stretch>
            <a:fillRect/>
          </a:stretch>
        </p:blipFill>
        <p:spPr bwMode="auto">
          <a:xfrm>
            <a:off x="609600" y="3505200"/>
            <a:ext cx="2390775" cy="1914525"/>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7162800" y="4362450"/>
            <a:ext cx="1828800" cy="249555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Autofit/>
          </a:bodyPr>
          <a:lstStyle/>
          <a:p>
            <a:r>
              <a:rPr lang="en-US" sz="2800" dirty="0"/>
              <a:t>His student William Perkin tries to pull quinine (for malaria, to replace cinchona bark from Peru) from tar</a:t>
            </a:r>
          </a:p>
        </p:txBody>
      </p:sp>
      <p:sp>
        <p:nvSpPr>
          <p:cNvPr id="3" name="Content Placeholder 2"/>
          <p:cNvSpPr>
            <a:spLocks noGrp="1"/>
          </p:cNvSpPr>
          <p:nvPr>
            <p:ph idx="1"/>
          </p:nvPr>
        </p:nvSpPr>
        <p:spPr>
          <a:xfrm>
            <a:off x="457200" y="1371600"/>
            <a:ext cx="8229600" cy="5181600"/>
          </a:xfrm>
        </p:spPr>
        <p:txBody>
          <a:bodyPr>
            <a:normAutofit fontScale="92500" lnSpcReduction="20000"/>
          </a:bodyPr>
          <a:lstStyle/>
          <a:p>
            <a:r>
              <a:rPr lang="en-US" sz="2400" dirty="0"/>
              <a:t>He gets black goo, washes it out of the test tube, sees a brilliant purple clinging to the glass, wipes it with alcohol, and sees it has now transferred to the cloth =&gt; aniline dyes.</a:t>
            </a:r>
          </a:p>
          <a:p>
            <a:r>
              <a:rPr lang="en-US" sz="2400" dirty="0" err="1"/>
              <a:t>Tyrian</a:t>
            </a:r>
            <a:r>
              <a:rPr lang="en-US" sz="2400" dirty="0"/>
              <a:t> purple, derived from </a:t>
            </a:r>
            <a:r>
              <a:rPr lang="en-US" sz="2400" dirty="0" err="1"/>
              <a:t>molluscs</a:t>
            </a:r>
            <a:r>
              <a:rPr lang="en-US" sz="2400" dirty="0"/>
              <a:t>, was </a:t>
            </a:r>
          </a:p>
          <a:p>
            <a:pPr>
              <a:buNone/>
            </a:pPr>
            <a:r>
              <a:rPr lang="en-US" sz="2400" dirty="0"/>
              <a:t>	known as “Royal Purple”</a:t>
            </a:r>
          </a:p>
          <a:p>
            <a:pPr>
              <a:buNone/>
            </a:pPr>
            <a:r>
              <a:rPr lang="en-US" sz="2400" dirty="0"/>
              <a:t>	in ancient times.  It </a:t>
            </a:r>
            <a:br>
              <a:rPr lang="en-US" sz="2400" dirty="0"/>
            </a:br>
            <a:r>
              <a:rPr lang="en-US" sz="2400" dirty="0"/>
              <a:t>was rare and</a:t>
            </a:r>
          </a:p>
          <a:p>
            <a:pPr>
              <a:buNone/>
            </a:pPr>
            <a:r>
              <a:rPr lang="en-US" sz="2400" dirty="0"/>
              <a:t>	reserved for </a:t>
            </a:r>
          </a:p>
          <a:p>
            <a:pPr>
              <a:buNone/>
            </a:pPr>
            <a:r>
              <a:rPr lang="en-US" sz="2400" dirty="0"/>
              <a:t>	royal use.  Now</a:t>
            </a:r>
          </a:p>
          <a:p>
            <a:pPr>
              <a:buNone/>
            </a:pPr>
            <a:r>
              <a:rPr lang="en-US" sz="2400" dirty="0"/>
              <a:t>	any fashionable</a:t>
            </a:r>
          </a:p>
          <a:p>
            <a:pPr>
              <a:buNone/>
            </a:pPr>
            <a:r>
              <a:rPr lang="en-US" sz="2400" dirty="0"/>
              <a:t>	middle class lady</a:t>
            </a:r>
          </a:p>
          <a:p>
            <a:pPr>
              <a:buNone/>
            </a:pPr>
            <a:r>
              <a:rPr lang="en-US" sz="2400" dirty="0"/>
              <a:t>	could have it.</a:t>
            </a:r>
            <a:br>
              <a:rPr lang="en-US" sz="2400" dirty="0"/>
            </a:br>
            <a:r>
              <a:rPr lang="en-US" sz="2400" dirty="0"/>
              <a:t>The 1890’s became</a:t>
            </a:r>
          </a:p>
          <a:p>
            <a:pPr>
              <a:buNone/>
            </a:pPr>
            <a:r>
              <a:rPr lang="en-US" sz="2400" dirty="0"/>
              <a:t>	known as “the Mauve</a:t>
            </a:r>
            <a:br>
              <a:rPr lang="en-US" sz="2400" dirty="0"/>
            </a:br>
            <a:r>
              <a:rPr lang="en-US" sz="2400" dirty="0"/>
              <a:t>Decade”. </a:t>
            </a:r>
          </a:p>
        </p:txBody>
      </p:sp>
      <p:pic>
        <p:nvPicPr>
          <p:cNvPr id="2050" name="Picture 2"/>
          <p:cNvPicPr>
            <a:picLocks noChangeAspect="1" noChangeArrowheads="1"/>
          </p:cNvPicPr>
          <p:nvPr/>
        </p:nvPicPr>
        <p:blipFill>
          <a:blip r:embed="rId2" cstate="print"/>
          <a:srcRect/>
          <a:stretch>
            <a:fillRect/>
          </a:stretch>
        </p:blipFill>
        <p:spPr bwMode="auto">
          <a:xfrm>
            <a:off x="6553200" y="2590800"/>
            <a:ext cx="2095500" cy="2667000"/>
          </a:xfrm>
          <a:prstGeom prst="rect">
            <a:avLst/>
          </a:prstGeom>
          <a:noFill/>
          <a:ln w="9525">
            <a:noFill/>
            <a:miter lim="800000"/>
            <a:headEnd/>
            <a:tailEnd/>
          </a:ln>
        </p:spPr>
      </p:pic>
      <p:sp>
        <p:nvSpPr>
          <p:cNvPr id="5" name="TextBox 4"/>
          <p:cNvSpPr txBox="1"/>
          <p:nvPr/>
        </p:nvSpPr>
        <p:spPr>
          <a:xfrm>
            <a:off x="6705600" y="5410200"/>
            <a:ext cx="1869551" cy="369332"/>
          </a:xfrm>
          <a:prstGeom prst="rect">
            <a:avLst/>
          </a:prstGeom>
          <a:noFill/>
        </p:spPr>
        <p:txBody>
          <a:bodyPr wrap="none" rtlCol="0">
            <a:spAutoFit/>
          </a:bodyPr>
          <a:lstStyle/>
          <a:p>
            <a:r>
              <a:rPr lang="en-US" dirty="0"/>
              <a:t>Emperor Justinian</a:t>
            </a:r>
          </a:p>
        </p:txBody>
      </p:sp>
      <p:pic>
        <p:nvPicPr>
          <p:cNvPr id="2051" name="Picture 3"/>
          <p:cNvPicPr>
            <a:picLocks noChangeAspect="1" noChangeArrowheads="1"/>
          </p:cNvPicPr>
          <p:nvPr/>
        </p:nvPicPr>
        <p:blipFill>
          <a:blip r:embed="rId3" cstate="print"/>
          <a:srcRect/>
          <a:stretch>
            <a:fillRect/>
          </a:stretch>
        </p:blipFill>
        <p:spPr bwMode="auto">
          <a:xfrm>
            <a:off x="3581400" y="2560320"/>
            <a:ext cx="2578608" cy="429768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industry grows and comes here</a:t>
            </a:r>
          </a:p>
        </p:txBody>
      </p:sp>
      <p:sp>
        <p:nvSpPr>
          <p:cNvPr id="3" name="Content Placeholder 2"/>
          <p:cNvSpPr>
            <a:spLocks noGrp="1"/>
          </p:cNvSpPr>
          <p:nvPr>
            <p:ph idx="1"/>
          </p:nvPr>
        </p:nvSpPr>
        <p:spPr/>
        <p:txBody>
          <a:bodyPr>
            <a:normAutofit fontScale="77500" lnSpcReduction="20000"/>
          </a:bodyPr>
          <a:lstStyle/>
          <a:p>
            <a:r>
              <a:rPr lang="en-US" sz="2800" dirty="0"/>
              <a:t>Ciba-Geigy, BASF, Bayer, Hoechst, Dow, etc. – the organic chemical industry grows from making products out of what was waste from fossil fuel use.  1864 city of Basel orders a </a:t>
            </a:r>
            <a:r>
              <a:rPr lang="en-US" sz="2800" dirty="0" err="1"/>
              <a:t>Geigy</a:t>
            </a:r>
            <a:r>
              <a:rPr lang="en-US" sz="2800" dirty="0"/>
              <a:t> plant closed and successfully sues for poisoning of water, soil, and people.  Evidence mounts that coal tar derivatives benzene, toluene, </a:t>
            </a:r>
            <a:r>
              <a:rPr lang="en-US" sz="2800" dirty="0" err="1"/>
              <a:t>napthalene</a:t>
            </a:r>
            <a:r>
              <a:rPr lang="en-US" sz="2800" dirty="0"/>
              <a:t>, acids, solvents are injuring workers as well but the industry spreads. American tariffs are high so they start locating production in America.  Cincinnati Chemical Works makes dyes for </a:t>
            </a:r>
          </a:p>
          <a:p>
            <a:pPr>
              <a:buNone/>
            </a:pPr>
            <a:r>
              <a:rPr lang="en-US" sz="2800" dirty="0"/>
              <a:t>	military uniforms and DDT.  </a:t>
            </a:r>
          </a:p>
          <a:p>
            <a:pPr>
              <a:buNone/>
            </a:pPr>
            <a:r>
              <a:rPr lang="en-US" sz="2800" dirty="0"/>
              <a:t>	Fouling of Ohio River – </a:t>
            </a:r>
          </a:p>
          <a:p>
            <a:pPr>
              <a:buNone/>
            </a:pPr>
            <a:r>
              <a:rPr lang="en-US" sz="2800" dirty="0"/>
              <a:t>	Congressional hearings</a:t>
            </a:r>
          </a:p>
          <a:p>
            <a:pPr>
              <a:buNone/>
            </a:pPr>
            <a:r>
              <a:rPr lang="en-US" sz="2800" dirty="0"/>
              <a:t>	from  1936 – 1945.  Ciba</a:t>
            </a:r>
          </a:p>
          <a:p>
            <a:pPr>
              <a:buNone/>
            </a:pPr>
            <a:r>
              <a:rPr lang="en-US" sz="2800" dirty="0"/>
              <a:t>	(part of CCW) moves to</a:t>
            </a:r>
          </a:p>
          <a:p>
            <a:pPr>
              <a:buNone/>
            </a:pPr>
            <a:r>
              <a:rPr lang="en-US" sz="2800" dirty="0"/>
              <a:t>	Toms River, NJ.</a:t>
            </a:r>
          </a:p>
          <a:p>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3886200" y="3810000"/>
            <a:ext cx="5000625" cy="2867025"/>
          </a:xfrm>
          <a:prstGeom prst="rect">
            <a:avLst/>
          </a:prstGeom>
          <a:noFill/>
          <a:ln w="9525">
            <a:noFill/>
            <a:miter lim="800000"/>
            <a:headEnd/>
            <a:tailEnd/>
          </a:ln>
        </p:spPr>
      </p:pic>
      <p:sp>
        <p:nvSpPr>
          <p:cNvPr id="5" name="TextBox 4"/>
          <p:cNvSpPr txBox="1"/>
          <p:nvPr/>
        </p:nvSpPr>
        <p:spPr>
          <a:xfrm>
            <a:off x="609600" y="5934670"/>
            <a:ext cx="3276600" cy="923330"/>
          </a:xfrm>
          <a:prstGeom prst="rect">
            <a:avLst/>
          </a:prstGeom>
          <a:noFill/>
        </p:spPr>
        <p:txBody>
          <a:bodyPr wrap="square" rtlCol="0">
            <a:spAutoFit/>
          </a:bodyPr>
          <a:lstStyle/>
          <a:p>
            <a:r>
              <a:rPr lang="en-US" dirty="0"/>
              <a:t>Fractional Distillation  – a basic operation in organic chem. mfg</a:t>
            </a:r>
          </a:p>
          <a:p>
            <a:r>
              <a:rPr lang="en-US" dirty="0"/>
              <a:t>(petroleum refining example)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229600" cy="1143000"/>
          </a:xfrm>
        </p:spPr>
        <p:txBody>
          <a:bodyPr/>
          <a:lstStyle/>
          <a:p>
            <a:r>
              <a:rPr lang="en-US" dirty="0"/>
              <a:t>The result</a:t>
            </a:r>
          </a:p>
        </p:txBody>
      </p:sp>
      <p:sp>
        <p:nvSpPr>
          <p:cNvPr id="3" name="Content Placeholder 2"/>
          <p:cNvSpPr>
            <a:spLocks noGrp="1"/>
          </p:cNvSpPr>
          <p:nvPr>
            <p:ph idx="1"/>
          </p:nvPr>
        </p:nvSpPr>
        <p:spPr/>
        <p:txBody>
          <a:bodyPr>
            <a:normAutofit fontScale="85000" lnSpcReduction="20000"/>
          </a:bodyPr>
          <a:lstStyle/>
          <a:p>
            <a:pPr>
              <a:buNone/>
            </a:pPr>
            <a:r>
              <a:rPr lang="en-US" dirty="0"/>
              <a:t>The Toms River </a:t>
            </a:r>
          </a:p>
          <a:p>
            <a:pPr>
              <a:buNone/>
            </a:pPr>
            <a:r>
              <a:rPr lang="en-US" dirty="0"/>
              <a:t>Superfund Site</a:t>
            </a:r>
          </a:p>
          <a:p>
            <a:pPr>
              <a:buNone/>
            </a:pPr>
            <a:endParaRPr lang="en-US" dirty="0"/>
          </a:p>
          <a:p>
            <a:pPr>
              <a:buNone/>
            </a:pPr>
            <a:r>
              <a:rPr lang="en-US" sz="2000" dirty="0"/>
              <a:t>Dan Fagin writes in </a:t>
            </a:r>
            <a:r>
              <a:rPr lang="en-US" sz="2000" i="1" dirty="0"/>
              <a:t>Toms River </a:t>
            </a:r>
          </a:p>
          <a:p>
            <a:pPr>
              <a:buNone/>
            </a:pPr>
            <a:r>
              <a:rPr lang="en-US" sz="2000" dirty="0"/>
              <a:t>(2013) about the filter cake, </a:t>
            </a:r>
          </a:p>
          <a:p>
            <a:pPr>
              <a:buNone/>
            </a:pPr>
            <a:r>
              <a:rPr lang="en-US" sz="2000" dirty="0"/>
              <a:t>still bottoms and other residues:</a:t>
            </a:r>
          </a:p>
          <a:p>
            <a:pPr>
              <a:buNone/>
            </a:pPr>
            <a:r>
              <a:rPr lang="en-US" sz="2000" dirty="0"/>
              <a:t>“Where to put it?  Ciba made the</a:t>
            </a:r>
          </a:p>
          <a:p>
            <a:pPr>
              <a:buNone/>
            </a:pPr>
            <a:r>
              <a:rPr lang="en-US" sz="2000" dirty="0"/>
              <a:t>cheapest and most obvious choice,</a:t>
            </a:r>
          </a:p>
          <a:p>
            <a:pPr marL="0" indent="0">
              <a:buNone/>
            </a:pPr>
            <a:r>
              <a:rPr lang="en-US" sz="2000" dirty="0"/>
              <a:t>if not the safest one.  The company</a:t>
            </a:r>
          </a:p>
          <a:p>
            <a:pPr marL="0" indent="0">
              <a:buNone/>
            </a:pPr>
            <a:r>
              <a:rPr lang="en-US" sz="2000" dirty="0"/>
              <a:t>would get rid of its solid waste in </a:t>
            </a:r>
          </a:p>
          <a:p>
            <a:pPr marL="0" indent="0">
              <a:buNone/>
            </a:pPr>
            <a:r>
              <a:rPr lang="en-US" sz="2000" dirty="0"/>
              <a:t>Toms River in the same way it had in Basel (at first) and the same way its competitors did at their own plants if they were lucky enough to have sufficient room.  Ciba would dump it on the factory grounds – all of it, enough to fill more than a thousand fifty-five gallon drums every year.  (By the late 1970s, the annual total would be closer to ten thousand drums.)” (p. 33)</a:t>
            </a:r>
          </a:p>
        </p:txBody>
      </p:sp>
      <p:pic>
        <p:nvPicPr>
          <p:cNvPr id="4098" name="Picture 2"/>
          <p:cNvPicPr>
            <a:picLocks noChangeAspect="1" noChangeArrowheads="1"/>
          </p:cNvPicPr>
          <p:nvPr/>
        </p:nvPicPr>
        <p:blipFill>
          <a:blip r:embed="rId2" cstate="print"/>
          <a:srcRect/>
          <a:stretch>
            <a:fillRect/>
          </a:stretch>
        </p:blipFill>
        <p:spPr bwMode="auto">
          <a:xfrm>
            <a:off x="4038600" y="990600"/>
            <a:ext cx="4876800" cy="36576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r>
              <a:rPr lang="en-US" dirty="0"/>
              <a:t>RCRA and CERCLA</a:t>
            </a:r>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pPr>
              <a:buNone/>
            </a:pPr>
            <a:endParaRPr lang="en-US" dirty="0"/>
          </a:p>
          <a:p>
            <a:pPr>
              <a:buNone/>
            </a:pPr>
            <a:endParaRPr lang="en-US" dirty="0"/>
          </a:p>
          <a:p>
            <a:pPr>
              <a:buNone/>
            </a:pPr>
            <a:endParaRPr lang="en-US" dirty="0"/>
          </a:p>
          <a:p>
            <a:pPr>
              <a:buNone/>
            </a:pPr>
            <a:endParaRPr lang="en-US" dirty="0"/>
          </a:p>
          <a:p>
            <a:pPr>
              <a:buNone/>
            </a:pPr>
            <a:r>
              <a:rPr lang="en-US" sz="2000" dirty="0"/>
              <a:t>RCRA imposed management standards on</a:t>
            </a:r>
          </a:p>
          <a:p>
            <a:pPr marL="0" indent="0">
              <a:buNone/>
            </a:pPr>
            <a:r>
              <a:rPr lang="en-US" sz="2000" dirty="0"/>
              <a:t>HW generation – you must pay to have it </a:t>
            </a:r>
            <a:br>
              <a:rPr lang="en-US" sz="2000" dirty="0"/>
            </a:br>
            <a:r>
              <a:rPr lang="en-US" sz="2000" dirty="0"/>
              <a:t>shipped by licensed firms, to a licensed</a:t>
            </a:r>
            <a:br>
              <a:rPr lang="en-US" sz="2000" dirty="0"/>
            </a:br>
            <a:r>
              <a:rPr lang="en-US" sz="2000" dirty="0"/>
              <a:t>destination, you have to store it safely. This </a:t>
            </a:r>
            <a:br>
              <a:rPr lang="en-US" sz="2000" dirty="0"/>
            </a:br>
            <a:r>
              <a:rPr lang="en-US" sz="2000" dirty="0"/>
              <a:t>raised the costs and reduced generation and </a:t>
            </a:r>
          </a:p>
          <a:p>
            <a:pPr marL="0" indent="0">
              <a:buNone/>
            </a:pPr>
            <a:r>
              <a:rPr lang="en-US" sz="2000" dirty="0"/>
              <a:t>irresponsible disposal but companies still make HW.</a:t>
            </a:r>
          </a:p>
          <a:p>
            <a:pPr marL="0" indent="0">
              <a:buNone/>
            </a:pPr>
            <a:r>
              <a:rPr lang="en-US" sz="2000" dirty="0"/>
              <a:t>CERCLA imposed liability for when HW or other hazardous substances cause contamination of land or water.  This liability is perpetual, retroactive, joint and several, and strict.</a:t>
            </a:r>
          </a:p>
          <a:p>
            <a:pPr marL="0" indent="0">
              <a:buNone/>
            </a:pPr>
            <a:endParaRPr lang="en-US" sz="2000" dirty="0"/>
          </a:p>
        </p:txBody>
      </p:sp>
      <p:pic>
        <p:nvPicPr>
          <p:cNvPr id="5122" name="Picture 2"/>
          <p:cNvPicPr>
            <a:picLocks noChangeAspect="1" noChangeArrowheads="1"/>
          </p:cNvPicPr>
          <p:nvPr/>
        </p:nvPicPr>
        <p:blipFill>
          <a:blip r:embed="rId2" cstate="print"/>
          <a:srcRect/>
          <a:stretch>
            <a:fillRect/>
          </a:stretch>
        </p:blipFill>
        <p:spPr bwMode="auto">
          <a:xfrm>
            <a:off x="304800" y="1066800"/>
            <a:ext cx="3116274" cy="2194560"/>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5410200" y="914400"/>
            <a:ext cx="2589873" cy="3566160"/>
          </a:xfrm>
          <a:prstGeom prst="rect">
            <a:avLst/>
          </a:prstGeom>
          <a:noFill/>
          <a:ln w="9525">
            <a:noFill/>
            <a:miter lim="800000"/>
            <a:headEnd/>
            <a:tailEnd/>
          </a:ln>
        </p:spPr>
      </p:pic>
      <p:sp>
        <p:nvSpPr>
          <p:cNvPr id="6" name="TextBox 5"/>
          <p:cNvSpPr txBox="1"/>
          <p:nvPr/>
        </p:nvSpPr>
        <p:spPr>
          <a:xfrm>
            <a:off x="5410200" y="4572000"/>
            <a:ext cx="3505200" cy="307777"/>
          </a:xfrm>
          <a:prstGeom prst="rect">
            <a:avLst/>
          </a:prstGeom>
          <a:noFill/>
        </p:spPr>
        <p:txBody>
          <a:bodyPr wrap="square" rtlCol="0">
            <a:spAutoFit/>
          </a:bodyPr>
          <a:lstStyle/>
          <a:p>
            <a:r>
              <a:rPr lang="en-US" sz="1400" dirty="0"/>
              <a:t>From Dumping in Dixie, Robert Bullard, 2000</a:t>
            </a:r>
          </a:p>
        </p:txBody>
      </p:sp>
      <p:sp>
        <p:nvSpPr>
          <p:cNvPr id="7" name="TextBox 6"/>
          <p:cNvSpPr txBox="1"/>
          <p:nvPr/>
        </p:nvSpPr>
        <p:spPr>
          <a:xfrm>
            <a:off x="685800" y="3200400"/>
            <a:ext cx="1883336" cy="307777"/>
          </a:xfrm>
          <a:prstGeom prst="rect">
            <a:avLst/>
          </a:prstGeom>
          <a:noFill/>
        </p:spPr>
        <p:txBody>
          <a:bodyPr wrap="none" rtlCol="0">
            <a:spAutoFit/>
          </a:bodyPr>
          <a:lstStyle/>
          <a:p>
            <a:r>
              <a:rPr lang="en-US" sz="1400" dirty="0"/>
              <a:t>Encyclopedia </a:t>
            </a:r>
            <a:r>
              <a:rPr lang="en-US" sz="1400" dirty="0" err="1"/>
              <a:t>Brittanica</a:t>
            </a:r>
            <a:endParaRPr lang="en-US" sz="1400" dirty="0"/>
          </a:p>
        </p:txBody>
      </p:sp>
      <p:sp>
        <p:nvSpPr>
          <p:cNvPr id="8" name="TextBox 7"/>
          <p:cNvSpPr txBox="1"/>
          <p:nvPr/>
        </p:nvSpPr>
        <p:spPr>
          <a:xfrm>
            <a:off x="3505200" y="1219200"/>
            <a:ext cx="1295400" cy="1200329"/>
          </a:xfrm>
          <a:prstGeom prst="rect">
            <a:avLst/>
          </a:prstGeom>
          <a:noFill/>
        </p:spPr>
        <p:txBody>
          <a:bodyPr wrap="square" rtlCol="0">
            <a:spAutoFit/>
          </a:bodyPr>
          <a:lstStyle/>
          <a:p>
            <a:r>
              <a:rPr lang="en-US" dirty="0"/>
              <a:t>Barry Commoner:</a:t>
            </a:r>
          </a:p>
          <a:p>
            <a:r>
              <a:rPr lang="en-US" dirty="0"/>
              <a:t>“there’s no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133600"/>
            <a:ext cx="7772400" cy="1470025"/>
          </a:xfrm>
        </p:spPr>
        <p:txBody>
          <a:bodyPr/>
          <a:lstStyle/>
          <a:p>
            <a:r>
              <a:rPr lang="en-US" dirty="0"/>
              <a:t>Population 312,572,412 </a:t>
            </a:r>
            <a:br>
              <a:rPr lang="en-US" dirty="0"/>
            </a:br>
            <a:r>
              <a:rPr lang="en-US" dirty="0"/>
              <a:t>Cancer Risk per million 31.6890 </a:t>
            </a:r>
          </a:p>
        </p:txBody>
      </p:sp>
      <p:sp>
        <p:nvSpPr>
          <p:cNvPr id="3" name="Subtitle 2"/>
          <p:cNvSpPr>
            <a:spLocks noGrp="1"/>
          </p:cNvSpPr>
          <p:nvPr>
            <p:ph type="subTitle" idx="1"/>
          </p:nvPr>
        </p:nvSpPr>
        <p:spPr>
          <a:xfrm>
            <a:off x="1066800" y="3733800"/>
            <a:ext cx="6400800" cy="1752600"/>
          </a:xfrm>
        </p:spPr>
        <p:txBody>
          <a:bodyPr/>
          <a:lstStyle/>
          <a:p>
            <a:r>
              <a:rPr lang="en-US" dirty="0">
                <a:hlinkClick r:id="rId2"/>
              </a:rPr>
              <a:t>https://www.epa.gov/national-air-toxics-assessment/2014-nata-assessment-results#emissions</a:t>
            </a:r>
            <a:endParaRPr lang="en-US" dirty="0"/>
          </a:p>
          <a:p>
            <a:endParaRPr lang="en-US" dirty="0"/>
          </a:p>
        </p:txBody>
      </p:sp>
      <p:sp>
        <p:nvSpPr>
          <p:cNvPr id="4" name="TextBox 3"/>
          <p:cNvSpPr txBox="1"/>
          <p:nvPr/>
        </p:nvSpPr>
        <p:spPr>
          <a:xfrm>
            <a:off x="914400" y="228600"/>
            <a:ext cx="7467600" cy="646331"/>
          </a:xfrm>
          <a:prstGeom prst="rect">
            <a:avLst/>
          </a:prstGeom>
          <a:noFill/>
        </p:spPr>
        <p:txBody>
          <a:bodyPr wrap="square" rtlCol="0">
            <a:spAutoFit/>
          </a:bodyPr>
          <a:lstStyle/>
          <a:p>
            <a:r>
              <a:rPr lang="en-US" dirty="0"/>
              <a:t>189 Toxic Air Pollutants are regulated under the Clean Air Act </a:t>
            </a:r>
          </a:p>
          <a:p>
            <a:r>
              <a:rPr lang="en-US" dirty="0"/>
              <a:t>https://www.epa.gov/haps/initial-list-hazardous-air-pollutants-modifications</a:t>
            </a:r>
          </a:p>
        </p:txBody>
      </p:sp>
      <p:sp>
        <p:nvSpPr>
          <p:cNvPr id="5" name="TextBox 4"/>
          <p:cNvSpPr txBox="1"/>
          <p:nvPr/>
        </p:nvSpPr>
        <p:spPr>
          <a:xfrm>
            <a:off x="1371600" y="1143000"/>
            <a:ext cx="5181600" cy="923330"/>
          </a:xfrm>
          <a:prstGeom prst="rect">
            <a:avLst/>
          </a:prstGeom>
          <a:noFill/>
        </p:spPr>
        <p:txBody>
          <a:bodyPr wrap="square" rtlCol="0">
            <a:spAutoFit/>
          </a:bodyPr>
          <a:lstStyle/>
          <a:p>
            <a:r>
              <a:rPr lang="en-US" dirty="0"/>
              <a:t>EPA is supposed to assess toxics in air to see if we need to tighten up regulations.  (The idea of checking on the Residual Risk after </a:t>
            </a:r>
            <a:r>
              <a:rPr lang="en-US" dirty="0" err="1"/>
              <a:t>regs</a:t>
            </a:r>
            <a:r>
              <a:rPr lang="en-US" dirty="0"/>
              <a:t> have been in effect)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improvement</a:t>
            </a:r>
          </a:p>
        </p:txBody>
      </p:sp>
      <p:pic>
        <p:nvPicPr>
          <p:cNvPr id="1026" name="Picture 2"/>
          <p:cNvPicPr>
            <a:picLocks noChangeAspect="1" noChangeArrowheads="1"/>
          </p:cNvPicPr>
          <p:nvPr/>
        </p:nvPicPr>
        <p:blipFill>
          <a:blip r:embed="rId2" cstate="print"/>
          <a:srcRect/>
          <a:stretch>
            <a:fillRect/>
          </a:stretch>
        </p:blipFill>
        <p:spPr bwMode="auto">
          <a:xfrm>
            <a:off x="1143000" y="1600200"/>
            <a:ext cx="6461760" cy="484632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15962"/>
          </a:xfrm>
        </p:spPr>
        <p:txBody>
          <a:bodyPr>
            <a:normAutofit fontScale="90000"/>
          </a:bodyPr>
          <a:lstStyle/>
          <a:p>
            <a:r>
              <a:rPr lang="en-US" sz="2000" dirty="0">
                <a:hlinkClick r:id="rId2"/>
              </a:rPr>
              <a:t>https://www.epa.gov/national-air-toxics-assessment/2014-nata-assessment-results#nationwide</a:t>
            </a:r>
            <a:br>
              <a:rPr lang="en-US" dirty="0"/>
            </a:br>
            <a:endParaRPr lang="en-US" dirty="0"/>
          </a:p>
        </p:txBody>
      </p:sp>
      <p:sp>
        <p:nvSpPr>
          <p:cNvPr id="3" name="Content Placeholder 2"/>
          <p:cNvSpPr>
            <a:spLocks noGrp="1"/>
          </p:cNvSpPr>
          <p:nvPr>
            <p:ph idx="1"/>
          </p:nvPr>
        </p:nvSpPr>
        <p:spPr/>
        <p:txBody>
          <a:bodyPr>
            <a:normAutofit fontScale="92500"/>
          </a:bodyPr>
          <a:lstStyle/>
          <a:p>
            <a:r>
              <a:rPr lang="en-US" sz="2400" dirty="0"/>
              <a:t>1,3 butadiene, benzene, acetaldehyde, chromium, </a:t>
            </a:r>
            <a:r>
              <a:rPr lang="en-US" sz="2400" dirty="0" err="1"/>
              <a:t>ethylbenzene</a:t>
            </a:r>
            <a:r>
              <a:rPr lang="en-US" sz="2400" dirty="0"/>
              <a:t>,  </a:t>
            </a:r>
            <a:r>
              <a:rPr lang="en-US" sz="2400" dirty="0" err="1"/>
              <a:t>napthalene</a:t>
            </a:r>
            <a:r>
              <a:rPr lang="en-US" sz="2400" dirty="0"/>
              <a:t>, nickel, carbon tetrachloride, arsenic, and the largest by far, formaldehyde – half of which is </a:t>
            </a:r>
            <a:r>
              <a:rPr lang="en-US" sz="2400" i="1" dirty="0"/>
              <a:t>secondary formation.</a:t>
            </a:r>
            <a:endParaRPr lang="en-US" sz="2400" dirty="0"/>
          </a:p>
          <a:p>
            <a:r>
              <a:rPr lang="en-US" dirty="0"/>
              <a:t>In “less than 1%” of census tracts, residents have a cancer risk of greater than 100 in million (one in ten thousand).  </a:t>
            </a:r>
          </a:p>
          <a:p>
            <a:r>
              <a:rPr lang="en-US" dirty="0"/>
              <a:t>Ethylene oxide (used to make detergents, thickeners, solvents, plastics, and various organic chemicals, chloroprene (from the production of synthetic rubber) and coke oven emissions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Clean Water Act toxics</a:t>
            </a:r>
          </a:p>
        </p:txBody>
      </p:sp>
      <p:sp>
        <p:nvSpPr>
          <p:cNvPr id="3" name="Content Placeholder 2"/>
          <p:cNvSpPr>
            <a:spLocks noGrp="1"/>
          </p:cNvSpPr>
          <p:nvPr>
            <p:ph idx="1"/>
          </p:nvPr>
        </p:nvSpPr>
        <p:spPr/>
        <p:txBody>
          <a:bodyPr>
            <a:normAutofit/>
          </a:bodyPr>
          <a:lstStyle/>
          <a:p>
            <a:r>
              <a:rPr lang="en-US" dirty="0"/>
              <a:t>Broad categories of pollutants originally – in 1977 EPA created Priority Pollutants list (forced to by NRDC suit).  129 chemicals – some are categories. Has not been updated since.</a:t>
            </a:r>
          </a:p>
          <a:p>
            <a:r>
              <a:rPr lang="en-US" dirty="0"/>
              <a:t>States are to develop numeric limits. 14 states did not, EPA published national limits for them.</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Sierra Club clarifies things</a:t>
            </a:r>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cstate="print"/>
          <a:srcRect/>
          <a:stretch>
            <a:fillRect/>
          </a:stretch>
        </p:blipFill>
        <p:spPr bwMode="auto">
          <a:xfrm>
            <a:off x="762000" y="1295399"/>
            <a:ext cx="7620000" cy="549592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From Oliver Houck’s “The Regulation of Toxic Pollutants under the Clean Water Act”   (1991)  https://elr.info/sites/default/files/articles/21.10528.htm</a:t>
            </a:r>
          </a:p>
        </p:txBody>
      </p:sp>
      <p:sp>
        <p:nvSpPr>
          <p:cNvPr id="3" name="Content Placeholder 2"/>
          <p:cNvSpPr>
            <a:spLocks noGrp="1"/>
          </p:cNvSpPr>
          <p:nvPr>
            <p:ph idx="1"/>
          </p:nvPr>
        </p:nvSpPr>
        <p:spPr>
          <a:xfrm>
            <a:off x="457200" y="1600200"/>
            <a:ext cx="8229600" cy="5029200"/>
          </a:xfrm>
        </p:spPr>
        <p:txBody>
          <a:bodyPr>
            <a:normAutofit fontScale="85000" lnSpcReduction="10000"/>
          </a:bodyPr>
          <a:lstStyle/>
          <a:p>
            <a:r>
              <a:rPr lang="en-US" sz="3800" dirty="0"/>
              <a:t>The Clean Water Act prohibits the discharge of toxics "in toxic amounts." Therein lies its flaw. It presumes that we are able to determine what "toxic amounts" are, and to act on that knowledge in the rare event we can make the call. Neither assumption is correct. In fact, after 19 years of struggle, the most effective abatement of toxic pollution has been achieved through technology standards that are not predicated on toxicity at all.</a:t>
            </a:r>
          </a:p>
          <a:p>
            <a:endParaRPr lang="en-US" dirty="0"/>
          </a:p>
        </p:txBody>
      </p:sp>
    </p:spTree>
    <p:extLst>
      <p:ext uri="{BB962C8B-B14F-4D97-AF65-F5344CB8AC3E}">
        <p14:creationId xmlns:p14="http://schemas.microsoft.com/office/powerpoint/2010/main" val="1852620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716" y="-76200"/>
            <a:ext cx="8229600" cy="1143000"/>
          </a:xfrm>
        </p:spPr>
        <p:txBody>
          <a:bodyPr>
            <a:normAutofit fontScale="90000"/>
          </a:bodyPr>
          <a:lstStyle/>
          <a:p>
            <a:r>
              <a:rPr lang="en-US" dirty="0"/>
              <a:t>Creeping incorporation of economic considerations</a:t>
            </a:r>
          </a:p>
        </p:txBody>
      </p:sp>
      <p:sp>
        <p:nvSpPr>
          <p:cNvPr id="3" name="Content Placeholder 2"/>
          <p:cNvSpPr>
            <a:spLocks noGrp="1"/>
          </p:cNvSpPr>
          <p:nvPr>
            <p:ph idx="1"/>
          </p:nvPr>
        </p:nvSpPr>
        <p:spPr>
          <a:xfrm>
            <a:off x="485043" y="1143000"/>
            <a:ext cx="8229600" cy="5410200"/>
          </a:xfrm>
        </p:spPr>
        <p:txBody>
          <a:bodyPr>
            <a:noAutofit/>
          </a:bodyPr>
          <a:lstStyle/>
          <a:p>
            <a:r>
              <a:rPr lang="en-US" sz="1600" dirty="0"/>
              <a:t>“…Section 112 of the Clean Air Act also requires regulation of toxics to provide an "ample margin of safety.” Unable either to include considerations of costs and feasibility in the development of these standards, or as a practical matter to exclude them, EPA did neither … relying on its more discretionary authority under the Clean Air Act to pursue other pollution abatement options.  </a:t>
            </a:r>
          </a:p>
          <a:p>
            <a:r>
              <a:rPr lang="en-US" sz="1600" dirty="0"/>
              <a:t>By the mid 1980s, with EPA's track record on air toxics every bit as meager as that on water toxics,104 the issue came to a head over the regulation of a particularly well-documented and persistent toxin, vinyl chloride. EPA's adopted standard had frankly considered the economic effects of its proposed control level. In one of the most innovative environmental law decisions from a circuit with a long history of innovation, Judge Bork, writing for the U.S. Court of Appeals for the District of Columbia, distinguished all prior precedent precluding considerations of cost from Clean Water Act toxic standards and from National Ambient Air Standards under the Clean Air Act, and approached the questions of "costs"/"no costs" with Solomon-like pragmatism. What "ample margin of safety" meant was that EPA would set a threshold margin of safety based exclusively on health, but it could then adjust the standard for reasons of cost. However satisfying to the judicial mind, there was no doubt about the message down the line. As one EPA official explained, on remand the Agency was going to arrive at a standard similar to the one it had the first time by "scaling back" its "most conservative assumptions" on the health threshold; but of course, he added, this would be done "in a scientifically credible manner." In practice, health effects would be adjusted to an economically feasible level, as would science.”</a:t>
            </a:r>
          </a:p>
          <a:p>
            <a:r>
              <a:rPr lang="en-US" sz="1600" dirty="0"/>
              <a:t>104. By 1980 EPA had listed only seven toxic air pollutants, and regulated only four; by 1984 EPA had proposed standards for only the remaining three, and listed no more.</a:t>
            </a:r>
            <a:endParaRPr lang="en-US" sz="1400" dirty="0"/>
          </a:p>
        </p:txBody>
      </p:sp>
    </p:spTree>
    <p:extLst>
      <p:ext uri="{BB962C8B-B14F-4D97-AF65-F5344CB8AC3E}">
        <p14:creationId xmlns:p14="http://schemas.microsoft.com/office/powerpoint/2010/main" val="2665041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Houck recommends</a:t>
            </a:r>
          </a:p>
        </p:txBody>
      </p:sp>
      <p:sp>
        <p:nvSpPr>
          <p:cNvPr id="3" name="Content Placeholder 2"/>
          <p:cNvSpPr>
            <a:spLocks noGrp="1"/>
          </p:cNvSpPr>
          <p:nvPr>
            <p:ph idx="1"/>
          </p:nvPr>
        </p:nvSpPr>
        <p:spPr/>
        <p:txBody>
          <a:bodyPr>
            <a:normAutofit fontScale="85000" lnSpcReduction="20000"/>
          </a:bodyPr>
          <a:lstStyle/>
          <a:p>
            <a:r>
              <a:rPr lang="en-US" dirty="0"/>
              <a:t>“Indeed, Congress should fix several timetables, based on relative risk. Science may not be able to set absolute risk numbers, but it can identify categories of greater and lesser risk. Industry can obtain adequate lead time for the necessary process changes. Economists can identify incentives that will encourage industry to arrive on or ahead of schedule. And the engineers can, at last, design for the inevitable. To the extent that certain industries are participating willingly and even aggressively in voluntary pollution prevention and toxic reduction programs, a mandate this firm should only strengthen their hand, and lessen their competitive disadvantage.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6D570-DBD1-28A8-7AC6-DDC8BA89C931}"/>
              </a:ext>
            </a:extLst>
          </p:cNvPr>
          <p:cNvSpPr>
            <a:spLocks noGrp="1"/>
          </p:cNvSpPr>
          <p:nvPr>
            <p:ph type="title"/>
          </p:nvPr>
        </p:nvSpPr>
        <p:spPr/>
        <p:txBody>
          <a:bodyPr/>
          <a:lstStyle/>
          <a:p>
            <a:r>
              <a:rPr lang="en-US" dirty="0"/>
              <a:t>How It CAN WORK</a:t>
            </a:r>
          </a:p>
        </p:txBody>
      </p:sp>
      <p:sp>
        <p:nvSpPr>
          <p:cNvPr id="3" name="Content Placeholder 2">
            <a:extLst>
              <a:ext uri="{FF2B5EF4-FFF2-40B4-BE49-F238E27FC236}">
                <a16:creationId xmlns:a16="http://schemas.microsoft.com/office/drawing/2014/main" id="{27B59E50-045B-080C-BB81-735146CDCBD0}"/>
              </a:ext>
            </a:extLst>
          </p:cNvPr>
          <p:cNvSpPr>
            <a:spLocks noGrp="1"/>
          </p:cNvSpPr>
          <p:nvPr>
            <p:ph idx="1"/>
          </p:nvPr>
        </p:nvSpPr>
        <p:spPr/>
        <p:txBody>
          <a:bodyPr/>
          <a:lstStyle/>
          <a:p>
            <a:r>
              <a:rPr lang="en-US" dirty="0"/>
              <a:t>The critical elements of this alternative are that the mandate, lists, and schedules be made congressional, and therefore beyond litigation, and that they be made firm, When it finally becomes time to make batteries without PCBs, paint without lead, and refrigerants without CFCs, industry finds the way. At which point, ambient levels of these toxins drop precipitously.</a:t>
            </a:r>
            <a:r>
              <a:rPr lang="en-US" dirty="0">
                <a:hlinkClick r:id="rId2"/>
              </a:rPr>
              <a:t>”</a:t>
            </a:r>
            <a:endParaRPr lang="en-US" dirty="0"/>
          </a:p>
        </p:txBody>
      </p:sp>
    </p:spTree>
    <p:extLst>
      <p:ext uri="{BB962C8B-B14F-4D97-AF65-F5344CB8AC3E}">
        <p14:creationId xmlns:p14="http://schemas.microsoft.com/office/powerpoint/2010/main" val="25277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0DB96-63FE-F3F9-AA1A-11458311F72D}"/>
              </a:ext>
            </a:extLst>
          </p:cNvPr>
          <p:cNvSpPr>
            <a:spLocks noGrp="1"/>
          </p:cNvSpPr>
          <p:nvPr>
            <p:ph type="title"/>
          </p:nvPr>
        </p:nvSpPr>
        <p:spPr/>
        <p:txBody>
          <a:bodyPr>
            <a:normAutofit fontScale="90000"/>
          </a:bodyPr>
          <a:lstStyle/>
          <a:p>
            <a:r>
              <a:rPr lang="en-US" sz="3100" dirty="0"/>
              <a:t>That’s one aspect of how one arm of government can work.  There are other tools of governance</a:t>
            </a:r>
            <a:r>
              <a:rPr lang="en-US" dirty="0"/>
              <a:t>.</a:t>
            </a:r>
          </a:p>
        </p:txBody>
      </p:sp>
      <p:sp>
        <p:nvSpPr>
          <p:cNvPr id="3" name="Content Placeholder 2">
            <a:extLst>
              <a:ext uri="{FF2B5EF4-FFF2-40B4-BE49-F238E27FC236}">
                <a16:creationId xmlns:a16="http://schemas.microsoft.com/office/drawing/2014/main" id="{568C8D7D-F3E7-0164-A08C-250D23AE9074}"/>
              </a:ext>
            </a:extLst>
          </p:cNvPr>
          <p:cNvSpPr>
            <a:spLocks noGrp="1"/>
          </p:cNvSpPr>
          <p:nvPr>
            <p:ph idx="1"/>
          </p:nvPr>
        </p:nvSpPr>
        <p:spPr>
          <a:xfrm>
            <a:off x="454742" y="1417638"/>
            <a:ext cx="8229600" cy="5318125"/>
          </a:xfrm>
        </p:spPr>
        <p:txBody>
          <a:bodyPr>
            <a:normAutofit fontScale="62500" lnSpcReduction="20000"/>
          </a:bodyPr>
          <a:lstStyle/>
          <a:p>
            <a:r>
              <a:rPr lang="en-US" dirty="0"/>
              <a:t>Technical and Compliance Assistance</a:t>
            </a:r>
          </a:p>
          <a:p>
            <a:r>
              <a:rPr lang="en-US" dirty="0"/>
              <a:t>Education</a:t>
            </a:r>
          </a:p>
          <a:p>
            <a:r>
              <a:rPr lang="en-US" dirty="0"/>
              <a:t>Guidance</a:t>
            </a:r>
          </a:p>
          <a:p>
            <a:r>
              <a:rPr lang="en-US" dirty="0"/>
              <a:t>Grants</a:t>
            </a:r>
          </a:p>
          <a:p>
            <a:r>
              <a:rPr lang="en-US" dirty="0"/>
              <a:t>Subsidies</a:t>
            </a:r>
          </a:p>
          <a:p>
            <a:r>
              <a:rPr lang="en-US" dirty="0"/>
              <a:t>Tax Incentives</a:t>
            </a:r>
          </a:p>
          <a:p>
            <a:r>
              <a:rPr lang="en-US" dirty="0"/>
              <a:t>Recognition</a:t>
            </a:r>
          </a:p>
          <a:p>
            <a:r>
              <a:rPr lang="en-US" dirty="0"/>
              <a:t>Partnership</a:t>
            </a:r>
          </a:p>
          <a:p>
            <a:r>
              <a:rPr lang="en-US" dirty="0"/>
              <a:t>Shared Development</a:t>
            </a:r>
          </a:p>
          <a:p>
            <a:r>
              <a:rPr lang="en-US" dirty="0"/>
              <a:t>Community Assistance</a:t>
            </a:r>
          </a:p>
          <a:p>
            <a:r>
              <a:rPr lang="en-US" dirty="0"/>
              <a:t>Research and Development</a:t>
            </a:r>
          </a:p>
          <a:p>
            <a:r>
              <a:rPr lang="en-US" dirty="0"/>
              <a:t>Site Designations</a:t>
            </a:r>
          </a:p>
          <a:p>
            <a:r>
              <a:rPr lang="en-US" dirty="0"/>
              <a:t>Organization of public engagement and planning</a:t>
            </a:r>
          </a:p>
          <a:p>
            <a:r>
              <a:rPr lang="en-US" dirty="0"/>
              <a:t>Obtaining and providing data </a:t>
            </a:r>
          </a:p>
          <a:p>
            <a:r>
              <a:rPr lang="en-US" dirty="0"/>
              <a:t>Ensuring public access to information and participation in decision-making</a:t>
            </a:r>
          </a:p>
          <a:p>
            <a:r>
              <a:rPr lang="en-US" dirty="0"/>
              <a:t>Developing innovative organizations and businesses</a:t>
            </a:r>
          </a:p>
          <a:p>
            <a:r>
              <a:rPr lang="en-US" dirty="0"/>
              <a:t>Developing needed standards for quality, disclosure, accountability</a:t>
            </a:r>
          </a:p>
        </p:txBody>
      </p:sp>
    </p:spTree>
    <p:extLst>
      <p:ext uri="{BB962C8B-B14F-4D97-AF65-F5344CB8AC3E}">
        <p14:creationId xmlns:p14="http://schemas.microsoft.com/office/powerpoint/2010/main" val="1556806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9F9A1-CDDE-CFDB-D8D9-9C19AF804452}"/>
              </a:ext>
            </a:extLst>
          </p:cNvPr>
          <p:cNvSpPr>
            <a:spLocks noGrp="1"/>
          </p:cNvSpPr>
          <p:nvPr>
            <p:ph type="title"/>
          </p:nvPr>
        </p:nvSpPr>
        <p:spPr>
          <a:xfrm>
            <a:off x="457200" y="-36871"/>
            <a:ext cx="8229600" cy="1143000"/>
          </a:xfrm>
        </p:spPr>
        <p:txBody>
          <a:bodyPr/>
          <a:lstStyle/>
          <a:p>
            <a:r>
              <a:rPr lang="en-US" dirty="0"/>
              <a:t>Right to Know</a:t>
            </a:r>
          </a:p>
        </p:txBody>
      </p:sp>
      <p:sp>
        <p:nvSpPr>
          <p:cNvPr id="3" name="Content Placeholder 2">
            <a:extLst>
              <a:ext uri="{FF2B5EF4-FFF2-40B4-BE49-F238E27FC236}">
                <a16:creationId xmlns:a16="http://schemas.microsoft.com/office/drawing/2014/main" id="{2433BB0C-ACCE-68C5-6065-AD0911D8E837}"/>
              </a:ext>
            </a:extLst>
          </p:cNvPr>
          <p:cNvSpPr>
            <a:spLocks noGrp="1"/>
          </p:cNvSpPr>
          <p:nvPr>
            <p:ph idx="1"/>
          </p:nvPr>
        </p:nvSpPr>
        <p:spPr>
          <a:xfrm>
            <a:off x="457200" y="1219200"/>
            <a:ext cx="8229600" cy="5791200"/>
          </a:xfrm>
        </p:spPr>
        <p:txBody>
          <a:bodyPr>
            <a:normAutofit fontScale="62500" lnSpcReduction="20000"/>
          </a:bodyPr>
          <a:lstStyle/>
          <a:p>
            <a:r>
              <a:rPr lang="en-US" dirty="0"/>
              <a:t>- in OSHA Safety Data Sheets, for workers, but useful for everyone</a:t>
            </a:r>
          </a:p>
          <a:p>
            <a:r>
              <a:rPr lang="en-US" dirty="0"/>
              <a:t>- on state and federal websites on emissions to air and what monitoring tells us</a:t>
            </a:r>
          </a:p>
          <a:p>
            <a:r>
              <a:rPr lang="en-US" dirty="0"/>
              <a:t>- some information about hazardous waste</a:t>
            </a:r>
          </a:p>
          <a:p>
            <a:r>
              <a:rPr lang="en-US" dirty="0"/>
              <a:t>- some information about toxics and </a:t>
            </a:r>
            <a:r>
              <a:rPr lang="en-US" dirty="0" err="1"/>
              <a:t>haz</a:t>
            </a:r>
            <a:r>
              <a:rPr lang="en-US" dirty="0"/>
              <a:t> substances use</a:t>
            </a:r>
          </a:p>
          <a:p>
            <a:r>
              <a:rPr lang="en-US" dirty="0"/>
              <a:t>- some information about storage of dangerous substances, for emergency responders but could be useful to everyone</a:t>
            </a:r>
          </a:p>
          <a:p>
            <a:r>
              <a:rPr lang="en-US" dirty="0"/>
              <a:t>- lots of complex information about water quality</a:t>
            </a:r>
          </a:p>
          <a:p>
            <a:r>
              <a:rPr lang="en-US" dirty="0"/>
              <a:t>- less complex information about water discharges</a:t>
            </a:r>
          </a:p>
          <a:p>
            <a:r>
              <a:rPr lang="en-US" dirty="0"/>
              <a:t>- FOIA and state public documents laws </a:t>
            </a:r>
          </a:p>
          <a:p>
            <a:r>
              <a:rPr lang="en-US" dirty="0"/>
              <a:t>- FACA and state open meetings laws</a:t>
            </a:r>
          </a:p>
          <a:p>
            <a:r>
              <a:rPr lang="en-US" dirty="0"/>
              <a:t>- In adversarial proceedings, notice of all opportunities to be heard by the court and of motions of opposing parties</a:t>
            </a:r>
          </a:p>
          <a:p>
            <a:r>
              <a:rPr lang="en-US" dirty="0"/>
              <a:t>- public notice of local development, taking down of trees</a:t>
            </a:r>
          </a:p>
          <a:p>
            <a:r>
              <a:rPr lang="en-US" dirty="0"/>
              <a:t>- disclosure of material facts in real estate being sold or rented, such as lead</a:t>
            </a:r>
          </a:p>
          <a:p>
            <a:r>
              <a:rPr lang="en-US" dirty="0"/>
              <a:t>- notice of opportunities to vote and be heard in public hearings</a:t>
            </a:r>
          </a:p>
          <a:p>
            <a:r>
              <a:rPr lang="en-US" dirty="0"/>
              <a:t>- disclosure of conflicts of interest, real and/or potential</a:t>
            </a:r>
          </a:p>
          <a:p>
            <a:pPr marL="0" indent="0">
              <a:buNone/>
            </a:pPr>
            <a:r>
              <a:rPr lang="en-US" dirty="0"/>
              <a:t>,</a:t>
            </a:r>
          </a:p>
        </p:txBody>
      </p:sp>
    </p:spTree>
    <p:extLst>
      <p:ext uri="{BB962C8B-B14F-4D97-AF65-F5344CB8AC3E}">
        <p14:creationId xmlns:p14="http://schemas.microsoft.com/office/powerpoint/2010/main" val="1736734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CCA67-3598-7829-0441-75F364D9F842}"/>
              </a:ext>
            </a:extLst>
          </p:cNvPr>
          <p:cNvSpPr>
            <a:spLocks noGrp="1"/>
          </p:cNvSpPr>
          <p:nvPr>
            <p:ph type="title"/>
          </p:nvPr>
        </p:nvSpPr>
        <p:spPr/>
        <p:txBody>
          <a:bodyPr/>
          <a:lstStyle/>
          <a:p>
            <a:r>
              <a:rPr lang="en-US" dirty="0"/>
              <a:t>Safety Data Sheets</a:t>
            </a:r>
          </a:p>
        </p:txBody>
      </p:sp>
      <p:sp>
        <p:nvSpPr>
          <p:cNvPr id="3" name="Content Placeholder 2">
            <a:extLst>
              <a:ext uri="{FF2B5EF4-FFF2-40B4-BE49-F238E27FC236}">
                <a16:creationId xmlns:a16="http://schemas.microsoft.com/office/drawing/2014/main" id="{3E231781-8458-13CC-1BB8-C9AA51A1D241}"/>
              </a:ext>
            </a:extLst>
          </p:cNvPr>
          <p:cNvSpPr>
            <a:spLocks noGrp="1"/>
          </p:cNvSpPr>
          <p:nvPr>
            <p:ph idx="1"/>
          </p:nvPr>
        </p:nvSpPr>
        <p:spPr/>
        <p:txBody>
          <a:bodyPr/>
          <a:lstStyle/>
          <a:p>
            <a:r>
              <a:rPr lang="en-US" dirty="0">
                <a:hlinkClick r:id="rId2"/>
              </a:rPr>
              <a:t>https://www.osha.gov/sites/default/files/publications/OSHA3514.pdf</a:t>
            </a:r>
            <a:endParaRPr lang="en-US" dirty="0"/>
          </a:p>
          <a:p>
            <a:endParaRPr lang="en-US" dirty="0"/>
          </a:p>
        </p:txBody>
      </p:sp>
      <p:pic>
        <p:nvPicPr>
          <p:cNvPr id="7" name="Picture 6">
            <a:extLst>
              <a:ext uri="{FF2B5EF4-FFF2-40B4-BE49-F238E27FC236}">
                <a16:creationId xmlns:a16="http://schemas.microsoft.com/office/drawing/2014/main" id="{5A8BC028-7CF2-C607-339A-85ABC5928BCE}"/>
              </a:ext>
            </a:extLst>
          </p:cNvPr>
          <p:cNvPicPr>
            <a:picLocks noChangeAspect="1"/>
          </p:cNvPicPr>
          <p:nvPr/>
        </p:nvPicPr>
        <p:blipFill>
          <a:blip r:embed="rId3"/>
          <a:stretch>
            <a:fillRect/>
          </a:stretch>
        </p:blipFill>
        <p:spPr>
          <a:xfrm>
            <a:off x="1143000" y="2673565"/>
            <a:ext cx="6691773" cy="3931920"/>
          </a:xfrm>
          <a:prstGeom prst="rect">
            <a:avLst/>
          </a:prstGeom>
        </p:spPr>
      </p:pic>
    </p:spTree>
    <p:extLst>
      <p:ext uri="{BB962C8B-B14F-4D97-AF65-F5344CB8AC3E}">
        <p14:creationId xmlns:p14="http://schemas.microsoft.com/office/powerpoint/2010/main" val="2750166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47CCC25-2FA7-A884-B323-3E4EE55913BC}"/>
              </a:ext>
            </a:extLst>
          </p:cNvPr>
          <p:cNvPicPr>
            <a:picLocks noChangeAspect="1"/>
          </p:cNvPicPr>
          <p:nvPr/>
        </p:nvPicPr>
        <p:blipFill>
          <a:blip r:embed="rId2"/>
          <a:stretch>
            <a:fillRect/>
          </a:stretch>
        </p:blipFill>
        <p:spPr>
          <a:xfrm>
            <a:off x="1435994" y="585988"/>
            <a:ext cx="6272011" cy="5686023"/>
          </a:xfrm>
          <a:prstGeom prst="rect">
            <a:avLst/>
          </a:prstGeom>
        </p:spPr>
      </p:pic>
    </p:spTree>
    <p:extLst>
      <p:ext uri="{BB962C8B-B14F-4D97-AF65-F5344CB8AC3E}">
        <p14:creationId xmlns:p14="http://schemas.microsoft.com/office/powerpoint/2010/main" val="33811489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Toxics Release Inventory - Annual reports that people once paid a lot of attention to</a:t>
            </a:r>
          </a:p>
        </p:txBody>
      </p:sp>
      <p:sp>
        <p:nvSpPr>
          <p:cNvPr id="3" name="Content Placeholder 2"/>
          <p:cNvSpPr>
            <a:spLocks noGrp="1"/>
          </p:cNvSpPr>
          <p:nvPr>
            <p:ph idx="1"/>
          </p:nvPr>
        </p:nvSpPr>
        <p:spPr>
          <a:xfrm>
            <a:off x="457200" y="2057400"/>
            <a:ext cx="8229600" cy="4525963"/>
          </a:xfrm>
        </p:spPr>
        <p:txBody>
          <a:bodyPr/>
          <a:lstStyle/>
          <a:p>
            <a:r>
              <a:rPr lang="en-US" sz="2400" dirty="0"/>
              <a:t>21,557 facilities reported to TRI for 2018</a:t>
            </a:r>
          </a:p>
          <a:p>
            <a:r>
              <a:rPr lang="en-US" sz="2400" dirty="0"/>
              <a:t>Most releases were in the form of land disposal, primarily from metal mining operations</a:t>
            </a:r>
          </a:p>
          <a:p>
            <a:r>
              <a:rPr lang="en-US" sz="2400" dirty="0"/>
              <a:t>Since 2007, releases decreased by 9%</a:t>
            </a:r>
          </a:p>
          <a:p>
            <a:endParaRPr lang="en-US" dirty="0"/>
          </a:p>
        </p:txBody>
      </p:sp>
      <p:pic>
        <p:nvPicPr>
          <p:cNvPr id="4100" name="Picture 4"/>
          <p:cNvPicPr>
            <a:picLocks noChangeAspect="1" noChangeArrowheads="1"/>
          </p:cNvPicPr>
          <p:nvPr/>
        </p:nvPicPr>
        <p:blipFill>
          <a:blip r:embed="rId2" cstate="print"/>
          <a:srcRect/>
          <a:stretch>
            <a:fillRect/>
          </a:stretch>
        </p:blipFill>
        <p:spPr bwMode="auto">
          <a:xfrm>
            <a:off x="3505200" y="3657600"/>
            <a:ext cx="2333625" cy="2047875"/>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They may still pay attention in these places</a:t>
            </a:r>
          </a:p>
        </p:txBody>
      </p:sp>
      <p:pic>
        <p:nvPicPr>
          <p:cNvPr id="2050" name="Picture 2"/>
          <p:cNvPicPr>
            <a:picLocks noGrp="1" noChangeAspect="1" noChangeArrowheads="1"/>
          </p:cNvPicPr>
          <p:nvPr>
            <p:ph idx="1"/>
          </p:nvPr>
        </p:nvPicPr>
        <p:blipFill>
          <a:blip r:embed="rId2" cstate="print"/>
          <a:srcRect/>
          <a:stretch>
            <a:fillRect/>
          </a:stretch>
        </p:blipFill>
        <p:spPr bwMode="auto">
          <a:xfrm>
            <a:off x="2034177" y="1600200"/>
            <a:ext cx="5075646" cy="4525963"/>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original idea - TSCA</a:t>
            </a:r>
          </a:p>
        </p:txBody>
      </p:sp>
      <p:sp>
        <p:nvSpPr>
          <p:cNvPr id="3" name="Content Placeholder 2"/>
          <p:cNvSpPr>
            <a:spLocks noGrp="1"/>
          </p:cNvSpPr>
          <p:nvPr>
            <p:ph idx="1"/>
          </p:nvPr>
        </p:nvSpPr>
        <p:spPr/>
        <p:txBody>
          <a:bodyPr/>
          <a:lstStyle/>
          <a:p>
            <a:r>
              <a:rPr lang="en-US" dirty="0"/>
              <a:t>Meant to control pollution risks at the source – but as in the opera, it ends badly</a:t>
            </a:r>
          </a:p>
        </p:txBody>
      </p:sp>
      <p:pic>
        <p:nvPicPr>
          <p:cNvPr id="5122" name="Picture 2"/>
          <p:cNvPicPr>
            <a:picLocks noChangeAspect="1" noChangeArrowheads="1"/>
          </p:cNvPicPr>
          <p:nvPr/>
        </p:nvPicPr>
        <p:blipFill>
          <a:blip r:embed="rId2" cstate="print"/>
          <a:srcRect/>
          <a:stretch>
            <a:fillRect/>
          </a:stretch>
        </p:blipFill>
        <p:spPr bwMode="auto">
          <a:xfrm>
            <a:off x="457200" y="2819400"/>
            <a:ext cx="8329718" cy="356616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The Useless Form U and what it could do</a:t>
            </a:r>
          </a:p>
        </p:txBody>
      </p:sp>
      <p:sp>
        <p:nvSpPr>
          <p:cNvPr id="3" name="Content Placeholder 2"/>
          <p:cNvSpPr>
            <a:spLocks noGrp="1"/>
          </p:cNvSpPr>
          <p:nvPr>
            <p:ph idx="1"/>
          </p:nvPr>
        </p:nvSpPr>
        <p:spPr>
          <a:xfrm>
            <a:off x="457200" y="1600200"/>
            <a:ext cx="8229600" cy="5105400"/>
          </a:xfrm>
        </p:spPr>
        <p:txBody>
          <a:bodyPr>
            <a:normAutofit fontScale="77500" lnSpcReduction="20000"/>
          </a:bodyPr>
          <a:lstStyle/>
          <a:p>
            <a:r>
              <a:rPr lang="en-US" dirty="0"/>
              <a:t>It asks manufacturers to answer for Processors as to whether the chemical is used for </a:t>
            </a:r>
          </a:p>
          <a:p>
            <a:r>
              <a:rPr lang="en-US" dirty="0"/>
              <a:t>b. Consumer or Commercial (purposes) or both</a:t>
            </a:r>
          </a:p>
          <a:p>
            <a:r>
              <a:rPr lang="en-US" dirty="0"/>
              <a:t>c. Used in Products Intended for Children? </a:t>
            </a:r>
          </a:p>
          <a:p>
            <a:r>
              <a:rPr lang="en-US" dirty="0"/>
              <a:t>d. Percent Production Volume </a:t>
            </a:r>
          </a:p>
          <a:p>
            <a:r>
              <a:rPr lang="en-US" dirty="0"/>
              <a:t>e. Maximum Concentration</a:t>
            </a:r>
          </a:p>
          <a:p>
            <a:r>
              <a:rPr lang="en-US" dirty="0"/>
              <a:t>f. Number of Commercial Workers Reasonably Likely to be Exposed</a:t>
            </a:r>
          </a:p>
          <a:p>
            <a:r>
              <a:rPr lang="en-US" dirty="0"/>
              <a:t>Manufacturers can say “I Don’t Know”.</a:t>
            </a:r>
          </a:p>
          <a:p>
            <a:r>
              <a:rPr lang="en-US" dirty="0"/>
              <a:t>WHY HAVE MANUFACTURERS fill this out?  Have them fill out the first part – which tells about the chemical – information THEY HAVE – and then have them submit that to an electronic database.  Let the processor then fill out the rest.  Let the form follow the chemical.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P2 Revolution</a:t>
            </a:r>
          </a:p>
        </p:txBody>
      </p:sp>
      <p:sp>
        <p:nvSpPr>
          <p:cNvPr id="3" name="Content Placeholder 2"/>
          <p:cNvSpPr>
            <a:spLocks noGrp="1"/>
          </p:cNvSpPr>
          <p:nvPr>
            <p:ph idx="1"/>
          </p:nvPr>
        </p:nvSpPr>
        <p:spPr/>
        <p:txBody>
          <a:bodyPr/>
          <a:lstStyle/>
          <a:p>
            <a:r>
              <a:rPr lang="en-US" dirty="0"/>
              <a:t>Drag out reduction in metal plating</a:t>
            </a:r>
          </a:p>
        </p:txBody>
      </p:sp>
      <p:pic>
        <p:nvPicPr>
          <p:cNvPr id="7170" name="Picture 2"/>
          <p:cNvPicPr>
            <a:picLocks noChangeAspect="1" noChangeArrowheads="1"/>
          </p:cNvPicPr>
          <p:nvPr/>
        </p:nvPicPr>
        <p:blipFill>
          <a:blip r:embed="rId2" cstate="print"/>
          <a:srcRect/>
          <a:stretch>
            <a:fillRect/>
          </a:stretch>
        </p:blipFill>
        <p:spPr bwMode="auto">
          <a:xfrm>
            <a:off x="1676400" y="2819400"/>
            <a:ext cx="4927911" cy="27432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Baking soda blasting paint removal</a:t>
            </a:r>
          </a:p>
        </p:txBody>
      </p:sp>
      <p:pic>
        <p:nvPicPr>
          <p:cNvPr id="8194" name="Picture 2"/>
          <p:cNvPicPr>
            <a:picLocks noGrp="1" noChangeAspect="1" noChangeArrowheads="1"/>
          </p:cNvPicPr>
          <p:nvPr>
            <p:ph idx="1"/>
          </p:nvPr>
        </p:nvPicPr>
        <p:blipFill>
          <a:blip r:embed="rId2" cstate="print"/>
          <a:srcRect/>
          <a:stretch>
            <a:fillRect/>
          </a:stretch>
        </p:blipFill>
        <p:spPr bwMode="auto">
          <a:xfrm>
            <a:off x="3776662" y="2434431"/>
            <a:ext cx="1590675" cy="28575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High Volume Low Pressure Spray Paint</a:t>
            </a:r>
          </a:p>
        </p:txBody>
      </p:sp>
      <p:sp>
        <p:nvSpPr>
          <p:cNvPr id="3" name="Content Placeholder 2"/>
          <p:cNvSpPr>
            <a:spLocks noGrp="1"/>
          </p:cNvSpPr>
          <p:nvPr>
            <p:ph idx="1"/>
          </p:nvPr>
        </p:nvSpPr>
        <p:spPr/>
        <p:txBody>
          <a:bodyPr/>
          <a:lstStyle/>
          <a:p>
            <a:endParaRPr lang="en-US"/>
          </a:p>
        </p:txBody>
      </p:sp>
      <p:pic>
        <p:nvPicPr>
          <p:cNvPr id="9218" name="Picture 2"/>
          <p:cNvPicPr>
            <a:picLocks noChangeAspect="1" noChangeArrowheads="1"/>
          </p:cNvPicPr>
          <p:nvPr/>
        </p:nvPicPr>
        <p:blipFill>
          <a:blip r:embed="rId2" cstate="print"/>
          <a:srcRect/>
          <a:stretch>
            <a:fillRect/>
          </a:stretch>
        </p:blipFill>
        <p:spPr bwMode="auto">
          <a:xfrm>
            <a:off x="3810000" y="2667000"/>
            <a:ext cx="3108960" cy="310896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Hydrogen peroxide based cleaners</a:t>
            </a:r>
          </a:p>
        </p:txBody>
      </p:sp>
      <p:sp>
        <p:nvSpPr>
          <p:cNvPr id="3" name="Content Placeholder 2"/>
          <p:cNvSpPr>
            <a:spLocks noGrp="1"/>
          </p:cNvSpPr>
          <p:nvPr>
            <p:ph idx="1"/>
          </p:nvPr>
        </p:nvSpPr>
        <p:spPr/>
        <p:txBody>
          <a:bodyPr/>
          <a:lstStyle/>
          <a:p>
            <a:r>
              <a:rPr lang="en-US" dirty="0"/>
              <a:t>Substitute for chlorine-based, other toxics</a:t>
            </a:r>
          </a:p>
        </p:txBody>
      </p:sp>
      <p:pic>
        <p:nvPicPr>
          <p:cNvPr id="10242" name="Picture 2"/>
          <p:cNvPicPr>
            <a:picLocks noChangeAspect="1" noChangeArrowheads="1"/>
          </p:cNvPicPr>
          <p:nvPr/>
        </p:nvPicPr>
        <p:blipFill>
          <a:blip r:embed="rId2" cstate="print"/>
          <a:srcRect/>
          <a:stretch>
            <a:fillRect/>
          </a:stretch>
        </p:blipFill>
        <p:spPr bwMode="auto">
          <a:xfrm>
            <a:off x="6324600" y="3276600"/>
            <a:ext cx="1828800" cy="1828800"/>
          </a:xfrm>
          <a:prstGeom prst="rect">
            <a:avLst/>
          </a:prstGeom>
          <a:noFill/>
          <a:ln w="9525">
            <a:noFill/>
            <a:miter lim="800000"/>
            <a:headEnd/>
            <a:tailEnd/>
          </a:ln>
        </p:spPr>
      </p:pic>
      <p:sp>
        <p:nvSpPr>
          <p:cNvPr id="5" name="Rectangle 4"/>
          <p:cNvSpPr/>
          <p:nvPr/>
        </p:nvSpPr>
        <p:spPr>
          <a:xfrm>
            <a:off x="1295400" y="2590800"/>
            <a:ext cx="4572000" cy="2031325"/>
          </a:xfrm>
          <a:prstGeom prst="rect">
            <a:avLst/>
          </a:prstGeom>
        </p:spPr>
        <p:txBody>
          <a:bodyPr>
            <a:spAutoFit/>
          </a:bodyPr>
          <a:lstStyle/>
          <a:p>
            <a:r>
              <a:rPr lang="en-US" dirty="0"/>
              <a:t>“I use the 3% Hydrogen Peroxide and no longer have to worry about my dogs having residual traces of chemical cleaners on the </a:t>
            </a:r>
            <a:r>
              <a:rPr lang="en-US" dirty="0" err="1"/>
              <a:t>floors,etc</a:t>
            </a:r>
            <a:r>
              <a:rPr lang="en-US" dirty="0"/>
              <a:t> that they may get on their </a:t>
            </a:r>
            <a:r>
              <a:rPr lang="en-US" dirty="0" err="1"/>
              <a:t>feet,or</a:t>
            </a:r>
            <a:r>
              <a:rPr lang="en-US" dirty="0"/>
              <a:t> fur that they may lick off and get sick from.”</a:t>
            </a:r>
          </a:p>
          <a:p>
            <a:endParaRPr lang="en-US" dirty="0"/>
          </a:p>
          <a:p>
            <a:r>
              <a:rPr lang="en-US" dirty="0"/>
              <a:t>Testimony at “The Greenest Dollar”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Immortal etchants</a:t>
            </a:r>
          </a:p>
        </p:txBody>
      </p:sp>
      <p:sp>
        <p:nvSpPr>
          <p:cNvPr id="3" name="Content Placeholder 2"/>
          <p:cNvSpPr>
            <a:spLocks noGrp="1"/>
          </p:cNvSpPr>
          <p:nvPr>
            <p:ph idx="1"/>
          </p:nvPr>
        </p:nvSpPr>
        <p:spPr/>
        <p:txBody>
          <a:bodyPr>
            <a:normAutofit fontScale="92500" lnSpcReduction="20000"/>
          </a:bodyPr>
          <a:lstStyle/>
          <a:p>
            <a:r>
              <a:rPr lang="en-US" dirty="0"/>
              <a:t>Acids used to make wiring boards, decorative metal products</a:t>
            </a:r>
          </a:p>
          <a:p>
            <a:r>
              <a:rPr lang="en-US" dirty="0"/>
              <a:t>Can extend their useful life by maintaining constant pH precisely</a:t>
            </a:r>
          </a:p>
          <a:p>
            <a:r>
              <a:rPr lang="en-US" dirty="0"/>
              <a:t>Several methods of </a:t>
            </a:r>
          </a:p>
          <a:p>
            <a:pPr>
              <a:buNone/>
            </a:pPr>
            <a:r>
              <a:rPr lang="en-US" dirty="0"/>
              <a:t>	reversing the oxidation/</a:t>
            </a:r>
          </a:p>
          <a:p>
            <a:pPr>
              <a:buNone/>
            </a:pPr>
            <a:r>
              <a:rPr lang="en-US" dirty="0"/>
              <a:t>	reduction chemical process</a:t>
            </a:r>
          </a:p>
          <a:p>
            <a:pPr>
              <a:buNone/>
            </a:pPr>
            <a:r>
              <a:rPr lang="en-US" dirty="0"/>
              <a:t>Regeneration or life extension found to be widely feasible but few were doing it because disposal was cheap</a:t>
            </a:r>
          </a:p>
        </p:txBody>
      </p:sp>
      <p:pic>
        <p:nvPicPr>
          <p:cNvPr id="11266" name="Picture 2"/>
          <p:cNvPicPr>
            <a:picLocks noChangeAspect="1" noChangeArrowheads="1"/>
          </p:cNvPicPr>
          <p:nvPr/>
        </p:nvPicPr>
        <p:blipFill>
          <a:blip r:embed="rId2" cstate="print"/>
          <a:srcRect/>
          <a:stretch>
            <a:fillRect/>
          </a:stretch>
        </p:blipFill>
        <p:spPr bwMode="auto">
          <a:xfrm>
            <a:off x="5334000" y="2895600"/>
            <a:ext cx="2895600" cy="158115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in the Context of Relationship</a:t>
            </a:r>
          </a:p>
        </p:txBody>
      </p:sp>
      <p:sp>
        <p:nvSpPr>
          <p:cNvPr id="3" name="Content Placeholder 2"/>
          <p:cNvSpPr>
            <a:spLocks noGrp="1"/>
          </p:cNvSpPr>
          <p:nvPr>
            <p:ph idx="1"/>
          </p:nvPr>
        </p:nvSpPr>
        <p:spPr>
          <a:xfrm>
            <a:off x="457200" y="1295400"/>
            <a:ext cx="8229600" cy="5257800"/>
          </a:xfrm>
        </p:spPr>
        <p:txBody>
          <a:bodyPr>
            <a:normAutofit fontScale="62500" lnSpcReduction="20000"/>
          </a:bodyPr>
          <a:lstStyle/>
          <a:p>
            <a:r>
              <a:rPr lang="en-US" dirty="0"/>
              <a:t>You can calculate the severity of risk all you want, but I don’t think you have the right to impose risks on me.  RISK IMPOSITION is a value question.  RISK ASSESSMENT can be a dodge of the more important question.</a:t>
            </a:r>
          </a:p>
          <a:p>
            <a:r>
              <a:rPr lang="en-US" dirty="0"/>
              <a:t>It is hubristic to think we can actually calculate risk with precision.  </a:t>
            </a:r>
          </a:p>
          <a:p>
            <a:r>
              <a:rPr lang="en-US" dirty="0"/>
              <a:t>We mislead ourselves by looking at risk in a vacuum.  Risks exist in combination.</a:t>
            </a:r>
          </a:p>
          <a:p>
            <a:r>
              <a:rPr lang="en-US" dirty="0"/>
              <a:t>We should simply adopt the moral strategy of </a:t>
            </a:r>
            <a:r>
              <a:rPr lang="en-US" i="1" dirty="0"/>
              <a:t>reducing risks where we can. The existence of risk does give rise to a responsibility to investigate and to try to reduce the risk.  We should only use </a:t>
            </a:r>
            <a:r>
              <a:rPr lang="en-US" dirty="0"/>
              <a:t>Acceptable Risk as a temporary compromise while working to reduce risks.</a:t>
            </a:r>
          </a:p>
          <a:p>
            <a:r>
              <a:rPr lang="en-US" dirty="0"/>
              <a:t>If someone says you are unrealistic to articulate the precautionary principle, because we cannot expect to live in a risk-free world, ask them if they think we should have the right to choose our own risks?  Or is that something others should do for us?  </a:t>
            </a:r>
          </a:p>
          <a:p>
            <a:r>
              <a:rPr lang="en-US" dirty="0"/>
              <a:t>Ask them if you served them a glass of wine having one part per billion sewage in it (without telling you), would that be ok, given that there is no medical evidence that that level will harm you?  Or would they rather you told them and gave them the choice not to drink it?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02171-79C8-EDA5-F14D-A3127E709176}"/>
              </a:ext>
            </a:extLst>
          </p:cNvPr>
          <p:cNvSpPr>
            <a:spLocks noGrp="1"/>
          </p:cNvSpPr>
          <p:nvPr>
            <p:ph type="title"/>
          </p:nvPr>
        </p:nvSpPr>
        <p:spPr/>
        <p:txBody>
          <a:bodyPr>
            <a:normAutofit fontScale="90000"/>
          </a:bodyPr>
          <a:lstStyle/>
          <a:p>
            <a:r>
              <a:rPr lang="en-US" dirty="0"/>
              <a:t>Elements of A Detoxification Agenda</a:t>
            </a:r>
          </a:p>
        </p:txBody>
      </p:sp>
      <p:sp>
        <p:nvSpPr>
          <p:cNvPr id="3" name="Content Placeholder 2">
            <a:extLst>
              <a:ext uri="{FF2B5EF4-FFF2-40B4-BE49-F238E27FC236}">
                <a16:creationId xmlns:a16="http://schemas.microsoft.com/office/drawing/2014/main" id="{F378FD42-BF6F-5B00-7F85-62208C2C222C}"/>
              </a:ext>
            </a:extLst>
          </p:cNvPr>
          <p:cNvSpPr>
            <a:spLocks noGrp="1"/>
          </p:cNvSpPr>
          <p:nvPr>
            <p:ph idx="1"/>
          </p:nvPr>
        </p:nvSpPr>
        <p:spPr/>
        <p:txBody>
          <a:bodyPr>
            <a:normAutofit fontScale="55000" lnSpcReduction="20000"/>
          </a:bodyPr>
          <a:lstStyle/>
          <a:p>
            <a:pPr marL="514350" indent="-514350">
              <a:buAutoNum type="arabicPeriod"/>
            </a:pPr>
            <a:r>
              <a:rPr lang="en-US" dirty="0"/>
              <a:t>Restore Impacted Communities</a:t>
            </a:r>
          </a:p>
          <a:p>
            <a:pPr marL="514350" indent="-514350">
              <a:buAutoNum type="arabicPeriod"/>
            </a:pPr>
            <a:r>
              <a:rPr lang="en-US" dirty="0"/>
              <a:t>Ban Never Chemicals</a:t>
            </a:r>
          </a:p>
          <a:p>
            <a:pPr marL="514350" indent="-514350">
              <a:buAutoNum type="arabicPeriod"/>
            </a:pPr>
            <a:r>
              <a:rPr lang="en-US" dirty="0"/>
              <a:t>Fund SDWA testing and provision everywhere</a:t>
            </a:r>
          </a:p>
          <a:p>
            <a:pPr marL="514350" indent="-514350">
              <a:buAutoNum type="arabicPeriod"/>
            </a:pPr>
            <a:r>
              <a:rPr lang="en-US" dirty="0"/>
              <a:t>Fund updating CWA treatment everywhere</a:t>
            </a:r>
          </a:p>
          <a:p>
            <a:pPr marL="514350" indent="-514350">
              <a:buAutoNum type="arabicPeriod"/>
            </a:pPr>
            <a:r>
              <a:rPr lang="en-US" dirty="0"/>
              <a:t>Restore funding to state enforcement programs</a:t>
            </a:r>
          </a:p>
          <a:p>
            <a:pPr marL="514350" indent="-514350">
              <a:buAutoNum type="arabicPeriod"/>
            </a:pPr>
            <a:r>
              <a:rPr lang="en-US" dirty="0"/>
              <a:t>Provide funding and assist states in providing technical, financial and compliance assistance to greening industry</a:t>
            </a:r>
          </a:p>
          <a:p>
            <a:pPr marL="514350" indent="-514350">
              <a:buAutoNum type="arabicPeriod"/>
            </a:pPr>
            <a:r>
              <a:rPr lang="en-US" dirty="0"/>
              <a:t>Ensure expertise is available to every community and citizens on knowing how to purchase green, live green, work green, and more safely consume</a:t>
            </a:r>
          </a:p>
          <a:p>
            <a:pPr marL="514350" indent="-514350">
              <a:buAutoNum type="arabicPeriod"/>
            </a:pPr>
            <a:r>
              <a:rPr lang="en-US" dirty="0"/>
              <a:t>Work with community development corporations on healthy housing and development</a:t>
            </a:r>
          </a:p>
          <a:p>
            <a:pPr marL="514350" indent="-514350">
              <a:buAutoNum type="arabicPeriod"/>
            </a:pPr>
            <a:r>
              <a:rPr lang="en-US" dirty="0"/>
              <a:t>Operationalize environmental justice</a:t>
            </a:r>
          </a:p>
          <a:p>
            <a:pPr marL="514350" indent="-514350">
              <a:buAutoNum type="arabicPeriod"/>
            </a:pPr>
            <a:r>
              <a:rPr lang="en-US" dirty="0"/>
              <a:t>Prevent industry dominance in policy-making at all levels</a:t>
            </a:r>
          </a:p>
          <a:p>
            <a:pPr marL="514350" indent="-514350">
              <a:buAutoNum type="arabicPeriod"/>
            </a:pPr>
            <a:r>
              <a:rPr lang="en-US" dirty="0"/>
              <a:t>Operationalize responsibility</a:t>
            </a:r>
          </a:p>
          <a:p>
            <a:pPr marL="514350" indent="-514350">
              <a:buAutoNum type="arabicPeriod"/>
            </a:pPr>
            <a:r>
              <a:rPr lang="en-US" dirty="0"/>
              <a:t>Remove Preemption</a:t>
            </a:r>
          </a:p>
        </p:txBody>
      </p:sp>
    </p:spTree>
    <p:extLst>
      <p:ext uri="{BB962C8B-B14F-4D97-AF65-F5344CB8AC3E}">
        <p14:creationId xmlns:p14="http://schemas.microsoft.com/office/powerpoint/2010/main" val="8817097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FE337-BE5E-5F8D-FB5A-94CCBD65D390}"/>
              </a:ext>
            </a:extLst>
          </p:cNvPr>
          <p:cNvSpPr>
            <a:spLocks noGrp="1"/>
          </p:cNvSpPr>
          <p:nvPr>
            <p:ph type="title"/>
          </p:nvPr>
        </p:nvSpPr>
        <p:spPr/>
        <p:txBody>
          <a:bodyPr/>
          <a:lstStyle/>
          <a:p>
            <a:r>
              <a:rPr lang="en-US" dirty="0"/>
              <a:t>More Items for the Agenda</a:t>
            </a:r>
          </a:p>
        </p:txBody>
      </p:sp>
      <p:sp>
        <p:nvSpPr>
          <p:cNvPr id="3" name="Content Placeholder 2">
            <a:extLst>
              <a:ext uri="{FF2B5EF4-FFF2-40B4-BE49-F238E27FC236}">
                <a16:creationId xmlns:a16="http://schemas.microsoft.com/office/drawing/2014/main" id="{50AF0FA1-D051-F3C3-42FB-9A7D4CBAB5B1}"/>
              </a:ext>
            </a:extLst>
          </p:cNvPr>
          <p:cNvSpPr>
            <a:spLocks noGrp="1"/>
          </p:cNvSpPr>
          <p:nvPr>
            <p:ph idx="1"/>
          </p:nvPr>
        </p:nvSpPr>
        <p:spPr/>
        <p:txBody>
          <a:bodyPr>
            <a:normAutofit fontScale="47500" lnSpcReduction="20000"/>
          </a:bodyPr>
          <a:lstStyle/>
          <a:p>
            <a:pPr marL="0" indent="0">
              <a:buNone/>
            </a:pPr>
            <a:r>
              <a:rPr lang="en-US" dirty="0"/>
              <a:t>13.   Institute ALARA</a:t>
            </a:r>
          </a:p>
          <a:p>
            <a:pPr marL="514350" indent="-514350">
              <a:buAutoNum type="arabicPeriod" startAt="14"/>
            </a:pPr>
            <a:r>
              <a:rPr lang="en-US" dirty="0"/>
              <a:t>Shift the burden of proof</a:t>
            </a:r>
          </a:p>
          <a:p>
            <a:pPr marL="514350" indent="-514350">
              <a:buAutoNum type="arabicPeriod" startAt="14"/>
            </a:pPr>
            <a:r>
              <a:rPr lang="en-US" dirty="0"/>
              <a:t>Engage communities in planning</a:t>
            </a:r>
          </a:p>
          <a:p>
            <a:pPr marL="514350" indent="-514350">
              <a:buAutoNum type="arabicPeriod" startAt="14"/>
            </a:pPr>
            <a:r>
              <a:rPr lang="en-US" dirty="0"/>
              <a:t>Build Toxics Recognition and Prevention into Health Care, Housing, Purchasing</a:t>
            </a:r>
          </a:p>
          <a:p>
            <a:pPr marL="514350" indent="-514350">
              <a:buAutoNum type="arabicPeriod" startAt="14"/>
            </a:pPr>
            <a:r>
              <a:rPr lang="en-US" dirty="0"/>
              <a:t>Reclaim International Leadership</a:t>
            </a:r>
          </a:p>
          <a:p>
            <a:pPr marL="514350" indent="-514350">
              <a:buAutoNum type="arabicPeriod" startAt="14"/>
            </a:pPr>
            <a:r>
              <a:rPr lang="en-US" dirty="0"/>
              <a:t>Make the form follow the chemical so we have universal tracking of hazardous substance movements</a:t>
            </a:r>
          </a:p>
          <a:p>
            <a:pPr marL="514350" indent="-514350">
              <a:buAutoNum type="arabicPeriod" startAt="14"/>
            </a:pPr>
            <a:r>
              <a:rPr lang="en-US" dirty="0"/>
              <a:t>Work with every hazardous industrial sector to continuously reduce hazards</a:t>
            </a:r>
          </a:p>
          <a:p>
            <a:pPr marL="514350" indent="-514350">
              <a:buAutoNum type="arabicPeriod" startAt="14"/>
            </a:pPr>
            <a:r>
              <a:rPr lang="en-US" dirty="0"/>
              <a:t>Reward risk sources for risk reduction through insurance rebates and other means</a:t>
            </a:r>
          </a:p>
          <a:p>
            <a:pPr marL="514350" indent="-514350">
              <a:buAutoNum type="arabicPeriod" startAt="14"/>
            </a:pPr>
            <a:r>
              <a:rPr lang="en-US" dirty="0"/>
              <a:t>Initiate public-private partnerships to develop green alternatives and keep a public share in what is developed so that the green alternatives will both provide business incentives and be available to everyone at reasonable prices – create shared intellectual capital in such public-private partnership green alternative </a:t>
            </a:r>
            <a:r>
              <a:rPr lang="en-US"/>
              <a:t>development.</a:t>
            </a:r>
          </a:p>
          <a:p>
            <a:pPr marL="514350" indent="-514350">
              <a:buAutoNum type="arabicPeriod" startAt="14"/>
            </a:pPr>
            <a:r>
              <a:rPr lang="en-US"/>
              <a:t>Counter </a:t>
            </a:r>
            <a:r>
              <a:rPr lang="en-US" dirty="0"/>
              <a:t>propaganda and political action against regulation by convening regular public discussion of the information of concern and the options for reducing risks, potential and real, as continuous business as usual, of concern to both private and common bodies.</a:t>
            </a:r>
          </a:p>
          <a:p>
            <a:endParaRPr lang="en-US" dirty="0"/>
          </a:p>
        </p:txBody>
      </p:sp>
    </p:spTree>
    <p:extLst>
      <p:ext uri="{BB962C8B-B14F-4D97-AF65-F5344CB8AC3E}">
        <p14:creationId xmlns:p14="http://schemas.microsoft.com/office/powerpoint/2010/main" val="13408907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Enjoy!</a:t>
            </a:r>
          </a:p>
        </p:txBody>
      </p:sp>
      <p:pic>
        <p:nvPicPr>
          <p:cNvPr id="6146" name="Picture 2"/>
          <p:cNvPicPr>
            <a:picLocks noChangeAspect="1" noChangeArrowheads="1"/>
          </p:cNvPicPr>
          <p:nvPr/>
        </p:nvPicPr>
        <p:blipFill>
          <a:blip r:embed="rId2" cstate="print"/>
          <a:srcRect/>
          <a:stretch>
            <a:fillRect/>
          </a:stretch>
        </p:blipFill>
        <p:spPr bwMode="auto">
          <a:xfrm>
            <a:off x="3200400" y="1295400"/>
            <a:ext cx="3220148" cy="484632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405</TotalTime>
  <Words>2672</Words>
  <Application>Microsoft Office PowerPoint</Application>
  <PresentationFormat>On-screen Show (4:3)</PresentationFormat>
  <Paragraphs>174</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One key strand in this story: coal tar</vt:lpstr>
      <vt:lpstr>His student William Perkin tries to pull quinine (for malaria, to replace cinchona bark from Peru) from tar</vt:lpstr>
      <vt:lpstr>The industry grows and comes here</vt:lpstr>
      <vt:lpstr>The result</vt:lpstr>
      <vt:lpstr>RCRA and CERCLA</vt:lpstr>
      <vt:lpstr>Population 312,572,412  Cancer Risk per million 31.6890 </vt:lpstr>
      <vt:lpstr>There is improvement</vt:lpstr>
      <vt:lpstr>https://www.epa.gov/national-air-toxics-assessment/2014-nata-assessment-results#nationwide </vt:lpstr>
      <vt:lpstr>Clean Water Act toxics</vt:lpstr>
      <vt:lpstr>Sierra Club clarifies things</vt:lpstr>
      <vt:lpstr>From Oliver Houck’s “The Regulation of Toxic Pollutants under the Clean Water Act”   (1991)  https://elr.info/sites/default/files/articles/21.10528.htm</vt:lpstr>
      <vt:lpstr>Creeping incorporation of economic considerations</vt:lpstr>
      <vt:lpstr>Houck recommends</vt:lpstr>
      <vt:lpstr>How It CAN WORK</vt:lpstr>
      <vt:lpstr>That’s one aspect of how one arm of government can work.  There are other tools of governance.</vt:lpstr>
      <vt:lpstr>Right to Know</vt:lpstr>
      <vt:lpstr>Safety Data Sheets</vt:lpstr>
      <vt:lpstr>PowerPoint Presentation</vt:lpstr>
      <vt:lpstr>Toxics Release Inventory - Annual reports that people once paid a lot of attention to</vt:lpstr>
      <vt:lpstr>They may still pay attention in these places</vt:lpstr>
      <vt:lpstr>The original idea - TSCA</vt:lpstr>
      <vt:lpstr>The Useless Form U and what it could do</vt:lpstr>
      <vt:lpstr>The P2 Revolution</vt:lpstr>
      <vt:lpstr>Baking soda blasting paint removal</vt:lpstr>
      <vt:lpstr>High Volume Low Pressure Spray Paint</vt:lpstr>
      <vt:lpstr>Hydrogen peroxide based cleaners</vt:lpstr>
      <vt:lpstr>Immortal etchants</vt:lpstr>
      <vt:lpstr>Risk in the Context of Relationship</vt:lpstr>
      <vt:lpstr>Elements of A Detoxification Agenda</vt:lpstr>
      <vt:lpstr>More Items for the Agenda</vt:lpstr>
      <vt:lpstr>Enjoy!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Population 312,572,412  Cancer Risk per million 31.6890</dc:title>
  <dc:creator>rick</dc:creator>
  <cp:lastModifiedBy>richard reibstein</cp:lastModifiedBy>
  <cp:revision>12</cp:revision>
  <dcterms:created xsi:type="dcterms:W3CDTF">2020-03-19T00:15:40Z</dcterms:created>
  <dcterms:modified xsi:type="dcterms:W3CDTF">2023-03-30T21:56:53Z</dcterms:modified>
</cp:coreProperties>
</file>