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48" r:id="rId1"/>
  </p:sldMasterIdLst>
  <p:notesMasterIdLst>
    <p:notesMasterId r:id="rId23"/>
  </p:notesMasterIdLst>
  <p:sldIdLst>
    <p:sldId id="256" r:id="rId2"/>
    <p:sldId id="258" r:id="rId3"/>
    <p:sldId id="286" r:id="rId4"/>
    <p:sldId id="301" r:id="rId5"/>
    <p:sldId id="303" r:id="rId6"/>
    <p:sldId id="257" r:id="rId7"/>
    <p:sldId id="300" r:id="rId8"/>
    <p:sldId id="285" r:id="rId9"/>
    <p:sldId id="259" r:id="rId10"/>
    <p:sldId id="287" r:id="rId11"/>
    <p:sldId id="306" r:id="rId12"/>
    <p:sldId id="261" r:id="rId13"/>
    <p:sldId id="307" r:id="rId14"/>
    <p:sldId id="304" r:id="rId15"/>
    <p:sldId id="305" r:id="rId16"/>
    <p:sldId id="308" r:id="rId17"/>
    <p:sldId id="262" r:id="rId18"/>
    <p:sldId id="263" r:id="rId19"/>
    <p:sldId id="264" r:id="rId20"/>
    <p:sldId id="289" r:id="rId21"/>
    <p:sldId id="30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75" autoAdjust="0"/>
    <p:restoredTop sz="94660"/>
  </p:normalViewPr>
  <p:slideViewPr>
    <p:cSldViewPr snapToGrid="0">
      <p:cViewPr varScale="1">
        <p:scale>
          <a:sx n="78" d="100"/>
          <a:sy n="78" d="100"/>
        </p:scale>
        <p:origin x="107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7A4818-27C1-4543-A922-E9372DA3C397}"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B52E79-CF74-4E8F-80B1-322EDD58C994}" type="slidenum">
              <a:rPr lang="en-US" smtClean="0"/>
              <a:t>‹#›</a:t>
            </a:fld>
            <a:endParaRPr lang="en-US"/>
          </a:p>
        </p:txBody>
      </p:sp>
    </p:spTree>
    <p:extLst>
      <p:ext uri="{BB962C8B-B14F-4D97-AF65-F5344CB8AC3E}">
        <p14:creationId xmlns:p14="http://schemas.microsoft.com/office/powerpoint/2010/main" val="3395413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E6E28-8585-4E31-B728-A4C8BF9EA031}"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25851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B4DD2F-820D-457F-8A8A-54818AB67B47}"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307" y="6407843"/>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88691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5118B3-226A-4957-93E1-078D2ED2F08E}"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4279231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C4B839-4E05-4098-A72C-5F01DF54AB5A}" type="datetime1">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0" y="68229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95662" y="6318270"/>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400246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B345EC-D1A0-4A78-8655-40F859103A0E}" type="datetime1">
              <a:rPr lang="en-US" smtClean="0"/>
              <a:t>4/17/2023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343716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BFE6C2-6571-4989-A191-EA2252842B89}" type="datetime1">
              <a:rPr lang="en-US" smtClean="0"/>
              <a:t>4/17/2023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a:xfrm>
            <a:off x="68844" y="6318270"/>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509203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CB36F-9D29-4FB5-A4CE-D8FC83F47813}" type="datetime1">
              <a:rPr lang="en-US" smtClean="0"/>
              <a:t>4/17/2023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a:xfrm>
            <a:off x="93783" y="6399531"/>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3608443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205604-D4BD-486B-BFF3-CD56B71EBF9C}" type="datetime1">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307" y="6391218"/>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136031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5C2771-20B3-4212-9321-C4E80EAB2C0F}" type="datetime1">
              <a:rPr lang="en-US" smtClean="0"/>
              <a:t>4/17/2023</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2267332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C8F00-FE21-4EE0-8CE8-DFD01E423F47}"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77194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74A0E7-193C-4611-9E3D-10E7E74BF768}"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F973E-D76A-4B6A-A137-FC2C22EFC38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3004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45B1324-09D4-46A8-86A6-EB8213689758}" type="datetime1">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0" y="4927951"/>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2925" y="6404563"/>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4255031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31D910F-6A11-4FCD-AB56-1C21B9A84560}" type="datetime1">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0" y="4927951"/>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dirty="0"/>
          </a:p>
        </p:txBody>
      </p:sp>
      <p:sp>
        <p:nvSpPr>
          <p:cNvPr id="7" name="Slide Number Placeholder 6"/>
          <p:cNvSpPr>
            <a:spLocks noGrp="1"/>
          </p:cNvSpPr>
          <p:nvPr>
            <p:ph type="sldNum" sz="quarter" idx="12"/>
          </p:nvPr>
        </p:nvSpPr>
        <p:spPr>
          <a:xfrm>
            <a:off x="14496" y="6441502"/>
            <a:ext cx="779767" cy="365125"/>
          </a:xfrm>
        </p:spPr>
        <p:txBody>
          <a:bodyPr/>
          <a:lstStyle/>
          <a:p>
            <a:fld id="{8BFF973E-D76A-4B6A-A137-FC2C22EFC387}"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4791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25659D1-FCB2-4F7C-89C8-F997E734F063}" type="datetime1">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307" y="6318270"/>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3746779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FFF9A8-6144-4806-8BD8-C1DCC93AAFD6}"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27033" y="6391217"/>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293060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14C2A-DA7C-4964-8078-D6C8D9588534}" type="datetime1">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18721" y="6399531"/>
            <a:ext cx="779767" cy="365125"/>
          </a:xfrm>
        </p:spPr>
        <p:txBody>
          <a:bodyPr/>
          <a:lstStyle/>
          <a:p>
            <a:fld id="{8BFF973E-D76A-4B6A-A137-FC2C22EFC387}" type="slidenum">
              <a:rPr lang="en-US" smtClean="0"/>
              <a:t>‹#›</a:t>
            </a:fld>
            <a:endParaRPr lang="en-US"/>
          </a:p>
        </p:txBody>
      </p:sp>
    </p:spTree>
    <p:extLst>
      <p:ext uri="{BB962C8B-B14F-4D97-AF65-F5344CB8AC3E}">
        <p14:creationId xmlns:p14="http://schemas.microsoft.com/office/powerpoint/2010/main" val="3689381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B2898F9-CE54-494D-97FA-504CB2CAC3AD}" type="datetime1">
              <a:rPr lang="en-US" smtClean="0"/>
              <a:t>4/17/2023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89826" y="6357967"/>
            <a:ext cx="779767" cy="365125"/>
          </a:xfrm>
          <a:prstGeom prst="rect">
            <a:avLst/>
          </a:prstGeom>
        </p:spPr>
        <p:txBody>
          <a:bodyPr vert="horz" lIns="91440" tIns="45720" rIns="91440" bIns="45720" rtlCol="0" anchor="ctr"/>
          <a:lstStyle>
            <a:lvl1pPr algn="r">
              <a:defRPr sz="2000">
                <a:solidFill>
                  <a:schemeClr val="tx1"/>
                </a:solidFill>
              </a:defRPr>
            </a:lvl1pPr>
          </a:lstStyle>
          <a:p>
            <a:fld id="{8BFF973E-D76A-4B6A-A137-FC2C22EFC387}" type="slidenum">
              <a:rPr lang="en-US" smtClean="0"/>
              <a:pPr/>
              <a:t>‹#›</a:t>
            </a:fld>
            <a:endParaRPr lang="en-US" dirty="0"/>
          </a:p>
        </p:txBody>
      </p:sp>
    </p:spTree>
    <p:extLst>
      <p:ext uri="{BB962C8B-B14F-4D97-AF65-F5344CB8AC3E}">
        <p14:creationId xmlns:p14="http://schemas.microsoft.com/office/powerpoint/2010/main" val="3939955270"/>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 id="2147484063" r:id="rId15"/>
    <p:sldLayoutId id="2147484064"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2731-8D2E-4AD3-9528-B18219147F81}"/>
              </a:ext>
            </a:extLst>
          </p:cNvPr>
          <p:cNvSpPr>
            <a:spLocks noGrp="1"/>
          </p:cNvSpPr>
          <p:nvPr>
            <p:ph type="ctrTitle"/>
          </p:nvPr>
        </p:nvSpPr>
        <p:spPr>
          <a:xfrm>
            <a:off x="2589211" y="2030285"/>
            <a:ext cx="8915399" cy="2262781"/>
          </a:xfrm>
        </p:spPr>
        <p:txBody>
          <a:bodyPr>
            <a:normAutofit fontScale="90000"/>
          </a:bodyPr>
          <a:lstStyle/>
          <a:p>
            <a:pPr algn="ctr">
              <a:spcAft>
                <a:spcPts val="600"/>
              </a:spcAft>
            </a:pPr>
            <a:r>
              <a:rPr lang="en-US" b="1" dirty="0"/>
              <a:t>Chloroprene Air Emissions from </a:t>
            </a:r>
            <a:br>
              <a:rPr lang="en-US" b="1" dirty="0"/>
            </a:br>
            <a:r>
              <a:rPr lang="en-US" b="1" dirty="0"/>
              <a:t>DuPont and Denka Facilities</a:t>
            </a:r>
            <a:br>
              <a:rPr lang="en-US" b="1" dirty="0"/>
            </a:br>
            <a:br>
              <a:rPr lang="en-US" b="1" dirty="0"/>
            </a:br>
            <a:r>
              <a:rPr lang="en-US" sz="3100" b="1" dirty="0"/>
              <a:t>Detoxifying Commerce</a:t>
            </a:r>
            <a:br>
              <a:rPr lang="en-US" sz="3100" b="1" dirty="0"/>
            </a:br>
            <a:r>
              <a:rPr lang="en-US" sz="3100" b="1" dirty="0"/>
              <a:t>Boston University</a:t>
            </a:r>
          </a:p>
        </p:txBody>
      </p:sp>
      <p:sp>
        <p:nvSpPr>
          <p:cNvPr id="3" name="Subtitle 2">
            <a:extLst>
              <a:ext uri="{FF2B5EF4-FFF2-40B4-BE49-F238E27FC236}">
                <a16:creationId xmlns:a16="http://schemas.microsoft.com/office/drawing/2014/main" id="{F2932727-E5AD-45C2-A1FF-DCD0693D9115}"/>
              </a:ext>
            </a:extLst>
          </p:cNvPr>
          <p:cNvSpPr>
            <a:spLocks noGrp="1"/>
          </p:cNvSpPr>
          <p:nvPr>
            <p:ph type="subTitle" idx="1"/>
          </p:nvPr>
        </p:nvSpPr>
        <p:spPr>
          <a:xfrm>
            <a:off x="2589212" y="4538445"/>
            <a:ext cx="8915399" cy="1793056"/>
          </a:xfrm>
        </p:spPr>
        <p:txBody>
          <a:bodyPr>
            <a:noAutofit/>
          </a:bodyPr>
          <a:lstStyle/>
          <a:p>
            <a:pPr algn="ctr"/>
            <a:r>
              <a:rPr lang="en-US" sz="2400" b="1" dirty="0">
                <a:solidFill>
                  <a:schemeClr val="tx1"/>
                </a:solidFill>
              </a:rPr>
              <a:t>April 19, 2023</a:t>
            </a:r>
          </a:p>
          <a:p>
            <a:pPr algn="ctr"/>
            <a:endParaRPr lang="en-US" sz="2400" b="1" dirty="0">
              <a:solidFill>
                <a:schemeClr val="tx1"/>
              </a:solidFill>
            </a:endParaRPr>
          </a:p>
          <a:p>
            <a:pPr algn="ctr">
              <a:spcBef>
                <a:spcPts val="0"/>
              </a:spcBef>
            </a:pPr>
            <a:r>
              <a:rPr lang="en-US" sz="2400" b="1" dirty="0">
                <a:solidFill>
                  <a:schemeClr val="tx1"/>
                </a:solidFill>
              </a:rPr>
              <a:t>By:  Wilma Subra</a:t>
            </a:r>
          </a:p>
          <a:p>
            <a:pPr algn="ctr">
              <a:spcBef>
                <a:spcPts val="0"/>
              </a:spcBef>
            </a:pPr>
            <a:r>
              <a:rPr lang="en-US" sz="2400" b="1" dirty="0">
                <a:solidFill>
                  <a:schemeClr val="tx1"/>
                </a:solidFill>
              </a:rPr>
              <a:t>Subra Company</a:t>
            </a:r>
          </a:p>
          <a:p>
            <a:pPr algn="ctr">
              <a:spcBef>
                <a:spcPts val="0"/>
              </a:spcBef>
            </a:pPr>
            <a:r>
              <a:rPr lang="en-US" sz="2400" b="1" dirty="0">
                <a:solidFill>
                  <a:schemeClr val="tx1"/>
                </a:solidFill>
              </a:rPr>
              <a:t>New Iberia, Louisiana</a:t>
            </a:r>
          </a:p>
        </p:txBody>
      </p:sp>
    </p:spTree>
    <p:extLst>
      <p:ext uri="{BB962C8B-B14F-4D97-AF65-F5344CB8AC3E}">
        <p14:creationId xmlns:p14="http://schemas.microsoft.com/office/powerpoint/2010/main" val="14395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248302" y="838199"/>
            <a:ext cx="9519628" cy="5181602"/>
          </a:xfrm>
        </p:spPr>
        <p:txBody>
          <a:bodyPr>
            <a:noAutofit/>
          </a:bodyPr>
          <a:lstStyle/>
          <a:p>
            <a:pPr marL="0" marR="0">
              <a:lnSpc>
                <a:spcPct val="107000"/>
              </a:lnSpc>
              <a:spcBef>
                <a:spcPts val="0"/>
              </a:spcBef>
              <a:spcAft>
                <a:spcPts val="800"/>
              </a:spcAft>
            </a:pPr>
            <a:r>
              <a:rPr lang="en-US" sz="3000" dirty="0">
                <a:effectLst/>
                <a:latin typeface="Arial" panose="020B0604020202020204" pitchFamily="34" charset="0"/>
                <a:ea typeface="Calibri" panose="020F0502020204030204" pitchFamily="34" charset="0"/>
                <a:cs typeface="Arial" panose="020B0604020202020204" pitchFamily="34" charset="0"/>
              </a:rPr>
              <a:t>Chloroprene has been released into the air from the DuPont Pontchartrain Works Neoprene manufacturing facility since 1969 in St. John the Baptist Parish, Louisiana.</a:t>
            </a:r>
          </a:p>
          <a:p>
            <a:pPr marL="0" marR="0">
              <a:lnSpc>
                <a:spcPct val="107000"/>
              </a:lnSpc>
              <a:spcBef>
                <a:spcPts val="0"/>
              </a:spcBef>
              <a:spcAft>
                <a:spcPts val="800"/>
              </a:spcAft>
            </a:pPr>
            <a:endParaRPr lang="en-US" sz="30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3000" dirty="0">
                <a:effectLst/>
                <a:latin typeface="Arial" panose="020B0604020202020204" pitchFamily="34" charset="0"/>
                <a:ea typeface="Calibri" panose="020F0502020204030204" pitchFamily="34" charset="0"/>
                <a:cs typeface="Arial" panose="020B0604020202020204" pitchFamily="34" charset="0"/>
              </a:rPr>
              <a:t>Denka Performance Elastomer purchased the DuPont facility in November 2015.  Denka releases Chloroprene into the air from the Chloroprene Unit, Neoprene Unit, HCL Recovery Unit and Utilities.</a:t>
            </a:r>
          </a:p>
          <a:p>
            <a:pPr marL="0" marR="0">
              <a:lnSpc>
                <a:spcPct val="107000"/>
              </a:lnSpc>
              <a:spcBef>
                <a:spcPts val="0"/>
              </a:spcBef>
              <a:spcAft>
                <a:spcPts val="80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8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3DE41A6-3185-4C45-BF24-CFB7720A667E}"/>
              </a:ext>
            </a:extLst>
          </p:cNvPr>
          <p:cNvSpPr>
            <a:spLocks noGrp="1"/>
          </p:cNvSpPr>
          <p:nvPr>
            <p:ph type="sldNum" sz="quarter" idx="12"/>
          </p:nvPr>
        </p:nvSpPr>
        <p:spPr/>
        <p:txBody>
          <a:bodyPr/>
          <a:lstStyle/>
          <a:p>
            <a:fld id="{8BFF973E-D76A-4B6A-A137-FC2C22EFC387}" type="slidenum">
              <a:rPr lang="en-US" smtClean="0"/>
              <a:t>2</a:t>
            </a:fld>
            <a:endParaRPr lang="en-US" dirty="0"/>
          </a:p>
        </p:txBody>
      </p:sp>
    </p:spTree>
    <p:extLst>
      <p:ext uri="{BB962C8B-B14F-4D97-AF65-F5344CB8AC3E}">
        <p14:creationId xmlns:p14="http://schemas.microsoft.com/office/powerpoint/2010/main" val="1326201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545743" y="907955"/>
            <a:ext cx="8915400" cy="4190288"/>
          </a:xfrm>
        </p:spPr>
        <p:txBody>
          <a:bodyPr>
            <a:noAutofit/>
          </a:bodyPr>
          <a:lstStyle/>
          <a:p>
            <a:pPr marL="0">
              <a:lnSpc>
                <a:spcPct val="107000"/>
              </a:lnSpc>
              <a:spcBef>
                <a:spcPts val="0"/>
              </a:spcBef>
              <a:spcAft>
                <a:spcPts val="800"/>
              </a:spcAft>
            </a:pPr>
            <a:r>
              <a:rPr lang="en-US" sz="3000" dirty="0">
                <a:effectLst/>
                <a:latin typeface="Arial" panose="020B0604020202020204" pitchFamily="34" charset="0"/>
                <a:ea typeface="Calibri" panose="020F0502020204030204" pitchFamily="34" charset="0"/>
                <a:cs typeface="Times New Roman" panose="02020603050405020304" pitchFamily="18" charset="0"/>
              </a:rPr>
              <a:t>In December 2015, a month after Denka purchased the DuPont facility, the National Air Toxics Assessment (</a:t>
            </a:r>
            <a:r>
              <a:rPr lang="en-US" sz="3000" b="1" dirty="0">
                <a:effectLst/>
                <a:latin typeface="Arial" panose="020B0604020202020204" pitchFamily="34" charset="0"/>
                <a:ea typeface="Calibri" panose="020F0502020204030204" pitchFamily="34" charset="0"/>
                <a:cs typeface="Times New Roman" panose="02020603050405020304" pitchFamily="18" charset="0"/>
              </a:rPr>
              <a:t>NATA</a:t>
            </a:r>
            <a:r>
              <a:rPr lang="en-US" sz="3000" dirty="0">
                <a:effectLst/>
                <a:latin typeface="Arial" panose="020B0604020202020204" pitchFamily="34" charset="0"/>
                <a:ea typeface="Calibri" panose="020F0502020204030204" pitchFamily="34" charset="0"/>
                <a:cs typeface="Times New Roman" panose="02020603050405020304" pitchFamily="18" charset="0"/>
              </a:rPr>
              <a:t>) released a screening-level assessment of 0.2 ug/m3 and classified Chloroprene as a </a:t>
            </a:r>
            <a:r>
              <a:rPr lang="en-US" sz="3000" b="1" dirty="0">
                <a:effectLst/>
                <a:latin typeface="Arial" panose="020B0604020202020204" pitchFamily="34" charset="0"/>
                <a:ea typeface="Calibri" panose="020F0502020204030204" pitchFamily="34" charset="0"/>
                <a:cs typeface="Times New Roman" panose="02020603050405020304" pitchFamily="18" charset="0"/>
              </a:rPr>
              <a:t>likely human carcinogen</a:t>
            </a:r>
            <a:endParaRPr lang="en-US" sz="30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Arial" panose="020B0604020202020204" pitchFamily="34" charset="0"/>
                <a:ea typeface="Calibri" panose="020F0502020204030204" pitchFamily="34" charset="0"/>
                <a:cs typeface="Times New Roman" panose="02020603050405020304" pitchFamily="18" charset="0"/>
              </a:rPr>
              <a:t>NATA estimated higher than expected levels of Chloroprene in the air in the community of LaPlace/Reserve, St. John the Baptist Parish, Louisiana.</a:t>
            </a:r>
          </a:p>
          <a:p>
            <a:pPr marL="0" marR="0" indent="0">
              <a:lnSpc>
                <a:spcPct val="107000"/>
              </a:lnSpc>
              <a:spcBef>
                <a:spcPts val="0"/>
              </a:spcBef>
              <a:spcAft>
                <a:spcPts val="800"/>
              </a:spcAft>
              <a:buNone/>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D17036D-87CB-41AC-A5D9-7ECD0B351785}"/>
              </a:ext>
            </a:extLst>
          </p:cNvPr>
          <p:cNvSpPr>
            <a:spLocks noGrp="1"/>
          </p:cNvSpPr>
          <p:nvPr>
            <p:ph type="sldNum" sz="quarter" idx="12"/>
          </p:nvPr>
        </p:nvSpPr>
        <p:spPr/>
        <p:txBody>
          <a:bodyPr/>
          <a:lstStyle/>
          <a:p>
            <a:fld id="{8BFF973E-D76A-4B6A-A137-FC2C22EFC387}" type="slidenum">
              <a:rPr lang="en-US" smtClean="0"/>
              <a:t>3</a:t>
            </a:fld>
            <a:endParaRPr lang="en-US" dirty="0"/>
          </a:p>
        </p:txBody>
      </p:sp>
    </p:spTree>
    <p:extLst>
      <p:ext uri="{BB962C8B-B14F-4D97-AF65-F5344CB8AC3E}">
        <p14:creationId xmlns:p14="http://schemas.microsoft.com/office/powerpoint/2010/main" val="223131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266122" y="536895"/>
            <a:ext cx="9607826" cy="4190288"/>
          </a:xfrm>
        </p:spPr>
        <p:txBody>
          <a:bodyPr>
            <a:noAutofit/>
          </a:bodyPr>
          <a:lstStyle/>
          <a:p>
            <a:pPr marL="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In March 2016, the Environmental Protection Agency (EPA) and the Louisiana Department of Environmental Quality (LA DEQ) began performing air sampling for Chloroprene in the areas surrounding the Denka facility.   The Chloroprene concentrations were in excess of 0.2 ug/m3.</a:t>
            </a:r>
          </a:p>
          <a:p>
            <a:pPr marL="0" marR="0">
              <a:lnSpc>
                <a:spcPct val="107000"/>
              </a:lnSpc>
              <a:spcBef>
                <a:spcPts val="0"/>
              </a:spcBef>
              <a:spcAft>
                <a:spcPts val="800"/>
              </a:spcAft>
            </a:pPr>
            <a:endParaRPr lang="en-US" sz="26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I began providing workshops with handouts to the Concerned Citizens of St. John ever two weeks.</a:t>
            </a:r>
          </a:p>
          <a:p>
            <a:pPr marL="0" marR="0">
              <a:lnSpc>
                <a:spcPct val="107000"/>
              </a:lnSpc>
              <a:spcBef>
                <a:spcPts val="0"/>
              </a:spcBef>
              <a:spcAft>
                <a:spcPts val="80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On May 25, 2016, EPA began collecting 24-hour ambient air sampling events at six locations around the Denka facility.  The samples were collected every three days for 24 hours using Summa Canisters.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D17036D-87CB-41AC-A5D9-7ECD0B351785}"/>
              </a:ext>
            </a:extLst>
          </p:cNvPr>
          <p:cNvSpPr>
            <a:spLocks noGrp="1"/>
          </p:cNvSpPr>
          <p:nvPr>
            <p:ph type="sldNum" sz="quarter" idx="12"/>
          </p:nvPr>
        </p:nvSpPr>
        <p:spPr/>
        <p:txBody>
          <a:bodyPr/>
          <a:lstStyle/>
          <a:p>
            <a:fld id="{8BFF973E-D76A-4B6A-A137-FC2C22EFC387}" type="slidenum">
              <a:rPr lang="en-US" smtClean="0"/>
              <a:t>4</a:t>
            </a:fld>
            <a:endParaRPr lang="en-US" dirty="0"/>
          </a:p>
        </p:txBody>
      </p:sp>
    </p:spTree>
    <p:extLst>
      <p:ext uri="{BB962C8B-B14F-4D97-AF65-F5344CB8AC3E}">
        <p14:creationId xmlns:p14="http://schemas.microsoft.com/office/powerpoint/2010/main" val="43351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6D44F1-95CF-DA5C-7D51-EC922B4ED878}"/>
              </a:ext>
            </a:extLst>
          </p:cNvPr>
          <p:cNvSpPr>
            <a:spLocks noGrp="1"/>
          </p:cNvSpPr>
          <p:nvPr>
            <p:ph type="sldNum" sz="quarter" idx="12"/>
          </p:nvPr>
        </p:nvSpPr>
        <p:spPr/>
        <p:txBody>
          <a:bodyPr/>
          <a:lstStyle/>
          <a:p>
            <a:fld id="{8BFF973E-D76A-4B6A-A137-FC2C22EFC387}" type="slidenum">
              <a:rPr lang="en-US" smtClean="0"/>
              <a:t>5</a:t>
            </a:fld>
            <a:endParaRPr lang="en-US"/>
          </a:p>
        </p:txBody>
      </p:sp>
      <p:graphicFrame>
        <p:nvGraphicFramePr>
          <p:cNvPr id="4" name="Object 3">
            <a:extLst>
              <a:ext uri="{FF2B5EF4-FFF2-40B4-BE49-F238E27FC236}">
                <a16:creationId xmlns:a16="http://schemas.microsoft.com/office/drawing/2014/main" id="{A58595EF-CCED-C331-686A-A2414A4EC641}"/>
              </a:ext>
            </a:extLst>
          </p:cNvPr>
          <p:cNvGraphicFramePr>
            <a:graphicFrameLocks noChangeAspect="1"/>
          </p:cNvGraphicFramePr>
          <p:nvPr>
            <p:extLst>
              <p:ext uri="{D42A27DB-BD31-4B8C-83A1-F6EECF244321}">
                <p14:modId xmlns:p14="http://schemas.microsoft.com/office/powerpoint/2010/main" val="2880252928"/>
              </p:ext>
            </p:extLst>
          </p:nvPr>
        </p:nvGraphicFramePr>
        <p:xfrm>
          <a:off x="3485322" y="16036"/>
          <a:ext cx="7858538" cy="6841963"/>
        </p:xfrm>
        <a:graphic>
          <a:graphicData uri="http://schemas.openxmlformats.org/presentationml/2006/ole">
            <mc:AlternateContent xmlns:mc="http://schemas.openxmlformats.org/markup-compatibility/2006">
              <mc:Choice xmlns:v="urn:schemas-microsoft-com:vml" Requires="v">
                <p:oleObj name="Acrobat Document" r:id="rId2" imgW="5667219" imgH="8019658" progId="AcroExch.Document.DC">
                  <p:embed/>
                </p:oleObj>
              </mc:Choice>
              <mc:Fallback>
                <p:oleObj name="Acrobat Document" r:id="rId2" imgW="5667219" imgH="8019658" progId="AcroExch.Document.DC">
                  <p:embed/>
                  <p:pic>
                    <p:nvPicPr>
                      <p:cNvPr id="0" name=""/>
                      <p:cNvPicPr/>
                      <p:nvPr/>
                    </p:nvPicPr>
                    <p:blipFill>
                      <a:blip r:embed="rId3"/>
                      <a:stretch>
                        <a:fillRect/>
                      </a:stretch>
                    </p:blipFill>
                    <p:spPr>
                      <a:xfrm>
                        <a:off x="3485322" y="16036"/>
                        <a:ext cx="7858538" cy="6841963"/>
                      </a:xfrm>
                      <a:prstGeom prst="rect">
                        <a:avLst/>
                      </a:prstGeom>
                    </p:spPr>
                  </p:pic>
                </p:oleObj>
              </mc:Fallback>
            </mc:AlternateContent>
          </a:graphicData>
        </a:graphic>
      </p:graphicFrame>
    </p:spTree>
    <p:extLst>
      <p:ext uri="{BB962C8B-B14F-4D97-AF65-F5344CB8AC3E}">
        <p14:creationId xmlns:p14="http://schemas.microsoft.com/office/powerpoint/2010/main" val="271943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187934" y="351365"/>
            <a:ext cx="9606500" cy="4190288"/>
          </a:xfrm>
        </p:spPr>
        <p:txBody>
          <a:bodyPr>
            <a:noAutofit/>
          </a:bodyPr>
          <a:lstStyle/>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Arial" panose="020B0604020202020204" pitchFamily="34" charset="0"/>
              </a:rPr>
              <a:t>The highest levels of Chloroprene in the air samples were 120 to 373 times  0.2 ug/m3.</a:t>
            </a:r>
          </a:p>
          <a:p>
            <a:pPr marL="0" marR="0" indent="0">
              <a:lnSpc>
                <a:spcPct val="107000"/>
              </a:lnSpc>
              <a:spcBef>
                <a:spcPts val="0"/>
              </a:spcBef>
              <a:spcAft>
                <a:spcPts val="800"/>
              </a:spcAft>
              <a:buNone/>
            </a:pPr>
            <a:endParaRPr lang="en-US" sz="3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Arial" panose="020B0604020202020204" pitchFamily="34" charset="0"/>
              </a:rPr>
              <a:t>The Fifth Ward Elementary School had Chloroprene concentrations up to 221 times the 0.2 ug/m3 in 2016.  </a:t>
            </a:r>
          </a:p>
          <a:p>
            <a:pPr marL="0" marR="0">
              <a:lnSpc>
                <a:spcPct val="107000"/>
              </a:lnSpc>
              <a:spcBef>
                <a:spcPts val="0"/>
              </a:spcBef>
              <a:spcAft>
                <a:spcPts val="800"/>
              </a:spcAft>
            </a:pPr>
            <a:endParaRPr lang="en-US" sz="3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Arial" panose="020B0604020202020204" pitchFamily="34" charset="0"/>
              </a:rPr>
              <a:t>On March 29, 2016, LA DEQ requested that Denka perform fence line air monitoring for Chloroprene in the ambient air in the neighborhoods surrounding the Denka facility.</a:t>
            </a:r>
          </a:p>
          <a:p>
            <a:pPr marL="0" marR="0">
              <a:lnSpc>
                <a:spcPct val="107000"/>
              </a:lnSpc>
              <a:spcBef>
                <a:spcPts val="0"/>
              </a:spcBef>
              <a:spcAft>
                <a:spcPts val="800"/>
              </a:spcAft>
            </a:pPr>
            <a:endParaRPr lang="en-US" sz="20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D17036D-87CB-41AC-A5D9-7ECD0B351785}"/>
              </a:ext>
            </a:extLst>
          </p:cNvPr>
          <p:cNvSpPr>
            <a:spLocks noGrp="1"/>
          </p:cNvSpPr>
          <p:nvPr>
            <p:ph type="sldNum" sz="quarter" idx="12"/>
          </p:nvPr>
        </p:nvSpPr>
        <p:spPr/>
        <p:txBody>
          <a:bodyPr/>
          <a:lstStyle/>
          <a:p>
            <a:fld id="{8BFF973E-D76A-4B6A-A137-FC2C22EFC387}" type="slidenum">
              <a:rPr lang="en-US" smtClean="0"/>
              <a:t>6</a:t>
            </a:fld>
            <a:endParaRPr lang="en-US" dirty="0"/>
          </a:p>
        </p:txBody>
      </p:sp>
    </p:spTree>
    <p:extLst>
      <p:ext uri="{BB962C8B-B14F-4D97-AF65-F5344CB8AC3E}">
        <p14:creationId xmlns:p14="http://schemas.microsoft.com/office/powerpoint/2010/main" val="2502220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1A06AD-21FB-EBF5-D1C6-1BFCB865F82F}"/>
              </a:ext>
            </a:extLst>
          </p:cNvPr>
          <p:cNvSpPr>
            <a:spLocks noGrp="1"/>
          </p:cNvSpPr>
          <p:nvPr>
            <p:ph type="sldNum" sz="quarter" idx="12"/>
          </p:nvPr>
        </p:nvSpPr>
        <p:spPr/>
        <p:txBody>
          <a:bodyPr/>
          <a:lstStyle/>
          <a:p>
            <a:fld id="{8BFF973E-D76A-4B6A-A137-FC2C22EFC387}" type="slidenum">
              <a:rPr lang="en-US" smtClean="0"/>
              <a:t>7</a:t>
            </a:fld>
            <a:endParaRPr lang="en-US"/>
          </a:p>
        </p:txBody>
      </p:sp>
      <p:graphicFrame>
        <p:nvGraphicFramePr>
          <p:cNvPr id="2" name="Object 1">
            <a:extLst>
              <a:ext uri="{FF2B5EF4-FFF2-40B4-BE49-F238E27FC236}">
                <a16:creationId xmlns:a16="http://schemas.microsoft.com/office/drawing/2014/main" id="{33347A92-ADBE-A354-8F93-81E7E352E18D}"/>
              </a:ext>
            </a:extLst>
          </p:cNvPr>
          <p:cNvGraphicFramePr>
            <a:graphicFrameLocks noChangeAspect="1"/>
          </p:cNvGraphicFramePr>
          <p:nvPr>
            <p:extLst>
              <p:ext uri="{D42A27DB-BD31-4B8C-83A1-F6EECF244321}">
                <p14:modId xmlns:p14="http://schemas.microsoft.com/office/powerpoint/2010/main" val="19094988"/>
              </p:ext>
            </p:extLst>
          </p:nvPr>
        </p:nvGraphicFramePr>
        <p:xfrm>
          <a:off x="3260035" y="0"/>
          <a:ext cx="7580243" cy="8092828"/>
        </p:xfrm>
        <a:graphic>
          <a:graphicData uri="http://schemas.openxmlformats.org/presentationml/2006/ole">
            <mc:AlternateContent xmlns:mc="http://schemas.openxmlformats.org/markup-compatibility/2006">
              <mc:Choice xmlns:v="urn:schemas-microsoft-com:vml" Requires="v">
                <p:oleObj name="Acrobat Document" r:id="rId2" imgW="5667219" imgH="8019658" progId="AcroExch.Document.DC">
                  <p:embed/>
                </p:oleObj>
              </mc:Choice>
              <mc:Fallback>
                <p:oleObj name="Acrobat Document" r:id="rId2" imgW="5667219" imgH="8019658" progId="AcroExch.Document.DC">
                  <p:embed/>
                  <p:pic>
                    <p:nvPicPr>
                      <p:cNvPr id="0" name=""/>
                      <p:cNvPicPr/>
                      <p:nvPr/>
                    </p:nvPicPr>
                    <p:blipFill>
                      <a:blip r:embed="rId3"/>
                      <a:stretch>
                        <a:fillRect/>
                      </a:stretch>
                    </p:blipFill>
                    <p:spPr>
                      <a:xfrm>
                        <a:off x="3260035" y="0"/>
                        <a:ext cx="7580243" cy="8092828"/>
                      </a:xfrm>
                      <a:prstGeom prst="rect">
                        <a:avLst/>
                      </a:prstGeom>
                    </p:spPr>
                  </p:pic>
                </p:oleObj>
              </mc:Fallback>
            </mc:AlternateContent>
          </a:graphicData>
        </a:graphic>
      </p:graphicFrame>
    </p:spTree>
    <p:extLst>
      <p:ext uri="{BB962C8B-B14F-4D97-AF65-F5344CB8AC3E}">
        <p14:creationId xmlns:p14="http://schemas.microsoft.com/office/powerpoint/2010/main" val="2425015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558995" y="936863"/>
            <a:ext cx="8915400" cy="4190288"/>
          </a:xfrm>
        </p:spPr>
        <p:txBody>
          <a:bodyPr>
            <a:noAutofit/>
          </a:bodyPr>
          <a:lstStyle/>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Denka began air sampling on August 8, 2016 and the frequency was once every 6 days over a 24-hour sampling period. </a:t>
            </a:r>
          </a:p>
          <a:p>
            <a:pPr marL="0" marR="0" indent="0">
              <a:lnSpc>
                <a:spcPct val="107000"/>
              </a:lnSpc>
              <a:spcBef>
                <a:spcPts val="0"/>
              </a:spcBef>
              <a:spcAft>
                <a:spcPts val="800"/>
              </a:spcAft>
              <a:buNone/>
            </a:pPr>
            <a:r>
              <a:rPr lang="en-US" sz="3200" dirty="0">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The Denka Chloroprene air sampling results fell in the range of the EPA air monitoring results.   The Denka air sampling at the six locations continues to be collected and reported once per month through the present time.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D17036D-87CB-41AC-A5D9-7ECD0B351785}"/>
              </a:ext>
            </a:extLst>
          </p:cNvPr>
          <p:cNvSpPr>
            <a:spLocks noGrp="1"/>
          </p:cNvSpPr>
          <p:nvPr>
            <p:ph type="sldNum" sz="quarter" idx="12"/>
          </p:nvPr>
        </p:nvSpPr>
        <p:spPr/>
        <p:txBody>
          <a:bodyPr/>
          <a:lstStyle/>
          <a:p>
            <a:fld id="{8BFF973E-D76A-4B6A-A137-FC2C22EFC387}" type="slidenum">
              <a:rPr lang="en-US" smtClean="0"/>
              <a:t>8</a:t>
            </a:fld>
            <a:endParaRPr lang="en-US" dirty="0"/>
          </a:p>
        </p:txBody>
      </p:sp>
    </p:spTree>
    <p:extLst>
      <p:ext uri="{BB962C8B-B14F-4D97-AF65-F5344CB8AC3E}">
        <p14:creationId xmlns:p14="http://schemas.microsoft.com/office/powerpoint/2010/main" val="2566629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A0BD-70D5-4183-B6B3-A692E3778123}"/>
              </a:ext>
            </a:extLst>
          </p:cNvPr>
          <p:cNvSpPr>
            <a:spLocks noGrp="1"/>
          </p:cNvSpPr>
          <p:nvPr>
            <p:ph type="title"/>
          </p:nvPr>
        </p:nvSpPr>
        <p:spPr>
          <a:xfrm>
            <a:off x="1524000" y="319309"/>
            <a:ext cx="10442713" cy="1615507"/>
          </a:xfrm>
        </p:spPr>
        <p:txBody>
          <a:bodyPr/>
          <a:lstStyle/>
          <a:p>
            <a:pPr algn="ctr"/>
            <a:r>
              <a:rPr lang="en-US" b="1" dirty="0"/>
              <a:t>Health Impacts Associated with Chloroprene</a:t>
            </a:r>
          </a:p>
        </p:txBody>
      </p:sp>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080592" y="1127062"/>
            <a:ext cx="9727095" cy="5280781"/>
          </a:xfrm>
        </p:spPr>
        <p:txBody>
          <a:bodyPr>
            <a:normAutofit fontScale="55000" lnSpcReduction="20000"/>
          </a:bodyPr>
          <a:lstStyle/>
          <a:p>
            <a:pPr marL="0" marR="0">
              <a:lnSpc>
                <a:spcPct val="107000"/>
              </a:lnSpc>
              <a:spcBef>
                <a:spcPts val="0"/>
              </a:spcBef>
              <a:spcAft>
                <a:spcPts val="800"/>
              </a:spcAft>
            </a:pPr>
            <a:r>
              <a:rPr lang="en-US" sz="4700" dirty="0">
                <a:effectLst/>
                <a:latin typeface="Arial" panose="020B0604020202020204" pitchFamily="34" charset="0"/>
                <a:ea typeface="Calibri" panose="020F0502020204030204" pitchFamily="34" charset="0"/>
                <a:cs typeface="Times New Roman" panose="02020603050405020304" pitchFamily="18" charset="0"/>
              </a:rPr>
              <a:t>Short Term Exposure to high concentrations affects the nervous system, causes headaches, irritability, lightheadedness, dizziness rapid heartbeat, gastrointestinal disorders, dermatitis temporary hair loss, corneas damage, damages to the liver, kidneys, and lungs, affects the immune system.</a:t>
            </a:r>
          </a:p>
          <a:p>
            <a:pPr marL="0" marR="0">
              <a:lnSpc>
                <a:spcPct val="107000"/>
              </a:lnSpc>
              <a:spcBef>
                <a:spcPts val="0"/>
              </a:spcBef>
              <a:spcAft>
                <a:spcPts val="800"/>
              </a:spcAft>
            </a:pPr>
            <a:endParaRPr lang="en-US" sz="4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4700" dirty="0">
                <a:effectLst/>
                <a:latin typeface="Arial" panose="020B0604020202020204" pitchFamily="34" charset="0"/>
                <a:ea typeface="Calibri" panose="020F0502020204030204" pitchFamily="34" charset="0"/>
                <a:cs typeface="Times New Roman" panose="02020603050405020304" pitchFamily="18" charset="0"/>
              </a:rPr>
              <a:t>Chronic long-term exposure and occupational worker exposure to Chloroprene causes respiratory impacts, irritation and burning of the eyes and skin chest pains, neurological symptoms, fatigue, changes in blood cells reduced blood pressure, increased risk of developing cancer, carcinogen or the liver and lungs of animals, mutagens, damages developing fetus, causes spontaneous abortions and interferes with sperm production</a:t>
            </a:r>
            <a:r>
              <a:rPr lang="en-US" sz="3200" dirty="0">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D53D527-A96D-4FC9-AFF9-231B8EE49E46}"/>
              </a:ext>
            </a:extLst>
          </p:cNvPr>
          <p:cNvSpPr>
            <a:spLocks noGrp="1"/>
          </p:cNvSpPr>
          <p:nvPr>
            <p:ph type="sldNum" sz="quarter" idx="12"/>
          </p:nvPr>
        </p:nvSpPr>
        <p:spPr/>
        <p:txBody>
          <a:bodyPr/>
          <a:lstStyle/>
          <a:p>
            <a:fld id="{8BFF973E-D76A-4B6A-A137-FC2C22EFC387}" type="slidenum">
              <a:rPr lang="en-US" smtClean="0"/>
              <a:t>9</a:t>
            </a:fld>
            <a:endParaRPr lang="en-US" dirty="0"/>
          </a:p>
        </p:txBody>
      </p:sp>
    </p:spTree>
    <p:extLst>
      <p:ext uri="{BB962C8B-B14F-4D97-AF65-F5344CB8AC3E}">
        <p14:creationId xmlns:p14="http://schemas.microsoft.com/office/powerpoint/2010/main" val="1499394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A0BD-70D5-4183-B6B3-A692E3778123}"/>
              </a:ext>
            </a:extLst>
          </p:cNvPr>
          <p:cNvSpPr>
            <a:spLocks noGrp="1"/>
          </p:cNvSpPr>
          <p:nvPr>
            <p:ph type="title"/>
          </p:nvPr>
        </p:nvSpPr>
        <p:spPr>
          <a:xfrm>
            <a:off x="2517422" y="76471"/>
            <a:ext cx="8911687" cy="1280890"/>
          </a:xfrm>
        </p:spPr>
        <p:txBody>
          <a:bodyPr/>
          <a:lstStyle/>
          <a:p>
            <a:pPr algn="ctr"/>
            <a:r>
              <a:rPr lang="en-US" b="1" dirty="0"/>
              <a:t>Toluene</a:t>
            </a:r>
          </a:p>
        </p:txBody>
      </p:sp>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346155" y="1147072"/>
            <a:ext cx="9254219" cy="4563855"/>
          </a:xfrm>
        </p:spPr>
        <p:txBody>
          <a:bodyPr>
            <a:noAutofit/>
          </a:bodyPr>
          <a:lstStyle/>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Toluene is the second largest quantity of chemicals released by the Denka facility into the air.    Toluene is a human teratogen.  It may damage the fetus, affect the nervous system, causes trouble concentrating, causes headaches, dizziness, lightheadedness, coughing, wheezing and irritates the skin, eyes, nose and throat.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Denka performed modeling and identified the Chloroprene air concentrations would exceed 0.2 ug/m3 throughout the entire parish.  The maximum Chloroprene concentrations was 12.07 ug/m3 (60.4 times 0.2 ug/m3).</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D53D527-A96D-4FC9-AFF9-231B8EE49E46}"/>
              </a:ext>
            </a:extLst>
          </p:cNvPr>
          <p:cNvSpPr>
            <a:spLocks noGrp="1"/>
          </p:cNvSpPr>
          <p:nvPr>
            <p:ph type="sldNum" sz="quarter" idx="12"/>
          </p:nvPr>
        </p:nvSpPr>
        <p:spPr/>
        <p:txBody>
          <a:bodyPr/>
          <a:lstStyle/>
          <a:p>
            <a:fld id="{8BFF973E-D76A-4B6A-A137-FC2C22EFC387}" type="slidenum">
              <a:rPr lang="en-US" smtClean="0"/>
              <a:t>10</a:t>
            </a:fld>
            <a:endParaRPr lang="en-US" dirty="0"/>
          </a:p>
        </p:txBody>
      </p:sp>
    </p:spTree>
    <p:extLst>
      <p:ext uri="{BB962C8B-B14F-4D97-AF65-F5344CB8AC3E}">
        <p14:creationId xmlns:p14="http://schemas.microsoft.com/office/powerpoint/2010/main" val="2402180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979585-D78D-886D-DF2E-AD2D90A8ECE7}"/>
              </a:ext>
            </a:extLst>
          </p:cNvPr>
          <p:cNvSpPr>
            <a:spLocks noGrp="1"/>
          </p:cNvSpPr>
          <p:nvPr>
            <p:ph type="sldNum" sz="quarter" idx="12"/>
          </p:nvPr>
        </p:nvSpPr>
        <p:spPr/>
        <p:txBody>
          <a:bodyPr/>
          <a:lstStyle/>
          <a:p>
            <a:fld id="{8BFF973E-D76A-4B6A-A137-FC2C22EFC387}" type="slidenum">
              <a:rPr lang="en-US" smtClean="0"/>
              <a:t>11</a:t>
            </a:fld>
            <a:endParaRPr lang="en-US"/>
          </a:p>
        </p:txBody>
      </p:sp>
      <p:graphicFrame>
        <p:nvGraphicFramePr>
          <p:cNvPr id="3" name="Object 2">
            <a:extLst>
              <a:ext uri="{FF2B5EF4-FFF2-40B4-BE49-F238E27FC236}">
                <a16:creationId xmlns:a16="http://schemas.microsoft.com/office/drawing/2014/main" id="{0C8D6641-AE87-E449-0C4E-6225E738AAE8}"/>
              </a:ext>
            </a:extLst>
          </p:cNvPr>
          <p:cNvGraphicFramePr>
            <a:graphicFrameLocks noChangeAspect="1"/>
          </p:cNvGraphicFramePr>
          <p:nvPr>
            <p:extLst>
              <p:ext uri="{D42A27DB-BD31-4B8C-83A1-F6EECF244321}">
                <p14:modId xmlns:p14="http://schemas.microsoft.com/office/powerpoint/2010/main" val="4181090837"/>
              </p:ext>
            </p:extLst>
          </p:nvPr>
        </p:nvGraphicFramePr>
        <p:xfrm>
          <a:off x="2085974" y="191190"/>
          <a:ext cx="9350651" cy="6607645"/>
        </p:xfrm>
        <a:graphic>
          <a:graphicData uri="http://schemas.openxmlformats.org/presentationml/2006/ole">
            <mc:AlternateContent xmlns:mc="http://schemas.openxmlformats.org/markup-compatibility/2006">
              <mc:Choice xmlns:v="urn:schemas-microsoft-com:vml" Requires="v">
                <p:oleObj name="Acrobat Document" r:id="rId2" imgW="8019753" imgH="5666954" progId="AcroExch.Document.DC">
                  <p:embed/>
                </p:oleObj>
              </mc:Choice>
              <mc:Fallback>
                <p:oleObj name="Acrobat Document" r:id="rId2" imgW="8019753" imgH="5666954" progId="AcroExch.Document.DC">
                  <p:embed/>
                  <p:pic>
                    <p:nvPicPr>
                      <p:cNvPr id="0" name=""/>
                      <p:cNvPicPr/>
                      <p:nvPr/>
                    </p:nvPicPr>
                    <p:blipFill>
                      <a:blip r:embed="rId3"/>
                      <a:stretch>
                        <a:fillRect/>
                      </a:stretch>
                    </p:blipFill>
                    <p:spPr>
                      <a:xfrm>
                        <a:off x="2085974" y="191190"/>
                        <a:ext cx="9350651" cy="6607645"/>
                      </a:xfrm>
                      <a:prstGeom prst="rect">
                        <a:avLst/>
                      </a:prstGeom>
                    </p:spPr>
                  </p:pic>
                </p:oleObj>
              </mc:Fallback>
            </mc:AlternateContent>
          </a:graphicData>
        </a:graphic>
      </p:graphicFrame>
    </p:spTree>
    <p:extLst>
      <p:ext uri="{BB962C8B-B14F-4D97-AF65-F5344CB8AC3E}">
        <p14:creationId xmlns:p14="http://schemas.microsoft.com/office/powerpoint/2010/main" val="188561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A0BD-70D5-4183-B6B3-A692E3778123}"/>
              </a:ext>
            </a:extLst>
          </p:cNvPr>
          <p:cNvSpPr>
            <a:spLocks noGrp="1"/>
          </p:cNvSpPr>
          <p:nvPr>
            <p:ph type="title"/>
          </p:nvPr>
        </p:nvSpPr>
        <p:spPr>
          <a:xfrm>
            <a:off x="2592925" y="322107"/>
            <a:ext cx="8911687" cy="1280890"/>
          </a:xfrm>
        </p:spPr>
        <p:txBody>
          <a:bodyPr>
            <a:noAutofit/>
          </a:bodyPr>
          <a:lstStyle/>
          <a:p>
            <a:pPr marL="0" marR="0" algn="ctr">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Incidence Rate of All Cancers Combined in St. John the Baptist Parish</a:t>
            </a:r>
          </a:p>
        </p:txBody>
      </p:sp>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385201" y="1858235"/>
            <a:ext cx="8915400" cy="4549607"/>
          </a:xfrm>
        </p:spPr>
        <p:txBody>
          <a:bodyPr>
            <a:normAutofit/>
          </a:bodyPr>
          <a:lstStyle/>
          <a:p>
            <a:pPr marL="0" indent="0">
              <a:buNone/>
            </a:pPr>
            <a:endParaRPr lang="en-US" sz="2800" dirty="0"/>
          </a:p>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The Denka facility is located in two census tracts in St. John the Baptist Parish.  Census Tracts 708 and 709.  </a:t>
            </a:r>
          </a:p>
          <a:p>
            <a:pPr marL="0" marR="0" indent="0">
              <a:lnSpc>
                <a:spcPct val="107000"/>
              </a:lnSpc>
              <a:spcBef>
                <a:spcPts val="0"/>
              </a:spcBef>
              <a:spcAft>
                <a:spcPts val="80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The incidence rate of all cancers in Census Tract 708 was the highest in St. John the Baptist Parish, 446.2 per 100,000 population.  </a:t>
            </a:r>
            <a:endParaRPr lang="en-US" sz="2400" dirty="0"/>
          </a:p>
        </p:txBody>
      </p:sp>
      <p:sp>
        <p:nvSpPr>
          <p:cNvPr id="6" name="Slide Number Placeholder 5">
            <a:extLst>
              <a:ext uri="{FF2B5EF4-FFF2-40B4-BE49-F238E27FC236}">
                <a16:creationId xmlns:a16="http://schemas.microsoft.com/office/drawing/2014/main" id="{9B80E0C6-A0E5-4CDC-A1DA-4E007CED327F}"/>
              </a:ext>
            </a:extLst>
          </p:cNvPr>
          <p:cNvSpPr>
            <a:spLocks noGrp="1"/>
          </p:cNvSpPr>
          <p:nvPr>
            <p:ph type="sldNum" sz="quarter" idx="12"/>
          </p:nvPr>
        </p:nvSpPr>
        <p:spPr/>
        <p:txBody>
          <a:bodyPr/>
          <a:lstStyle/>
          <a:p>
            <a:fld id="{8BFF973E-D76A-4B6A-A137-FC2C22EFC387}" type="slidenum">
              <a:rPr lang="en-US" smtClean="0"/>
              <a:t>12</a:t>
            </a:fld>
            <a:endParaRPr lang="en-US" dirty="0"/>
          </a:p>
        </p:txBody>
      </p:sp>
    </p:spTree>
    <p:extLst>
      <p:ext uri="{BB962C8B-B14F-4D97-AF65-F5344CB8AC3E}">
        <p14:creationId xmlns:p14="http://schemas.microsoft.com/office/powerpoint/2010/main" val="4087024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ED0C15-2400-C9A6-20EC-1C9404144F8F}"/>
              </a:ext>
            </a:extLst>
          </p:cNvPr>
          <p:cNvSpPr>
            <a:spLocks noGrp="1"/>
          </p:cNvSpPr>
          <p:nvPr>
            <p:ph type="sldNum" sz="quarter" idx="12"/>
          </p:nvPr>
        </p:nvSpPr>
        <p:spPr/>
        <p:txBody>
          <a:bodyPr/>
          <a:lstStyle/>
          <a:p>
            <a:fld id="{8BFF973E-D76A-4B6A-A137-FC2C22EFC387}" type="slidenum">
              <a:rPr lang="en-US" smtClean="0"/>
              <a:t>13</a:t>
            </a:fld>
            <a:endParaRPr lang="en-US"/>
          </a:p>
        </p:txBody>
      </p:sp>
      <p:graphicFrame>
        <p:nvGraphicFramePr>
          <p:cNvPr id="3" name="Object 2">
            <a:extLst>
              <a:ext uri="{FF2B5EF4-FFF2-40B4-BE49-F238E27FC236}">
                <a16:creationId xmlns:a16="http://schemas.microsoft.com/office/drawing/2014/main" id="{29EE2D24-21B8-0ECE-57DE-97891FFF75FD}"/>
              </a:ext>
            </a:extLst>
          </p:cNvPr>
          <p:cNvGraphicFramePr>
            <a:graphicFrameLocks noChangeAspect="1"/>
          </p:cNvGraphicFramePr>
          <p:nvPr>
            <p:extLst>
              <p:ext uri="{D42A27DB-BD31-4B8C-83A1-F6EECF244321}">
                <p14:modId xmlns:p14="http://schemas.microsoft.com/office/powerpoint/2010/main" val="1295650752"/>
              </p:ext>
            </p:extLst>
          </p:nvPr>
        </p:nvGraphicFramePr>
        <p:xfrm>
          <a:off x="2523571" y="73020"/>
          <a:ext cx="9469509" cy="6691636"/>
        </p:xfrm>
        <a:graphic>
          <a:graphicData uri="http://schemas.openxmlformats.org/presentationml/2006/ole">
            <mc:AlternateContent xmlns:mc="http://schemas.openxmlformats.org/markup-compatibility/2006">
              <mc:Choice xmlns:v="urn:schemas-microsoft-com:vml" Requires="v">
                <p:oleObj name="Acrobat Document" r:id="rId2" imgW="8019753" imgH="5666954" progId="AcroExch.Document.DC">
                  <p:embed/>
                </p:oleObj>
              </mc:Choice>
              <mc:Fallback>
                <p:oleObj name="Acrobat Document" r:id="rId2" imgW="8019753" imgH="5666954" progId="AcroExch.Document.DC">
                  <p:embed/>
                  <p:pic>
                    <p:nvPicPr>
                      <p:cNvPr id="0" name=""/>
                      <p:cNvPicPr/>
                      <p:nvPr/>
                    </p:nvPicPr>
                    <p:blipFill>
                      <a:blip r:embed="rId3"/>
                      <a:stretch>
                        <a:fillRect/>
                      </a:stretch>
                    </p:blipFill>
                    <p:spPr>
                      <a:xfrm>
                        <a:off x="2523571" y="73020"/>
                        <a:ext cx="9469509" cy="6691636"/>
                      </a:xfrm>
                      <a:prstGeom prst="rect">
                        <a:avLst/>
                      </a:prstGeom>
                    </p:spPr>
                  </p:pic>
                </p:oleObj>
              </mc:Fallback>
            </mc:AlternateContent>
          </a:graphicData>
        </a:graphic>
      </p:graphicFrame>
    </p:spTree>
    <p:extLst>
      <p:ext uri="{BB962C8B-B14F-4D97-AF65-F5344CB8AC3E}">
        <p14:creationId xmlns:p14="http://schemas.microsoft.com/office/powerpoint/2010/main" val="2653579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385200" y="530087"/>
            <a:ext cx="9634522" cy="6135757"/>
          </a:xfrm>
        </p:spPr>
        <p:txBody>
          <a:bodyPr>
            <a:normAutofit lnSpcReduction="10000"/>
          </a:bodyPr>
          <a:lstStyle/>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On January 6, 2017, LA DEQ issued to Denka an Administrative Order on Consent to complete four major construction projects to control Chloroprene air emissions.     The results were a very small decrease in Chloroprene air concentrations.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Air Sampling continues until today.  EPA utilizes a continual  air monitoring process known as SPODS (Stationary Solar Powered Photoionization Detectors) at their six monitoring locations. One of those locations is the Fifth Ward Elementary School.</a:t>
            </a:r>
          </a:p>
          <a:p>
            <a:pPr marL="0" marR="0" indent="0">
              <a:lnSpc>
                <a:spcPct val="107000"/>
              </a:lnSpc>
              <a:spcBef>
                <a:spcPts val="0"/>
              </a:spcBef>
              <a:spcAft>
                <a:spcPts val="800"/>
              </a:spcAft>
              <a:buNone/>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Denka continues monitoring at its six monitoring locations using Summa Canisters.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dirty="0"/>
          </a:p>
        </p:txBody>
      </p:sp>
      <p:sp>
        <p:nvSpPr>
          <p:cNvPr id="6" name="Slide Number Placeholder 5">
            <a:extLst>
              <a:ext uri="{FF2B5EF4-FFF2-40B4-BE49-F238E27FC236}">
                <a16:creationId xmlns:a16="http://schemas.microsoft.com/office/drawing/2014/main" id="{9B80E0C6-A0E5-4CDC-A1DA-4E007CED327F}"/>
              </a:ext>
            </a:extLst>
          </p:cNvPr>
          <p:cNvSpPr>
            <a:spLocks noGrp="1"/>
          </p:cNvSpPr>
          <p:nvPr>
            <p:ph type="sldNum" sz="quarter" idx="12"/>
          </p:nvPr>
        </p:nvSpPr>
        <p:spPr/>
        <p:txBody>
          <a:bodyPr/>
          <a:lstStyle/>
          <a:p>
            <a:fld id="{8BFF973E-D76A-4B6A-A137-FC2C22EFC387}" type="slidenum">
              <a:rPr lang="en-US" smtClean="0"/>
              <a:t>14</a:t>
            </a:fld>
            <a:endParaRPr lang="en-US" dirty="0"/>
          </a:p>
        </p:txBody>
      </p:sp>
    </p:spTree>
    <p:extLst>
      <p:ext uri="{BB962C8B-B14F-4D97-AF65-F5344CB8AC3E}">
        <p14:creationId xmlns:p14="http://schemas.microsoft.com/office/powerpoint/2010/main" val="1611794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371949" y="716874"/>
            <a:ext cx="9303216" cy="5424251"/>
          </a:xfrm>
        </p:spPr>
        <p:txBody>
          <a:bodyPr>
            <a:noAutofit/>
          </a:bodyPr>
          <a:lstStyle/>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In 2021, EPA Required Denka to set up Passive Air Monitors at 18 locations around the fence line of the Deka facility.  Passive Air monitors collect samples for Chloroprene and 1,3-Butadiene over 14 day periods.  The Passive Air Monitoring program began collecting air on January 6, 2022 and continues today.</a:t>
            </a:r>
          </a:p>
          <a:p>
            <a:pPr marL="0" marR="0" indent="0">
              <a:lnSpc>
                <a:spcPct val="107000"/>
              </a:lnSpc>
              <a:spcBef>
                <a:spcPts val="0"/>
              </a:spcBef>
              <a:spcAft>
                <a:spcPts val="800"/>
              </a:spcAft>
              <a:buNone/>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Arial" panose="020B0604020202020204" pitchFamily="34" charset="0"/>
                <a:ea typeface="Calibri" panose="020F0502020204030204" pitchFamily="34" charset="0"/>
                <a:cs typeface="Times New Roman" panose="02020603050405020304" pitchFamily="18" charset="0"/>
              </a:rPr>
              <a:t>On July 6, 2022, EPA Air Enforcement Division of the Office of Civil Enforcement issued to Denka requirements to add three additional passive Air Monitoring locations.  One at the Fifth Ward Elementary School, one on Chad Baker and one at the Western Edge of the Denka Property.</a:t>
            </a:r>
            <a:endParaRPr lang="en-US" sz="2600" dirty="0"/>
          </a:p>
        </p:txBody>
      </p:sp>
      <p:sp>
        <p:nvSpPr>
          <p:cNvPr id="6" name="Slide Number Placeholder 5">
            <a:extLst>
              <a:ext uri="{FF2B5EF4-FFF2-40B4-BE49-F238E27FC236}">
                <a16:creationId xmlns:a16="http://schemas.microsoft.com/office/drawing/2014/main" id="{9B80E0C6-A0E5-4CDC-A1DA-4E007CED327F}"/>
              </a:ext>
            </a:extLst>
          </p:cNvPr>
          <p:cNvSpPr>
            <a:spLocks noGrp="1"/>
          </p:cNvSpPr>
          <p:nvPr>
            <p:ph type="sldNum" sz="quarter" idx="12"/>
          </p:nvPr>
        </p:nvSpPr>
        <p:spPr/>
        <p:txBody>
          <a:bodyPr/>
          <a:lstStyle/>
          <a:p>
            <a:fld id="{8BFF973E-D76A-4B6A-A137-FC2C22EFC387}" type="slidenum">
              <a:rPr lang="en-US" smtClean="0"/>
              <a:t>15</a:t>
            </a:fld>
            <a:endParaRPr lang="en-US" dirty="0"/>
          </a:p>
        </p:txBody>
      </p:sp>
    </p:spTree>
    <p:extLst>
      <p:ext uri="{BB962C8B-B14F-4D97-AF65-F5344CB8AC3E}">
        <p14:creationId xmlns:p14="http://schemas.microsoft.com/office/powerpoint/2010/main" val="655049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B46583-3F8A-07FA-7EF2-57651AEAF37F}"/>
              </a:ext>
            </a:extLst>
          </p:cNvPr>
          <p:cNvSpPr>
            <a:spLocks noGrp="1"/>
          </p:cNvSpPr>
          <p:nvPr>
            <p:ph type="sldNum" sz="quarter" idx="12"/>
          </p:nvPr>
        </p:nvSpPr>
        <p:spPr/>
        <p:txBody>
          <a:bodyPr/>
          <a:lstStyle/>
          <a:p>
            <a:fld id="{8BFF973E-D76A-4B6A-A137-FC2C22EFC387}" type="slidenum">
              <a:rPr lang="en-US" smtClean="0"/>
              <a:t>16</a:t>
            </a:fld>
            <a:endParaRPr lang="en-US"/>
          </a:p>
        </p:txBody>
      </p:sp>
      <p:graphicFrame>
        <p:nvGraphicFramePr>
          <p:cNvPr id="5" name="Object 4">
            <a:extLst>
              <a:ext uri="{FF2B5EF4-FFF2-40B4-BE49-F238E27FC236}">
                <a16:creationId xmlns:a16="http://schemas.microsoft.com/office/drawing/2014/main" id="{BED97983-2AEA-4DD4-14A6-0211F822C605}"/>
              </a:ext>
            </a:extLst>
          </p:cNvPr>
          <p:cNvGraphicFramePr>
            <a:graphicFrameLocks noChangeAspect="1"/>
          </p:cNvGraphicFramePr>
          <p:nvPr>
            <p:extLst>
              <p:ext uri="{D42A27DB-BD31-4B8C-83A1-F6EECF244321}">
                <p14:modId xmlns:p14="http://schemas.microsoft.com/office/powerpoint/2010/main" val="3532736019"/>
              </p:ext>
            </p:extLst>
          </p:nvPr>
        </p:nvGraphicFramePr>
        <p:xfrm>
          <a:off x="2345635" y="211323"/>
          <a:ext cx="9462052" cy="6435354"/>
        </p:xfrm>
        <a:graphic>
          <a:graphicData uri="http://schemas.openxmlformats.org/presentationml/2006/ole">
            <mc:AlternateContent xmlns:mc="http://schemas.openxmlformats.org/markup-compatibility/2006">
              <mc:Choice xmlns:v="urn:schemas-microsoft-com:vml" Requires="v">
                <p:oleObj name="Acrobat Document" r:id="rId2" imgW="8019753" imgH="5666954" progId="AcroExch.Document.DC">
                  <p:embed/>
                </p:oleObj>
              </mc:Choice>
              <mc:Fallback>
                <p:oleObj name="Acrobat Document" r:id="rId2" imgW="8019753" imgH="5666954" progId="AcroExch.Document.DC">
                  <p:embed/>
                  <p:pic>
                    <p:nvPicPr>
                      <p:cNvPr id="0" name=""/>
                      <p:cNvPicPr/>
                      <p:nvPr/>
                    </p:nvPicPr>
                    <p:blipFill>
                      <a:blip r:embed="rId3"/>
                      <a:stretch>
                        <a:fillRect/>
                      </a:stretch>
                    </p:blipFill>
                    <p:spPr>
                      <a:xfrm>
                        <a:off x="2345635" y="211323"/>
                        <a:ext cx="9462052" cy="6435354"/>
                      </a:xfrm>
                      <a:prstGeom prst="rect">
                        <a:avLst/>
                      </a:prstGeom>
                    </p:spPr>
                  </p:pic>
                </p:oleObj>
              </mc:Fallback>
            </mc:AlternateContent>
          </a:graphicData>
        </a:graphic>
      </p:graphicFrame>
    </p:spTree>
    <p:extLst>
      <p:ext uri="{BB962C8B-B14F-4D97-AF65-F5344CB8AC3E}">
        <p14:creationId xmlns:p14="http://schemas.microsoft.com/office/powerpoint/2010/main" val="2091788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238091" y="878649"/>
            <a:ext cx="9476831" cy="4836920"/>
          </a:xfrm>
        </p:spPr>
        <p:txBody>
          <a:bodyPr>
            <a:no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Based on all of the air monitoring data collected by EPA and Denka, on October 12, 2022, the EPA Office of Environmental Justice and External Civil Rights issued a letter of Concern to Secretaries of LDEQ and LA Department of Health concerning the Denka facility and issues accepted by EPA for investigation.</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The basis of the complaints focused on LA DEQ’s duty to inform and make recommendations to the public about prevention and reduction of health threats and air toxics exposure.  EPA issued the letter to present significant evidence suggesting that the Departments’ actions or inactions have results and continue to result in disparate adverse impacts on Black residents of St. John the Baptist Parish.</a:t>
            </a:r>
            <a:endParaRPr lang="en-US" sz="2400" dirty="0"/>
          </a:p>
        </p:txBody>
      </p:sp>
      <p:sp>
        <p:nvSpPr>
          <p:cNvPr id="4" name="Slide Number Placeholder 3">
            <a:extLst>
              <a:ext uri="{FF2B5EF4-FFF2-40B4-BE49-F238E27FC236}">
                <a16:creationId xmlns:a16="http://schemas.microsoft.com/office/drawing/2014/main" id="{9C1C48CC-FCD6-4AE0-A63B-89135259AB7D}"/>
              </a:ext>
            </a:extLst>
          </p:cNvPr>
          <p:cNvSpPr>
            <a:spLocks noGrp="1"/>
          </p:cNvSpPr>
          <p:nvPr>
            <p:ph type="sldNum" sz="quarter" idx="12"/>
          </p:nvPr>
        </p:nvSpPr>
        <p:spPr/>
        <p:txBody>
          <a:bodyPr/>
          <a:lstStyle/>
          <a:p>
            <a:fld id="{8BFF973E-D76A-4B6A-A137-FC2C22EFC387}" type="slidenum">
              <a:rPr lang="en-US" smtClean="0"/>
              <a:t>17</a:t>
            </a:fld>
            <a:endParaRPr lang="en-US" dirty="0"/>
          </a:p>
        </p:txBody>
      </p:sp>
    </p:spTree>
    <p:extLst>
      <p:ext uri="{BB962C8B-B14F-4D97-AF65-F5344CB8AC3E}">
        <p14:creationId xmlns:p14="http://schemas.microsoft.com/office/powerpoint/2010/main" val="3813942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idx="1"/>
          </p:nvPr>
        </p:nvSpPr>
        <p:spPr>
          <a:xfrm>
            <a:off x="2235901" y="457110"/>
            <a:ext cx="9717560" cy="5943780"/>
          </a:xfrm>
        </p:spPr>
        <p:txBody>
          <a:bodyPr>
            <a:no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EPA’s initial factual investigation strongly suggest that Louisiana residents who identify as Black and are living and/or attending school near the Denka facility have been subjected to adverse and disparate health impacts as a result of LA DEQ’s decisions.  For decades it appears that LA DEQ‘s implementation of its air permitting program continuously exposed the residents who live near the Denka facility and the children who attend the St. John the Baptist Parish’s Fifth Ward Elementary School to average annual concentrations of Chloroprene in ambient air at levels associated with increased life time cancer risk.  One hundred in one million generally represents the upper bound of acceptability for estimates excess cancer risk over a 70-year lifetime.  Specifically, residents of neighborhoods surrounding the Denka facility were routinely exposed to Chloroprene concentrations that placed them at greater than an estimated 100-in-1 million risk developing chloroprene-linked cancers over a 70-year lifetime.   </a:t>
            </a:r>
            <a:endParaRPr lang="en-US" sz="2400" dirty="0"/>
          </a:p>
        </p:txBody>
      </p:sp>
      <p:sp>
        <p:nvSpPr>
          <p:cNvPr id="4" name="Slide Number Placeholder 3">
            <a:extLst>
              <a:ext uri="{FF2B5EF4-FFF2-40B4-BE49-F238E27FC236}">
                <a16:creationId xmlns:a16="http://schemas.microsoft.com/office/drawing/2014/main" id="{1B83A877-FC5B-4D3E-9443-B0FC43B86712}"/>
              </a:ext>
            </a:extLst>
          </p:cNvPr>
          <p:cNvSpPr>
            <a:spLocks noGrp="1"/>
          </p:cNvSpPr>
          <p:nvPr>
            <p:ph type="sldNum" sz="quarter" idx="12"/>
          </p:nvPr>
        </p:nvSpPr>
        <p:spPr/>
        <p:txBody>
          <a:bodyPr/>
          <a:lstStyle/>
          <a:p>
            <a:fld id="{8BFF973E-D76A-4B6A-A137-FC2C22EFC387}" type="slidenum">
              <a:rPr lang="en-US" smtClean="0"/>
              <a:t>18</a:t>
            </a:fld>
            <a:endParaRPr lang="en-US" dirty="0"/>
          </a:p>
        </p:txBody>
      </p:sp>
    </p:spTree>
    <p:extLst>
      <p:ext uri="{BB962C8B-B14F-4D97-AF65-F5344CB8AC3E}">
        <p14:creationId xmlns:p14="http://schemas.microsoft.com/office/powerpoint/2010/main" val="1641548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sz="half" idx="1"/>
          </p:nvPr>
        </p:nvSpPr>
        <p:spPr>
          <a:xfrm>
            <a:off x="2244655" y="556591"/>
            <a:ext cx="9695554" cy="4837044"/>
          </a:xfrm>
        </p:spPr>
        <p:txBody>
          <a:bodyPr>
            <a:noAutofit/>
          </a:bodyPr>
          <a:lstStyle/>
          <a:p>
            <a:pPr marL="0" marR="0">
              <a:lnSpc>
                <a:spcPct val="107000"/>
              </a:lnSpc>
              <a:spcBef>
                <a:spcPts val="0"/>
              </a:spcBef>
              <a:spcAft>
                <a:spcPts val="800"/>
              </a:spcAft>
            </a:pPr>
            <a:r>
              <a:rPr lang="en-US" sz="2800" dirty="0">
                <a:effectLst/>
                <a:latin typeface="Arial" panose="020B0604020202020204" pitchFamily="34" charset="0"/>
                <a:ea typeface="Calibri" panose="020F0502020204030204" pitchFamily="34" charset="0"/>
                <a:cs typeface="Times New Roman" panose="02020603050405020304" pitchFamily="18" charset="0"/>
              </a:rPr>
              <a:t>EPA’s initial factual investigation suggests that La Dept. of Health may have failed to provide the predominantly Black residents living near the Denka facility and school children attending the Fifth Ward Elementary school with critical information about cancer risks associated with Chloroprene levels in these areas.  EPA has concerns that LA Dept of Health neither implemented the commitments it made in connection with reviews and studies of Chloroprene exposure risk, not made meaningful recommendations to educate and protect community members from elevated cancer risks as indicated by its own research and required by its implementing regulations.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
        <p:nvSpPr>
          <p:cNvPr id="5" name="Slide Number Placeholder 4">
            <a:extLst>
              <a:ext uri="{FF2B5EF4-FFF2-40B4-BE49-F238E27FC236}">
                <a16:creationId xmlns:a16="http://schemas.microsoft.com/office/drawing/2014/main" id="{E75D4CC7-9D03-41C1-9A0E-27A03719B586}"/>
              </a:ext>
            </a:extLst>
          </p:cNvPr>
          <p:cNvSpPr>
            <a:spLocks noGrp="1"/>
          </p:cNvSpPr>
          <p:nvPr>
            <p:ph type="sldNum" sz="quarter" idx="12"/>
          </p:nvPr>
        </p:nvSpPr>
        <p:spPr/>
        <p:txBody>
          <a:bodyPr/>
          <a:lstStyle/>
          <a:p>
            <a:fld id="{8BFF973E-D76A-4B6A-A137-FC2C22EFC387}" type="slidenum">
              <a:rPr lang="en-US" smtClean="0"/>
              <a:t>19</a:t>
            </a:fld>
            <a:endParaRPr lang="en-US" dirty="0"/>
          </a:p>
        </p:txBody>
      </p:sp>
    </p:spTree>
    <p:extLst>
      <p:ext uri="{BB962C8B-B14F-4D97-AF65-F5344CB8AC3E}">
        <p14:creationId xmlns:p14="http://schemas.microsoft.com/office/powerpoint/2010/main" val="3990250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FD1F96-68FB-4863-AB59-69A43813A7BC}"/>
              </a:ext>
            </a:extLst>
          </p:cNvPr>
          <p:cNvSpPr>
            <a:spLocks noGrp="1"/>
          </p:cNvSpPr>
          <p:nvPr>
            <p:ph sz="half" idx="1"/>
          </p:nvPr>
        </p:nvSpPr>
        <p:spPr>
          <a:xfrm>
            <a:off x="2363924" y="768626"/>
            <a:ext cx="9423824" cy="5314122"/>
          </a:xfrm>
        </p:spPr>
        <p:txBody>
          <a:bodyPr>
            <a:no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EPA Recommended that LA DEQ immediately conduct additional monitoring within St. John the Baptist Parish to determine where Chloroprene concentrations are below 0.2 ug/m3 and are otherwise appropriate locations to temporarily host the Fifth Ward Elementary School.</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Evaluate all potential protective measures including the relocation of the school children to alternate locations inside and outside the Parish.  Provide recommendations on measures necessary to eliminate or reduce the children’s negative health impact.</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Since November 2022, little to no progress has been made to relocate the students of the Fifth Ward Elementary School.</a:t>
            </a:r>
            <a:endParaRPr lang="en-US" sz="2400" dirty="0"/>
          </a:p>
        </p:txBody>
      </p:sp>
      <p:sp>
        <p:nvSpPr>
          <p:cNvPr id="5" name="Slide Number Placeholder 4">
            <a:extLst>
              <a:ext uri="{FF2B5EF4-FFF2-40B4-BE49-F238E27FC236}">
                <a16:creationId xmlns:a16="http://schemas.microsoft.com/office/drawing/2014/main" id="{E75D4CC7-9D03-41C1-9A0E-27A03719B586}"/>
              </a:ext>
            </a:extLst>
          </p:cNvPr>
          <p:cNvSpPr>
            <a:spLocks noGrp="1"/>
          </p:cNvSpPr>
          <p:nvPr>
            <p:ph type="sldNum" sz="quarter" idx="12"/>
          </p:nvPr>
        </p:nvSpPr>
        <p:spPr/>
        <p:txBody>
          <a:bodyPr/>
          <a:lstStyle/>
          <a:p>
            <a:fld id="{8BFF973E-D76A-4B6A-A137-FC2C22EFC387}" type="slidenum">
              <a:rPr lang="en-US" smtClean="0"/>
              <a:t>20</a:t>
            </a:fld>
            <a:endParaRPr lang="en-US" dirty="0"/>
          </a:p>
        </p:txBody>
      </p:sp>
    </p:spTree>
    <p:extLst>
      <p:ext uri="{BB962C8B-B14F-4D97-AF65-F5344CB8AC3E}">
        <p14:creationId xmlns:p14="http://schemas.microsoft.com/office/powerpoint/2010/main" val="320685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3B5A7CD-AA50-5019-67E9-AADA81A0811A}"/>
              </a:ext>
            </a:extLst>
          </p:cNvPr>
          <p:cNvSpPr>
            <a:spLocks noGrp="1"/>
          </p:cNvSpPr>
          <p:nvPr>
            <p:ph type="title"/>
          </p:nvPr>
        </p:nvSpPr>
        <p:spPr>
          <a:xfrm>
            <a:off x="2589212" y="609600"/>
            <a:ext cx="8915399" cy="5194852"/>
          </a:xfrm>
        </p:spPr>
        <p:txBody>
          <a:bodyPr>
            <a:normAutofit/>
          </a:bodyPr>
          <a:lstStyle/>
          <a:p>
            <a:pPr algn="ctr"/>
            <a:r>
              <a:rPr lang="en-US" sz="6000" b="1" dirty="0"/>
              <a:t>Thank You</a:t>
            </a:r>
            <a:br>
              <a:rPr lang="en-US" sz="6000" b="1" dirty="0"/>
            </a:br>
            <a:br>
              <a:rPr lang="en-US" sz="6000" b="1" dirty="0"/>
            </a:br>
            <a:r>
              <a:rPr lang="en-US" sz="4400" dirty="0"/>
              <a:t>Wilma Subra</a:t>
            </a:r>
            <a:br>
              <a:rPr lang="en-US" sz="4400" dirty="0"/>
            </a:br>
            <a:r>
              <a:rPr lang="en-US" sz="4400" dirty="0" err="1"/>
              <a:t>Subra</a:t>
            </a:r>
            <a:r>
              <a:rPr lang="en-US" sz="4400" dirty="0"/>
              <a:t> Company</a:t>
            </a:r>
            <a:br>
              <a:rPr lang="en-US" sz="4400" dirty="0"/>
            </a:br>
            <a:r>
              <a:rPr lang="en-US" sz="4400" dirty="0"/>
              <a:t>Subracom@aol.com</a:t>
            </a:r>
          </a:p>
        </p:txBody>
      </p:sp>
      <p:sp>
        <p:nvSpPr>
          <p:cNvPr id="5" name="Slide Number Placeholder 4">
            <a:extLst>
              <a:ext uri="{FF2B5EF4-FFF2-40B4-BE49-F238E27FC236}">
                <a16:creationId xmlns:a16="http://schemas.microsoft.com/office/drawing/2014/main" id="{F598FA37-347C-96A6-F7C5-121A79DBD3E4}"/>
              </a:ext>
            </a:extLst>
          </p:cNvPr>
          <p:cNvSpPr>
            <a:spLocks noGrp="1"/>
          </p:cNvSpPr>
          <p:nvPr>
            <p:ph type="sldNum" sz="quarter" idx="12"/>
          </p:nvPr>
        </p:nvSpPr>
        <p:spPr/>
        <p:txBody>
          <a:bodyPr/>
          <a:lstStyle/>
          <a:p>
            <a:fld id="{8BFF973E-D76A-4B6A-A137-FC2C22EFC387}" type="slidenum">
              <a:rPr lang="en-US" smtClean="0"/>
              <a:t>21</a:t>
            </a:fld>
            <a:endParaRPr lang="en-US"/>
          </a:p>
        </p:txBody>
      </p:sp>
    </p:spTree>
    <p:extLst>
      <p:ext uri="{BB962C8B-B14F-4D97-AF65-F5344CB8AC3E}">
        <p14:creationId xmlns:p14="http://schemas.microsoft.com/office/powerpoint/2010/main" val="19089417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392</TotalTime>
  <Words>1382</Words>
  <Application>Microsoft Office PowerPoint</Application>
  <PresentationFormat>Widescreen</PresentationFormat>
  <Paragraphs>79</Paragraphs>
  <Slides>21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Century Gothic</vt:lpstr>
      <vt:lpstr>Wingdings 3</vt:lpstr>
      <vt:lpstr>Wisp</vt:lpstr>
      <vt:lpstr>Acrobat Document</vt:lpstr>
      <vt:lpstr>Chloroprene Air Emissions from  DuPont and Denka Facilities  Detoxifying Commerce Boston University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Impacts Associated with Chloroprene</vt:lpstr>
      <vt:lpstr>Toluene</vt:lpstr>
      <vt:lpstr>PowerPoint Presentation</vt:lpstr>
      <vt:lpstr>Incidence Rate of All Cancers Combined in St. John the Baptist Parish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Wilma Subra Subra Company Subracom@aol.com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 Plastics Series  Effects of Plastic on the Environment and Human Health</dc:title>
  <dc:creator>Caroline Stegeman</dc:creator>
  <cp:lastModifiedBy>richard reibstein</cp:lastModifiedBy>
  <cp:revision>33</cp:revision>
  <dcterms:created xsi:type="dcterms:W3CDTF">2020-07-11T16:10:05Z</dcterms:created>
  <dcterms:modified xsi:type="dcterms:W3CDTF">2023-04-17T15:14:37Z</dcterms:modified>
</cp:coreProperties>
</file>