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0" r:id="rId3"/>
    <p:sldId id="388" r:id="rId4"/>
    <p:sldId id="381" r:id="rId5"/>
    <p:sldId id="382" r:id="rId6"/>
    <p:sldId id="385" r:id="rId7"/>
    <p:sldId id="387" r:id="rId8"/>
    <p:sldId id="38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9031C-0BAC-4531-9E06-C10DD7442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7714D3-B34B-45A3-9B35-8FD086995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DB25F-2BE9-42DA-8EA2-24FD9925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958B-3A21-4B4D-B4EA-9FD098CC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0F53A-6FD1-4403-A182-C8169F0C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22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9614-8B64-43F5-B5FF-41289E40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71A61-55B6-4FD3-8360-D04CC6A23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6DF57-922B-4C91-817F-E0792BE1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F0C1B-8943-4254-A771-D86565F6A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D4ADC-F449-40E6-A4FD-AFA28CA9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5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C3B0F-256D-48ED-877D-3FBF1447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C0E3-01DC-4CCB-9EEC-6C7285920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17017-A10B-4B12-AA70-576DBB7B6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D07A0-5B31-4261-B434-8B8649C03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D649E-332B-47F0-A494-5B80A53C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6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4997E-8CFF-4E66-B0E2-01F96FCBB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3980-0CC9-4C56-8833-D46E83DE0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E35A8F-25A7-4BBA-8DF2-7FD0CC6F1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1A5C5-EC94-4D04-859A-B904FD59D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C2678-1E5F-4485-B474-5A593229F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23E9FE-EC17-4366-BCC1-49EBC68C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3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B7877-5BF2-4C05-A9C1-EE30A4ACB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C074E-7B41-4DA4-BDFF-441A5EB9E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57798-8AD3-4C27-8F57-3DE66EB8A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C77147-405A-4DD0-8358-D4602B58B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A3611A-AE3C-40A3-8223-B617CA768E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171E08-AAB3-4645-A81D-AD79F42B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948D97-0BF7-4C18-90BF-179462EB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774A7-3761-433D-B491-29FFE781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55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D62C-9384-4CDE-BE17-59E9711A0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D8933-1CC0-4671-B2C4-AAE689D25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5D9490-FC44-4E15-B66B-E0F572DC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C1325-6E40-47B6-AD0B-3C1792D08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1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E1DA2B-9B1B-438A-A02C-E5B9B4F7C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E1F674-19D1-4BD8-A604-DAC73E26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F5C2A-EB5B-4E52-B7C3-E61655335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66CD4-2F79-4BBF-91DE-250E99DE9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2E0CF-57A8-41E4-9E6E-2ACAC321F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355D6-28B2-41E8-A59B-493346A4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496C4-ACAC-4F0E-9739-A21F2DCC1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B2AD1-1197-4F2C-A47C-1B301157D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88C48-7E27-4009-BD0E-A27147641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C1B6-5313-4759-B692-DE5514801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900B68-3647-4239-B6AE-862F927A47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893F1-C68B-4F65-80F2-6071B7D6F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1687B-DE40-4E68-A474-5B1AA9F33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EF165-87A3-410A-A32B-11706255C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D5007-AB4E-4928-A20B-6FE321E4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2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7E954-FBEF-4C28-BAC8-4C937F15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A471C7-7F3A-4E73-AF52-A68C82766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8C104-19F3-4509-A7AB-9DEDAD44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A538D-961B-499B-A957-FB3895A0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C0A75-9504-49AC-B7FE-0FF26B6A7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5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C6E1AB-835E-4A30-BB7C-F11D5A7BC9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C67F4-71F7-480F-A258-54EB2BA1B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5E819-8995-47AF-9232-F5797B1E4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41069-B065-4C83-9E60-4A2E55E2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836C8-8C8D-4FEA-847A-D25D07F4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7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98AA5-67DD-49F6-8A3E-D681D7D8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CE294-122A-4A10-B0BD-6A5B24FFD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A61AD-F034-4184-B2F2-A7AFEFA15F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F1CE0-0060-4338-8CD3-C0F311CDF7F9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411EC-A98A-46E3-8865-F66D6ACFD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D37EA-B68C-46A0-B522-9D4F10A3C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3DEC6-435B-40D6-BA19-AD29C944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6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ED27-EE8E-4169-AE63-F524E61DD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15" y="1421621"/>
            <a:ext cx="11737571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Alternatives Analysis incorporating innovation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Toxicant-Induced Loss of Tolerance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C490F-1CEC-4845-A1AC-E64D86DEC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49627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4400" dirty="0"/>
              <a:t>Nicholas Ashford, PhD., JD</a:t>
            </a:r>
          </a:p>
          <a:p>
            <a:r>
              <a:rPr lang="en-US" sz="4400" dirty="0"/>
              <a:t>Technology and Law Program</a:t>
            </a:r>
          </a:p>
          <a:p>
            <a:r>
              <a:rPr lang="en-US" sz="4400" dirty="0"/>
              <a:t>MIT</a:t>
            </a:r>
          </a:p>
        </p:txBody>
      </p:sp>
    </p:spTree>
    <p:extLst>
      <p:ext uri="{BB962C8B-B14F-4D97-AF65-F5344CB8AC3E}">
        <p14:creationId xmlns:p14="http://schemas.microsoft.com/office/powerpoint/2010/main" val="2966159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D900972-E987-4033-8DD7-019859EFF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8850" y="200025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32C55ACA-AE14-4EB0-BAE6-3F01D7FEBB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1" y="762001"/>
          <a:ext cx="9013825" cy="495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095238" imgH="4210638" progId="Paint.Picture">
                  <p:embed/>
                </p:oleObj>
              </mc:Choice>
              <mc:Fallback>
                <p:oleObj name="Bitmap Image" r:id="rId2" imgW="6095238" imgH="4210638" progId="Paint.Picture">
                  <p:embed/>
                  <p:pic>
                    <p:nvPicPr>
                      <p:cNvPr id="25603" name="Object 3">
                        <a:extLst>
                          <a:ext uri="{FF2B5EF4-FFF2-40B4-BE49-F238E27FC236}">
                            <a16:creationId xmlns:a16="http://schemas.microsoft.com/office/drawing/2014/main" id="{32C55ACA-AE14-4EB0-BAE6-3F01D7FEBB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885" r="3636" b="16603"/>
                      <a:stretch>
                        <a:fillRect/>
                      </a:stretch>
                    </p:blipFill>
                    <p:spPr bwMode="auto">
                      <a:xfrm>
                        <a:off x="1981201" y="762001"/>
                        <a:ext cx="9013825" cy="495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4">
            <a:extLst>
              <a:ext uri="{FF2B5EF4-FFF2-40B4-BE49-F238E27FC236}">
                <a16:creationId xmlns:a16="http://schemas.microsoft.com/office/drawing/2014/main" id="{9CF06085-89AC-427D-B0E1-648CF4464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5715001"/>
            <a:ext cx="7162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Figure 3.1: The Socially Optimal (i.e., ‘efficient’) Level of Pollution Derived from the Marginal Costs and Benefits of Pollution Control</a:t>
            </a:r>
            <a:endParaRPr lang="en-US" altLang="en-US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WINNT\Profiles\lutrij\Work\Dr. Miller Correspondence\qeesi\QEESI cover.tif">
            <a:extLst>
              <a:ext uri="{FF2B5EF4-FFF2-40B4-BE49-F238E27FC236}">
                <a16:creationId xmlns:a16="http://schemas.microsoft.com/office/drawing/2014/main" id="{10CE3BB3-847E-47E7-A1C1-99F0C5D8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t="970" r="6857" b="3232"/>
          <a:stretch>
            <a:fillRect/>
          </a:stretch>
        </p:blipFill>
        <p:spPr bwMode="auto">
          <a:xfrm>
            <a:off x="4135120" y="55880"/>
            <a:ext cx="343535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102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4">
            <a:extLst>
              <a:ext uri="{FF2B5EF4-FFF2-40B4-BE49-F238E27FC236}">
                <a16:creationId xmlns:a16="http://schemas.microsoft.com/office/drawing/2014/main" id="{FDA3DF46-0FA2-4E52-A45A-6ABEFE1CE7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00425" y="665163"/>
            <a:ext cx="0" cy="426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5" name="Line 5">
            <a:extLst>
              <a:ext uri="{FF2B5EF4-FFF2-40B4-BE49-F238E27FC236}">
                <a16:creationId xmlns:a16="http://schemas.microsoft.com/office/drawing/2014/main" id="{C86C641D-2B8A-487B-9FCB-59F046CCC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0425" y="4932363"/>
            <a:ext cx="43751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Text Box 6">
            <a:extLst>
              <a:ext uri="{FF2B5EF4-FFF2-40B4-BE49-F238E27FC236}">
                <a16:creationId xmlns:a16="http://schemas.microsoft.com/office/drawing/2014/main" id="{7E9BA88A-066E-416C-A1B6-14C250CD5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1" y="457200"/>
            <a:ext cx="90646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7" name="Text Box 7">
            <a:extLst>
              <a:ext uri="{FF2B5EF4-FFF2-40B4-BE49-F238E27FC236}">
                <a16:creationId xmlns:a16="http://schemas.microsoft.com/office/drawing/2014/main" id="{C4B46ACE-C363-4B86-B3E1-DB3DFED72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4950" y="4724400"/>
            <a:ext cx="19240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4" name="Text Box 8">
            <a:extLst>
              <a:ext uri="{FF2B5EF4-FFF2-40B4-BE49-F238E27FC236}">
                <a16:creationId xmlns:a16="http://schemas.microsoft.com/office/drawing/2014/main" id="{364821EC-7918-4CF9-9658-07D6C5A58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263" y="4249738"/>
            <a:ext cx="2919412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New Technology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939" name="Freeform 11">
            <a:extLst>
              <a:ext uri="{FF2B5EF4-FFF2-40B4-BE49-F238E27FC236}">
                <a16:creationId xmlns:a16="http://schemas.microsoft.com/office/drawing/2014/main" id="{76004F80-4444-4D11-9B45-5A7C345A611B}"/>
              </a:ext>
            </a:extLst>
          </p:cNvPr>
          <p:cNvSpPr>
            <a:spLocks/>
          </p:cNvSpPr>
          <p:nvPr/>
        </p:nvSpPr>
        <p:spPr bwMode="auto">
          <a:xfrm rot="5400000">
            <a:off x="3810795" y="1851820"/>
            <a:ext cx="2879725" cy="2411413"/>
          </a:xfrm>
          <a:custGeom>
            <a:avLst/>
            <a:gdLst>
              <a:gd name="T0" fmla="*/ 0 w 2790"/>
              <a:gd name="T1" fmla="*/ 2147483646 h 2340"/>
              <a:gd name="T2" fmla="*/ 2147483646 w 2790"/>
              <a:gd name="T3" fmla="*/ 2147483646 h 2340"/>
              <a:gd name="T4" fmla="*/ 2147483646 w 2790"/>
              <a:gd name="T5" fmla="*/ 2147483646 h 2340"/>
              <a:gd name="T6" fmla="*/ 2147483646 w 2790"/>
              <a:gd name="T7" fmla="*/ 2147483646 h 2340"/>
              <a:gd name="T8" fmla="*/ 2147483646 w 2790"/>
              <a:gd name="T9" fmla="*/ 2147483646 h 2340"/>
              <a:gd name="T10" fmla="*/ 2147483646 w 2790"/>
              <a:gd name="T11" fmla="*/ 2147483646 h 2340"/>
              <a:gd name="T12" fmla="*/ 2147483646 w 2790"/>
              <a:gd name="T13" fmla="*/ 2147483646 h 2340"/>
              <a:gd name="T14" fmla="*/ 2147483646 w 2790"/>
              <a:gd name="T15" fmla="*/ 0 h 23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90"/>
              <a:gd name="T25" fmla="*/ 0 h 2340"/>
              <a:gd name="T26" fmla="*/ 2790 w 2790"/>
              <a:gd name="T27" fmla="*/ 2340 h 23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90" h="2340">
                <a:moveTo>
                  <a:pt x="0" y="2340"/>
                </a:moveTo>
                <a:cubicBezTo>
                  <a:pt x="125" y="2276"/>
                  <a:pt x="250" y="2213"/>
                  <a:pt x="390" y="2130"/>
                </a:cubicBezTo>
                <a:cubicBezTo>
                  <a:pt x="530" y="2047"/>
                  <a:pt x="702" y="1935"/>
                  <a:pt x="840" y="1845"/>
                </a:cubicBezTo>
                <a:cubicBezTo>
                  <a:pt x="978" y="1755"/>
                  <a:pt x="1075" y="1690"/>
                  <a:pt x="1215" y="1590"/>
                </a:cubicBezTo>
                <a:cubicBezTo>
                  <a:pt x="1355" y="1490"/>
                  <a:pt x="1523" y="1377"/>
                  <a:pt x="1680" y="1245"/>
                </a:cubicBezTo>
                <a:cubicBezTo>
                  <a:pt x="1837" y="1113"/>
                  <a:pt x="2020" y="940"/>
                  <a:pt x="2160" y="795"/>
                </a:cubicBezTo>
                <a:cubicBezTo>
                  <a:pt x="2300" y="650"/>
                  <a:pt x="2415" y="507"/>
                  <a:pt x="2520" y="375"/>
                </a:cubicBezTo>
                <a:cubicBezTo>
                  <a:pt x="2625" y="243"/>
                  <a:pt x="2745" y="62"/>
                  <a:pt x="2790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Rectangle 31">
            <a:extLst>
              <a:ext uri="{FF2B5EF4-FFF2-40B4-BE49-F238E27FC236}">
                <a16:creationId xmlns:a16="http://schemas.microsoft.com/office/drawing/2014/main" id="{02C4199B-BC30-4E38-943F-4B85674B4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3550" y="5822951"/>
            <a:ext cx="8724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An Innovative Response to Regulation</a:t>
            </a:r>
          </a:p>
        </p:txBody>
      </p:sp>
      <p:sp>
        <p:nvSpPr>
          <p:cNvPr id="33801" name="Text Box 8">
            <a:extLst>
              <a:ext uri="{FF2B5EF4-FFF2-40B4-BE49-F238E27FC236}">
                <a16:creationId xmlns:a16="http://schemas.microsoft.com/office/drawing/2014/main" id="{794D819E-9FEF-4DD8-BAAB-BF84301AC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4" y="3624263"/>
            <a:ext cx="295433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Existing Technology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2" name="Freeform 11">
            <a:extLst>
              <a:ext uri="{FF2B5EF4-FFF2-40B4-BE49-F238E27FC236}">
                <a16:creationId xmlns:a16="http://schemas.microsoft.com/office/drawing/2014/main" id="{30187088-9441-4E5C-8A66-FCC6F05C22F5}"/>
              </a:ext>
            </a:extLst>
          </p:cNvPr>
          <p:cNvSpPr>
            <a:spLocks/>
          </p:cNvSpPr>
          <p:nvPr/>
        </p:nvSpPr>
        <p:spPr bwMode="auto">
          <a:xfrm rot="5400000">
            <a:off x="3990182" y="1170782"/>
            <a:ext cx="2879725" cy="2411412"/>
          </a:xfrm>
          <a:custGeom>
            <a:avLst/>
            <a:gdLst>
              <a:gd name="T0" fmla="*/ 0 w 2790"/>
              <a:gd name="T1" fmla="*/ 2147483646 h 2340"/>
              <a:gd name="T2" fmla="*/ 2147483646 w 2790"/>
              <a:gd name="T3" fmla="*/ 2147483646 h 2340"/>
              <a:gd name="T4" fmla="*/ 2147483646 w 2790"/>
              <a:gd name="T5" fmla="*/ 2147483646 h 2340"/>
              <a:gd name="T6" fmla="*/ 2147483646 w 2790"/>
              <a:gd name="T7" fmla="*/ 2147483646 h 2340"/>
              <a:gd name="T8" fmla="*/ 2147483646 w 2790"/>
              <a:gd name="T9" fmla="*/ 2147483646 h 2340"/>
              <a:gd name="T10" fmla="*/ 2147483646 w 2790"/>
              <a:gd name="T11" fmla="*/ 2147483646 h 2340"/>
              <a:gd name="T12" fmla="*/ 2147483646 w 2790"/>
              <a:gd name="T13" fmla="*/ 2147483646 h 2340"/>
              <a:gd name="T14" fmla="*/ 2147483646 w 2790"/>
              <a:gd name="T15" fmla="*/ 0 h 23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90"/>
              <a:gd name="T25" fmla="*/ 0 h 2340"/>
              <a:gd name="T26" fmla="*/ 2790 w 2790"/>
              <a:gd name="T27" fmla="*/ 2340 h 23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90" h="2340">
                <a:moveTo>
                  <a:pt x="0" y="2340"/>
                </a:moveTo>
                <a:cubicBezTo>
                  <a:pt x="125" y="2276"/>
                  <a:pt x="250" y="2213"/>
                  <a:pt x="390" y="2130"/>
                </a:cubicBezTo>
                <a:cubicBezTo>
                  <a:pt x="530" y="2047"/>
                  <a:pt x="702" y="1935"/>
                  <a:pt x="840" y="1845"/>
                </a:cubicBezTo>
                <a:cubicBezTo>
                  <a:pt x="978" y="1755"/>
                  <a:pt x="1075" y="1690"/>
                  <a:pt x="1215" y="1590"/>
                </a:cubicBezTo>
                <a:cubicBezTo>
                  <a:pt x="1355" y="1490"/>
                  <a:pt x="1523" y="1377"/>
                  <a:pt x="1680" y="1245"/>
                </a:cubicBezTo>
                <a:cubicBezTo>
                  <a:pt x="1837" y="1113"/>
                  <a:pt x="2020" y="940"/>
                  <a:pt x="2160" y="795"/>
                </a:cubicBezTo>
                <a:cubicBezTo>
                  <a:pt x="2300" y="650"/>
                  <a:pt x="2415" y="507"/>
                  <a:pt x="2520" y="375"/>
                </a:cubicBezTo>
                <a:cubicBezTo>
                  <a:pt x="2625" y="243"/>
                  <a:pt x="2745" y="62"/>
                  <a:pt x="2790" y="0"/>
                </a:cubicBez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26743C3-A684-4B8C-8F6E-4E487B034D81}"/>
              </a:ext>
            </a:extLst>
          </p:cNvPr>
          <p:cNvSpPr>
            <a:spLocks/>
          </p:cNvSpPr>
          <p:nvPr/>
        </p:nvSpPr>
        <p:spPr bwMode="auto">
          <a:xfrm rot="21382165">
            <a:off x="3905251" y="1403350"/>
            <a:ext cx="3190875" cy="2967038"/>
          </a:xfrm>
          <a:custGeom>
            <a:avLst/>
            <a:gdLst>
              <a:gd name="T0" fmla="*/ 0 w 2790"/>
              <a:gd name="T1" fmla="*/ 2147483646 h 2340"/>
              <a:gd name="T2" fmla="*/ 2147483646 w 2790"/>
              <a:gd name="T3" fmla="*/ 2147483646 h 2340"/>
              <a:gd name="T4" fmla="*/ 2147483646 w 2790"/>
              <a:gd name="T5" fmla="*/ 2147483646 h 2340"/>
              <a:gd name="T6" fmla="*/ 2147483646 w 2790"/>
              <a:gd name="T7" fmla="*/ 2147483646 h 2340"/>
              <a:gd name="T8" fmla="*/ 2147483646 w 2790"/>
              <a:gd name="T9" fmla="*/ 2147483646 h 2340"/>
              <a:gd name="T10" fmla="*/ 2147483646 w 2790"/>
              <a:gd name="T11" fmla="*/ 2147483646 h 2340"/>
              <a:gd name="T12" fmla="*/ 2147483646 w 2790"/>
              <a:gd name="T13" fmla="*/ 2147483646 h 2340"/>
              <a:gd name="T14" fmla="*/ 2147483646 w 2790"/>
              <a:gd name="T15" fmla="*/ 0 h 23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90"/>
              <a:gd name="T25" fmla="*/ 0 h 2340"/>
              <a:gd name="T26" fmla="*/ 2790 w 2790"/>
              <a:gd name="T27" fmla="*/ 2340 h 23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90" h="2340">
                <a:moveTo>
                  <a:pt x="0" y="2340"/>
                </a:moveTo>
                <a:cubicBezTo>
                  <a:pt x="125" y="2276"/>
                  <a:pt x="250" y="2213"/>
                  <a:pt x="390" y="2130"/>
                </a:cubicBezTo>
                <a:cubicBezTo>
                  <a:pt x="530" y="2047"/>
                  <a:pt x="702" y="1935"/>
                  <a:pt x="840" y="1845"/>
                </a:cubicBezTo>
                <a:cubicBezTo>
                  <a:pt x="978" y="1755"/>
                  <a:pt x="1075" y="1690"/>
                  <a:pt x="1215" y="1590"/>
                </a:cubicBezTo>
                <a:cubicBezTo>
                  <a:pt x="1355" y="1490"/>
                  <a:pt x="1523" y="1377"/>
                  <a:pt x="1680" y="1245"/>
                </a:cubicBezTo>
                <a:cubicBezTo>
                  <a:pt x="1837" y="1113"/>
                  <a:pt x="2020" y="940"/>
                  <a:pt x="2160" y="795"/>
                </a:cubicBezTo>
                <a:cubicBezTo>
                  <a:pt x="2300" y="650"/>
                  <a:pt x="2415" y="507"/>
                  <a:pt x="2520" y="375"/>
                </a:cubicBezTo>
                <a:cubicBezTo>
                  <a:pt x="2625" y="243"/>
                  <a:pt x="2745" y="62"/>
                  <a:pt x="2790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93669F-9EE7-4976-963F-822C3EDB868E}"/>
              </a:ext>
            </a:extLst>
          </p:cNvPr>
          <p:cNvCxnSpPr/>
          <p:nvPr/>
        </p:nvCxnSpPr>
        <p:spPr>
          <a:xfrm rot="16200000" flipH="1">
            <a:off x="3736975" y="2955925"/>
            <a:ext cx="3943350" cy="2540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8">
            <a:extLst>
              <a:ext uri="{FF2B5EF4-FFF2-40B4-BE49-F238E27FC236}">
                <a16:creationId xmlns:a16="http://schemas.microsoft.com/office/drawing/2014/main" id="{70DA221F-6AFC-4403-B9C5-ED25EBBE3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2325" y="487364"/>
            <a:ext cx="2311400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Maximum Allowable Risk Under Regulation</a:t>
            </a:r>
          </a:p>
        </p:txBody>
      </p:sp>
      <p:sp>
        <p:nvSpPr>
          <p:cNvPr id="15" name="Text Box 8">
            <a:extLst>
              <a:ext uri="{FF2B5EF4-FFF2-40B4-BE49-F238E27FC236}">
                <a16:creationId xmlns:a16="http://schemas.microsoft.com/office/drawing/2014/main" id="{23513D9B-B0F4-49CB-9011-04D4A8E18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164" y="1347788"/>
            <a:ext cx="295433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Demand for Risk Reduction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59086A3C-CD21-48E6-B141-31F545582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9489" y="4953001"/>
            <a:ext cx="14620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>
                <a:latin typeface="Arial" panose="020B0604020202020204" pitchFamily="34" charset="0"/>
                <a:cs typeface="Arial" panose="020B0604020202020204" pitchFamily="34" charset="0"/>
              </a:rPr>
              <a:t>Pre-regulatory Level of Risk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53A56FB-D18A-494E-87BD-940D1B8B35D8}"/>
              </a:ext>
            </a:extLst>
          </p:cNvPr>
          <p:cNvCxnSpPr/>
          <p:nvPr/>
        </p:nvCxnSpPr>
        <p:spPr>
          <a:xfrm rot="16200000" flipH="1">
            <a:off x="5518150" y="4108450"/>
            <a:ext cx="1627188" cy="14288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44FB3C4F-0AC2-4303-A113-B0A15CBF9A28}"/>
              </a:ext>
            </a:extLst>
          </p:cNvPr>
          <p:cNvSpPr/>
          <p:nvPr/>
        </p:nvSpPr>
        <p:spPr>
          <a:xfrm>
            <a:off x="5657851" y="3006726"/>
            <a:ext cx="112713" cy="1238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2E82691-E89A-46C3-B521-23377FFBB688}"/>
              </a:ext>
            </a:extLst>
          </p:cNvPr>
          <p:cNvSpPr/>
          <p:nvPr/>
        </p:nvSpPr>
        <p:spPr>
          <a:xfrm>
            <a:off x="5664201" y="3878264"/>
            <a:ext cx="112713" cy="122237"/>
          </a:xfrm>
          <a:prstGeom prst="ellipse">
            <a:avLst/>
          </a:prstGeom>
          <a:solidFill>
            <a:srgbClr val="0CDE34"/>
          </a:solidFill>
          <a:ln>
            <a:solidFill>
              <a:srgbClr val="0CD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1A2E6B2-98AE-4E03-AB29-922A8042F5A8}"/>
              </a:ext>
            </a:extLst>
          </p:cNvPr>
          <p:cNvSpPr/>
          <p:nvPr/>
        </p:nvSpPr>
        <p:spPr>
          <a:xfrm>
            <a:off x="6276975" y="3551239"/>
            <a:ext cx="114300" cy="1222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4" name="Text Box 8">
            <a:extLst>
              <a:ext uri="{FF2B5EF4-FFF2-40B4-BE49-F238E27FC236}">
                <a16:creationId xmlns:a16="http://schemas.microsoft.com/office/drawing/2014/main" id="{999CE4F2-3C65-495C-9523-169FD40D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1" y="2905125"/>
            <a:ext cx="46831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8">
            <a:extLst>
              <a:ext uri="{FF2B5EF4-FFF2-40B4-BE49-F238E27FC236}">
                <a16:creationId xmlns:a16="http://schemas.microsoft.com/office/drawing/2014/main" id="{7237C4DB-544C-4FF8-8252-DB554D0DB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588" y="3767139"/>
            <a:ext cx="468312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F393DCA-92C4-4206-9109-7E07C262CD24}"/>
              </a:ext>
            </a:extLst>
          </p:cNvPr>
          <p:cNvSpPr/>
          <p:nvPr/>
        </p:nvSpPr>
        <p:spPr>
          <a:xfrm>
            <a:off x="4899026" y="3006726"/>
            <a:ext cx="112713" cy="12382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122C0BB-45A2-49D1-AC4A-9B1D98992468}"/>
              </a:ext>
            </a:extLst>
          </p:cNvPr>
          <p:cNvCxnSpPr/>
          <p:nvPr/>
        </p:nvCxnSpPr>
        <p:spPr>
          <a:xfrm rot="10800000">
            <a:off x="3409950" y="3065463"/>
            <a:ext cx="3695700" cy="4762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F684CA6-ABBF-4D3B-A398-1D97FE429FA7}"/>
              </a:ext>
            </a:extLst>
          </p:cNvPr>
          <p:cNvCxnSpPr/>
          <p:nvPr/>
        </p:nvCxnSpPr>
        <p:spPr>
          <a:xfrm rot="10800000">
            <a:off x="3425825" y="3941763"/>
            <a:ext cx="3695700" cy="4762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8">
            <a:extLst>
              <a:ext uri="{FF2B5EF4-FFF2-40B4-BE49-F238E27FC236}">
                <a16:creationId xmlns:a16="http://schemas.microsoft.com/office/drawing/2014/main" id="{95071FBD-0858-4975-A32E-E600C4C7F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6" y="4916488"/>
            <a:ext cx="46831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0299D6E-AB21-46D8-90AE-F4FCC64C2B6E}"/>
              </a:ext>
            </a:extLst>
          </p:cNvPr>
          <p:cNvCxnSpPr>
            <a:stCxn id="21" idx="4"/>
            <a:endCxn id="22" idx="0"/>
          </p:cNvCxnSpPr>
          <p:nvPr/>
        </p:nvCxnSpPr>
        <p:spPr>
          <a:xfrm rot="16200000" flipH="1">
            <a:off x="5343526" y="3502026"/>
            <a:ext cx="747713" cy="4763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/>
      <p:bldP spid="14" grpId="0"/>
      <p:bldP spid="15" grpId="0"/>
      <p:bldP spid="16" grpId="0"/>
      <p:bldP spid="21" grpId="0" animBg="1"/>
      <p:bldP spid="22" grpId="0" animBg="1"/>
      <p:bldP spid="23" grpId="0" animBg="1"/>
      <p:bldP spid="24" grpId="0"/>
      <p:bldP spid="25" grpId="0"/>
      <p:bldP spid="26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4">
            <a:extLst>
              <a:ext uri="{FF2B5EF4-FFF2-40B4-BE49-F238E27FC236}">
                <a16:creationId xmlns:a16="http://schemas.microsoft.com/office/drawing/2014/main" id="{D09FE08A-183E-4507-A95A-2F727A599E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00425" y="665163"/>
            <a:ext cx="0" cy="426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Line 5">
            <a:extLst>
              <a:ext uri="{FF2B5EF4-FFF2-40B4-BE49-F238E27FC236}">
                <a16:creationId xmlns:a16="http://schemas.microsoft.com/office/drawing/2014/main" id="{878B7AA2-50D6-4DB6-AC33-8D3339F8D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0425" y="4932363"/>
            <a:ext cx="43751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Text Box 6">
            <a:extLst>
              <a:ext uri="{FF2B5EF4-FFF2-40B4-BE49-F238E27FC236}">
                <a16:creationId xmlns:a16="http://schemas.microsoft.com/office/drawing/2014/main" id="{8800B502-5F03-4C0F-B28B-CC86545BC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1" y="457200"/>
            <a:ext cx="90646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1" name="Text Box 7">
            <a:extLst>
              <a:ext uri="{FF2B5EF4-FFF2-40B4-BE49-F238E27FC236}">
                <a16:creationId xmlns:a16="http://schemas.microsoft.com/office/drawing/2014/main" id="{77A5A76F-8F4C-4052-9BE3-D5B74F15E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4950" y="4724400"/>
            <a:ext cx="19240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2" name="Text Box 8">
            <a:extLst>
              <a:ext uri="{FF2B5EF4-FFF2-40B4-BE49-F238E27FC236}">
                <a16:creationId xmlns:a16="http://schemas.microsoft.com/office/drawing/2014/main" id="{BCA8489F-8843-4A7E-A582-262F2CFAE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263" y="4249738"/>
            <a:ext cx="2919412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New Technology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3" name="Freeform 11">
            <a:extLst>
              <a:ext uri="{FF2B5EF4-FFF2-40B4-BE49-F238E27FC236}">
                <a16:creationId xmlns:a16="http://schemas.microsoft.com/office/drawing/2014/main" id="{21FC4878-BAF6-4235-BB9B-A7AB05FFBEC2}"/>
              </a:ext>
            </a:extLst>
          </p:cNvPr>
          <p:cNvSpPr>
            <a:spLocks/>
          </p:cNvSpPr>
          <p:nvPr/>
        </p:nvSpPr>
        <p:spPr bwMode="auto">
          <a:xfrm rot="5400000">
            <a:off x="3810795" y="1851820"/>
            <a:ext cx="2879725" cy="2411413"/>
          </a:xfrm>
          <a:custGeom>
            <a:avLst/>
            <a:gdLst>
              <a:gd name="T0" fmla="*/ 0 w 2790"/>
              <a:gd name="T1" fmla="*/ 2147483646 h 2340"/>
              <a:gd name="T2" fmla="*/ 2147483646 w 2790"/>
              <a:gd name="T3" fmla="*/ 2147483646 h 2340"/>
              <a:gd name="T4" fmla="*/ 2147483646 w 2790"/>
              <a:gd name="T5" fmla="*/ 2147483646 h 2340"/>
              <a:gd name="T6" fmla="*/ 2147483646 w 2790"/>
              <a:gd name="T7" fmla="*/ 2147483646 h 2340"/>
              <a:gd name="T8" fmla="*/ 2147483646 w 2790"/>
              <a:gd name="T9" fmla="*/ 2147483646 h 2340"/>
              <a:gd name="T10" fmla="*/ 2147483646 w 2790"/>
              <a:gd name="T11" fmla="*/ 2147483646 h 2340"/>
              <a:gd name="T12" fmla="*/ 2147483646 w 2790"/>
              <a:gd name="T13" fmla="*/ 2147483646 h 2340"/>
              <a:gd name="T14" fmla="*/ 2147483646 w 2790"/>
              <a:gd name="T15" fmla="*/ 0 h 23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90"/>
              <a:gd name="T25" fmla="*/ 0 h 2340"/>
              <a:gd name="T26" fmla="*/ 2790 w 2790"/>
              <a:gd name="T27" fmla="*/ 2340 h 23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90" h="2340">
                <a:moveTo>
                  <a:pt x="0" y="2340"/>
                </a:moveTo>
                <a:cubicBezTo>
                  <a:pt x="125" y="2276"/>
                  <a:pt x="250" y="2213"/>
                  <a:pt x="390" y="2130"/>
                </a:cubicBezTo>
                <a:cubicBezTo>
                  <a:pt x="530" y="2047"/>
                  <a:pt x="702" y="1935"/>
                  <a:pt x="840" y="1845"/>
                </a:cubicBezTo>
                <a:cubicBezTo>
                  <a:pt x="978" y="1755"/>
                  <a:pt x="1075" y="1690"/>
                  <a:pt x="1215" y="1590"/>
                </a:cubicBezTo>
                <a:cubicBezTo>
                  <a:pt x="1355" y="1490"/>
                  <a:pt x="1523" y="1377"/>
                  <a:pt x="1680" y="1245"/>
                </a:cubicBezTo>
                <a:cubicBezTo>
                  <a:pt x="1837" y="1113"/>
                  <a:pt x="2020" y="940"/>
                  <a:pt x="2160" y="795"/>
                </a:cubicBezTo>
                <a:cubicBezTo>
                  <a:pt x="2300" y="650"/>
                  <a:pt x="2415" y="507"/>
                  <a:pt x="2520" y="375"/>
                </a:cubicBezTo>
                <a:cubicBezTo>
                  <a:pt x="2625" y="243"/>
                  <a:pt x="2745" y="62"/>
                  <a:pt x="2790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Rectangle 31">
            <a:extLst>
              <a:ext uri="{FF2B5EF4-FFF2-40B4-BE49-F238E27FC236}">
                <a16:creationId xmlns:a16="http://schemas.microsoft.com/office/drawing/2014/main" id="{8EF429F8-E0F2-42B3-89B8-6DDF419BB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3550" y="5822951"/>
            <a:ext cx="8724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An Innovative Response to Regulation</a:t>
            </a:r>
          </a:p>
        </p:txBody>
      </p:sp>
      <p:sp>
        <p:nvSpPr>
          <p:cNvPr id="34825" name="Text Box 8">
            <a:extLst>
              <a:ext uri="{FF2B5EF4-FFF2-40B4-BE49-F238E27FC236}">
                <a16:creationId xmlns:a16="http://schemas.microsoft.com/office/drawing/2014/main" id="{8DB42963-5A5D-4F39-85D3-0E85C45C1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4" y="3624263"/>
            <a:ext cx="295433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Existing Technology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6" name="Freeform 11">
            <a:extLst>
              <a:ext uri="{FF2B5EF4-FFF2-40B4-BE49-F238E27FC236}">
                <a16:creationId xmlns:a16="http://schemas.microsoft.com/office/drawing/2014/main" id="{6525A3EC-A491-4F9D-92AC-2D2D1E28F1B5}"/>
              </a:ext>
            </a:extLst>
          </p:cNvPr>
          <p:cNvSpPr>
            <a:spLocks/>
          </p:cNvSpPr>
          <p:nvPr/>
        </p:nvSpPr>
        <p:spPr bwMode="auto">
          <a:xfrm rot="5400000">
            <a:off x="3990182" y="1170782"/>
            <a:ext cx="2879725" cy="2411412"/>
          </a:xfrm>
          <a:custGeom>
            <a:avLst/>
            <a:gdLst>
              <a:gd name="T0" fmla="*/ 0 w 2790"/>
              <a:gd name="T1" fmla="*/ 2147483646 h 2340"/>
              <a:gd name="T2" fmla="*/ 2147483646 w 2790"/>
              <a:gd name="T3" fmla="*/ 2147483646 h 2340"/>
              <a:gd name="T4" fmla="*/ 2147483646 w 2790"/>
              <a:gd name="T5" fmla="*/ 2147483646 h 2340"/>
              <a:gd name="T6" fmla="*/ 2147483646 w 2790"/>
              <a:gd name="T7" fmla="*/ 2147483646 h 2340"/>
              <a:gd name="T8" fmla="*/ 2147483646 w 2790"/>
              <a:gd name="T9" fmla="*/ 2147483646 h 2340"/>
              <a:gd name="T10" fmla="*/ 2147483646 w 2790"/>
              <a:gd name="T11" fmla="*/ 2147483646 h 2340"/>
              <a:gd name="T12" fmla="*/ 2147483646 w 2790"/>
              <a:gd name="T13" fmla="*/ 2147483646 h 2340"/>
              <a:gd name="T14" fmla="*/ 2147483646 w 2790"/>
              <a:gd name="T15" fmla="*/ 0 h 23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90"/>
              <a:gd name="T25" fmla="*/ 0 h 2340"/>
              <a:gd name="T26" fmla="*/ 2790 w 2790"/>
              <a:gd name="T27" fmla="*/ 2340 h 23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90" h="2340">
                <a:moveTo>
                  <a:pt x="0" y="2340"/>
                </a:moveTo>
                <a:cubicBezTo>
                  <a:pt x="125" y="2276"/>
                  <a:pt x="250" y="2213"/>
                  <a:pt x="390" y="2130"/>
                </a:cubicBezTo>
                <a:cubicBezTo>
                  <a:pt x="530" y="2047"/>
                  <a:pt x="702" y="1935"/>
                  <a:pt x="840" y="1845"/>
                </a:cubicBezTo>
                <a:cubicBezTo>
                  <a:pt x="978" y="1755"/>
                  <a:pt x="1075" y="1690"/>
                  <a:pt x="1215" y="1590"/>
                </a:cubicBezTo>
                <a:cubicBezTo>
                  <a:pt x="1355" y="1490"/>
                  <a:pt x="1523" y="1377"/>
                  <a:pt x="1680" y="1245"/>
                </a:cubicBezTo>
                <a:cubicBezTo>
                  <a:pt x="1837" y="1113"/>
                  <a:pt x="2020" y="940"/>
                  <a:pt x="2160" y="795"/>
                </a:cubicBezTo>
                <a:cubicBezTo>
                  <a:pt x="2300" y="650"/>
                  <a:pt x="2415" y="507"/>
                  <a:pt x="2520" y="375"/>
                </a:cubicBezTo>
                <a:cubicBezTo>
                  <a:pt x="2625" y="243"/>
                  <a:pt x="2745" y="62"/>
                  <a:pt x="2790" y="0"/>
                </a:cubicBez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7" name="Freeform 11">
            <a:extLst>
              <a:ext uri="{FF2B5EF4-FFF2-40B4-BE49-F238E27FC236}">
                <a16:creationId xmlns:a16="http://schemas.microsoft.com/office/drawing/2014/main" id="{D90A7412-9403-4C62-9D39-FB36BCF0D1D2}"/>
              </a:ext>
            </a:extLst>
          </p:cNvPr>
          <p:cNvSpPr>
            <a:spLocks/>
          </p:cNvSpPr>
          <p:nvPr/>
        </p:nvSpPr>
        <p:spPr bwMode="auto">
          <a:xfrm rot="21382165">
            <a:off x="3905251" y="1403350"/>
            <a:ext cx="3190875" cy="2967038"/>
          </a:xfrm>
          <a:custGeom>
            <a:avLst/>
            <a:gdLst>
              <a:gd name="T0" fmla="*/ 0 w 2790"/>
              <a:gd name="T1" fmla="*/ 2147483646 h 2340"/>
              <a:gd name="T2" fmla="*/ 2147483646 w 2790"/>
              <a:gd name="T3" fmla="*/ 2147483646 h 2340"/>
              <a:gd name="T4" fmla="*/ 2147483646 w 2790"/>
              <a:gd name="T5" fmla="*/ 2147483646 h 2340"/>
              <a:gd name="T6" fmla="*/ 2147483646 w 2790"/>
              <a:gd name="T7" fmla="*/ 2147483646 h 2340"/>
              <a:gd name="T8" fmla="*/ 2147483646 w 2790"/>
              <a:gd name="T9" fmla="*/ 2147483646 h 2340"/>
              <a:gd name="T10" fmla="*/ 2147483646 w 2790"/>
              <a:gd name="T11" fmla="*/ 2147483646 h 2340"/>
              <a:gd name="T12" fmla="*/ 2147483646 w 2790"/>
              <a:gd name="T13" fmla="*/ 2147483646 h 2340"/>
              <a:gd name="T14" fmla="*/ 2147483646 w 2790"/>
              <a:gd name="T15" fmla="*/ 0 h 23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90"/>
              <a:gd name="T25" fmla="*/ 0 h 2340"/>
              <a:gd name="T26" fmla="*/ 2790 w 2790"/>
              <a:gd name="T27" fmla="*/ 2340 h 23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90" h="2340">
                <a:moveTo>
                  <a:pt x="0" y="2340"/>
                </a:moveTo>
                <a:cubicBezTo>
                  <a:pt x="125" y="2276"/>
                  <a:pt x="250" y="2213"/>
                  <a:pt x="390" y="2130"/>
                </a:cubicBezTo>
                <a:cubicBezTo>
                  <a:pt x="530" y="2047"/>
                  <a:pt x="702" y="1935"/>
                  <a:pt x="840" y="1845"/>
                </a:cubicBezTo>
                <a:cubicBezTo>
                  <a:pt x="978" y="1755"/>
                  <a:pt x="1075" y="1690"/>
                  <a:pt x="1215" y="1590"/>
                </a:cubicBezTo>
                <a:cubicBezTo>
                  <a:pt x="1355" y="1490"/>
                  <a:pt x="1523" y="1377"/>
                  <a:pt x="1680" y="1245"/>
                </a:cubicBezTo>
                <a:cubicBezTo>
                  <a:pt x="1837" y="1113"/>
                  <a:pt x="2020" y="940"/>
                  <a:pt x="2160" y="795"/>
                </a:cubicBezTo>
                <a:cubicBezTo>
                  <a:pt x="2300" y="650"/>
                  <a:pt x="2415" y="507"/>
                  <a:pt x="2520" y="375"/>
                </a:cubicBezTo>
                <a:cubicBezTo>
                  <a:pt x="2625" y="243"/>
                  <a:pt x="2745" y="62"/>
                  <a:pt x="2790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4752D1-8E59-48E3-A1F1-0A88B125A52C}"/>
              </a:ext>
            </a:extLst>
          </p:cNvPr>
          <p:cNvCxnSpPr/>
          <p:nvPr/>
        </p:nvCxnSpPr>
        <p:spPr>
          <a:xfrm rot="16200000" flipH="1">
            <a:off x="3736975" y="2955925"/>
            <a:ext cx="3943350" cy="2540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9" name="Text Box 8">
            <a:extLst>
              <a:ext uri="{FF2B5EF4-FFF2-40B4-BE49-F238E27FC236}">
                <a16:creationId xmlns:a16="http://schemas.microsoft.com/office/drawing/2014/main" id="{8C5216A0-B1C7-46E9-9409-3F9F46CB3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2325" y="487364"/>
            <a:ext cx="2311400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Maximum Allowable Risk Under Regulation</a:t>
            </a:r>
          </a:p>
        </p:txBody>
      </p:sp>
      <p:sp>
        <p:nvSpPr>
          <p:cNvPr id="34830" name="Text Box 8">
            <a:extLst>
              <a:ext uri="{FF2B5EF4-FFF2-40B4-BE49-F238E27FC236}">
                <a16:creationId xmlns:a16="http://schemas.microsoft.com/office/drawing/2014/main" id="{8B8EE325-2EE2-4353-9B45-FDD1DB084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164" y="1347788"/>
            <a:ext cx="295433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Demand for Risk Reduction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1" name="Text Box 8">
            <a:extLst>
              <a:ext uri="{FF2B5EF4-FFF2-40B4-BE49-F238E27FC236}">
                <a16:creationId xmlns:a16="http://schemas.microsoft.com/office/drawing/2014/main" id="{BC6EA28B-5EFE-477B-9AB9-C5C1C50CB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9489" y="4953001"/>
            <a:ext cx="14620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>
                <a:latin typeface="Arial" panose="020B0604020202020204" pitchFamily="34" charset="0"/>
                <a:cs typeface="Arial" panose="020B0604020202020204" pitchFamily="34" charset="0"/>
              </a:rPr>
              <a:t>Pre-regulatory Level of Risk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1DDFC1-2F8C-450E-984F-095A22F4546C}"/>
              </a:ext>
            </a:extLst>
          </p:cNvPr>
          <p:cNvCxnSpPr/>
          <p:nvPr/>
        </p:nvCxnSpPr>
        <p:spPr>
          <a:xfrm rot="16200000" flipH="1">
            <a:off x="5518150" y="4108450"/>
            <a:ext cx="1627188" cy="14288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4022E8D4-167A-4800-A597-5A11733B7454}"/>
              </a:ext>
            </a:extLst>
          </p:cNvPr>
          <p:cNvSpPr/>
          <p:nvPr/>
        </p:nvSpPr>
        <p:spPr>
          <a:xfrm>
            <a:off x="5657851" y="3006726"/>
            <a:ext cx="112713" cy="1238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8304509-D7C5-4D4B-88E6-7B6A8D520C9E}"/>
              </a:ext>
            </a:extLst>
          </p:cNvPr>
          <p:cNvSpPr/>
          <p:nvPr/>
        </p:nvSpPr>
        <p:spPr>
          <a:xfrm>
            <a:off x="5664201" y="3878264"/>
            <a:ext cx="112713" cy="122237"/>
          </a:xfrm>
          <a:prstGeom prst="ellipse">
            <a:avLst/>
          </a:prstGeom>
          <a:solidFill>
            <a:srgbClr val="0CDE34"/>
          </a:solidFill>
          <a:ln>
            <a:solidFill>
              <a:srgbClr val="0CD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D112866-54C7-43C7-B188-17886F0888E9}"/>
              </a:ext>
            </a:extLst>
          </p:cNvPr>
          <p:cNvSpPr/>
          <p:nvPr/>
        </p:nvSpPr>
        <p:spPr>
          <a:xfrm>
            <a:off x="6276975" y="3551239"/>
            <a:ext cx="114300" cy="1222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836" name="Text Box 8">
            <a:extLst>
              <a:ext uri="{FF2B5EF4-FFF2-40B4-BE49-F238E27FC236}">
                <a16:creationId xmlns:a16="http://schemas.microsoft.com/office/drawing/2014/main" id="{5DBDAEA3-40C9-41E9-BD76-BF1C7F4F6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1" y="2905125"/>
            <a:ext cx="46831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7" name="Text Box 8">
            <a:extLst>
              <a:ext uri="{FF2B5EF4-FFF2-40B4-BE49-F238E27FC236}">
                <a16:creationId xmlns:a16="http://schemas.microsoft.com/office/drawing/2014/main" id="{E640397F-E331-450F-A86C-CE73C68EE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588" y="3767139"/>
            <a:ext cx="468312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119B13E-9878-4660-8F27-2D0629DDDB69}"/>
              </a:ext>
            </a:extLst>
          </p:cNvPr>
          <p:cNvSpPr/>
          <p:nvPr/>
        </p:nvSpPr>
        <p:spPr>
          <a:xfrm>
            <a:off x="4899026" y="3006726"/>
            <a:ext cx="112713" cy="12382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066D2D8-CFDD-45FD-9EB9-0D5063A6470D}"/>
              </a:ext>
            </a:extLst>
          </p:cNvPr>
          <p:cNvCxnSpPr/>
          <p:nvPr/>
        </p:nvCxnSpPr>
        <p:spPr>
          <a:xfrm rot="10800000">
            <a:off x="3409950" y="3065463"/>
            <a:ext cx="3695700" cy="4762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5491C09-2E75-4ECE-AB15-4D3407C8339B}"/>
              </a:ext>
            </a:extLst>
          </p:cNvPr>
          <p:cNvCxnSpPr/>
          <p:nvPr/>
        </p:nvCxnSpPr>
        <p:spPr>
          <a:xfrm rot="10800000">
            <a:off x="3425825" y="3941763"/>
            <a:ext cx="3695700" cy="4762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41" name="Text Box 8">
            <a:extLst>
              <a:ext uri="{FF2B5EF4-FFF2-40B4-BE49-F238E27FC236}">
                <a16:creationId xmlns:a16="http://schemas.microsoft.com/office/drawing/2014/main" id="{E991280F-4488-4B31-B0CF-83F2C8829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6" y="4916488"/>
            <a:ext cx="46831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51B9299-975C-44C5-9C1E-0C7C2121C582}"/>
              </a:ext>
            </a:extLst>
          </p:cNvPr>
          <p:cNvCxnSpPr>
            <a:stCxn id="21" idx="3"/>
            <a:endCxn id="33" idx="7"/>
          </p:cNvCxnSpPr>
          <p:nvPr/>
        </p:nvCxnSpPr>
        <p:spPr>
          <a:xfrm rot="5400000">
            <a:off x="5334001" y="3094039"/>
            <a:ext cx="322263" cy="357187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246EF8FA-142A-4964-96B4-5450E094F900}"/>
              </a:ext>
            </a:extLst>
          </p:cNvPr>
          <p:cNvSpPr/>
          <p:nvPr/>
        </p:nvSpPr>
        <p:spPr>
          <a:xfrm>
            <a:off x="5219701" y="3414714"/>
            <a:ext cx="112713" cy="123825"/>
          </a:xfrm>
          <a:prstGeom prst="ellipse">
            <a:avLst/>
          </a:prstGeom>
          <a:solidFill>
            <a:srgbClr val="0CDE34"/>
          </a:solidFill>
          <a:ln>
            <a:solidFill>
              <a:srgbClr val="0CD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1666182-0A1A-4111-BF8F-F5ACDC5C388C}"/>
              </a:ext>
            </a:extLst>
          </p:cNvPr>
          <p:cNvCxnSpPr/>
          <p:nvPr/>
        </p:nvCxnSpPr>
        <p:spPr>
          <a:xfrm rot="16200000" flipH="1">
            <a:off x="3303588" y="2957513"/>
            <a:ext cx="3944938" cy="23813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8">
            <a:extLst>
              <a:ext uri="{FF2B5EF4-FFF2-40B4-BE49-F238E27FC236}">
                <a16:creationId xmlns:a16="http://schemas.microsoft.com/office/drawing/2014/main" id="{F9F8E36D-C4CC-4373-8444-B2185E5D8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26" y="4918075"/>
            <a:ext cx="46831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R1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Box 8">
            <a:extLst>
              <a:ext uri="{FF2B5EF4-FFF2-40B4-BE49-F238E27FC236}">
                <a16:creationId xmlns:a16="http://schemas.microsoft.com/office/drawing/2014/main" id="{D1080457-A2F4-460E-AF79-15C6BE8CE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588" y="3308350"/>
            <a:ext cx="46831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alt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4AB7F59-C0BD-4B29-B36B-2663FE39E7CD}"/>
              </a:ext>
            </a:extLst>
          </p:cNvPr>
          <p:cNvCxnSpPr/>
          <p:nvPr/>
        </p:nvCxnSpPr>
        <p:spPr>
          <a:xfrm rot="10800000">
            <a:off x="3425825" y="3481388"/>
            <a:ext cx="3695700" cy="4762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ED27-EE8E-4169-AE63-F524E61DD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15" y="354821"/>
            <a:ext cx="11737571" cy="844059"/>
          </a:xfrm>
        </p:spPr>
        <p:txBody>
          <a:bodyPr>
            <a:normAutofit fontScale="90000"/>
          </a:bodyPr>
          <a:lstStyle/>
          <a:p>
            <a:r>
              <a:rPr lang="en-US" dirty="0"/>
              <a:t>Toxicant-Induced Loss of Tolerance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C490F-1CEC-4845-A1AC-E64D86DEC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661477"/>
            <a:ext cx="11188006" cy="5155883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4400" dirty="0"/>
              <a:t>A non-classical mechanism of widespread disease</a:t>
            </a:r>
          </a:p>
          <a:p>
            <a:r>
              <a:rPr lang="en-US" sz="4400" dirty="0"/>
              <a:t>A two step disease process involving initiation/sensitization followed by triggers at low level exposures</a:t>
            </a:r>
          </a:p>
          <a:p>
            <a:endParaRPr lang="en-US" sz="4400" dirty="0"/>
          </a:p>
          <a:p>
            <a:r>
              <a:rPr lang="en-US" sz="4400" dirty="0"/>
              <a:t>Examples: Autism, ADHD, chronic fatigue, gulf war syndrome, combustion/fire incidents, chemical and food intolerances, mold</a:t>
            </a:r>
          </a:p>
        </p:txBody>
      </p:sp>
    </p:spTree>
    <p:extLst>
      <p:ext uri="{BB962C8B-B14F-4D97-AF65-F5344CB8AC3E}">
        <p14:creationId xmlns:p14="http://schemas.microsoft.com/office/powerpoint/2010/main" val="104999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879C4D-AF26-4FFD-8898-202CCF88A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320" y="939188"/>
            <a:ext cx="8725359" cy="497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98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ED27-EE8E-4169-AE63-F524E61DD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15" y="679941"/>
            <a:ext cx="11737571" cy="844059"/>
          </a:xfrm>
        </p:spPr>
        <p:txBody>
          <a:bodyPr>
            <a:normAutofit fontScale="90000"/>
          </a:bodyPr>
          <a:lstStyle/>
          <a:p>
            <a:r>
              <a:rPr lang="en-US" dirty="0"/>
              <a:t>Toxicant-Induced Loss of Tolerance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C490F-1CEC-4845-A1AC-E64D86DEC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880" y="1620837"/>
            <a:ext cx="11188006" cy="515588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4400" dirty="0"/>
              <a:t>Symptoms more or less identical from people who have been labeled as exhibiting different diseases</a:t>
            </a:r>
          </a:p>
          <a:p>
            <a:endParaRPr lang="en-US" sz="4400" dirty="0"/>
          </a:p>
          <a:p>
            <a:r>
              <a:rPr lang="en-US" sz="4400" dirty="0"/>
              <a:t>Examples: Autism, ADHD, chronic fatigue, gulf war syndrome, combustion/fire incidents, chemical and food intolerances, mold</a:t>
            </a:r>
          </a:p>
        </p:txBody>
      </p:sp>
    </p:spTree>
    <p:extLst>
      <p:ext uri="{BB962C8B-B14F-4D97-AF65-F5344CB8AC3E}">
        <p14:creationId xmlns:p14="http://schemas.microsoft.com/office/powerpoint/2010/main" val="3587473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200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Bitmap Image</vt:lpstr>
      <vt:lpstr>Alternatives Analysis incorporating innovation and Toxicant-Induced Loss of Tolerance</vt:lpstr>
      <vt:lpstr>PowerPoint Presentation</vt:lpstr>
      <vt:lpstr>PowerPoint Presentation</vt:lpstr>
      <vt:lpstr>PowerPoint Presentation</vt:lpstr>
      <vt:lpstr>PowerPoint Presentation</vt:lpstr>
      <vt:lpstr>Toxicant-Induced Loss of Tolerance</vt:lpstr>
      <vt:lpstr>PowerPoint Presentation</vt:lpstr>
      <vt:lpstr>Toxicant-Induced Loss of Tolerance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Alternatives Analysis incorporating innovation and Toxicant-Induced Loss of Tolerance</dc:title>
  <dc:creator>Nicholas A Ashford</dc:creator>
  <cp:lastModifiedBy>richard reibstein</cp:lastModifiedBy>
  <cp:revision>11</cp:revision>
  <dcterms:created xsi:type="dcterms:W3CDTF">2023-04-19T16:34:17Z</dcterms:created>
  <dcterms:modified xsi:type="dcterms:W3CDTF">2023-04-19T17:26:22Z</dcterms:modified>
</cp:coreProperties>
</file>