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8288000" cy="10287000"/>
  <p:notesSz cx="6858000" cy="9144000"/>
  <p:embeddedFontLst>
    <p:embeddedFont>
      <p:font typeface="Arimo" panose="020B0604020202020204" charset="0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nva Sans 1" panose="020B0604020202020204" charset="0"/>
      <p:regular r:id="rId23"/>
    </p:embeddedFont>
    <p:embeddedFont>
      <p:font typeface="Canva Sans 1 Bold" panose="020B0604020202020204" charset="0"/>
      <p:regular r:id="rId24"/>
    </p:embeddedFont>
    <p:embeddedFont>
      <p:font typeface="Canva Sans 1 Italics" panose="020B0604020202020204" charset="0"/>
      <p:regular r:id="rId25"/>
    </p:embeddedFont>
    <p:embeddedFont>
      <p:font typeface="Canva Sans 2" panose="020B0604020202020204" charset="0"/>
      <p:regular r:id="rId26"/>
    </p:embeddedFont>
    <p:embeddedFont>
      <p:font typeface="Helios" panose="020B0604020202020204" charset="0"/>
      <p:regular r:id="rId27"/>
    </p:embeddedFont>
    <p:embeddedFont>
      <p:font typeface="Helios Bold" panose="020B0604020202020204" charset="0"/>
      <p:regular r:id="rId28"/>
    </p:embeddedFont>
    <p:embeddedFont>
      <p:font typeface="Lato Bold" panose="020B0604020202020204" charset="0"/>
      <p:regular r:id="rId29"/>
    </p:embeddedFont>
    <p:embeddedFont>
      <p:font typeface="Lato Heavy Bold" panose="020B0604020202020204" charset="0"/>
      <p:regular r:id="rId30"/>
    </p:embeddedFont>
    <p:embeddedFont>
      <p:font typeface="Open Sans" panose="020B0606030504020204" pitchFamily="34" charset="0"/>
      <p:regular r:id="rId31"/>
      <p:bold r:id="rId32"/>
      <p:italic r:id="rId33"/>
      <p:boldItalic r:id="rId34"/>
    </p:embeddedFont>
    <p:embeddedFont>
      <p:font typeface="Open Sans Bold Italics" panose="020B0604020202020204" charset="0"/>
      <p:regular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tableStyles" Target="tableStyles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5.png"/><Relationship Id="rId7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38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image" Target="../media/image41.sv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224217" y="0"/>
            <a:ext cx="6063783" cy="313120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32741" y="380512"/>
            <a:ext cx="3384574" cy="2369202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6201981" y="7791450"/>
            <a:ext cx="5615072" cy="1466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3999">
                <a:solidFill>
                  <a:srgbClr val="000000"/>
                </a:solidFill>
                <a:latin typeface="Open Sans"/>
              </a:rPr>
              <a:t>Becky Petrou O'Rourke</a:t>
            </a:r>
          </a:p>
          <a:p>
            <a:pPr marL="0" lvl="0" indent="0" algn="ctr">
              <a:lnSpc>
                <a:spcPts val="59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Open Sans"/>
              </a:rPr>
              <a:t>Fall 2022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4226572"/>
            <a:ext cx="15961634" cy="2114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399"/>
              </a:lnSpc>
              <a:spcBef>
                <a:spcPct val="0"/>
              </a:spcBef>
            </a:pPr>
            <a:r>
              <a:rPr lang="en-US" sz="6999">
                <a:solidFill>
                  <a:srgbClr val="000000"/>
                </a:solidFill>
                <a:latin typeface="Open Sans Bold Italics"/>
              </a:rPr>
              <a:t>Accelerating The Transition To Lead-Free Skies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2741" y="2597314"/>
            <a:ext cx="3776697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500"/>
              </a:lnSpc>
              <a:spcBef>
                <a:spcPct val="0"/>
              </a:spcBef>
            </a:pPr>
            <a:r>
              <a:rPr lang="en-US" sz="5000">
                <a:solidFill>
                  <a:srgbClr val="000000"/>
                </a:solidFill>
                <a:latin typeface="Open Sans"/>
              </a:rPr>
              <a:t>CAS EE 538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62248" y="4514855"/>
            <a:ext cx="19297352" cy="10065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en-US" sz="6000" dirty="0">
                <a:solidFill>
                  <a:srgbClr val="000000"/>
                </a:solidFill>
                <a:latin typeface="Canva Sans 1"/>
              </a:rPr>
              <a:t>For </a:t>
            </a:r>
            <a:r>
              <a:rPr lang="en-US" sz="6000" dirty="0">
                <a:solidFill>
                  <a:srgbClr val="000000"/>
                </a:solidFill>
                <a:latin typeface="Canva Sans 1 Bold"/>
              </a:rPr>
              <a:t>centuries</a:t>
            </a:r>
            <a:r>
              <a:rPr lang="en-US" sz="6000" dirty="0">
                <a:solidFill>
                  <a:srgbClr val="000000"/>
                </a:solidFill>
                <a:latin typeface="Canva Sans 1"/>
              </a:rPr>
              <a:t>, we have known </a:t>
            </a:r>
            <a:r>
              <a:rPr lang="en-US" sz="6000" dirty="0">
                <a:solidFill>
                  <a:srgbClr val="000000"/>
                </a:solidFill>
                <a:latin typeface="Canva Sans 1 Bold"/>
              </a:rPr>
              <a:t>lead is </a:t>
            </a:r>
            <a:r>
              <a:rPr lang="en-US" sz="6000" dirty="0">
                <a:solidFill>
                  <a:srgbClr val="FF1616"/>
                </a:solidFill>
                <a:latin typeface="Canva Sans 1 Bold"/>
              </a:rPr>
              <a:t>dangerous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62248" y="9727101"/>
            <a:ext cx="17615387" cy="242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Canva Sans 1"/>
              </a:rPr>
              <a:t>Riva, M. A., Lafranconi, A., D’orso, M. I., &amp; Cesana, G. (2012). Lead poisoning: Historical aspects of a paradigmatic “occupational and environmental disease.” </a:t>
            </a:r>
            <a:r>
              <a:rPr lang="en-US" sz="1200">
                <a:solidFill>
                  <a:srgbClr val="000000"/>
                </a:solidFill>
                <a:latin typeface="Canva Sans 1 Italics"/>
              </a:rPr>
              <a:t>Safety and Health at Work, 3</a:t>
            </a:r>
            <a:r>
              <a:rPr lang="en-US" sz="1200">
                <a:solidFill>
                  <a:srgbClr val="000000"/>
                </a:solidFill>
                <a:latin typeface="Canva Sans 1"/>
              </a:rPr>
              <a:t>(1), 11–16. https://doi.org/10.5491/shaw.2012.3.1.11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12264" y="2053433"/>
            <a:ext cx="13126839" cy="4625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403388" lvl="1" indent="-701694">
              <a:lnSpc>
                <a:spcPts val="9100"/>
              </a:lnSpc>
              <a:buFont typeface="Arial"/>
              <a:buChar char="•"/>
            </a:pPr>
            <a:r>
              <a:rPr lang="en-US" sz="6500">
                <a:solidFill>
                  <a:srgbClr val="000000"/>
                </a:solidFill>
                <a:latin typeface="Canva Sans 1"/>
              </a:rPr>
              <a:t>cognitive limitations (IQ loss), </a:t>
            </a:r>
          </a:p>
          <a:p>
            <a:pPr marL="1403388" lvl="1" indent="-701694">
              <a:lnSpc>
                <a:spcPts val="9100"/>
              </a:lnSpc>
              <a:buFont typeface="Arial"/>
              <a:buChar char="•"/>
            </a:pPr>
            <a:r>
              <a:rPr lang="en-US" sz="6500">
                <a:solidFill>
                  <a:srgbClr val="000000"/>
                </a:solidFill>
                <a:latin typeface="Canva Sans 1"/>
              </a:rPr>
              <a:t>pre-term births,</a:t>
            </a:r>
          </a:p>
          <a:p>
            <a:pPr marL="1403388" lvl="1" indent="-701694" algn="l">
              <a:lnSpc>
                <a:spcPts val="9100"/>
              </a:lnSpc>
              <a:buFont typeface="Arial"/>
              <a:buChar char="•"/>
            </a:pPr>
            <a:r>
              <a:rPr lang="en-US" sz="6500">
                <a:solidFill>
                  <a:srgbClr val="000000"/>
                </a:solidFill>
                <a:latin typeface="Canva Sans 1"/>
              </a:rPr>
              <a:t>cardiovascular mortality</a:t>
            </a:r>
          </a:p>
          <a:p>
            <a:pPr marL="1403388" lvl="1" indent="-701694">
              <a:lnSpc>
                <a:spcPts val="9100"/>
              </a:lnSpc>
              <a:buFont typeface="Arial"/>
              <a:buChar char="•"/>
            </a:pPr>
            <a:r>
              <a:rPr lang="en-US" sz="6500">
                <a:solidFill>
                  <a:srgbClr val="000000"/>
                </a:solidFill>
                <a:latin typeface="Canva Sans 1"/>
              </a:rPr>
              <a:t>&amp; more... 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5554369" y="142619"/>
            <a:ext cx="2327964" cy="1772162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7600950" y="6191375"/>
            <a:ext cx="9117401" cy="2229645"/>
            <a:chOff x="0" y="0"/>
            <a:chExt cx="2401291" cy="58723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01291" cy="587232"/>
            </a:xfrm>
            <a:custGeom>
              <a:avLst/>
              <a:gdLst/>
              <a:ahLst/>
              <a:cxnLst/>
              <a:rect l="l" t="t" r="r" b="b"/>
              <a:pathLst>
                <a:path w="2401291" h="587232">
                  <a:moveTo>
                    <a:pt x="43306" y="0"/>
                  </a:moveTo>
                  <a:lnTo>
                    <a:pt x="2357985" y="0"/>
                  </a:lnTo>
                  <a:cubicBezTo>
                    <a:pt x="2369470" y="0"/>
                    <a:pt x="2380485" y="4563"/>
                    <a:pt x="2388607" y="12684"/>
                  </a:cubicBezTo>
                  <a:cubicBezTo>
                    <a:pt x="2396728" y="20805"/>
                    <a:pt x="2401291" y="31821"/>
                    <a:pt x="2401291" y="43306"/>
                  </a:cubicBezTo>
                  <a:lnTo>
                    <a:pt x="2401291" y="543926"/>
                  </a:lnTo>
                  <a:cubicBezTo>
                    <a:pt x="2401291" y="555411"/>
                    <a:pt x="2396728" y="566426"/>
                    <a:pt x="2388607" y="574547"/>
                  </a:cubicBezTo>
                  <a:cubicBezTo>
                    <a:pt x="2380485" y="582669"/>
                    <a:pt x="2369470" y="587232"/>
                    <a:pt x="2357985" y="587232"/>
                  </a:cubicBezTo>
                  <a:lnTo>
                    <a:pt x="43306" y="587232"/>
                  </a:lnTo>
                  <a:cubicBezTo>
                    <a:pt x="31821" y="587232"/>
                    <a:pt x="20805" y="582669"/>
                    <a:pt x="12684" y="574547"/>
                  </a:cubicBezTo>
                  <a:cubicBezTo>
                    <a:pt x="4563" y="566426"/>
                    <a:pt x="0" y="555411"/>
                    <a:pt x="0" y="543926"/>
                  </a:cubicBezTo>
                  <a:lnTo>
                    <a:pt x="0" y="43306"/>
                  </a:lnTo>
                  <a:cubicBezTo>
                    <a:pt x="0" y="31821"/>
                    <a:pt x="4563" y="20805"/>
                    <a:pt x="12684" y="12684"/>
                  </a:cubicBezTo>
                  <a:cubicBezTo>
                    <a:pt x="20805" y="4563"/>
                    <a:pt x="31821" y="0"/>
                    <a:pt x="43306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>
              <a:solidFill>
                <a:srgbClr val="000000"/>
              </a:solidFill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95928" y="857250"/>
            <a:ext cx="5831086" cy="1085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en-US" sz="6000">
                <a:solidFill>
                  <a:srgbClr val="000000"/>
                </a:solidFill>
                <a:latin typeface="Canva Sans 1"/>
              </a:rPr>
              <a:t>Health Effects...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6536" y="9670406"/>
            <a:ext cx="17855780" cy="242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Canva Sans 1 Italics"/>
              </a:rPr>
              <a:t>Testimony of Bruce P. Lanphear, MD, MPH Simon Fraser University. </a:t>
            </a:r>
            <a:r>
              <a:rPr lang="en-US" sz="1200">
                <a:solidFill>
                  <a:srgbClr val="000000"/>
                </a:solidFill>
                <a:latin typeface="Canva Sans 1"/>
              </a:rPr>
              <a:t>Oversight Committee. (2022, July 28). RetrievedDecember 11, 2022, from https://oversight.house.gov/sites/democrats.oversight.house.gov/files/Lanphear%20Testimony.pdf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6536" y="9411326"/>
            <a:ext cx="17795469" cy="201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00"/>
              </a:lnSpc>
            </a:pPr>
            <a:r>
              <a:rPr lang="en-US" sz="1200">
                <a:solidFill>
                  <a:srgbClr val="000000"/>
                </a:solidFill>
                <a:latin typeface="Canva Sans 1"/>
              </a:rPr>
              <a:t>Lanphear, B. P., Rauch, S., Auinger, P., Allen, R. W., &amp; Hornung, R. W. (2018). Low-level lead exposure and mortality in US adults: A population-based Cohort Study. </a:t>
            </a:r>
            <a:r>
              <a:rPr lang="en-US" sz="1200">
                <a:solidFill>
                  <a:srgbClr val="000000"/>
                </a:solidFill>
                <a:latin typeface="Canva Sans 1 Italics"/>
              </a:rPr>
              <a:t>The Lancet Public Health, 3</a:t>
            </a:r>
            <a:r>
              <a:rPr lang="en-US" sz="1200">
                <a:solidFill>
                  <a:srgbClr val="000000"/>
                </a:solidFill>
                <a:latin typeface="Canva Sans 1"/>
              </a:rPr>
              <a:t>(4). https://doi.org/10.1016/s2468-2667(18)30025-2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90438" y="6347665"/>
            <a:ext cx="8927912" cy="1964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00"/>
              </a:lnSpc>
            </a:pPr>
            <a:endParaRPr/>
          </a:p>
          <a:p>
            <a:pPr>
              <a:lnSpc>
                <a:spcPts val="4000"/>
              </a:lnSpc>
            </a:pPr>
            <a:r>
              <a:rPr lang="en-US" sz="4000">
                <a:solidFill>
                  <a:srgbClr val="000000"/>
                </a:solidFill>
                <a:latin typeface="Helios"/>
              </a:rPr>
              <a:t>As per the World Health Organization, </a:t>
            </a:r>
            <a:r>
              <a:rPr lang="en-US" sz="4000">
                <a:solidFill>
                  <a:srgbClr val="000000"/>
                </a:solidFill>
                <a:latin typeface="Helios Bold"/>
              </a:rPr>
              <a:t>any exposure to lead is unsafe.</a:t>
            </a:r>
          </a:p>
          <a:p>
            <a:pPr>
              <a:lnSpc>
                <a:spcPts val="4000"/>
              </a:lnSpc>
            </a:pPr>
            <a:endParaRPr lang="en-US" sz="4000">
              <a:solidFill>
                <a:srgbClr val="000000"/>
              </a:solidFill>
              <a:latin typeface="Helio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26536" y="9970749"/>
            <a:ext cx="17655796" cy="242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Canva Sans 1"/>
              </a:rPr>
              <a:t>World Health Organization. (2022, August 31). </a:t>
            </a:r>
            <a:r>
              <a:rPr lang="en-US" sz="1200">
                <a:solidFill>
                  <a:srgbClr val="000000"/>
                </a:solidFill>
                <a:latin typeface="Canva Sans 1 Italics"/>
              </a:rPr>
              <a:t>Lead poisoning.</a:t>
            </a:r>
            <a:r>
              <a:rPr lang="en-US" sz="1200">
                <a:solidFill>
                  <a:srgbClr val="000000"/>
                </a:solidFill>
                <a:latin typeface="Canva Sans 1"/>
              </a:rPr>
              <a:t> World Health Organization. Retrieved December 11, 2022, from https://www.who.int/news-room/fact-sheets/detail/lead-poisoning-and-health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14350" y="3316094"/>
            <a:ext cx="17259300" cy="2435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  <a:spcBef>
                <a:spcPct val="0"/>
              </a:spcBef>
            </a:pPr>
            <a:r>
              <a:rPr lang="en-US" sz="4600">
                <a:solidFill>
                  <a:srgbClr val="000000"/>
                </a:solidFill>
                <a:latin typeface="Canva Sans 1"/>
              </a:rPr>
              <a:t>"an extensive body of information exists which indicates that the addition of alkyl lead to gasoline...results in </a:t>
            </a:r>
            <a:r>
              <a:rPr lang="en-US" sz="4600">
                <a:solidFill>
                  <a:srgbClr val="000000"/>
                </a:solidFill>
                <a:latin typeface="Canva Sans 1 Bold"/>
              </a:rPr>
              <a:t>lead particles that pose a threat to public health</a:t>
            </a:r>
            <a:r>
              <a:rPr lang="en-US" sz="4600">
                <a:solidFill>
                  <a:srgbClr val="000000"/>
                </a:solidFill>
                <a:latin typeface="Canva Sans 1"/>
              </a:rPr>
              <a:t>."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92580" y="6128270"/>
            <a:ext cx="17259300" cy="162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</a:pPr>
            <a:r>
              <a:rPr lang="en-US" sz="4600" dirty="0">
                <a:solidFill>
                  <a:srgbClr val="000000"/>
                </a:solidFill>
                <a:latin typeface="Canva Sans 1"/>
              </a:rPr>
              <a:t>-William D. Ruckelshaus, 1971</a:t>
            </a:r>
          </a:p>
          <a:p>
            <a:pPr algn="ctr">
              <a:lnSpc>
                <a:spcPts val="6440"/>
              </a:lnSpc>
              <a:spcBef>
                <a:spcPct val="0"/>
              </a:spcBef>
            </a:pPr>
            <a:r>
              <a:rPr lang="en-US" sz="4600" dirty="0">
                <a:solidFill>
                  <a:srgbClr val="000000"/>
                </a:solidFill>
                <a:latin typeface="Canva Sans 1"/>
              </a:rPr>
              <a:t>(EPA </a:t>
            </a:r>
            <a:r>
              <a:rPr lang="en-US" sz="4600">
                <a:solidFill>
                  <a:srgbClr val="000000"/>
                </a:solidFill>
                <a:latin typeface="Canva Sans 1"/>
              </a:rPr>
              <a:t>1st Administrator)</a:t>
            </a:r>
            <a:endParaRPr lang="en-US" sz="4600" dirty="0">
              <a:solidFill>
                <a:srgbClr val="000000"/>
              </a:solidFill>
              <a:latin typeface="Canva Sans 1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0" y="489902"/>
            <a:ext cx="9922230" cy="934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u="sng">
                <a:solidFill>
                  <a:srgbClr val="000000"/>
                </a:solidFill>
                <a:latin typeface="Canva Sans 1 Bold"/>
              </a:rPr>
              <a:t>Brief US Regulatory History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41709" y="9726180"/>
            <a:ext cx="17604681" cy="262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20"/>
              </a:lnSpc>
              <a:spcBef>
                <a:spcPct val="0"/>
              </a:spcBef>
            </a:pPr>
            <a:r>
              <a:rPr lang="en-US" sz="1300">
                <a:solidFill>
                  <a:srgbClr val="000000"/>
                </a:solidFill>
                <a:latin typeface="Canva Sans 1"/>
              </a:rPr>
              <a:t>Environmental Protection Agency. (2016, September 16).</a:t>
            </a:r>
            <a:r>
              <a:rPr lang="en-US" sz="1300">
                <a:solidFill>
                  <a:srgbClr val="000000"/>
                </a:solidFill>
                <a:latin typeface="Canva Sans 1 Italics"/>
              </a:rPr>
              <a:t> Lead poisoning: A historical perspective.</a:t>
            </a:r>
            <a:r>
              <a:rPr lang="en-US" sz="1300">
                <a:solidFill>
                  <a:srgbClr val="000000"/>
                </a:solidFill>
                <a:latin typeface="Canva Sans 1"/>
              </a:rPr>
              <a:t> EPA. Retrieved December 11, 2022, from https://archive.epa.gov/epa/aboutepa/lead-poisoning-historical-perspective.html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59004" y="625154"/>
            <a:ext cx="16969992" cy="2517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Canva Sans 1 Bold"/>
              </a:rPr>
              <a:t>1973</a:t>
            </a:r>
            <a:r>
              <a:rPr lang="en-US" sz="5199">
                <a:solidFill>
                  <a:srgbClr val="000000"/>
                </a:solidFill>
                <a:latin typeface="Canva Sans 1"/>
              </a:rPr>
              <a:t> EPA issued regulations under the Clean Air Act</a:t>
            </a:r>
          </a:p>
          <a:p>
            <a:pPr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Canva Sans 1 Bold"/>
              </a:rPr>
              <a:t>1996</a:t>
            </a:r>
            <a:r>
              <a:rPr lang="en-US" sz="5199">
                <a:solidFill>
                  <a:srgbClr val="000000"/>
                </a:solidFill>
                <a:latin typeface="Canva Sans 1"/>
              </a:rPr>
              <a:t> EPA full ban of leaded-gas</a:t>
            </a:r>
            <a:r>
              <a:rPr lang="en-US" sz="5199">
                <a:solidFill>
                  <a:srgbClr val="FF1616"/>
                </a:solidFill>
                <a:latin typeface="Canva Sans 1"/>
              </a:rPr>
              <a:t>*</a:t>
            </a:r>
          </a:p>
          <a:p>
            <a:pPr>
              <a:lnSpc>
                <a:spcPts val="5040"/>
              </a:lnSpc>
            </a:pPr>
            <a:r>
              <a:rPr lang="en-US" sz="3600" u="sng">
                <a:solidFill>
                  <a:srgbClr val="FF1616"/>
                </a:solidFill>
                <a:latin typeface="Canva Sans 1"/>
              </a:rPr>
              <a:t>*exception:</a:t>
            </a:r>
            <a:r>
              <a:rPr lang="en-US" sz="3600">
                <a:solidFill>
                  <a:srgbClr val="FF1616"/>
                </a:solidFill>
                <a:latin typeface="Canva Sans 1"/>
              </a:rPr>
              <a:t>    aircraft [small], racing cars, farm equipment, &amp; marine engines.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43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3417445" y="2401364"/>
            <a:ext cx="3704644" cy="740929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41659" y="9396930"/>
            <a:ext cx="17562708" cy="35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00"/>
              </a:lnSpc>
            </a:pPr>
            <a:r>
              <a:rPr lang="en-US" sz="1200">
                <a:solidFill>
                  <a:srgbClr val="000000"/>
                </a:solidFill>
                <a:latin typeface="Canva Sans 1"/>
              </a:rPr>
              <a:t>U.S. Energy Information Administration (EIA). (2020, November 19). </a:t>
            </a:r>
            <a:r>
              <a:rPr lang="en-US" sz="1200">
                <a:solidFill>
                  <a:srgbClr val="000000"/>
                </a:solidFill>
                <a:latin typeface="Canva Sans 1 Italics"/>
              </a:rPr>
              <a:t>U.S. Energy Information Administration - EIA - independent statistics and analysis. </a:t>
            </a:r>
            <a:r>
              <a:rPr lang="en-US" sz="1200">
                <a:solidFill>
                  <a:srgbClr val="000000"/>
                </a:solidFill>
                <a:latin typeface="Canva Sans 1"/>
              </a:rPr>
              <a:t>Gasoline and the environment - leaded gasoline. Retrieved December 11, 2022, from https://www.eia.gov/energyexplained/gasoline/gasoline-and-the-environment-leaded-gasoline.php#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6334855" y="4070532"/>
            <a:ext cx="4679546" cy="4259530"/>
            <a:chOff x="0" y="0"/>
            <a:chExt cx="6239395" cy="5679373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831339" y="442783"/>
              <a:ext cx="4576716" cy="4601817"/>
            </a:xfrm>
            <a:prstGeom prst="rect">
              <a:avLst/>
            </a:prstGeom>
          </p:spPr>
        </p:pic>
        <p:sp>
          <p:nvSpPr>
            <p:cNvPr id="7" name="TextBox 7"/>
            <p:cNvSpPr txBox="1"/>
            <p:nvPr/>
          </p:nvSpPr>
          <p:spPr>
            <a:xfrm>
              <a:off x="0" y="2753962"/>
              <a:ext cx="6239395" cy="7603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97"/>
                </a:lnSpc>
              </a:pPr>
              <a:r>
                <a:rPr lang="en-US" sz="3355">
                  <a:solidFill>
                    <a:srgbClr val="FFFFFF"/>
                  </a:solidFill>
                  <a:latin typeface="Canva Sans 1"/>
                </a:rPr>
                <a:t>Leaded</a:t>
              </a:r>
            </a:p>
          </p:txBody>
        </p:sp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6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5689718" cy="5679373"/>
            </a:xfrm>
            <a:prstGeom prst="rect">
              <a:avLst/>
            </a:prstGeom>
          </p:spPr>
        </p:pic>
      </p:grpSp>
      <p:sp>
        <p:nvSpPr>
          <p:cNvPr id="9" name="TextBox 9"/>
          <p:cNvSpPr txBox="1"/>
          <p:nvPr/>
        </p:nvSpPr>
        <p:spPr>
          <a:xfrm>
            <a:off x="341659" y="9831201"/>
            <a:ext cx="16250444" cy="242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Canva Sans 1"/>
              </a:rPr>
              <a:t>Environmental Protection Agency. (2016, September 16).</a:t>
            </a:r>
            <a:r>
              <a:rPr lang="en-US" sz="1200">
                <a:solidFill>
                  <a:srgbClr val="000000"/>
                </a:solidFill>
                <a:latin typeface="Canva Sans 1 Italics"/>
              </a:rPr>
              <a:t> Lead poisoning: A historical perspective.</a:t>
            </a:r>
            <a:r>
              <a:rPr lang="en-US" sz="1200">
                <a:solidFill>
                  <a:srgbClr val="000000"/>
                </a:solidFill>
                <a:latin typeface="Canva Sans 1"/>
              </a:rPr>
              <a:t> EPA. Retrieved December 11, 2022, from https://archive.epa.gov/epa/aboutepa/lead-poisoning-historical-perspective.html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821509" y="1669947"/>
            <a:ext cx="6644982" cy="6154417"/>
            <a:chOff x="0" y="0"/>
            <a:chExt cx="8859975" cy="8205889"/>
          </a:xfrm>
        </p:grpSpPr>
        <p:sp>
          <p:nvSpPr>
            <p:cNvPr id="3" name="TextBox 3"/>
            <p:cNvSpPr txBox="1"/>
            <p:nvPr/>
          </p:nvSpPr>
          <p:spPr>
            <a:xfrm>
              <a:off x="0" y="0"/>
              <a:ext cx="8859975" cy="62555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6791"/>
                </a:lnSpc>
              </a:pPr>
              <a:r>
                <a:rPr lang="en-US" sz="16791">
                  <a:solidFill>
                    <a:srgbClr val="000000"/>
                  </a:solidFill>
                  <a:latin typeface="Lato Heavy Bold"/>
                </a:rPr>
                <a:t>470 tons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353759"/>
              <a:ext cx="8859975" cy="18521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2144"/>
                </a:lnSpc>
              </a:pPr>
              <a:r>
                <a:rPr lang="en-US" sz="7834" spc="266">
                  <a:solidFill>
                    <a:srgbClr val="000000"/>
                  </a:solidFill>
                  <a:latin typeface="Lato Bold"/>
                </a:rPr>
                <a:t>lead per year</a:t>
              </a:r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844100">
            <a:off x="10890657" y="2026413"/>
            <a:ext cx="3151668" cy="1772813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661252" y="9267825"/>
            <a:ext cx="16965497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99"/>
              </a:lnSpc>
            </a:pPr>
            <a:r>
              <a:rPr lang="en-US" sz="1299">
                <a:solidFill>
                  <a:srgbClr val="000000"/>
                </a:solidFill>
                <a:latin typeface="Canva Sans 1"/>
              </a:rPr>
              <a:t>EPA. (2022, October 7). </a:t>
            </a:r>
            <a:r>
              <a:rPr lang="en-US" sz="1299">
                <a:solidFill>
                  <a:srgbClr val="000000"/>
                </a:solidFill>
                <a:latin typeface="Canva Sans 1 Italics"/>
              </a:rPr>
              <a:t>Proposed Finding That Lead Emissions From Aircraft Engines That Operate on Leaded Fuel Cause or Contribute to Air Pollution That May Reasonably Be Anticipated To Endanger Public Health and Welfare</a:t>
            </a:r>
            <a:r>
              <a:rPr lang="en-US" sz="1299">
                <a:solidFill>
                  <a:srgbClr val="000000"/>
                </a:solidFill>
                <a:latin typeface="Canva Sans 1"/>
              </a:rPr>
              <a:t>. Federal Register. Retrieved December 11, 2022, from https://www.federalregister.gov/documents/2022/10/17/2022-22223/proposed-finding-that-lead-emissions-from-aircraft-engines-that-operate-on-leaded-fuel-cause-or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000" t="35163" r="10000"/>
          <a:stretch>
            <a:fillRect/>
          </a:stretch>
        </p:blipFill>
        <p:spPr>
          <a:xfrm>
            <a:off x="-2570865" y="3617314"/>
            <a:ext cx="12375338" cy="6669686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804474" y="5515016"/>
            <a:ext cx="8483526" cy="477198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4752" r="27433" b="29166"/>
          <a:stretch>
            <a:fillRect/>
          </a:stretch>
        </p:blipFill>
        <p:spPr>
          <a:xfrm>
            <a:off x="9804474" y="-392563"/>
            <a:ext cx="8483526" cy="5907579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819894" y="453043"/>
            <a:ext cx="8233371" cy="1984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000000"/>
                </a:solidFill>
                <a:latin typeface="Canva Sans 1"/>
              </a:rPr>
              <a:t>Small aircraft</a:t>
            </a:r>
          </a:p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000000"/>
                </a:solidFill>
                <a:latin typeface="Canva Sans 1"/>
              </a:rPr>
              <a:t>(General Aviation Industry)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8368" y="1601331"/>
            <a:ext cx="7697318" cy="753526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845685" y="4333769"/>
            <a:ext cx="7619781" cy="977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8"/>
              </a:lnSpc>
            </a:pPr>
            <a:r>
              <a:rPr lang="en-US" sz="5505">
                <a:solidFill>
                  <a:srgbClr val="000000"/>
                </a:solidFill>
                <a:latin typeface="Canva Sans 1"/>
              </a:rPr>
              <a:t>&gt; </a:t>
            </a:r>
            <a:r>
              <a:rPr lang="en-US" sz="5505">
                <a:solidFill>
                  <a:srgbClr val="000000"/>
                </a:solidFill>
                <a:latin typeface="Canva Sans 1 Bold"/>
              </a:rPr>
              <a:t>16 million</a:t>
            </a:r>
            <a:r>
              <a:rPr lang="en-US" sz="5505">
                <a:solidFill>
                  <a:srgbClr val="000000"/>
                </a:solidFill>
                <a:latin typeface="Canva Sans 1"/>
              </a:rPr>
              <a:t> Americans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66369" y="4542426"/>
            <a:ext cx="7992415" cy="608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15"/>
              </a:lnSpc>
            </a:pPr>
            <a:r>
              <a:rPr lang="en-US" sz="3368" dirty="0">
                <a:solidFill>
                  <a:srgbClr val="000000"/>
                </a:solidFill>
                <a:latin typeface="Canva Sans 1"/>
              </a:rPr>
              <a:t>within 1 km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313277" y="2942211"/>
            <a:ext cx="2684662" cy="1040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61"/>
              </a:lnSpc>
            </a:pPr>
            <a:r>
              <a:rPr lang="en-US" sz="5829">
                <a:solidFill>
                  <a:srgbClr val="000000"/>
                </a:solidFill>
                <a:latin typeface="Canva Sans 1 Bold"/>
              </a:rPr>
              <a:t>20,000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08717" y="5611940"/>
            <a:ext cx="9458785" cy="15804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8"/>
              </a:lnSpc>
            </a:pPr>
            <a:r>
              <a:rPr lang="en-US" sz="5505">
                <a:solidFill>
                  <a:srgbClr val="000000"/>
                </a:solidFill>
                <a:latin typeface="Canva Sans 1"/>
              </a:rPr>
              <a:t>Envt. Justice Issue:</a:t>
            </a:r>
          </a:p>
          <a:p>
            <a:pPr algn="ctr">
              <a:lnSpc>
                <a:spcPts val="4534"/>
              </a:lnSpc>
            </a:pPr>
            <a:r>
              <a:rPr lang="en-US" sz="3239">
                <a:solidFill>
                  <a:srgbClr val="000000"/>
                </a:solidFill>
                <a:latin typeface="Canva Sans 1"/>
              </a:rPr>
              <a:t>many in</a:t>
            </a:r>
            <a:r>
              <a:rPr lang="en-US" sz="3239">
                <a:solidFill>
                  <a:srgbClr val="000000"/>
                </a:solidFill>
                <a:latin typeface="Canva Sans 1 Bold"/>
              </a:rPr>
              <a:t> minority</a:t>
            </a:r>
            <a:r>
              <a:rPr lang="en-US" sz="3239">
                <a:solidFill>
                  <a:srgbClr val="000000"/>
                </a:solidFill>
                <a:latin typeface="Canva Sans 1"/>
              </a:rPr>
              <a:t> and </a:t>
            </a:r>
            <a:r>
              <a:rPr lang="en-US" sz="3239">
                <a:solidFill>
                  <a:srgbClr val="000000"/>
                </a:solidFill>
                <a:latin typeface="Canva Sans 1 Bold"/>
              </a:rPr>
              <a:t>low -income</a:t>
            </a:r>
            <a:r>
              <a:rPr lang="en-US" sz="3239">
                <a:solidFill>
                  <a:srgbClr val="000000"/>
                </a:solidFill>
                <a:latin typeface="Canva Sans 1"/>
              </a:rPr>
              <a:t> communities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141613" y="3114265"/>
            <a:ext cx="7832187" cy="7068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894"/>
              </a:lnSpc>
            </a:pPr>
            <a:r>
              <a:rPr lang="en-US" sz="4210" dirty="0">
                <a:solidFill>
                  <a:srgbClr val="000000"/>
                </a:solidFill>
                <a:latin typeface="Canva Sans 1"/>
              </a:rPr>
              <a:t> general aviation airports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0293" y="9371590"/>
            <a:ext cx="18047707" cy="242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Canva Sans 1 Italics"/>
              </a:rPr>
              <a:t>Testimony of Santa Clara County Supervisor Cindy Chavez, District Two.</a:t>
            </a:r>
            <a:r>
              <a:rPr lang="en-US" sz="1200">
                <a:solidFill>
                  <a:srgbClr val="000000"/>
                </a:solidFill>
                <a:latin typeface="Canva Sans 1"/>
              </a:rPr>
              <a:t> Oversight Committee. (2022, July 28). Retrieved December 11, 2022, from https://oversight.house.gov/sites/democrats.oversight.house.gov/files/Chavez%20Testimony.pdf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40293" y="9666144"/>
            <a:ext cx="17557573" cy="354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00"/>
              </a:lnSpc>
            </a:pPr>
            <a:r>
              <a:rPr lang="en-US" sz="1200">
                <a:solidFill>
                  <a:srgbClr val="000000"/>
                </a:solidFill>
                <a:latin typeface="Canva Sans 1 Italics"/>
              </a:rPr>
              <a:t>Opening Statement of Chairman Ro Khanna.</a:t>
            </a:r>
            <a:r>
              <a:rPr lang="en-US" sz="1200">
                <a:solidFill>
                  <a:srgbClr val="000000"/>
                </a:solidFill>
                <a:latin typeface="Canva Sans 1"/>
              </a:rPr>
              <a:t> Hearing on “Toxic Air: How Leaded Aviation Fuel Is Poisoning America’s Children.” (2022, July 28). Retrieved December 11, 2022, from https://oversight.house.gov/sites/democrats.oversight.house.gov/files/2022-7-28%20Khanna%20Opening%20Statement%20LETTERHEAD_FINAL_VERSION.pdf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291339" y="86816"/>
            <a:ext cx="11655576" cy="12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799"/>
              </a:lnSpc>
            </a:pPr>
            <a:r>
              <a:rPr lang="en-US" sz="6999">
                <a:solidFill>
                  <a:srgbClr val="000000"/>
                </a:solidFill>
                <a:latin typeface="Canva Sans 1 Bold"/>
              </a:rPr>
              <a:t>Scope of the Issue: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93541" y="3923343"/>
            <a:ext cx="1387669" cy="1387669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812800"/>
                  </a:moveTo>
                  <a:lnTo>
                    <a:pt x="0" y="406400"/>
                  </a:lnTo>
                  <a:lnTo>
                    <a:pt x="203200" y="40640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609600" y="406400"/>
                  </a:lnTo>
                  <a:lnTo>
                    <a:pt x="812800" y="406400"/>
                  </a:lnTo>
                  <a:lnTo>
                    <a:pt x="406400" y="812800"/>
                  </a:lnTo>
                  <a:close/>
                </a:path>
              </a:pathLst>
            </a:custGeom>
            <a:solidFill>
              <a:srgbClr val="A4321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203200" y="-57150"/>
              <a:ext cx="406400" cy="768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9698584" y="4314475"/>
            <a:ext cx="1647307" cy="751584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567158" y="895350"/>
            <a:ext cx="17153684" cy="1716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300"/>
              </a:lnSpc>
            </a:pPr>
            <a:r>
              <a:rPr lang="en-US" sz="4500" u="sng">
                <a:solidFill>
                  <a:srgbClr val="000000"/>
                </a:solidFill>
                <a:latin typeface="Canva Sans 1 Bold"/>
              </a:rPr>
              <a:t>Santa Clara County </a:t>
            </a:r>
            <a:r>
              <a:rPr lang="en-US" sz="4500">
                <a:solidFill>
                  <a:srgbClr val="000000"/>
                </a:solidFill>
                <a:latin typeface="Canva Sans 1 Bold"/>
              </a:rPr>
              <a:t>- study lead by Dr. Zahran, 2021</a:t>
            </a:r>
          </a:p>
          <a:p>
            <a:pPr marL="1101090" lvl="1" indent="-550545">
              <a:lnSpc>
                <a:spcPts val="7139"/>
              </a:lnSpc>
              <a:buFont typeface="Arial"/>
              <a:buChar char="•"/>
            </a:pPr>
            <a:r>
              <a:rPr lang="en-US" sz="5100">
                <a:solidFill>
                  <a:srgbClr val="000000"/>
                </a:solidFill>
                <a:latin typeface="Canva Sans 1"/>
              </a:rPr>
              <a:t>found increases in BLL </a:t>
            </a:r>
            <a:r>
              <a:rPr lang="en-US" sz="5100">
                <a:solidFill>
                  <a:srgbClr val="FF1616"/>
                </a:solidFill>
                <a:latin typeface="Canva Sans 1 Bold"/>
              </a:rPr>
              <a:t>comparable</a:t>
            </a:r>
            <a:r>
              <a:rPr lang="en-US" sz="5100">
                <a:solidFill>
                  <a:srgbClr val="000000"/>
                </a:solidFill>
                <a:latin typeface="Canva Sans 1 Bold"/>
              </a:rPr>
              <a:t> </a:t>
            </a:r>
            <a:r>
              <a:rPr lang="en-US" sz="5100">
                <a:solidFill>
                  <a:srgbClr val="000000"/>
                </a:solidFill>
                <a:latin typeface="Canva Sans 1"/>
              </a:rPr>
              <a:t>that of Flint, MI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67158" y="3352825"/>
            <a:ext cx="8881926" cy="1449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299"/>
              </a:lnSpc>
            </a:pPr>
            <a:r>
              <a:rPr lang="en-US" sz="4499">
                <a:solidFill>
                  <a:srgbClr val="000000"/>
                </a:solidFill>
                <a:latin typeface="Canva Sans 1 Bold"/>
              </a:rPr>
              <a:t>Canfield et al. (2003)</a:t>
            </a:r>
          </a:p>
          <a:p>
            <a:pPr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nva Sans 1"/>
              </a:rPr>
              <a:t>             just 0.0000001 g lead/dL blood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5333"/>
          <a:stretch>
            <a:fillRect/>
          </a:stretch>
        </p:blipFill>
        <p:spPr>
          <a:xfrm rot="-5536427">
            <a:off x="1421555" y="4453148"/>
            <a:ext cx="592856" cy="328058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12981210" y="3736553"/>
            <a:ext cx="5301241" cy="2366655"/>
            <a:chOff x="0" y="0"/>
            <a:chExt cx="7068321" cy="3155539"/>
          </a:xfrm>
        </p:grpSpPr>
        <p:sp>
          <p:nvSpPr>
            <p:cNvPr id="10" name="TextBox 10"/>
            <p:cNvSpPr txBox="1"/>
            <p:nvPr/>
          </p:nvSpPr>
          <p:spPr>
            <a:xfrm>
              <a:off x="0" y="85725"/>
              <a:ext cx="7068321" cy="25101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818"/>
                </a:lnSpc>
              </a:pPr>
              <a:r>
                <a:rPr lang="en-US" sz="4818">
                  <a:solidFill>
                    <a:srgbClr val="000000"/>
                  </a:solidFill>
                  <a:latin typeface="Lato Bold"/>
                </a:rPr>
                <a:t>4.6 IQ </a:t>
              </a:r>
            </a:p>
            <a:p>
              <a:pPr algn="l">
                <a:lnSpc>
                  <a:spcPts val="4818"/>
                </a:lnSpc>
              </a:pPr>
              <a:r>
                <a:rPr lang="en-US" sz="4818">
                  <a:solidFill>
                    <a:srgbClr val="000000"/>
                  </a:solidFill>
                  <a:latin typeface="Lato Bold"/>
                </a:rPr>
                <a:t>points in lifetime avg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2624397"/>
              <a:ext cx="7068321" cy="5311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84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567158" y="5741001"/>
            <a:ext cx="16692142" cy="2179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299"/>
              </a:lnSpc>
            </a:pPr>
            <a:r>
              <a:rPr lang="en-US" sz="4499">
                <a:solidFill>
                  <a:srgbClr val="000000"/>
                </a:solidFill>
                <a:latin typeface="Canva Sans 1 Bold"/>
              </a:rPr>
              <a:t>Miranda et al. (2011)     </a:t>
            </a:r>
            <a:r>
              <a:rPr lang="en-US" sz="4499">
                <a:solidFill>
                  <a:srgbClr val="000000"/>
                </a:solidFill>
                <a:latin typeface="Canva Sans 1"/>
              </a:rPr>
              <a:t>        </a:t>
            </a:r>
          </a:p>
          <a:p>
            <a:pPr>
              <a:lnSpc>
                <a:spcPts val="5460"/>
              </a:lnSpc>
            </a:pPr>
            <a:r>
              <a:rPr lang="en-US" sz="3900">
                <a:solidFill>
                  <a:srgbClr val="000000"/>
                </a:solidFill>
                <a:latin typeface="Canva Sans 1"/>
              </a:rPr>
              <a:t>geospatial analysis; found </a:t>
            </a:r>
            <a:r>
              <a:rPr lang="en-US" sz="3900">
                <a:solidFill>
                  <a:srgbClr val="FF1616"/>
                </a:solidFill>
                <a:latin typeface="Canva Sans 1 Bold"/>
              </a:rPr>
              <a:t>significant association</a:t>
            </a:r>
            <a:r>
              <a:rPr lang="en-US" sz="3900">
                <a:solidFill>
                  <a:srgbClr val="000000"/>
                </a:solidFill>
                <a:latin typeface="Canva Sans 1"/>
              </a:rPr>
              <a:t> between potential avgas exposure (proximity to general aviation airport) and BLL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72387" y="9569025"/>
            <a:ext cx="17943226" cy="313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00"/>
              </a:lnSpc>
            </a:pPr>
            <a:r>
              <a:rPr lang="en-US" sz="1100">
                <a:solidFill>
                  <a:srgbClr val="000000"/>
                </a:solidFill>
                <a:latin typeface="Canva Sans 1"/>
              </a:rPr>
              <a:t>Canfield, R. L., Henderson, C. R., Cory-Slechta, D. A., Cox, C., Jusko, T. A., &amp; Lanphear, B. P. (2003). Intellectual impairment in children with blood lead concentrations below 10 μg per deciliter.</a:t>
            </a:r>
            <a:r>
              <a:rPr lang="en-US" sz="1100">
                <a:solidFill>
                  <a:srgbClr val="000000"/>
                </a:solidFill>
                <a:latin typeface="Canva Sans 1 Italics"/>
              </a:rPr>
              <a:t> New England Journal of Medicine, 348</a:t>
            </a:r>
            <a:r>
              <a:rPr lang="en-US" sz="1100">
                <a:solidFill>
                  <a:srgbClr val="000000"/>
                </a:solidFill>
                <a:latin typeface="Canva Sans 1"/>
              </a:rPr>
              <a:t>(16), 1517–1526. https://doi.org/10.1056/nejmoa022848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2387" y="9930731"/>
            <a:ext cx="15686683" cy="219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0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Canva Sans 1"/>
              </a:rPr>
              <a:t>Miranda, M. L., Anthopolos, R., &amp; Hastings, D. (2011). A geospatial analysis of the effects of aviation gasoline on childhood blood lead levels. </a:t>
            </a:r>
            <a:r>
              <a:rPr lang="en-US" sz="1100">
                <a:solidFill>
                  <a:srgbClr val="000000"/>
                </a:solidFill>
                <a:latin typeface="Canva Sans 1 Italics"/>
              </a:rPr>
              <a:t>Environmental Health Perspectives, 119</a:t>
            </a:r>
            <a:r>
              <a:rPr lang="en-US" sz="1100">
                <a:solidFill>
                  <a:srgbClr val="000000"/>
                </a:solidFill>
                <a:latin typeface="Canva Sans 1"/>
              </a:rPr>
              <a:t>(10), 1513–1516. https://doi.org/10.1289/ehp.1003231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6838" y="9169610"/>
            <a:ext cx="17948775" cy="313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00"/>
              </a:lnSpc>
            </a:pPr>
            <a:r>
              <a:rPr lang="en-US" sz="1100">
                <a:solidFill>
                  <a:srgbClr val="000000"/>
                </a:solidFill>
                <a:latin typeface="Canva Sans 1"/>
              </a:rPr>
              <a:t>Santa Clara County &amp;amp; California Department of Public Health (CDPH) Childhood Lead Poisoning Prevention Branch (CLPPB) &amp; Mountain Data Group. (2021, August 3). </a:t>
            </a:r>
            <a:r>
              <a:rPr lang="en-US" sz="1100">
                <a:solidFill>
                  <a:srgbClr val="000000"/>
                </a:solidFill>
                <a:latin typeface="Canva Sans 1 Italics"/>
              </a:rPr>
              <a:t>Leaded aviation gasoline exposure risk at Reid-Hillview Airport in Santa Clara County, California.</a:t>
            </a:r>
            <a:r>
              <a:rPr lang="en-US" sz="1100">
                <a:solidFill>
                  <a:srgbClr val="000000"/>
                </a:solidFill>
                <a:latin typeface="Canva Sans 1"/>
              </a:rPr>
              <a:t> Retrieved December 11, 2022, from https://news.sccgov.org/sites/g/files/exjcpb956/files/documents/RHV-Airborne-Lead-Study-Report.pdf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674721" y="3348492"/>
            <a:ext cx="8000195" cy="533013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248594" y="790575"/>
            <a:ext cx="10852448" cy="160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>
                <a:solidFill>
                  <a:srgbClr val="000000"/>
                </a:solidFill>
                <a:latin typeface="Canva Sans 1"/>
              </a:rPr>
              <a:t>Why the exception?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23185" y="558959"/>
            <a:ext cx="14273769" cy="4584541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8325662" y="3822690"/>
            <a:ext cx="7926147" cy="5065532"/>
            <a:chOff x="0" y="0"/>
            <a:chExt cx="10568197" cy="6754043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6599855" y="1057209"/>
              <a:ext cx="3968342" cy="3688025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1535832" y="0"/>
              <a:ext cx="4236627" cy="6754043"/>
            </a:xfrm>
            <a:prstGeom prst="rect">
              <a:avLst/>
            </a:prstGeom>
          </p:spPr>
        </p:pic>
        <p:sp>
          <p:nvSpPr>
            <p:cNvPr id="6" name="TextBox 6"/>
            <p:cNvSpPr txBox="1"/>
            <p:nvPr/>
          </p:nvSpPr>
          <p:spPr>
            <a:xfrm>
              <a:off x="0" y="2601234"/>
              <a:ext cx="6599855" cy="21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en-US" sz="4613">
                  <a:solidFill>
                    <a:srgbClr val="000000"/>
                  </a:solidFill>
                  <a:latin typeface="Canva Sans 1"/>
                </a:rPr>
                <a:t>Lead</a:t>
              </a:r>
            </a:p>
            <a:p>
              <a:pPr algn="ctr">
                <a:lnSpc>
                  <a:spcPts val="6458"/>
                </a:lnSpc>
              </a:pPr>
              <a:r>
                <a:rPr lang="en-US" sz="4613">
                  <a:solidFill>
                    <a:srgbClr val="FF1616"/>
                  </a:solidFill>
                  <a:latin typeface="Canva Sans 1"/>
                </a:rPr>
                <a:t>Free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05666" y="9635775"/>
            <a:ext cx="17676667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19"/>
              </a:lnSpc>
              <a:spcBef>
                <a:spcPct val="0"/>
              </a:spcBef>
            </a:pPr>
            <a:r>
              <a:rPr lang="en-US" sz="1299">
                <a:solidFill>
                  <a:srgbClr val="000000"/>
                </a:solidFill>
                <a:latin typeface="Canva Sans 1"/>
              </a:rPr>
              <a:t>Tallman, J. W. (2022, September 1). </a:t>
            </a:r>
            <a:r>
              <a:rPr lang="en-US" sz="1299">
                <a:solidFill>
                  <a:srgbClr val="000000"/>
                </a:solidFill>
                <a:latin typeface="Canva Sans 1 Italics"/>
              </a:rPr>
              <a:t>FAA Approves Unleaded Fuel for Piston Fleet.</a:t>
            </a:r>
            <a:r>
              <a:rPr lang="en-US" sz="1299">
                <a:solidFill>
                  <a:srgbClr val="000000"/>
                </a:solidFill>
                <a:latin typeface="Canva Sans 1"/>
              </a:rPr>
              <a:t> GA moves closer to unleaded future. Retrieved December 11, 2022, from https://www.aopa.org/news-and-media/all-news/2022/september/01/closer-to-an-unleaded-future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3509217"/>
            <a:ext cx="16230600" cy="4620311"/>
            <a:chOff x="0" y="0"/>
            <a:chExt cx="21640800" cy="6160414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0" y="0"/>
              <a:ext cx="21640800" cy="6160414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>
              <a:alphaModFix amt="43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0" y="4150142"/>
              <a:ext cx="6273425" cy="1254685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>
              <a:alphaModFix amt="43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5522753" y="4150142"/>
              <a:ext cx="6273425" cy="1254685"/>
            </a:xfrm>
            <a:prstGeom prst="rect">
              <a:avLst/>
            </a:prstGeom>
          </p:spPr>
        </p:pic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214555" y="586247"/>
            <a:ext cx="2757142" cy="268696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3275468" y="1198595"/>
            <a:ext cx="3983832" cy="2310622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13504173" y="1844002"/>
            <a:ext cx="3755127" cy="1005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000000"/>
                </a:solidFill>
                <a:latin typeface="Canva Sans 1"/>
              </a:rPr>
              <a:t>Consider submitting a comment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86225" y="9673202"/>
            <a:ext cx="17840517" cy="410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40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Canva Sans 1"/>
              </a:rPr>
              <a:t>EPA - Environmental Protection Agency. (2022, October 19). </a:t>
            </a:r>
            <a:r>
              <a:rPr lang="en-US" sz="1100">
                <a:solidFill>
                  <a:srgbClr val="000000"/>
                </a:solidFill>
                <a:latin typeface="Canva Sans 1 Italics"/>
              </a:rPr>
              <a:t>Petitions and EPA Response Memorandums related to Lead Emissions from Aircraft that Operate on Leaded Fuel.</a:t>
            </a:r>
            <a:r>
              <a:rPr lang="en-US" sz="1100">
                <a:solidFill>
                  <a:srgbClr val="000000"/>
                </a:solidFill>
                <a:latin typeface="Canva Sans 1"/>
              </a:rPr>
              <a:t> Regulations for Emissions from Vehicles and Engines. Retrieved December 11, 2022, from https://www.epa.gov/regulations-emissions-vehicles-and-engines/petitions-and-epa-response-memorandums-related-lead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86225" y="9128912"/>
            <a:ext cx="17324446" cy="410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40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Canva Sans 1"/>
              </a:rPr>
              <a:t>EPA - Environmental Protection Agency. (2022, October 7). </a:t>
            </a:r>
            <a:r>
              <a:rPr lang="en-US" sz="1100">
                <a:solidFill>
                  <a:srgbClr val="000000"/>
                </a:solidFill>
                <a:latin typeface="Canva Sans 1 Italics"/>
              </a:rPr>
              <a:t>EPA Proposes Endangerment Finding for Lead Emissions from Aircraft Engines that Operate on Leaded Fuel.</a:t>
            </a:r>
            <a:r>
              <a:rPr lang="en-US" sz="1100">
                <a:solidFill>
                  <a:srgbClr val="000000"/>
                </a:solidFill>
                <a:latin typeface="Canva Sans 1"/>
              </a:rPr>
              <a:t> News Releases: Headquarters: Air and Radiation (OAR). Retrieved December 11, 2022, from https://www.epa.gov/newsreleases/epa-proposes-endangerment-finding-lead-emissions-aircraft-engines-operate-leaded-fuel#:~:text=Under%20the%20Clean%20Air%20Act,this%20source%20of%20lead%20pollution.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28700" y="3198130"/>
            <a:ext cx="16230600" cy="389074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86968" y="7088870"/>
            <a:ext cx="17914065" cy="115519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alphaModFix amt="62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196380" y="4509468"/>
            <a:ext cx="5274542" cy="882287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5922863" y="104775"/>
            <a:ext cx="6442274" cy="160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>
                <a:solidFill>
                  <a:srgbClr val="000000"/>
                </a:solidFill>
                <a:latin typeface="Canva Sans 1"/>
              </a:rPr>
              <a:t>Conference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895644" y="1452094"/>
            <a:ext cx="14496712" cy="7382811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6627570" y="8366298"/>
            <a:ext cx="1977860" cy="347844"/>
            <a:chOff x="0" y="0"/>
            <a:chExt cx="520918" cy="9161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20918" cy="91613"/>
            </a:xfrm>
            <a:custGeom>
              <a:avLst/>
              <a:gdLst/>
              <a:ahLst/>
              <a:cxnLst/>
              <a:rect l="l" t="t" r="r" b="b"/>
              <a:pathLst>
                <a:path w="520918" h="91613">
                  <a:moveTo>
                    <a:pt x="0" y="0"/>
                  </a:moveTo>
                  <a:lnTo>
                    <a:pt x="520918" y="0"/>
                  </a:lnTo>
                  <a:lnTo>
                    <a:pt x="520918" y="91613"/>
                  </a:lnTo>
                  <a:lnTo>
                    <a:pt x="0" y="9161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alphaModFix amt="41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945347" y="3091506"/>
            <a:ext cx="4315407" cy="863081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683333" y="8298853"/>
            <a:ext cx="3573959" cy="415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000000"/>
                </a:solidFill>
                <a:latin typeface="Arimo"/>
              </a:rPr>
              <a:t>George, Braly, CEO GAMI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95644" y="343472"/>
            <a:ext cx="6272312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Canva Sans 2"/>
              </a:rPr>
              <a:t>Conference Agenda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5">
            <a:alphaModFix amt="41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945347" y="4750925"/>
            <a:ext cx="4109116" cy="821823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253581" y="9596906"/>
            <a:ext cx="17886248" cy="452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Canva Sans 1"/>
              </a:rPr>
              <a:t>Quiet Communities. (2022, December). </a:t>
            </a:r>
            <a:r>
              <a:rPr lang="en-US" sz="1200">
                <a:solidFill>
                  <a:srgbClr val="000000"/>
                </a:solidFill>
                <a:latin typeface="Canva Sans 1 Italics"/>
              </a:rPr>
              <a:t>Preliminary Program.</a:t>
            </a:r>
            <a:r>
              <a:rPr lang="en-US" sz="1200">
                <a:solidFill>
                  <a:srgbClr val="000000"/>
                </a:solidFill>
                <a:latin typeface="Canva Sans 1"/>
              </a:rPr>
              <a:t> Accelerating the Transition to Lead-Free Skies: A Solutions-Focused Conference (preliminary program). Retrieved December 11, 2022, from https://quietcommunities.org/wp-content/uploads/2022/11/Program_Transition-to-Lead-Free-Skies-2022.12.15_Preliminary.pdf?mc_cid=6411c968cf&amp;amp;mc_eid=1893a34e5d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63737" y="1969493"/>
            <a:ext cx="14960526" cy="6348015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895644" y="863920"/>
            <a:ext cx="6272312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Canva Sans 2"/>
              </a:rPr>
              <a:t>Conference Agenda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 amt="41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945347" y="1936828"/>
            <a:ext cx="4315407" cy="86308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>
            <a:alphaModFix amt="41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945347" y="4026076"/>
            <a:ext cx="4315407" cy="863081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>
            <a:alphaModFix amt="41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945347" y="6117882"/>
            <a:ext cx="3408682" cy="681736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401752" y="9508132"/>
            <a:ext cx="17886248" cy="452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Canva Sans 1"/>
              </a:rPr>
              <a:t>Quiet Communities. (2022, December). </a:t>
            </a:r>
            <a:r>
              <a:rPr lang="en-US" sz="1200">
                <a:solidFill>
                  <a:srgbClr val="000000"/>
                </a:solidFill>
                <a:latin typeface="Canva Sans 1 Italics"/>
              </a:rPr>
              <a:t>Preliminary Program.</a:t>
            </a:r>
            <a:r>
              <a:rPr lang="en-US" sz="1200">
                <a:solidFill>
                  <a:srgbClr val="000000"/>
                </a:solidFill>
                <a:latin typeface="Canva Sans 1"/>
              </a:rPr>
              <a:t> Accelerating the Transition to Lead-Free Skies: A Solutions-Focused Conference (preliminary program). Retrieved December 11, 2022, from https://quietcommunities.org/wp-content/uploads/2022/11/Program_Transition-to-Lead-Free-Skies-2022.12.15_Preliminary.pdf?mc_cid=6411c968cf&amp;amp;mc_eid=1893a34e5d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71525" y="4060190"/>
            <a:ext cx="16744950" cy="176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999"/>
              </a:lnSpc>
              <a:spcBef>
                <a:spcPct val="0"/>
              </a:spcBef>
            </a:pPr>
            <a:r>
              <a:rPr lang="en-US" sz="9999" u="none">
                <a:solidFill>
                  <a:srgbClr val="000000"/>
                </a:solidFill>
                <a:latin typeface="Canva Sans 1"/>
              </a:rPr>
              <a:t>Thank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1327</Words>
  <Application>Microsoft Office PowerPoint</Application>
  <PresentationFormat>Custom</PresentationFormat>
  <Paragraphs>66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30" baseType="lpstr">
      <vt:lpstr>Canva Sans 1 Italics</vt:lpstr>
      <vt:lpstr>Lato Heavy Bold</vt:lpstr>
      <vt:lpstr>Arimo</vt:lpstr>
      <vt:lpstr>Helios</vt:lpstr>
      <vt:lpstr>Calibri</vt:lpstr>
      <vt:lpstr>Lato Bold</vt:lpstr>
      <vt:lpstr>Helios Bold</vt:lpstr>
      <vt:lpstr>Canva Sans 2</vt:lpstr>
      <vt:lpstr>Canva Sans 1 Bold</vt:lpstr>
      <vt:lpstr>Open Sans Bold Italics</vt:lpstr>
      <vt:lpstr>Arial</vt:lpstr>
      <vt:lpstr>Open Sans</vt:lpstr>
      <vt:lpstr>Canva Sans 1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Version "Accelerating the Transition to Lead Free Skies"</dc:title>
  <dc:creator>richard reibstein</dc:creator>
  <cp:lastModifiedBy>richard reibstein</cp:lastModifiedBy>
  <cp:revision>3</cp:revision>
  <dcterms:created xsi:type="dcterms:W3CDTF">2006-08-16T00:00:00Z</dcterms:created>
  <dcterms:modified xsi:type="dcterms:W3CDTF">2022-12-19T16:18:07Z</dcterms:modified>
  <dc:identifier>DAFTQwYhW_0</dc:identifier>
</cp:coreProperties>
</file>