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Helvetica Neue" panose="020B0604020202020204" charset="0"/>
      <p:regular r:id="rId13"/>
      <p:bold r:id="rId14"/>
      <p:italic r:id="rId15"/>
      <p:boldItalic r:id="rId16"/>
    </p:embeddedFont>
    <p:embeddedFont>
      <p:font typeface="Impact" panose="020B0806030902050204" pitchFamily="34" charset="0"/>
      <p:regular r:id="rId17"/>
    </p:embeddedFont>
    <p:embeddedFont>
      <p:font typeface="Proxima Nova" panose="020B0604020202020204" charset="0"/>
      <p:regular r:id="rId18"/>
      <p:bold r:id="rId19"/>
      <p:italic r:id="rId20"/>
      <p:boldItalic r:id="rId21"/>
    </p:embeddedFont>
    <p:embeddedFont>
      <p:font typeface="Proxima Nova Semibold" panose="020B0604020202020204" charset="0"/>
      <p:regular r:id="rId22"/>
      <p:bold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7"/>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9e40924909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9e4092490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PFAS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More than 3,000 synthetic chemicals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Hard to break down → bioaccumulation</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1930s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Documentation of its toxicity dates back to its inception</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2004 → EPA fined DuPont the largest fine in administrative history at the time $8million, but that didn’t stop them </a:t>
            </a:r>
            <a:endParaRPr sz="1000">
              <a:solidFill>
                <a:srgbClr val="595959"/>
              </a:solidFill>
            </a:endParaRPr>
          </a:p>
          <a:p>
            <a:pPr marL="1371600" lvl="2" indent="-292100" algn="l" rtl="0">
              <a:lnSpc>
                <a:spcPct val="115000"/>
              </a:lnSpc>
              <a:spcBef>
                <a:spcPts val="0"/>
              </a:spcBef>
              <a:spcAft>
                <a:spcPts val="0"/>
              </a:spcAft>
              <a:buClr>
                <a:srgbClr val="595959"/>
              </a:buClr>
              <a:buSzPts val="1000"/>
              <a:buChar char="-"/>
            </a:pPr>
            <a:r>
              <a:rPr lang="en" sz="1000">
                <a:solidFill>
                  <a:srgbClr val="595959"/>
                </a:solidFill>
              </a:rPr>
              <a:t>Regulatory tools insufficient</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Instead of getting out of the business of PFAS, 3M and Chemours dove further into it and made different versions of PFAS as replacements. These new replacements can have many of the same problematic characteristics as earlier PFAS.</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Detected in blood</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PFOA and PFOS are being phased out → currently banned from use in food-contact applications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Persists in the environment and waterways</a:t>
            </a:r>
            <a:endParaRPr sz="1000">
              <a:solidFill>
                <a:srgbClr val="595959"/>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189619a2e72cf66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189619a2e72cf66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rgbClr val="595959"/>
              </a:buClr>
              <a:buSzPts val="1000"/>
              <a:buChar char="●"/>
            </a:pPr>
            <a:r>
              <a:rPr lang="en" sz="1000">
                <a:solidFill>
                  <a:srgbClr val="595959"/>
                </a:solidFill>
              </a:rPr>
              <a:t>Common products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Non-stick cookware and food packaging</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Cosmetics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Fire and water resistant clothes</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Pollution commonly sourced from military bases due to its use in firefighting</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Aqueous film-forming foam → easily dispersed in waterways</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Health problems linked to high PFAS exposure</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Links to kidney cancer and testicular cancer</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Endocrine disruption </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High cholesterol</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Biggest concern with contamination → drinking water (esp that of personal wells)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Many drinking water sources are testing for high levels of PFAS</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Issue with contaminated sludge → accumulates in fat </a:t>
            </a:r>
            <a:endParaRPr sz="1000">
              <a:solidFill>
                <a:srgbClr val="595959"/>
              </a:solidFill>
            </a:endParaRPr>
          </a:p>
          <a:p>
            <a:pPr marL="1371600" lvl="2" indent="-292100" algn="l" rtl="0">
              <a:lnSpc>
                <a:spcPct val="115000"/>
              </a:lnSpc>
              <a:spcBef>
                <a:spcPts val="0"/>
              </a:spcBef>
              <a:spcAft>
                <a:spcPts val="0"/>
              </a:spcAft>
              <a:buClr>
                <a:srgbClr val="595959"/>
              </a:buClr>
              <a:buSzPts val="1000"/>
              <a:buChar char="■"/>
            </a:pPr>
            <a:r>
              <a:rPr lang="en" sz="1000">
                <a:solidFill>
                  <a:srgbClr val="595959"/>
                </a:solidFill>
              </a:rPr>
              <a:t>Leads to contaminated soil → contaminated produce</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Not sure of ALL of the contamination as testing and reporting aren’t mandated</a:t>
            </a:r>
            <a:endParaRPr sz="1000">
              <a:solidFill>
                <a:srgbClr val="595959"/>
              </a:solidFill>
            </a:endParaRPr>
          </a:p>
          <a:p>
            <a:pPr marL="914400" lvl="1" indent="-292100" algn="l" rtl="0">
              <a:lnSpc>
                <a:spcPct val="115000"/>
              </a:lnSpc>
              <a:spcBef>
                <a:spcPts val="0"/>
              </a:spcBef>
              <a:spcAft>
                <a:spcPts val="0"/>
              </a:spcAft>
              <a:buClr>
                <a:srgbClr val="595959"/>
              </a:buClr>
              <a:buSzPts val="1000"/>
              <a:buChar char="○"/>
            </a:pPr>
            <a:r>
              <a:rPr lang="en" sz="1000">
                <a:solidFill>
                  <a:srgbClr val="595959"/>
                </a:solidFill>
              </a:rPr>
              <a:t>Some states voluntarily report, others only are tested by feds at military sites</a:t>
            </a:r>
            <a:endParaRPr sz="1000">
              <a:solidFill>
                <a:srgbClr val="595959"/>
              </a:solidFill>
            </a:endParaRPr>
          </a:p>
          <a:p>
            <a:pPr marL="457200" lvl="0" indent="-292100" algn="l" rtl="0">
              <a:lnSpc>
                <a:spcPct val="115000"/>
              </a:lnSpc>
              <a:spcBef>
                <a:spcPts val="0"/>
              </a:spcBef>
              <a:spcAft>
                <a:spcPts val="0"/>
              </a:spcAft>
              <a:buClr>
                <a:srgbClr val="595959"/>
              </a:buClr>
              <a:buSzPts val="1000"/>
              <a:buChar char="●"/>
            </a:pPr>
            <a:r>
              <a:rPr lang="en" sz="1000">
                <a:solidFill>
                  <a:srgbClr val="595959"/>
                </a:solidFill>
              </a:rPr>
              <a:t>Solid waste → shipped out from manufacturers </a:t>
            </a:r>
            <a:endParaRPr sz="1000">
              <a:solidFill>
                <a:srgbClr val="595959"/>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946a856207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946a85620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9e40924909_2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9e40924909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946a856207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946a85620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Note that California does not have an OFFICIAL MCL, only suggested contaminants levels → this may indicative of a overall lack of communication and collaboration across states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b24b0e29a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b24b0e29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5750" algn="l" rtl="0">
              <a:lnSpc>
                <a:spcPct val="115000"/>
              </a:lnSpc>
              <a:spcBef>
                <a:spcPts val="120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currently the only federal action are proposed inclusion of pfas in cercla and health advisories</a:t>
            </a:r>
            <a:endParaRPr sz="900">
              <a:solidFill>
                <a:schemeClr val="dk1"/>
              </a:solidFill>
              <a:latin typeface="Helvetica Neue"/>
              <a:ea typeface="Helvetica Neue"/>
              <a:cs typeface="Helvetica Neue"/>
              <a:sym typeface="Helvetica Neue"/>
            </a:endParaRPr>
          </a:p>
          <a:p>
            <a:pPr marL="457200" lvl="0"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Establishing limits to the class rather than doing so on a chemical-by-chemical basis would result in lower exposure values that better protect vulnerable populations such as pregnant women, children, and workers </a:t>
            </a:r>
            <a:endParaRPr sz="900">
              <a:solidFill>
                <a:schemeClr val="dk1"/>
              </a:solidFill>
              <a:latin typeface="Helvetica Neue"/>
              <a:ea typeface="Helvetica Neue"/>
              <a:cs typeface="Helvetica Neue"/>
              <a:sym typeface="Helvetica Neue"/>
            </a:endParaRPr>
          </a:p>
          <a:p>
            <a:pPr marL="457200" lvl="0"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prioritize superfund money towards cleaning up military sites domestically and abroad</a:t>
            </a:r>
            <a:endParaRPr sz="900">
              <a:solidFill>
                <a:schemeClr val="dk1"/>
              </a:solidFill>
              <a:latin typeface="Helvetica Neue"/>
              <a:ea typeface="Helvetica Neue"/>
              <a:cs typeface="Helvetica Neue"/>
              <a:sym typeface="Helvetica Neue"/>
            </a:endParaRPr>
          </a:p>
          <a:p>
            <a:pPr marL="457200" lvl="0"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first address release and manufacturing</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TSCA (toxic substance control act)</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EPA proposes to require persons that manufacture (including import) or have manufactured these chemical substances in any year since January 1, 2011, to electronically report information regarding PFAS uses, production volumes, disposal, exposures, and hazards</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TSCA is still weak in its ability to ensure that new and potentially dangerous PFAS do not enter the marketplace </a:t>
            </a:r>
            <a:endParaRPr sz="900">
              <a:solidFill>
                <a:schemeClr val="dk1"/>
              </a:solidFill>
              <a:latin typeface="Helvetica Neue"/>
              <a:ea typeface="Helvetica Neue"/>
              <a:cs typeface="Helvetica Neue"/>
              <a:sym typeface="Helvetica Neue"/>
            </a:endParaRPr>
          </a:p>
          <a:p>
            <a:pPr marL="1828800" lvl="3"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stricter requirements for all new and existing PFAS to undergo bio toxicity testing and monitoring</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There are also a number of cases in which companies can evade TSCA, notably through low volume exemptions, low release and exposure exemptions, and cases where the compound is a byproduct rather than a primary product of manufacture</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Clean Water Act/NPDES (national pollution discharge elimination system)</a:t>
            </a:r>
            <a:endParaRPr sz="900">
              <a:solidFill>
                <a:schemeClr val="dk1"/>
              </a:solidFill>
              <a:latin typeface="Helvetica Neue"/>
              <a:ea typeface="Helvetica Neue"/>
              <a:cs typeface="Helvetica Neue"/>
              <a:sym typeface="Helvetica Neue"/>
            </a:endParaRPr>
          </a:p>
          <a:p>
            <a:pPr marL="1828800" lvl="3"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establish an MCL</a:t>
            </a:r>
            <a:endParaRPr sz="900">
              <a:solidFill>
                <a:schemeClr val="dk1"/>
              </a:solidFill>
              <a:latin typeface="Helvetica Neue"/>
              <a:ea typeface="Helvetica Neue"/>
              <a:cs typeface="Helvetica Neue"/>
              <a:sym typeface="Helvetica Neue"/>
            </a:endParaRPr>
          </a:p>
          <a:p>
            <a:pPr marL="1828800" lvl="3"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requires companies to seek a permit for discharge of specific pollutants. While EPA maintains a Toxic Pollutants List to evaluate what pollutants are controlled by NPDES, PFAS are not included on the list, neither as a group nor as individual chemicals</a:t>
            </a:r>
            <a:endParaRPr sz="900">
              <a:solidFill>
                <a:schemeClr val="dk1"/>
              </a:solidFill>
              <a:latin typeface="Helvetica Neue"/>
              <a:ea typeface="Helvetica Neue"/>
              <a:cs typeface="Helvetica Neue"/>
              <a:sym typeface="Helvetica Neue"/>
            </a:endParaRPr>
          </a:p>
          <a:p>
            <a:pPr marL="457200" lvl="0"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then address cleanup</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RCRA (resource conservation and recovery act)</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Use RCRA for cradle-to-grave monitoring</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set appropriate limit for discharge</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CERCLA (Superfund Act)</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As a part of the administrations PFAS Roadmap, the EPA has proposed to designate (September 2022) PFOA and PFOS as hazardous substances under CERCLA also known as the Superfund Act</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CERCLA also provides an enforcement mechanism for the government and private entities to hold parties responsible for the cleanup costs —&gt; polluters pay </a:t>
            </a:r>
            <a:endParaRPr sz="900">
              <a:solidFill>
                <a:schemeClr val="dk1"/>
              </a:solidFill>
              <a:latin typeface="Helvetica Neue"/>
              <a:ea typeface="Helvetica Neue"/>
              <a:cs typeface="Helvetica Neue"/>
              <a:sym typeface="Helvetica Neue"/>
            </a:endParaRPr>
          </a:p>
          <a:p>
            <a:pPr marL="0" lvl="0" indent="0" algn="l" rtl="0">
              <a:spcBef>
                <a:spcPts val="120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b24b0e29a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b24b0e29a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 corporate responsibility and public education </a:t>
            </a:r>
            <a:endParaRPr/>
          </a:p>
          <a:p>
            <a:pPr marL="0" lvl="0" indent="0" algn="l" rtl="0">
              <a:spcBef>
                <a:spcPts val="0"/>
              </a:spcBef>
              <a:spcAft>
                <a:spcPts val="0"/>
              </a:spcAft>
              <a:buNone/>
            </a:pPr>
            <a:r>
              <a:rPr lang="en"/>
              <a:t>        - the burden of contamination is often unfairly placed on the taxpayers and not the polluters —&gt; polluters pay principle</a:t>
            </a:r>
            <a:endParaRPr/>
          </a:p>
          <a:p>
            <a:pPr marL="0" lvl="0" indent="0" algn="l" rtl="0">
              <a:spcBef>
                <a:spcPts val="0"/>
              </a:spcBef>
              <a:spcAft>
                <a:spcPts val="0"/>
              </a:spcAft>
              <a:buNone/>
            </a:pPr>
            <a:r>
              <a:rPr lang="en"/>
              <a:t>        - The total costs to taxpayers has been spent/planned to be spent on PFAS contamination is $2,775,876,968 to date</a:t>
            </a:r>
            <a:endParaRPr/>
          </a:p>
          <a:p>
            <a:pPr marL="0" lvl="0" indent="0" algn="l" rtl="0">
              <a:spcBef>
                <a:spcPts val="0"/>
              </a:spcBef>
              <a:spcAft>
                <a:spcPts val="0"/>
              </a:spcAft>
              <a:buNone/>
            </a:pPr>
            <a:r>
              <a:rPr lang="en"/>
              <a:t>        - place emphasis and support on policy that will hold polluters accountable for contamination and discharge —&gt; possibly under CERCLA/RCRA</a:t>
            </a:r>
            <a:endParaRPr/>
          </a:p>
          <a:p>
            <a:pPr marL="0" lvl="0" indent="0" algn="l" rtl="0">
              <a:spcBef>
                <a:spcPts val="0"/>
              </a:spcBef>
              <a:spcAft>
                <a:spcPts val="0"/>
              </a:spcAft>
              <a:buNone/>
            </a:pPr>
            <a:r>
              <a:rPr lang="en"/>
              <a:t>            - there are a number of cases in which companies can evade TSCA, notably through low volume exemptions, low release and exposure exemptions, and cases where the compound is a byproduct rather than a primary product of manufacture (Lerner 2018). Companies can also use the screen of confidential business information to obscure key information from the public about compounds submitted to EPA, including the chemical’s identity, place(s) of manufacture, quantities produced, and environmental releases</a:t>
            </a:r>
            <a:endParaRPr/>
          </a:p>
          <a:p>
            <a:pPr marL="0" lvl="0" indent="0" algn="l" rtl="0">
              <a:spcBef>
                <a:spcPts val="0"/>
              </a:spcBef>
              <a:spcAft>
                <a:spcPts val="0"/>
              </a:spcAft>
              <a:buNone/>
            </a:pPr>
            <a:r>
              <a:rPr lang="en"/>
              <a:t>        - further educate the public (job of non-profits) so they are aware of producers and can use their purchasing power and voting privileges to address this issue</a:t>
            </a:r>
            <a:endParaRPr/>
          </a:p>
          <a:p>
            <a:pPr marL="0" lvl="0" indent="0" algn="l" rtl="0">
              <a:spcBef>
                <a:spcPts val="0"/>
              </a:spcBef>
              <a:spcAft>
                <a:spcPts val="0"/>
              </a:spcAft>
              <a:buNone/>
            </a:pPr>
            <a:r>
              <a:rPr lang="en"/>
              <a:t>        - Incentivize the use of safer alternatives —&gt; phase out chemicals</a:t>
            </a:r>
            <a:endParaRPr/>
          </a:p>
          <a:p>
            <a:pPr marL="0" lvl="0" indent="0" algn="l" rtl="0">
              <a:spcBef>
                <a:spcPts val="0"/>
              </a:spcBef>
              <a:spcAft>
                <a:spcPts val="0"/>
              </a:spcAft>
              <a:buNone/>
            </a:pPr>
            <a:r>
              <a:rPr lang="en"/>
              <a:t>            - R&amp;D funding and technical assistance</a:t>
            </a:r>
            <a:endParaRPr/>
          </a:p>
          <a:p>
            <a:pPr marL="0" lvl="0" indent="457200" algn="l" rtl="0">
              <a:spcBef>
                <a:spcPts val="0"/>
              </a:spcBef>
              <a:spcAft>
                <a:spcPts val="0"/>
              </a:spcAft>
              <a:buNone/>
            </a:pPr>
            <a:r>
              <a:rPr lang="en"/>
              <a:t>- notification of PFAS in products → will garner public attention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946a856207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946a85620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5750" algn="l" rtl="0">
              <a:lnSpc>
                <a:spcPct val="115000"/>
              </a:lnSpc>
              <a:spcBef>
                <a:spcPts val="120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although significant federal action is what we need to ensure full protection against pfas across the board, federal action is often slow (as we can see with the PFAS Roadmap)</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and because of the toxic nature of pfas and its ability to spread through water sources and solid waste, it is important to take more immediate action —&gt; this can be done through state legislation and corporate responsibility</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State Action</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the biggest key to fighting this issue is for states to step up where the federal government is lacking or insufficient to protects its constituents</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many states have already taken action to address PFAS contamination and some have gone as far as to place broad bans on PFAS</a:t>
            </a:r>
            <a:endParaRPr sz="900">
              <a:solidFill>
                <a:schemeClr val="dk1"/>
              </a:solidFill>
              <a:latin typeface="Helvetica Neue"/>
              <a:ea typeface="Helvetica Neue"/>
              <a:cs typeface="Helvetica Neue"/>
              <a:sym typeface="Helvetica Neue"/>
            </a:endParaRPr>
          </a:p>
          <a:p>
            <a:pPr marL="0" lvl="0" indent="0" algn="l" rtl="0">
              <a:lnSpc>
                <a:spcPct val="115000"/>
              </a:lnSpc>
              <a:spcBef>
                <a:spcPts val="1200"/>
              </a:spcBef>
              <a:spcAft>
                <a:spcPts val="1200"/>
              </a:spcAft>
              <a:buNone/>
            </a:pPr>
            <a:endParaRPr>
              <a:solidFill>
                <a:srgbClr val="595959"/>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b24b0e29a2_0_6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b24b0e29a2_0_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5750" algn="l" rtl="0">
              <a:lnSpc>
                <a:spcPct val="115000"/>
              </a:lnSpc>
              <a:spcBef>
                <a:spcPts val="120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some hope</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Earlier this year, Maine adopted a policy with bipartisan support that bans the agricultural spreading of sludge</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Shows that this issue is so serious that it has received bipartisan support</a:t>
            </a:r>
            <a:endParaRPr sz="900">
              <a:solidFill>
                <a:schemeClr val="dk1"/>
              </a:solidFill>
              <a:latin typeface="Helvetica Neue"/>
              <a:ea typeface="Helvetica Neue"/>
              <a:cs typeface="Helvetica Neue"/>
              <a:sym typeface="Helvetica Neue"/>
            </a:endParaRPr>
          </a:p>
          <a:p>
            <a:pPr marL="1371600" lvl="2"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Although some states still do not have PFAS policies/plans (and those are republican) it shows hope for a future PFAS legislation to pass through Congress. </a:t>
            </a:r>
            <a:endParaRPr sz="900">
              <a:solidFill>
                <a:schemeClr val="dk1"/>
              </a:solidFill>
              <a:latin typeface="Helvetica Neue"/>
              <a:ea typeface="Helvetica Neue"/>
              <a:cs typeface="Helvetica Neue"/>
              <a:sym typeface="Helvetica Neue"/>
            </a:endParaRPr>
          </a:p>
          <a:p>
            <a:pPr marL="914400" lvl="1" indent="-285750" algn="l" rtl="0">
              <a:lnSpc>
                <a:spcPct val="115000"/>
              </a:lnSpc>
              <a:spcBef>
                <a:spcPts val="0"/>
              </a:spcBef>
              <a:spcAft>
                <a:spcPts val="0"/>
              </a:spcAft>
              <a:buClr>
                <a:schemeClr val="dk1"/>
              </a:buClr>
              <a:buSzPts val="900"/>
              <a:buFont typeface="Helvetica Neue"/>
              <a:buChar char="●"/>
            </a:pPr>
            <a:r>
              <a:rPr lang="en" sz="900">
                <a:solidFill>
                  <a:schemeClr val="dk1"/>
                </a:solidFill>
                <a:latin typeface="Helvetica Neue"/>
                <a:ea typeface="Helvetica Neue"/>
                <a:cs typeface="Helvetica Neue"/>
                <a:sym typeface="Helvetica Neue"/>
              </a:rPr>
              <a:t>Keep Food Containers Safe From PFAS Act, the PFAS Action Act of 2021, and the Preventing PFAS Runoff at Airports Act have all garnered bipartisan support.</a:t>
            </a:r>
            <a:endParaRPr sz="900">
              <a:solidFill>
                <a:schemeClr val="dk1"/>
              </a:solidFill>
              <a:latin typeface="Helvetica Neue"/>
              <a:ea typeface="Helvetica Neue"/>
              <a:cs typeface="Helvetica Neue"/>
              <a:sym typeface="Helvetica Neue"/>
            </a:endParaRPr>
          </a:p>
          <a:p>
            <a:pPr marL="0" lvl="0" indent="0" algn="l" rtl="0">
              <a:spcBef>
                <a:spcPts val="120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Road to Banning PFAS</a:t>
            </a:r>
            <a:endParaRPr/>
          </a:p>
        </p:txBody>
      </p:sp>
      <p:sp>
        <p:nvSpPr>
          <p:cNvPr id="60" name="Google Shape;60;p13"/>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Mila Maglov and Sarah Rosenthal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Background: What is PFAS?</a:t>
            </a:r>
            <a:endParaRPr b="1"/>
          </a:p>
        </p:txBody>
      </p:sp>
      <p:pic>
        <p:nvPicPr>
          <p:cNvPr id="66" name="Google Shape;66;p14"/>
          <p:cNvPicPr preferRelativeResize="0"/>
          <p:nvPr/>
        </p:nvPicPr>
        <p:blipFill rotWithShape="1">
          <a:blip r:embed="rId3">
            <a:alphaModFix/>
          </a:blip>
          <a:srcRect l="30584" t="25795" r="32274" b="16354"/>
          <a:stretch/>
        </p:blipFill>
        <p:spPr>
          <a:xfrm>
            <a:off x="2997400" y="1068725"/>
            <a:ext cx="1900339" cy="1665050"/>
          </a:xfrm>
          <a:prstGeom prst="rect">
            <a:avLst/>
          </a:prstGeom>
          <a:noFill/>
          <a:ln>
            <a:noFill/>
          </a:ln>
        </p:spPr>
      </p:pic>
      <p:sp>
        <p:nvSpPr>
          <p:cNvPr id="67" name="Google Shape;67;p14"/>
          <p:cNvSpPr txBox="1"/>
          <p:nvPr/>
        </p:nvSpPr>
        <p:spPr>
          <a:xfrm>
            <a:off x="311700" y="1017725"/>
            <a:ext cx="3241500" cy="15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rgbClr val="202729"/>
                </a:solidFill>
                <a:latin typeface="Impact"/>
                <a:ea typeface="Impact"/>
                <a:cs typeface="Impact"/>
                <a:sym typeface="Impact"/>
              </a:rPr>
              <a:t>P</a:t>
            </a:r>
            <a:r>
              <a:rPr lang="en" sz="2500">
                <a:solidFill>
                  <a:srgbClr val="202729"/>
                </a:solidFill>
                <a:latin typeface="Proxima Nova"/>
                <a:ea typeface="Proxima Nova"/>
                <a:cs typeface="Proxima Nova"/>
                <a:sym typeface="Proxima Nova"/>
              </a:rPr>
              <a:t> per- and poly-</a:t>
            </a:r>
            <a:endParaRPr sz="2500">
              <a:solidFill>
                <a:srgbClr val="202729"/>
              </a:solidFill>
              <a:latin typeface="Proxima Nova"/>
              <a:ea typeface="Proxima Nova"/>
              <a:cs typeface="Proxima Nova"/>
              <a:sym typeface="Proxima Nova"/>
            </a:endParaRPr>
          </a:p>
          <a:p>
            <a:pPr marL="0" lvl="0" indent="0" algn="l" rtl="0">
              <a:spcBef>
                <a:spcPts val="0"/>
              </a:spcBef>
              <a:spcAft>
                <a:spcPts val="0"/>
              </a:spcAft>
              <a:buNone/>
            </a:pPr>
            <a:r>
              <a:rPr lang="en" sz="2500" b="1">
                <a:solidFill>
                  <a:srgbClr val="202729"/>
                </a:solidFill>
                <a:latin typeface="Impact"/>
                <a:ea typeface="Impact"/>
                <a:cs typeface="Impact"/>
                <a:sym typeface="Impact"/>
              </a:rPr>
              <a:t>F</a:t>
            </a:r>
            <a:r>
              <a:rPr lang="en" sz="2500">
                <a:solidFill>
                  <a:srgbClr val="202729"/>
                </a:solidFill>
                <a:latin typeface="Proxima Nova"/>
                <a:ea typeface="Proxima Nova"/>
                <a:cs typeface="Proxima Nova"/>
                <a:sym typeface="Proxima Nova"/>
              </a:rPr>
              <a:t> fluoro</a:t>
            </a:r>
            <a:endParaRPr sz="2500">
              <a:solidFill>
                <a:srgbClr val="202729"/>
              </a:solidFill>
              <a:latin typeface="Proxima Nova"/>
              <a:ea typeface="Proxima Nova"/>
              <a:cs typeface="Proxima Nova"/>
              <a:sym typeface="Proxima Nova"/>
            </a:endParaRPr>
          </a:p>
          <a:p>
            <a:pPr marL="0" lvl="0" indent="0" algn="l" rtl="0">
              <a:spcBef>
                <a:spcPts val="0"/>
              </a:spcBef>
              <a:spcAft>
                <a:spcPts val="0"/>
              </a:spcAft>
              <a:buNone/>
            </a:pPr>
            <a:r>
              <a:rPr lang="en" sz="2500" b="1">
                <a:solidFill>
                  <a:srgbClr val="202729"/>
                </a:solidFill>
                <a:latin typeface="Impact"/>
                <a:ea typeface="Impact"/>
                <a:cs typeface="Impact"/>
                <a:sym typeface="Impact"/>
              </a:rPr>
              <a:t>A</a:t>
            </a:r>
            <a:r>
              <a:rPr lang="en" sz="2500">
                <a:solidFill>
                  <a:srgbClr val="202729"/>
                </a:solidFill>
                <a:latin typeface="Proxima Nova"/>
                <a:ea typeface="Proxima Nova"/>
                <a:cs typeface="Proxima Nova"/>
                <a:sym typeface="Proxima Nova"/>
              </a:rPr>
              <a:t> alkaline</a:t>
            </a:r>
            <a:endParaRPr sz="2500">
              <a:solidFill>
                <a:srgbClr val="202729"/>
              </a:solidFill>
              <a:latin typeface="Proxima Nova"/>
              <a:ea typeface="Proxima Nova"/>
              <a:cs typeface="Proxima Nova"/>
              <a:sym typeface="Proxima Nova"/>
            </a:endParaRPr>
          </a:p>
          <a:p>
            <a:pPr marL="0" lvl="0" indent="0" algn="l" rtl="0">
              <a:spcBef>
                <a:spcPts val="0"/>
              </a:spcBef>
              <a:spcAft>
                <a:spcPts val="0"/>
              </a:spcAft>
              <a:buNone/>
            </a:pPr>
            <a:r>
              <a:rPr lang="en" sz="2500" b="1">
                <a:solidFill>
                  <a:srgbClr val="202729"/>
                </a:solidFill>
                <a:latin typeface="Impact"/>
                <a:ea typeface="Impact"/>
                <a:cs typeface="Impact"/>
                <a:sym typeface="Impact"/>
              </a:rPr>
              <a:t>S</a:t>
            </a:r>
            <a:r>
              <a:rPr lang="en" sz="2500">
                <a:solidFill>
                  <a:srgbClr val="202729"/>
                </a:solidFill>
                <a:latin typeface="Proxima Nova"/>
                <a:ea typeface="Proxima Nova"/>
                <a:cs typeface="Proxima Nova"/>
                <a:sym typeface="Proxima Nova"/>
              </a:rPr>
              <a:t> substances</a:t>
            </a:r>
            <a:endParaRPr sz="2500">
              <a:solidFill>
                <a:srgbClr val="202729"/>
              </a:solidFill>
              <a:latin typeface="Proxima Nova"/>
              <a:ea typeface="Proxima Nova"/>
              <a:cs typeface="Proxima Nova"/>
              <a:sym typeface="Proxima Nova"/>
            </a:endParaRPr>
          </a:p>
          <a:p>
            <a:pPr marL="0" lvl="0" indent="0" algn="l" rtl="0">
              <a:spcBef>
                <a:spcPts val="0"/>
              </a:spcBef>
              <a:spcAft>
                <a:spcPts val="0"/>
              </a:spcAft>
              <a:buNone/>
            </a:pPr>
            <a:endParaRPr sz="2500">
              <a:solidFill>
                <a:srgbClr val="202729"/>
              </a:solidFill>
              <a:latin typeface="Proxima Nova"/>
              <a:ea typeface="Proxima Nova"/>
              <a:cs typeface="Proxima Nova"/>
              <a:sym typeface="Proxima Nova"/>
            </a:endParaRPr>
          </a:p>
        </p:txBody>
      </p:sp>
      <p:sp>
        <p:nvSpPr>
          <p:cNvPr id="68" name="Google Shape;68;p14"/>
          <p:cNvSpPr txBox="1"/>
          <p:nvPr/>
        </p:nvSpPr>
        <p:spPr>
          <a:xfrm>
            <a:off x="4572000" y="999425"/>
            <a:ext cx="4182000" cy="18777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Clr>
                <a:srgbClr val="CC0000"/>
              </a:buClr>
              <a:buSzPts val="2200"/>
              <a:buFont typeface="Proxima Nova Semibold"/>
              <a:buChar char="○"/>
            </a:pPr>
            <a:r>
              <a:rPr lang="en" sz="2200">
                <a:solidFill>
                  <a:srgbClr val="CC0000"/>
                </a:solidFill>
                <a:latin typeface="Proxima Nova Semibold"/>
                <a:ea typeface="Proxima Nova Semibold"/>
                <a:cs typeface="Proxima Nova Semibold"/>
                <a:sym typeface="Proxima Nova Semibold"/>
              </a:rPr>
              <a:t>NON DEGRADABLE</a:t>
            </a:r>
            <a:endParaRPr sz="2200">
              <a:solidFill>
                <a:srgbClr val="CC0000"/>
              </a:solidFill>
              <a:latin typeface="Proxima Nova Semibold"/>
              <a:ea typeface="Proxima Nova Semibold"/>
              <a:cs typeface="Proxima Nova Semibold"/>
              <a:sym typeface="Proxima Nova Semibold"/>
            </a:endParaRPr>
          </a:p>
          <a:p>
            <a:pPr marL="457200" lvl="0" indent="-368300" algn="l" rtl="0">
              <a:spcBef>
                <a:spcPts val="0"/>
              </a:spcBef>
              <a:spcAft>
                <a:spcPts val="0"/>
              </a:spcAft>
              <a:buClr>
                <a:srgbClr val="CC0000"/>
              </a:buClr>
              <a:buSzPts val="2200"/>
              <a:buFont typeface="Proxima Nova Semibold"/>
              <a:buChar char="○"/>
            </a:pPr>
            <a:r>
              <a:rPr lang="en" sz="2200">
                <a:solidFill>
                  <a:srgbClr val="CC0000"/>
                </a:solidFill>
                <a:latin typeface="Proxima Nova Semibold"/>
                <a:ea typeface="Proxima Nova Semibold"/>
                <a:cs typeface="Proxima Nova Semibold"/>
                <a:sym typeface="Proxima Nova Semibold"/>
              </a:rPr>
              <a:t>DANGEROUS FOR HEALTH</a:t>
            </a:r>
            <a:endParaRPr sz="2200">
              <a:solidFill>
                <a:srgbClr val="CC0000"/>
              </a:solidFill>
              <a:latin typeface="Proxima Nova Semibold"/>
              <a:ea typeface="Proxima Nova Semibold"/>
              <a:cs typeface="Proxima Nova Semibold"/>
              <a:sym typeface="Proxima Nova Semibold"/>
            </a:endParaRPr>
          </a:p>
          <a:p>
            <a:pPr marL="914400" lvl="1" indent="-368300" algn="l" rtl="0">
              <a:spcBef>
                <a:spcPts val="0"/>
              </a:spcBef>
              <a:spcAft>
                <a:spcPts val="0"/>
              </a:spcAft>
              <a:buClr>
                <a:srgbClr val="CC0000"/>
              </a:buClr>
              <a:buSzPts val="2200"/>
              <a:buFont typeface="Proxima Nova"/>
              <a:buChar char="➤"/>
            </a:pPr>
            <a:r>
              <a:rPr lang="en" sz="2200" b="1">
                <a:solidFill>
                  <a:srgbClr val="CC0000"/>
                </a:solidFill>
                <a:latin typeface="Proxima Nova"/>
                <a:ea typeface="Proxima Nova"/>
                <a:cs typeface="Proxima Nova"/>
                <a:sym typeface="Proxima Nova"/>
              </a:rPr>
              <a:t>banned from use in food contact applications</a:t>
            </a:r>
            <a:endParaRPr sz="2200" b="1">
              <a:solidFill>
                <a:srgbClr val="CC0000"/>
              </a:solidFill>
              <a:latin typeface="Proxima Nova"/>
              <a:ea typeface="Proxima Nova"/>
              <a:cs typeface="Proxima Nova"/>
              <a:sym typeface="Proxima Nova"/>
            </a:endParaRPr>
          </a:p>
        </p:txBody>
      </p:sp>
      <p:sp>
        <p:nvSpPr>
          <p:cNvPr id="69" name="Google Shape;69;p14"/>
          <p:cNvSpPr txBox="1"/>
          <p:nvPr/>
        </p:nvSpPr>
        <p:spPr>
          <a:xfrm>
            <a:off x="376300" y="2784775"/>
            <a:ext cx="2621100" cy="140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900">
                <a:latin typeface="Proxima Nova"/>
                <a:ea typeface="Proxima Nova"/>
                <a:cs typeface="Proxima Nova"/>
                <a:sym typeface="Proxima Nova"/>
              </a:rPr>
              <a:t>98%</a:t>
            </a:r>
            <a:endParaRPr sz="7900">
              <a:latin typeface="Proxima Nova"/>
              <a:ea typeface="Proxima Nova"/>
              <a:cs typeface="Proxima Nova"/>
              <a:sym typeface="Proxima Nova"/>
            </a:endParaRPr>
          </a:p>
        </p:txBody>
      </p:sp>
      <p:sp>
        <p:nvSpPr>
          <p:cNvPr id="70" name="Google Shape;70;p14"/>
          <p:cNvSpPr txBox="1"/>
          <p:nvPr/>
        </p:nvSpPr>
        <p:spPr>
          <a:xfrm>
            <a:off x="311700" y="4009025"/>
            <a:ext cx="33864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Proxima Nova"/>
                <a:ea typeface="Proxima Nova"/>
                <a:cs typeface="Proxima Nova"/>
                <a:sym typeface="Proxima Nova"/>
              </a:rPr>
              <a:t>of population has detectable PFAS blood levels </a:t>
            </a:r>
            <a:endParaRPr sz="1900">
              <a:latin typeface="Proxima Nova"/>
              <a:ea typeface="Proxima Nova"/>
              <a:cs typeface="Proxima Nova"/>
              <a:sym typeface="Proxima Nova"/>
            </a:endParaRPr>
          </a:p>
        </p:txBody>
      </p:sp>
      <p:sp>
        <p:nvSpPr>
          <p:cNvPr id="71" name="Google Shape;71;p14"/>
          <p:cNvSpPr txBox="1"/>
          <p:nvPr/>
        </p:nvSpPr>
        <p:spPr>
          <a:xfrm>
            <a:off x="4572000" y="2784775"/>
            <a:ext cx="3043800" cy="143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100">
                <a:latin typeface="Proxima Nova"/>
                <a:ea typeface="Proxima Nova"/>
                <a:cs typeface="Proxima Nova"/>
                <a:sym typeface="Proxima Nova"/>
              </a:rPr>
              <a:t>3000</a:t>
            </a:r>
            <a:endParaRPr sz="8100">
              <a:latin typeface="Proxima Nova"/>
              <a:ea typeface="Proxima Nova"/>
              <a:cs typeface="Proxima Nova"/>
              <a:sym typeface="Proxima Nova"/>
            </a:endParaRPr>
          </a:p>
        </p:txBody>
      </p:sp>
      <p:sp>
        <p:nvSpPr>
          <p:cNvPr id="72" name="Google Shape;72;p14"/>
          <p:cNvSpPr txBox="1"/>
          <p:nvPr/>
        </p:nvSpPr>
        <p:spPr>
          <a:xfrm>
            <a:off x="4202325" y="3862775"/>
            <a:ext cx="4397700" cy="106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Proxima Nova"/>
                <a:ea typeface="Proxima Nova"/>
                <a:cs typeface="Proxima Nova"/>
                <a:sym typeface="Proxima Nova"/>
              </a:rPr>
              <a:t>different chemicals that bioaccumulate and persist in environment and water waste</a:t>
            </a:r>
            <a:endParaRPr sz="1900">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5"/>
          <p:cNvPicPr preferRelativeResize="0"/>
          <p:nvPr/>
        </p:nvPicPr>
        <p:blipFill>
          <a:blip r:embed="rId3">
            <a:alphaModFix/>
          </a:blip>
          <a:stretch>
            <a:fillRect/>
          </a:stretch>
        </p:blipFill>
        <p:spPr>
          <a:xfrm>
            <a:off x="612850" y="679775"/>
            <a:ext cx="7385448" cy="4154301"/>
          </a:xfrm>
          <a:prstGeom prst="rect">
            <a:avLst/>
          </a:prstGeom>
          <a:noFill/>
          <a:ln>
            <a:noFill/>
          </a:ln>
        </p:spPr>
      </p:pic>
      <p:sp>
        <p:nvSpPr>
          <p:cNvPr id="78" name="Google Shape;78;p15"/>
          <p:cNvSpPr txBox="1">
            <a:spLocks noGrp="1"/>
          </p:cNvSpPr>
          <p:nvPr>
            <p:ph type="title"/>
          </p:nvPr>
        </p:nvSpPr>
        <p:spPr>
          <a:xfrm>
            <a:off x="311700" y="107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20" b="1"/>
              <a:t>How are we exposed?</a:t>
            </a:r>
            <a:endParaRPr sz="2520" b="1"/>
          </a:p>
        </p:txBody>
      </p:sp>
      <p:cxnSp>
        <p:nvCxnSpPr>
          <p:cNvPr id="79" name="Google Shape;79;p15"/>
          <p:cNvCxnSpPr/>
          <p:nvPr/>
        </p:nvCxnSpPr>
        <p:spPr>
          <a:xfrm>
            <a:off x="1547950" y="2571750"/>
            <a:ext cx="0" cy="700500"/>
          </a:xfrm>
          <a:prstGeom prst="straightConnector1">
            <a:avLst/>
          </a:prstGeom>
          <a:noFill/>
          <a:ln w="19050" cap="flat" cmpd="sng">
            <a:solidFill>
              <a:srgbClr val="000000"/>
            </a:solidFill>
            <a:prstDash val="solid"/>
            <a:round/>
            <a:headEnd type="none" w="med" len="med"/>
            <a:tailEnd type="triangle" w="med" len="med"/>
          </a:ln>
        </p:spPr>
      </p:cxnSp>
      <p:sp>
        <p:nvSpPr>
          <p:cNvPr id="80" name="Google Shape;80;p15"/>
          <p:cNvSpPr txBox="1"/>
          <p:nvPr/>
        </p:nvSpPr>
        <p:spPr>
          <a:xfrm>
            <a:off x="895675" y="2171550"/>
            <a:ext cx="1405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roxima Nova"/>
                <a:ea typeface="Proxima Nova"/>
                <a:cs typeface="Proxima Nova"/>
                <a:sym typeface="Proxima Nova"/>
              </a:rPr>
              <a:t>PFAS</a:t>
            </a:r>
            <a:endParaRPr>
              <a:latin typeface="Proxima Nova"/>
              <a:ea typeface="Proxima Nova"/>
              <a:cs typeface="Proxima Nova"/>
              <a:sym typeface="Proxima Nova"/>
            </a:endParaRPr>
          </a:p>
        </p:txBody>
      </p:sp>
      <p:sp>
        <p:nvSpPr>
          <p:cNvPr id="81" name="Google Shape;81;p15"/>
          <p:cNvSpPr txBox="1"/>
          <p:nvPr/>
        </p:nvSpPr>
        <p:spPr>
          <a:xfrm>
            <a:off x="810175" y="4433875"/>
            <a:ext cx="157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roxima Nova"/>
                <a:ea typeface="Proxima Nova"/>
                <a:cs typeface="Proxima Nova"/>
                <a:sym typeface="Proxima Nova"/>
              </a:rPr>
              <a:t>Waste discharge</a:t>
            </a:r>
            <a:endParaRPr>
              <a:latin typeface="Proxima Nova"/>
              <a:ea typeface="Proxima Nova"/>
              <a:cs typeface="Proxima Nova"/>
              <a:sym typeface="Proxima Nova"/>
            </a:endParaRPr>
          </a:p>
        </p:txBody>
      </p:sp>
      <p:cxnSp>
        <p:nvCxnSpPr>
          <p:cNvPr id="82" name="Google Shape;82;p15"/>
          <p:cNvCxnSpPr/>
          <p:nvPr/>
        </p:nvCxnSpPr>
        <p:spPr>
          <a:xfrm>
            <a:off x="2441825" y="3854850"/>
            <a:ext cx="628200" cy="0"/>
          </a:xfrm>
          <a:prstGeom prst="straightConnector1">
            <a:avLst/>
          </a:prstGeom>
          <a:noFill/>
          <a:ln w="19050" cap="flat" cmpd="sng">
            <a:solidFill>
              <a:srgbClr val="000000"/>
            </a:solidFill>
            <a:prstDash val="solid"/>
            <a:round/>
            <a:headEnd type="none" w="med" len="med"/>
            <a:tailEnd type="triangle" w="med" len="med"/>
          </a:ln>
        </p:spPr>
      </p:cxnSp>
      <p:sp>
        <p:nvSpPr>
          <p:cNvPr id="83" name="Google Shape;83;p15"/>
          <p:cNvSpPr txBox="1"/>
          <p:nvPr/>
        </p:nvSpPr>
        <p:spPr>
          <a:xfrm>
            <a:off x="3541100" y="4349300"/>
            <a:ext cx="918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roxima Nova"/>
                <a:ea typeface="Proxima Nova"/>
                <a:cs typeface="Proxima Nova"/>
                <a:sym typeface="Proxima Nova"/>
              </a:rPr>
              <a:t>sludge</a:t>
            </a:r>
            <a:endParaRPr>
              <a:latin typeface="Proxima Nova"/>
              <a:ea typeface="Proxima Nova"/>
              <a:cs typeface="Proxima Nova"/>
              <a:sym typeface="Proxima Nova"/>
            </a:endParaRPr>
          </a:p>
        </p:txBody>
      </p:sp>
      <p:sp>
        <p:nvSpPr>
          <p:cNvPr id="84" name="Google Shape;84;p15"/>
          <p:cNvSpPr txBox="1"/>
          <p:nvPr/>
        </p:nvSpPr>
        <p:spPr>
          <a:xfrm>
            <a:off x="5058450" y="4349300"/>
            <a:ext cx="918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roxima Nova"/>
                <a:ea typeface="Proxima Nova"/>
                <a:cs typeface="Proxima Nova"/>
                <a:sym typeface="Proxima Nova"/>
              </a:rPr>
              <a:t>soil</a:t>
            </a:r>
            <a:endParaRPr>
              <a:latin typeface="Proxima Nova"/>
              <a:ea typeface="Proxima Nova"/>
              <a:cs typeface="Proxima Nova"/>
              <a:sym typeface="Proxima Nova"/>
            </a:endParaRPr>
          </a:p>
        </p:txBody>
      </p:sp>
      <p:cxnSp>
        <p:nvCxnSpPr>
          <p:cNvPr id="85" name="Google Shape;85;p15"/>
          <p:cNvCxnSpPr/>
          <p:nvPr/>
        </p:nvCxnSpPr>
        <p:spPr>
          <a:xfrm>
            <a:off x="2441825" y="1808825"/>
            <a:ext cx="628200" cy="0"/>
          </a:xfrm>
          <a:prstGeom prst="straightConnector1">
            <a:avLst/>
          </a:prstGeom>
          <a:noFill/>
          <a:ln w="19050" cap="flat" cmpd="sng">
            <a:solidFill>
              <a:srgbClr val="000000"/>
            </a:solidFill>
            <a:prstDash val="solid"/>
            <a:round/>
            <a:headEnd type="none" w="med" len="med"/>
            <a:tailEnd type="triangle" w="med" len="med"/>
          </a:ln>
        </p:spPr>
      </p:cxnSp>
      <p:sp>
        <p:nvSpPr>
          <p:cNvPr id="86" name="Google Shape;86;p15"/>
          <p:cNvSpPr txBox="1"/>
          <p:nvPr/>
        </p:nvSpPr>
        <p:spPr>
          <a:xfrm>
            <a:off x="3040925" y="2171550"/>
            <a:ext cx="252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roxima Nova"/>
                <a:ea typeface="Proxima Nova"/>
                <a:cs typeface="Proxima Nova"/>
                <a:sym typeface="Proxima Nova"/>
              </a:rPr>
              <a:t>product manufacturing</a:t>
            </a:r>
            <a:endParaRPr>
              <a:latin typeface="Proxima Nova"/>
              <a:ea typeface="Proxima Nova"/>
              <a:cs typeface="Proxima Nova"/>
              <a:sym typeface="Proxima Nova"/>
            </a:endParaRPr>
          </a:p>
        </p:txBody>
      </p:sp>
      <p:cxnSp>
        <p:nvCxnSpPr>
          <p:cNvPr id="87" name="Google Shape;87;p15"/>
          <p:cNvCxnSpPr/>
          <p:nvPr/>
        </p:nvCxnSpPr>
        <p:spPr>
          <a:xfrm rot="-5400000">
            <a:off x="5824125" y="2671100"/>
            <a:ext cx="1618500" cy="990600"/>
          </a:xfrm>
          <a:prstGeom prst="bentConnector3">
            <a:avLst>
              <a:gd name="adj1" fmla="val 746"/>
            </a:avLst>
          </a:prstGeom>
          <a:noFill/>
          <a:ln w="19050" cap="flat" cmpd="sng">
            <a:solidFill>
              <a:schemeClr val="dk1"/>
            </a:solidFill>
            <a:prstDash val="solid"/>
            <a:round/>
            <a:headEnd type="none" w="med" len="med"/>
            <a:tailEnd type="triangle" w="med" len="med"/>
          </a:ln>
        </p:spPr>
      </p:cxnSp>
      <p:cxnSp>
        <p:nvCxnSpPr>
          <p:cNvPr id="88" name="Google Shape;88;p15"/>
          <p:cNvCxnSpPr/>
          <p:nvPr/>
        </p:nvCxnSpPr>
        <p:spPr>
          <a:xfrm rot="10800000" flipH="1">
            <a:off x="5058450" y="1632175"/>
            <a:ext cx="1176300" cy="15000"/>
          </a:xfrm>
          <a:prstGeom prst="straightConnector1">
            <a:avLst/>
          </a:prstGeom>
          <a:noFill/>
          <a:ln w="19050" cap="flat" cmpd="sng">
            <a:solidFill>
              <a:srgbClr val="000000"/>
            </a:solidFill>
            <a:prstDash val="solid"/>
            <a:round/>
            <a:headEnd type="none" w="med" len="med"/>
            <a:tailEnd type="triangle" w="med" len="med"/>
          </a:ln>
        </p:spPr>
      </p:cxnSp>
      <p:sp>
        <p:nvSpPr>
          <p:cNvPr id="89" name="Google Shape;89;p15"/>
          <p:cNvSpPr txBox="1"/>
          <p:nvPr/>
        </p:nvSpPr>
        <p:spPr>
          <a:xfrm>
            <a:off x="7223375" y="2322275"/>
            <a:ext cx="1760100" cy="1693200"/>
          </a:xfrm>
          <a:prstGeom prst="rect">
            <a:avLst/>
          </a:prstGeom>
          <a:noFill/>
          <a:ln>
            <a:noFill/>
          </a:ln>
        </p:spPr>
        <p:txBody>
          <a:bodyPr spcFirstLastPara="1" wrap="square" lIns="91425" tIns="91425" rIns="91425" bIns="91425" anchor="t" anchorCtr="0">
            <a:spAutoFit/>
          </a:bodyPr>
          <a:lstStyle/>
          <a:p>
            <a:pPr marL="285750" lvl="0" indent="-203200" algn="l" rtl="0">
              <a:spcBef>
                <a:spcPts val="0"/>
              </a:spcBef>
              <a:spcAft>
                <a:spcPts val="0"/>
              </a:spcAft>
              <a:buSzPts val="1400"/>
              <a:buFont typeface="Proxima Nova"/>
              <a:buChar char="●"/>
            </a:pPr>
            <a:r>
              <a:rPr lang="en">
                <a:latin typeface="Proxima Nova"/>
                <a:ea typeface="Proxima Nova"/>
                <a:cs typeface="Proxima Nova"/>
                <a:sym typeface="Proxima Nova"/>
              </a:rPr>
              <a:t>food</a:t>
            </a:r>
            <a:endParaRPr>
              <a:latin typeface="Proxima Nova"/>
              <a:ea typeface="Proxima Nova"/>
              <a:cs typeface="Proxima Nova"/>
              <a:sym typeface="Proxima Nova"/>
            </a:endParaRPr>
          </a:p>
          <a:p>
            <a:pPr marL="285750" lvl="0" indent="-203200" algn="l" rtl="0">
              <a:spcBef>
                <a:spcPts val="0"/>
              </a:spcBef>
              <a:spcAft>
                <a:spcPts val="0"/>
              </a:spcAft>
              <a:buSzPts val="1400"/>
              <a:buFont typeface="Proxima Nova"/>
              <a:buChar char="●"/>
            </a:pPr>
            <a:r>
              <a:rPr lang="en">
                <a:latin typeface="Proxima Nova"/>
                <a:ea typeface="Proxima Nova"/>
                <a:cs typeface="Proxima Nova"/>
                <a:sym typeface="Proxima Nova"/>
              </a:rPr>
              <a:t>drinking water</a:t>
            </a:r>
            <a:endParaRPr>
              <a:latin typeface="Proxima Nova"/>
              <a:ea typeface="Proxima Nova"/>
              <a:cs typeface="Proxima Nova"/>
              <a:sym typeface="Proxima Nova"/>
            </a:endParaRPr>
          </a:p>
          <a:p>
            <a:pPr marL="285750" lvl="0" indent="-203200" algn="l" rtl="0">
              <a:spcBef>
                <a:spcPts val="0"/>
              </a:spcBef>
              <a:spcAft>
                <a:spcPts val="0"/>
              </a:spcAft>
              <a:buSzPts val="1400"/>
              <a:buFont typeface="Proxima Nova"/>
              <a:buChar char="●"/>
            </a:pPr>
            <a:r>
              <a:rPr lang="en">
                <a:latin typeface="Proxima Nova"/>
                <a:ea typeface="Proxima Nova"/>
                <a:cs typeface="Proxima Nova"/>
                <a:sym typeface="Proxima Nova"/>
              </a:rPr>
              <a:t>livestock meat</a:t>
            </a:r>
            <a:endParaRPr>
              <a:latin typeface="Proxima Nova"/>
              <a:ea typeface="Proxima Nova"/>
              <a:cs typeface="Proxima Nova"/>
              <a:sym typeface="Proxima Nova"/>
            </a:endParaRPr>
          </a:p>
          <a:p>
            <a:pPr marL="285750" lvl="0" indent="-203200" algn="l" rtl="0">
              <a:spcBef>
                <a:spcPts val="0"/>
              </a:spcBef>
              <a:spcAft>
                <a:spcPts val="0"/>
              </a:spcAft>
              <a:buSzPts val="1400"/>
              <a:buFont typeface="Proxima Nova"/>
              <a:buChar char="●"/>
            </a:pPr>
            <a:r>
              <a:rPr lang="en">
                <a:latin typeface="Proxima Nova"/>
                <a:ea typeface="Proxima Nova"/>
                <a:cs typeface="Proxima Nova"/>
                <a:sym typeface="Proxima Nova"/>
              </a:rPr>
              <a:t>anti-stick, water repellent, and firefighting products</a:t>
            </a:r>
            <a:endParaRPr>
              <a:latin typeface="Proxima Nova"/>
              <a:ea typeface="Proxima Nova"/>
              <a:cs typeface="Proxima Nova"/>
              <a:sym typeface="Proxima Nova"/>
            </a:endParaRPr>
          </a:p>
        </p:txBody>
      </p:sp>
      <p:sp>
        <p:nvSpPr>
          <p:cNvPr id="90" name="Google Shape;90;p15"/>
          <p:cNvSpPr txBox="1"/>
          <p:nvPr/>
        </p:nvSpPr>
        <p:spPr>
          <a:xfrm>
            <a:off x="7708550" y="1501013"/>
            <a:ext cx="1176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roxima Nova"/>
                <a:ea typeface="Proxima Nova"/>
                <a:cs typeface="Proxima Nova"/>
                <a:sym typeface="Proxima Nova"/>
              </a:rPr>
              <a:t>possible exposures</a:t>
            </a:r>
            <a:endParaRPr b="1">
              <a:latin typeface="Proxima Nova"/>
              <a:ea typeface="Proxima Nova"/>
              <a:cs typeface="Proxima Nova"/>
              <a:sym typeface="Proxima Nova"/>
            </a:endParaRPr>
          </a:p>
        </p:txBody>
      </p:sp>
      <p:pic>
        <p:nvPicPr>
          <p:cNvPr id="91" name="Google Shape;91;p15"/>
          <p:cNvPicPr preferRelativeResize="0"/>
          <p:nvPr/>
        </p:nvPicPr>
        <p:blipFill rotWithShape="1">
          <a:blip r:embed="rId4">
            <a:alphaModFix/>
          </a:blip>
          <a:srcRect l="31242" t="23708" r="27976" b="19229"/>
          <a:stretch/>
        </p:blipFill>
        <p:spPr>
          <a:xfrm>
            <a:off x="5976450" y="3366990"/>
            <a:ext cx="917998" cy="12844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213600" y="241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Tracking Contamination</a:t>
            </a:r>
            <a:endParaRPr b="1"/>
          </a:p>
        </p:txBody>
      </p:sp>
      <p:pic>
        <p:nvPicPr>
          <p:cNvPr id="97" name="Google Shape;97;p16"/>
          <p:cNvPicPr preferRelativeResize="0"/>
          <p:nvPr/>
        </p:nvPicPr>
        <p:blipFill>
          <a:blip r:embed="rId3">
            <a:alphaModFix/>
          </a:blip>
          <a:stretch>
            <a:fillRect/>
          </a:stretch>
        </p:blipFill>
        <p:spPr>
          <a:xfrm>
            <a:off x="152400" y="814525"/>
            <a:ext cx="8839204" cy="4005264"/>
          </a:xfrm>
          <a:prstGeom prst="rect">
            <a:avLst/>
          </a:prstGeom>
          <a:noFill/>
          <a:ln>
            <a:noFill/>
          </a:ln>
        </p:spPr>
      </p:pic>
      <p:sp>
        <p:nvSpPr>
          <p:cNvPr id="98" name="Google Shape;98;p16"/>
          <p:cNvSpPr txBox="1"/>
          <p:nvPr/>
        </p:nvSpPr>
        <p:spPr>
          <a:xfrm rot="-307">
            <a:off x="5714287" y="328086"/>
            <a:ext cx="3360300" cy="400200"/>
          </a:xfrm>
          <a:prstGeom prst="rect">
            <a:avLst/>
          </a:prstGeom>
          <a:noFill/>
          <a:ln w="9525" cap="flat" cmpd="sng">
            <a:solidFill>
              <a:srgbClr val="1155CC"/>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1155CC"/>
                </a:solidFill>
                <a:latin typeface="Proxima Nova"/>
                <a:ea typeface="Proxima Nova"/>
                <a:cs typeface="Proxima Nova"/>
                <a:sym typeface="Proxima Nova"/>
              </a:rPr>
              <a:t>source: Environmental Working Group </a:t>
            </a:r>
            <a:endParaRPr b="1">
              <a:solidFill>
                <a:srgbClr val="1155CC"/>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311700" y="241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Tracking Policy</a:t>
            </a:r>
            <a:endParaRPr b="1"/>
          </a:p>
        </p:txBody>
      </p:sp>
      <p:pic>
        <p:nvPicPr>
          <p:cNvPr id="104" name="Google Shape;104;p17"/>
          <p:cNvPicPr preferRelativeResize="0"/>
          <p:nvPr/>
        </p:nvPicPr>
        <p:blipFill>
          <a:blip r:embed="rId3">
            <a:alphaModFix/>
          </a:blip>
          <a:stretch>
            <a:fillRect/>
          </a:stretch>
        </p:blipFill>
        <p:spPr>
          <a:xfrm>
            <a:off x="1255200" y="705825"/>
            <a:ext cx="5812951" cy="4272999"/>
          </a:xfrm>
          <a:prstGeom prst="rect">
            <a:avLst/>
          </a:prstGeom>
          <a:noFill/>
          <a:ln>
            <a:noFill/>
          </a:ln>
        </p:spPr>
      </p:pic>
      <p:sp>
        <p:nvSpPr>
          <p:cNvPr id="105" name="Google Shape;105;p17"/>
          <p:cNvSpPr txBox="1"/>
          <p:nvPr/>
        </p:nvSpPr>
        <p:spPr>
          <a:xfrm rot="-561">
            <a:off x="6995105" y="328064"/>
            <a:ext cx="1837200" cy="400200"/>
          </a:xfrm>
          <a:prstGeom prst="rect">
            <a:avLst/>
          </a:prstGeom>
          <a:noFill/>
          <a:ln w="9525" cap="flat" cmpd="sng">
            <a:solidFill>
              <a:srgbClr val="1155CC"/>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1155CC"/>
                </a:solidFill>
                <a:latin typeface="Proxima Nova"/>
                <a:ea typeface="Proxima Nova"/>
                <a:cs typeface="Proxima Nova"/>
                <a:sym typeface="Proxima Nova"/>
              </a:rPr>
              <a:t>source: Safer States</a:t>
            </a:r>
            <a:endParaRPr b="1">
              <a:solidFill>
                <a:srgbClr val="1155CC"/>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Why not? </a:t>
            </a:r>
            <a:endParaRPr b="1"/>
          </a:p>
        </p:txBody>
      </p:sp>
      <p:sp>
        <p:nvSpPr>
          <p:cNvPr id="111" name="Google Shape;111;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a:t>
            </a:r>
            <a:r>
              <a:rPr lang="en">
                <a:highlight>
                  <a:srgbClr val="C3F1DF"/>
                </a:highlight>
              </a:rPr>
              <a:t>When EPA establishes water quality criteria, ADEM can then adopt water quality standards</a:t>
            </a:r>
            <a:r>
              <a:rPr lang="en"/>
              <a:t> that can be used to set permit limits on discharges to a waterbody and to determine if a waterbody requires cleanup to protect human health and aquatic life.” – Alabama</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“While Alaska has the authority to establish MCLs for drinking water, </a:t>
            </a:r>
            <a:r>
              <a:rPr lang="en">
                <a:highlight>
                  <a:srgbClr val="C3F1DF"/>
                </a:highlight>
              </a:rPr>
              <a:t>DEC does not have the resources and scientific expertise necessary to develop its own MCLs.</a:t>
            </a:r>
            <a:r>
              <a:rPr lang="en"/>
              <a:t> Like most states, Alaska adopts federal MCLs. Just a small number of states, such as New Jersey and California, have the large budgets and programs necessary to develop their own MCLs.” – Alaska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311700" y="4080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Federal Opportunities to Reduce PFAS Contamination</a:t>
            </a:r>
            <a:endParaRPr b="1"/>
          </a:p>
        </p:txBody>
      </p:sp>
      <p:grpSp>
        <p:nvGrpSpPr>
          <p:cNvPr id="117" name="Google Shape;117;p19"/>
          <p:cNvGrpSpPr/>
          <p:nvPr/>
        </p:nvGrpSpPr>
        <p:grpSpPr>
          <a:xfrm>
            <a:off x="4190550" y="1185826"/>
            <a:ext cx="3679200" cy="3135433"/>
            <a:chOff x="4192863" y="1002150"/>
            <a:chExt cx="3679200" cy="3139200"/>
          </a:xfrm>
        </p:grpSpPr>
        <p:sp>
          <p:nvSpPr>
            <p:cNvPr id="118" name="Google Shape;118;p19"/>
            <p:cNvSpPr/>
            <p:nvPr/>
          </p:nvSpPr>
          <p:spPr>
            <a:xfrm>
              <a:off x="4192863" y="1002150"/>
              <a:ext cx="3679200" cy="3139200"/>
            </a:xfrm>
            <a:prstGeom prst="round2DiagRect">
              <a:avLst>
                <a:gd name="adj1" fmla="val 0"/>
                <a:gd name="adj2" fmla="val 17764"/>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19" name="Google Shape;119;p19"/>
            <p:cNvSpPr txBox="1"/>
            <p:nvPr/>
          </p:nvSpPr>
          <p:spPr>
            <a:xfrm>
              <a:off x="5495575" y="1408764"/>
              <a:ext cx="20214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FFFFFF"/>
                  </a:solidFill>
                  <a:latin typeface="Proxima Nova"/>
                  <a:ea typeface="Proxima Nova"/>
                  <a:cs typeface="Proxima Nova"/>
                  <a:sym typeface="Proxima Nova"/>
                </a:rPr>
                <a:t>Manufacturing and Discharge</a:t>
              </a:r>
              <a:endParaRPr sz="1800" b="1">
                <a:solidFill>
                  <a:srgbClr val="FFFFFF"/>
                </a:solidFill>
                <a:latin typeface="Proxima Nova"/>
                <a:ea typeface="Proxima Nova"/>
                <a:cs typeface="Proxima Nova"/>
                <a:sym typeface="Proxima Nova"/>
              </a:endParaRPr>
            </a:p>
          </p:txBody>
        </p:sp>
        <p:sp>
          <p:nvSpPr>
            <p:cNvPr id="120" name="Google Shape;120;p19"/>
            <p:cNvSpPr txBox="1"/>
            <p:nvPr/>
          </p:nvSpPr>
          <p:spPr>
            <a:xfrm>
              <a:off x="5401389" y="2257280"/>
              <a:ext cx="2209800" cy="1128000"/>
            </a:xfrm>
            <a:prstGeom prst="rect">
              <a:avLst/>
            </a:prstGeom>
            <a:noFill/>
            <a:ln>
              <a:noFill/>
            </a:ln>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rgbClr val="FFFFFF"/>
                </a:buClr>
                <a:buSzPts val="1600"/>
                <a:buFont typeface="Proxima Nova"/>
                <a:buAutoNum type="alphaLcParenR"/>
              </a:pPr>
              <a:r>
                <a:rPr lang="en" sz="1600">
                  <a:solidFill>
                    <a:srgbClr val="FFFFFF"/>
                  </a:solidFill>
                  <a:latin typeface="Proxima Nova"/>
                  <a:ea typeface="Proxima Nova"/>
                  <a:cs typeface="Proxima Nova"/>
                  <a:sym typeface="Proxima Nova"/>
                </a:rPr>
                <a:t>TSCA</a:t>
              </a:r>
              <a:endParaRPr sz="1600">
                <a:solidFill>
                  <a:srgbClr val="FFFFFF"/>
                </a:solidFill>
                <a:latin typeface="Proxima Nova"/>
                <a:ea typeface="Proxima Nova"/>
                <a:cs typeface="Proxima Nova"/>
                <a:sym typeface="Proxima Nova"/>
              </a:endParaRPr>
            </a:p>
            <a:p>
              <a:pPr marL="457200" lvl="0" indent="-330200" algn="l" rtl="0">
                <a:lnSpc>
                  <a:spcPct val="115000"/>
                </a:lnSpc>
                <a:spcBef>
                  <a:spcPts val="0"/>
                </a:spcBef>
                <a:spcAft>
                  <a:spcPts val="0"/>
                </a:spcAft>
                <a:buClr>
                  <a:srgbClr val="FFFFFF"/>
                </a:buClr>
                <a:buSzPts val="1600"/>
                <a:buFont typeface="Proxima Nova"/>
                <a:buAutoNum type="alphaLcParenR"/>
              </a:pPr>
              <a:r>
                <a:rPr lang="en" sz="1600">
                  <a:solidFill>
                    <a:srgbClr val="FFFFFF"/>
                  </a:solidFill>
                  <a:latin typeface="Proxima Nova"/>
                  <a:ea typeface="Proxima Nova"/>
                  <a:cs typeface="Proxima Nova"/>
                  <a:sym typeface="Proxima Nova"/>
                </a:rPr>
                <a:t>Clean Water Act</a:t>
              </a:r>
              <a:endParaRPr sz="1600">
                <a:solidFill>
                  <a:srgbClr val="FFFFFF"/>
                </a:solidFill>
                <a:latin typeface="Proxima Nova"/>
                <a:ea typeface="Proxima Nova"/>
                <a:cs typeface="Proxima Nova"/>
                <a:sym typeface="Proxima Nova"/>
              </a:endParaRPr>
            </a:p>
            <a:p>
              <a:pPr marL="914400" lvl="1" indent="-330200" algn="l" rtl="0">
                <a:lnSpc>
                  <a:spcPct val="115000"/>
                </a:lnSpc>
                <a:spcBef>
                  <a:spcPts val="0"/>
                </a:spcBef>
                <a:spcAft>
                  <a:spcPts val="0"/>
                </a:spcAft>
                <a:buClr>
                  <a:srgbClr val="FFFFFF"/>
                </a:buClr>
                <a:buSzPts val="1600"/>
                <a:buFont typeface="Proxima Nova"/>
                <a:buAutoNum type="romanLcParenR"/>
              </a:pPr>
              <a:r>
                <a:rPr lang="en" sz="1600">
                  <a:solidFill>
                    <a:srgbClr val="FFFFFF"/>
                  </a:solidFill>
                  <a:latin typeface="Proxima Nova"/>
                  <a:ea typeface="Proxima Nova"/>
                  <a:cs typeface="Proxima Nova"/>
                  <a:sym typeface="Proxima Nova"/>
                </a:rPr>
                <a:t>NPDES</a:t>
              </a:r>
              <a:endParaRPr sz="1600">
                <a:solidFill>
                  <a:srgbClr val="FFFFFF"/>
                </a:solidFill>
                <a:latin typeface="Proxima Nova"/>
                <a:ea typeface="Proxima Nova"/>
                <a:cs typeface="Proxima Nova"/>
                <a:sym typeface="Proxima Nova"/>
              </a:endParaRPr>
            </a:p>
          </p:txBody>
        </p:sp>
      </p:grpSp>
      <p:grpSp>
        <p:nvGrpSpPr>
          <p:cNvPr id="121" name="Google Shape;121;p19"/>
          <p:cNvGrpSpPr/>
          <p:nvPr/>
        </p:nvGrpSpPr>
        <p:grpSpPr>
          <a:xfrm>
            <a:off x="3214057" y="1185684"/>
            <a:ext cx="1944600" cy="1569600"/>
            <a:chOff x="3216519" y="1002150"/>
            <a:chExt cx="1944600" cy="1569600"/>
          </a:xfrm>
        </p:grpSpPr>
        <p:sp>
          <p:nvSpPr>
            <p:cNvPr id="122" name="Google Shape;122;p19"/>
            <p:cNvSpPr/>
            <p:nvPr/>
          </p:nvSpPr>
          <p:spPr>
            <a:xfrm flipH="1">
              <a:off x="3216519" y="1002150"/>
              <a:ext cx="1944600" cy="1569600"/>
            </a:xfrm>
            <a:prstGeom prst="round2DiagRect">
              <a:avLst>
                <a:gd name="adj1" fmla="val 0"/>
                <a:gd name="adj2" fmla="val 17764"/>
              </a:avLst>
            </a:prstGeom>
            <a:solidFill>
              <a:srgbClr val="1D7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txBox="1"/>
            <p:nvPr/>
          </p:nvSpPr>
          <p:spPr>
            <a:xfrm>
              <a:off x="3462963" y="1312190"/>
              <a:ext cx="1451700" cy="94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FFFF"/>
                  </a:solidFill>
                  <a:latin typeface="Proxima Nova"/>
                  <a:ea typeface="Proxima Nova"/>
                  <a:cs typeface="Proxima Nova"/>
                  <a:sym typeface="Proxima Nova"/>
                </a:rPr>
                <a:t>Military Sites domestically and abroad</a:t>
              </a:r>
              <a:endParaRPr sz="1700">
                <a:solidFill>
                  <a:srgbClr val="FFFFFF"/>
                </a:solidFill>
                <a:latin typeface="Proxima Nova"/>
                <a:ea typeface="Proxima Nova"/>
                <a:cs typeface="Proxima Nova"/>
                <a:sym typeface="Proxima Nova"/>
              </a:endParaRPr>
            </a:p>
          </p:txBody>
        </p:sp>
      </p:grpSp>
      <p:grpSp>
        <p:nvGrpSpPr>
          <p:cNvPr id="124" name="Google Shape;124;p19"/>
          <p:cNvGrpSpPr/>
          <p:nvPr/>
        </p:nvGrpSpPr>
        <p:grpSpPr>
          <a:xfrm>
            <a:off x="1274225" y="1185684"/>
            <a:ext cx="1944600" cy="1569600"/>
            <a:chOff x="1271925" y="1002150"/>
            <a:chExt cx="1944600" cy="1569600"/>
          </a:xfrm>
        </p:grpSpPr>
        <p:sp>
          <p:nvSpPr>
            <p:cNvPr id="125" name="Google Shape;125;p19"/>
            <p:cNvSpPr/>
            <p:nvPr/>
          </p:nvSpPr>
          <p:spPr>
            <a:xfrm rot="10800000">
              <a:off x="1271925" y="1002150"/>
              <a:ext cx="1944600" cy="1569600"/>
            </a:xfrm>
            <a:prstGeom prst="round2DiagRect">
              <a:avLst>
                <a:gd name="adj1" fmla="val 0"/>
                <a:gd name="adj2" fmla="val 17764"/>
              </a:avLst>
            </a:prstGeom>
            <a:solidFill>
              <a:srgbClr val="249C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9"/>
            <p:cNvSpPr txBox="1"/>
            <p:nvPr/>
          </p:nvSpPr>
          <p:spPr>
            <a:xfrm>
              <a:off x="1518375" y="1447193"/>
              <a:ext cx="1451700" cy="67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Class Limits on PFAS</a:t>
              </a:r>
              <a:endParaRPr sz="1800" b="1">
                <a:solidFill>
                  <a:srgbClr val="FFFFFF"/>
                </a:solidFill>
                <a:latin typeface="Proxima Nova"/>
                <a:ea typeface="Proxima Nova"/>
                <a:cs typeface="Proxima Nova"/>
                <a:sym typeface="Proxima Nova"/>
              </a:endParaRPr>
            </a:p>
          </p:txBody>
        </p:sp>
      </p:grpSp>
      <p:grpSp>
        <p:nvGrpSpPr>
          <p:cNvPr id="127" name="Google Shape;127;p19"/>
          <p:cNvGrpSpPr/>
          <p:nvPr/>
        </p:nvGrpSpPr>
        <p:grpSpPr>
          <a:xfrm>
            <a:off x="1274185" y="2751750"/>
            <a:ext cx="3883950" cy="1569600"/>
            <a:chOff x="3216519" y="2571750"/>
            <a:chExt cx="1944600" cy="1569600"/>
          </a:xfrm>
        </p:grpSpPr>
        <p:sp>
          <p:nvSpPr>
            <p:cNvPr id="128" name="Google Shape;128;p19"/>
            <p:cNvSpPr/>
            <p:nvPr/>
          </p:nvSpPr>
          <p:spPr>
            <a:xfrm rot="10800000">
              <a:off x="3216519" y="2571750"/>
              <a:ext cx="1944600" cy="1569600"/>
            </a:xfrm>
            <a:prstGeom prst="round2DiagRect">
              <a:avLst>
                <a:gd name="adj1" fmla="val 0"/>
                <a:gd name="adj2" fmla="val 17764"/>
              </a:avLst>
            </a:prstGeom>
            <a:solidFill>
              <a:srgbClr val="418E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9"/>
            <p:cNvSpPr txBox="1"/>
            <p:nvPr/>
          </p:nvSpPr>
          <p:spPr>
            <a:xfrm>
              <a:off x="3461163" y="2814260"/>
              <a:ext cx="1451700" cy="459900"/>
            </a:xfrm>
            <a:prstGeom prst="rect">
              <a:avLst/>
            </a:prstGeom>
            <a:solidFill>
              <a:srgbClr val="418E7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FFFFFF"/>
                  </a:solidFill>
                  <a:latin typeface="Proxima Nova"/>
                  <a:ea typeface="Proxima Nova"/>
                  <a:cs typeface="Proxima Nova"/>
                  <a:sym typeface="Proxima Nova"/>
                </a:rPr>
                <a:t>Cleanup and Remediation</a:t>
              </a:r>
              <a:endParaRPr sz="2300">
                <a:solidFill>
                  <a:srgbClr val="FFFFFF"/>
                </a:solidFill>
                <a:latin typeface="Proxima Nova Semibold"/>
                <a:ea typeface="Proxima Nova Semibold"/>
                <a:cs typeface="Proxima Nova Semibold"/>
                <a:sym typeface="Proxima Nova Semibold"/>
              </a:endParaRPr>
            </a:p>
          </p:txBody>
        </p:sp>
        <p:sp>
          <p:nvSpPr>
            <p:cNvPr id="130" name="Google Shape;130;p19"/>
            <p:cNvSpPr txBox="1"/>
            <p:nvPr/>
          </p:nvSpPr>
          <p:spPr>
            <a:xfrm>
              <a:off x="3415952" y="3181777"/>
              <a:ext cx="1451700" cy="512400"/>
            </a:xfrm>
            <a:prstGeom prst="rect">
              <a:avLst/>
            </a:prstGeom>
            <a:solidFill>
              <a:srgbClr val="418E78"/>
            </a:solidFill>
            <a:ln>
              <a:noFill/>
            </a:ln>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rgbClr val="FFFFFF"/>
                </a:buClr>
                <a:buSzPts val="1600"/>
                <a:buFont typeface="Proxima Nova"/>
                <a:buAutoNum type="alphaLcParenR"/>
              </a:pPr>
              <a:r>
                <a:rPr lang="en" sz="1600">
                  <a:solidFill>
                    <a:srgbClr val="FFFFFF"/>
                  </a:solidFill>
                  <a:latin typeface="Proxima Nova"/>
                  <a:ea typeface="Proxima Nova"/>
                  <a:cs typeface="Proxima Nova"/>
                  <a:sym typeface="Proxima Nova"/>
                </a:rPr>
                <a:t>RCRA</a:t>
              </a:r>
              <a:endParaRPr sz="1600">
                <a:solidFill>
                  <a:srgbClr val="FFFFFF"/>
                </a:solidFill>
                <a:latin typeface="Proxima Nova"/>
                <a:ea typeface="Proxima Nova"/>
                <a:cs typeface="Proxima Nova"/>
                <a:sym typeface="Proxima Nova"/>
              </a:endParaRPr>
            </a:p>
            <a:p>
              <a:pPr marL="457200" lvl="0" indent="-330200" algn="l" rtl="0">
                <a:lnSpc>
                  <a:spcPct val="115000"/>
                </a:lnSpc>
                <a:spcBef>
                  <a:spcPts val="0"/>
                </a:spcBef>
                <a:spcAft>
                  <a:spcPts val="0"/>
                </a:spcAft>
                <a:buClr>
                  <a:srgbClr val="FFFFFF"/>
                </a:buClr>
                <a:buSzPts val="1600"/>
                <a:buFont typeface="Proxima Nova"/>
                <a:buAutoNum type="alphaLcParenR"/>
              </a:pPr>
              <a:r>
                <a:rPr lang="en" sz="1600">
                  <a:solidFill>
                    <a:srgbClr val="FFFFFF"/>
                  </a:solidFill>
                  <a:latin typeface="Proxima Nova"/>
                  <a:ea typeface="Proxima Nova"/>
                  <a:cs typeface="Proxima Nova"/>
                  <a:sym typeface="Proxima Nova"/>
                </a:rPr>
                <a:t>CERCLA</a:t>
              </a:r>
              <a:endParaRPr sz="1600">
                <a:solidFill>
                  <a:srgbClr val="FFFFFF"/>
                </a:solidFill>
                <a:latin typeface="Proxima Nova"/>
                <a:ea typeface="Proxima Nova"/>
                <a:cs typeface="Proxima Nova"/>
                <a:sym typeface="Proxima Nova"/>
              </a:endParaRPr>
            </a:p>
          </p:txBody>
        </p:sp>
      </p:grpSp>
      <p:grpSp>
        <p:nvGrpSpPr>
          <p:cNvPr id="131" name="Google Shape;131;p19"/>
          <p:cNvGrpSpPr/>
          <p:nvPr/>
        </p:nvGrpSpPr>
        <p:grpSpPr>
          <a:xfrm>
            <a:off x="3051006" y="2590421"/>
            <a:ext cx="334125" cy="334078"/>
            <a:chOff x="3157188" y="909150"/>
            <a:chExt cx="470400" cy="470400"/>
          </a:xfrm>
        </p:grpSpPr>
        <p:sp>
          <p:nvSpPr>
            <p:cNvPr id="132" name="Google Shape;132;p19"/>
            <p:cNvSpPr/>
            <p:nvPr/>
          </p:nvSpPr>
          <p:spPr>
            <a:xfrm>
              <a:off x="3157188" y="909150"/>
              <a:ext cx="470400" cy="470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9"/>
            <p:cNvSpPr/>
            <p:nvPr/>
          </p:nvSpPr>
          <p:spPr>
            <a:xfrm>
              <a:off x="3243138" y="995100"/>
              <a:ext cx="298500" cy="298500"/>
            </a:xfrm>
            <a:prstGeom prst="mathPlus">
              <a:avLst>
                <a:gd name="adj1" fmla="val 9900"/>
              </a:avLst>
            </a:prstGeom>
            <a:solidFill>
              <a:srgbClr val="1D7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Corporate Responsibility &amp; Education</a:t>
            </a:r>
            <a:endParaRPr b="1"/>
          </a:p>
        </p:txBody>
      </p:sp>
      <p:sp>
        <p:nvSpPr>
          <p:cNvPr id="139" name="Google Shape;139;p20"/>
          <p:cNvSpPr txBox="1">
            <a:spLocks noGrp="1"/>
          </p:cNvSpPr>
          <p:nvPr>
            <p:ph type="body" idx="1"/>
          </p:nvPr>
        </p:nvSpPr>
        <p:spPr>
          <a:xfrm>
            <a:off x="311700" y="1152475"/>
            <a:ext cx="3333000" cy="12306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t>Heavy Burden: </a:t>
            </a:r>
            <a:r>
              <a:rPr lang="en" sz="2400" b="1">
                <a:solidFill>
                  <a:schemeClr val="dk2"/>
                </a:solidFill>
              </a:rPr>
              <a:t>$2,775,876,968 on PFAS contamination</a:t>
            </a:r>
            <a:endParaRPr sz="2400" b="1">
              <a:solidFill>
                <a:schemeClr val="dk2"/>
              </a:solidFill>
            </a:endParaRPr>
          </a:p>
        </p:txBody>
      </p:sp>
      <p:pic>
        <p:nvPicPr>
          <p:cNvPr id="140" name="Google Shape;140;p20"/>
          <p:cNvPicPr preferRelativeResize="0"/>
          <p:nvPr/>
        </p:nvPicPr>
        <p:blipFill rotWithShape="1">
          <a:blip r:embed="rId3">
            <a:alphaModFix/>
          </a:blip>
          <a:srcRect t="23621" b="28513"/>
          <a:stretch/>
        </p:blipFill>
        <p:spPr>
          <a:xfrm>
            <a:off x="2286000" y="2799275"/>
            <a:ext cx="4572000" cy="2188366"/>
          </a:xfrm>
          <a:prstGeom prst="rect">
            <a:avLst/>
          </a:prstGeom>
          <a:noFill/>
          <a:ln>
            <a:noFill/>
          </a:ln>
        </p:spPr>
      </p:pic>
      <p:sp>
        <p:nvSpPr>
          <p:cNvPr id="141" name="Google Shape;141;p20"/>
          <p:cNvSpPr/>
          <p:nvPr/>
        </p:nvSpPr>
        <p:spPr>
          <a:xfrm>
            <a:off x="3731500" y="1736425"/>
            <a:ext cx="1329900" cy="646800"/>
          </a:xfrm>
          <a:prstGeom prst="right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a:off x="5595525" y="1163725"/>
            <a:ext cx="3236775" cy="57270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Polluters Pay Principle</a:t>
            </a:r>
          </a:p>
        </p:txBody>
      </p:sp>
      <p:sp>
        <p:nvSpPr>
          <p:cNvPr id="143" name="Google Shape;143;p20"/>
          <p:cNvSpPr/>
          <p:nvPr/>
        </p:nvSpPr>
        <p:spPr>
          <a:xfrm>
            <a:off x="5595525" y="1882425"/>
            <a:ext cx="3236772" cy="44315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Safer Alternatives</a:t>
            </a:r>
          </a:p>
        </p:txBody>
      </p:sp>
      <p:sp>
        <p:nvSpPr>
          <p:cNvPr id="144" name="Google Shape;144;p20"/>
          <p:cNvSpPr/>
          <p:nvPr/>
        </p:nvSpPr>
        <p:spPr>
          <a:xfrm>
            <a:off x="5595525" y="2571750"/>
            <a:ext cx="3236783" cy="57270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Remove exemptions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What are some model policies?</a:t>
            </a:r>
            <a:endParaRPr b="1"/>
          </a:p>
        </p:txBody>
      </p:sp>
      <p:sp>
        <p:nvSpPr>
          <p:cNvPr id="150" name="Google Shape;150;p21"/>
          <p:cNvSpPr/>
          <p:nvPr/>
        </p:nvSpPr>
        <p:spPr>
          <a:xfrm>
            <a:off x="465900" y="1379575"/>
            <a:ext cx="2563500" cy="14838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700" b="1">
                <a:solidFill>
                  <a:schemeClr val="accent3"/>
                </a:solidFill>
                <a:latin typeface="Proxima Nova"/>
                <a:ea typeface="Proxima Nova"/>
                <a:cs typeface="Proxima Nova"/>
                <a:sym typeface="Proxima Nova"/>
              </a:rPr>
              <a:t>Required </a:t>
            </a:r>
            <a:r>
              <a:rPr lang="en" sz="1700" b="1" u="sng">
                <a:solidFill>
                  <a:schemeClr val="accent3"/>
                </a:solidFill>
                <a:latin typeface="Proxima Nova"/>
                <a:ea typeface="Proxima Nova"/>
                <a:cs typeface="Proxima Nova"/>
                <a:sym typeface="Proxima Nova"/>
              </a:rPr>
              <a:t>reporting/disclosure </a:t>
            </a:r>
            <a:r>
              <a:rPr lang="en" sz="1700" b="1">
                <a:solidFill>
                  <a:schemeClr val="accent3"/>
                </a:solidFill>
                <a:latin typeface="Proxima Nova"/>
                <a:ea typeface="Proxima Nova"/>
                <a:cs typeface="Proxima Nova"/>
                <a:sym typeface="Proxima Nova"/>
              </a:rPr>
              <a:t>from manufacturers (CA)</a:t>
            </a:r>
            <a:endParaRPr sz="1700" b="1"/>
          </a:p>
        </p:txBody>
      </p:sp>
      <p:sp>
        <p:nvSpPr>
          <p:cNvPr id="151" name="Google Shape;151;p21"/>
          <p:cNvSpPr/>
          <p:nvPr/>
        </p:nvSpPr>
        <p:spPr>
          <a:xfrm>
            <a:off x="3211275" y="1379575"/>
            <a:ext cx="2563500" cy="1483800"/>
          </a:xfrm>
          <a:prstGeom prst="roundRect">
            <a:avLst>
              <a:gd name="adj" fmla="val 16667"/>
            </a:avLst>
          </a:prstGeom>
          <a:noFill/>
          <a:ln w="76200" cap="flat" cmpd="sng">
            <a:solidFill>
              <a:srgbClr val="3D85C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800" b="1" u="sng">
                <a:solidFill>
                  <a:schemeClr val="accent3"/>
                </a:solidFill>
                <a:latin typeface="Proxima Nova"/>
                <a:ea typeface="Proxima Nova"/>
                <a:cs typeface="Proxima Nova"/>
                <a:sym typeface="Proxima Nova"/>
              </a:rPr>
              <a:t>Restrict/ban</a:t>
            </a:r>
            <a:r>
              <a:rPr lang="en" sz="1800" b="1">
                <a:solidFill>
                  <a:schemeClr val="accent3"/>
                </a:solidFill>
                <a:latin typeface="Proxima Nova"/>
                <a:ea typeface="Proxima Nova"/>
                <a:cs typeface="Proxima Nova"/>
                <a:sym typeface="Proxima Nova"/>
              </a:rPr>
              <a:t> the sale of consumer products (CO)</a:t>
            </a:r>
            <a:endParaRPr b="1">
              <a:latin typeface="Proxima Nova"/>
              <a:ea typeface="Proxima Nova"/>
              <a:cs typeface="Proxima Nova"/>
              <a:sym typeface="Proxima Nova"/>
            </a:endParaRPr>
          </a:p>
        </p:txBody>
      </p:sp>
      <p:sp>
        <p:nvSpPr>
          <p:cNvPr id="152" name="Google Shape;152;p21"/>
          <p:cNvSpPr/>
          <p:nvPr/>
        </p:nvSpPr>
        <p:spPr>
          <a:xfrm>
            <a:off x="5956650" y="1379575"/>
            <a:ext cx="2563500" cy="1483800"/>
          </a:xfrm>
          <a:prstGeom prst="roundRect">
            <a:avLst>
              <a:gd name="adj" fmla="val 16667"/>
            </a:avLst>
          </a:prstGeom>
          <a:noFill/>
          <a:ln w="762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800" b="1" u="sng">
                <a:solidFill>
                  <a:schemeClr val="accent3"/>
                </a:solidFill>
                <a:latin typeface="Proxima Nova"/>
                <a:ea typeface="Proxima Nova"/>
                <a:cs typeface="Proxima Nova"/>
                <a:sym typeface="Proxima Nova"/>
              </a:rPr>
              <a:t>Technical assistance</a:t>
            </a:r>
            <a:r>
              <a:rPr lang="en" sz="1800" b="1">
                <a:solidFill>
                  <a:schemeClr val="accent3"/>
                </a:solidFill>
                <a:latin typeface="Proxima Nova"/>
                <a:ea typeface="Proxima Nova"/>
                <a:cs typeface="Proxima Nova"/>
                <a:sym typeface="Proxima Nova"/>
              </a:rPr>
              <a:t> programs (MA)</a:t>
            </a:r>
            <a:endParaRPr b="1"/>
          </a:p>
        </p:txBody>
      </p:sp>
      <p:sp>
        <p:nvSpPr>
          <p:cNvPr id="153" name="Google Shape;153;p21"/>
          <p:cNvSpPr/>
          <p:nvPr/>
        </p:nvSpPr>
        <p:spPr>
          <a:xfrm>
            <a:off x="5956650" y="3041350"/>
            <a:ext cx="2563500" cy="1483800"/>
          </a:xfrm>
          <a:prstGeom prst="roundRect">
            <a:avLst>
              <a:gd name="adj" fmla="val 16667"/>
            </a:avLst>
          </a:prstGeom>
          <a:noFill/>
          <a:ln w="762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800" b="1">
                <a:solidFill>
                  <a:schemeClr val="accent3"/>
                </a:solidFill>
                <a:latin typeface="Proxima Nova"/>
                <a:ea typeface="Proxima Nova"/>
                <a:cs typeface="Proxima Nova"/>
                <a:sym typeface="Proxima Nova"/>
              </a:rPr>
              <a:t>Remediation and </a:t>
            </a:r>
            <a:r>
              <a:rPr lang="en" sz="1800" b="1" u="sng">
                <a:solidFill>
                  <a:schemeClr val="accent3"/>
                </a:solidFill>
                <a:latin typeface="Proxima Nova"/>
                <a:ea typeface="Proxima Nova"/>
                <a:cs typeface="Proxima Nova"/>
                <a:sym typeface="Proxima Nova"/>
              </a:rPr>
              <a:t>Cleanup Funds</a:t>
            </a:r>
            <a:r>
              <a:rPr lang="en" sz="1800" b="1">
                <a:solidFill>
                  <a:schemeClr val="accent3"/>
                </a:solidFill>
                <a:latin typeface="Proxima Nova"/>
                <a:ea typeface="Proxima Nova"/>
                <a:cs typeface="Proxima Nova"/>
                <a:sym typeface="Proxima Nova"/>
              </a:rPr>
              <a:t> (ME)</a:t>
            </a:r>
            <a:endParaRPr b="1"/>
          </a:p>
        </p:txBody>
      </p:sp>
      <p:sp>
        <p:nvSpPr>
          <p:cNvPr id="154" name="Google Shape;154;p21"/>
          <p:cNvSpPr/>
          <p:nvPr/>
        </p:nvSpPr>
        <p:spPr>
          <a:xfrm>
            <a:off x="3211250" y="3041350"/>
            <a:ext cx="2563500" cy="1483800"/>
          </a:xfrm>
          <a:prstGeom prst="roundRect">
            <a:avLst>
              <a:gd name="adj" fmla="val 16667"/>
            </a:avLst>
          </a:prstGeom>
          <a:no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800" b="1">
                <a:solidFill>
                  <a:schemeClr val="accent3"/>
                </a:solidFill>
                <a:latin typeface="Proxima Nova"/>
                <a:ea typeface="Proxima Nova"/>
                <a:cs typeface="Proxima Nova"/>
                <a:sym typeface="Proxima Nova"/>
              </a:rPr>
              <a:t>Required </a:t>
            </a:r>
            <a:r>
              <a:rPr lang="en" sz="1800" b="1" u="sng">
                <a:solidFill>
                  <a:schemeClr val="accent3"/>
                </a:solidFill>
                <a:latin typeface="Proxima Nova"/>
                <a:ea typeface="Proxima Nova"/>
                <a:cs typeface="Proxima Nova"/>
                <a:sym typeface="Proxima Nova"/>
              </a:rPr>
              <a:t>consumer notification</a:t>
            </a:r>
            <a:r>
              <a:rPr lang="en" sz="1800" b="1">
                <a:solidFill>
                  <a:schemeClr val="accent3"/>
                </a:solidFill>
                <a:latin typeface="Proxima Nova"/>
                <a:ea typeface="Proxima Nova"/>
                <a:cs typeface="Proxima Nova"/>
                <a:sym typeface="Proxima Nova"/>
              </a:rPr>
              <a:t> (MI)</a:t>
            </a:r>
            <a:endParaRPr b="1"/>
          </a:p>
        </p:txBody>
      </p:sp>
      <p:sp>
        <p:nvSpPr>
          <p:cNvPr id="155" name="Google Shape;155;p21"/>
          <p:cNvSpPr/>
          <p:nvPr/>
        </p:nvSpPr>
        <p:spPr>
          <a:xfrm>
            <a:off x="465900" y="3041350"/>
            <a:ext cx="2563500" cy="1483800"/>
          </a:xfrm>
          <a:prstGeom prst="roundRect">
            <a:avLst>
              <a:gd name="adj" fmla="val 16667"/>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r>
              <a:rPr lang="en" sz="1800" b="1">
                <a:solidFill>
                  <a:schemeClr val="accent3"/>
                </a:solidFill>
                <a:latin typeface="Proxima Nova"/>
                <a:ea typeface="Proxima Nova"/>
                <a:cs typeface="Proxima Nova"/>
                <a:sym typeface="Proxima Nova"/>
              </a:rPr>
              <a:t>Create a PFAS </a:t>
            </a:r>
            <a:r>
              <a:rPr lang="en" sz="1800" b="1" u="sng">
                <a:solidFill>
                  <a:schemeClr val="accent3"/>
                </a:solidFill>
                <a:latin typeface="Proxima Nova"/>
                <a:ea typeface="Proxima Nova"/>
                <a:cs typeface="Proxima Nova"/>
                <a:sym typeface="Proxima Nova"/>
              </a:rPr>
              <a:t>vulnerability map</a:t>
            </a:r>
            <a:r>
              <a:rPr lang="en" sz="1800" b="1">
                <a:solidFill>
                  <a:schemeClr val="accent3"/>
                </a:solidFill>
                <a:latin typeface="Proxima Nova"/>
                <a:ea typeface="Proxima Nova"/>
                <a:cs typeface="Proxima Nova"/>
                <a:sym typeface="Proxima Nova"/>
              </a:rPr>
              <a:t> (CO)</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311713" y="3148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Some Hope</a:t>
            </a:r>
            <a:endParaRPr b="1"/>
          </a:p>
        </p:txBody>
      </p:sp>
      <p:pic>
        <p:nvPicPr>
          <p:cNvPr id="161" name="Google Shape;161;p22"/>
          <p:cNvPicPr preferRelativeResize="0"/>
          <p:nvPr/>
        </p:nvPicPr>
        <p:blipFill>
          <a:blip r:embed="rId3">
            <a:alphaModFix/>
          </a:blip>
          <a:stretch>
            <a:fillRect/>
          </a:stretch>
        </p:blipFill>
        <p:spPr>
          <a:xfrm>
            <a:off x="1270412" y="887550"/>
            <a:ext cx="6603177" cy="4255951"/>
          </a:xfrm>
          <a:prstGeom prst="rect">
            <a:avLst/>
          </a:prstGeom>
          <a:noFill/>
          <a:ln>
            <a:noFill/>
          </a:ln>
        </p:spPr>
      </p:pic>
      <p:sp>
        <p:nvSpPr>
          <p:cNvPr id="162" name="Google Shape;162;p22"/>
          <p:cNvSpPr/>
          <p:nvPr/>
        </p:nvSpPr>
        <p:spPr>
          <a:xfrm>
            <a:off x="1506338" y="2233425"/>
            <a:ext cx="6131331" cy="1254499"/>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1"/>
                </a:solidFill>
                <a:latin typeface="Arial"/>
              </a:rPr>
              <a:t>Bipartisanship</a:t>
            </a: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1350</Words>
  <Application>Microsoft Office PowerPoint</Application>
  <PresentationFormat>On-screen Show (16:9)</PresentationFormat>
  <Paragraphs>127</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Proxima Nova Semibold</vt:lpstr>
      <vt:lpstr>Impact</vt:lpstr>
      <vt:lpstr>Proxima Nova</vt:lpstr>
      <vt:lpstr>Helvetica Neue</vt:lpstr>
      <vt:lpstr>Arial</vt:lpstr>
      <vt:lpstr>Spearmint</vt:lpstr>
      <vt:lpstr>Road to Banning PFAS</vt:lpstr>
      <vt:lpstr>Background: What is PFAS?</vt:lpstr>
      <vt:lpstr>How are we exposed?</vt:lpstr>
      <vt:lpstr>Tracking Contamination</vt:lpstr>
      <vt:lpstr>Tracking Policy</vt:lpstr>
      <vt:lpstr>Why not? </vt:lpstr>
      <vt:lpstr>Federal Opportunities to Reduce PFAS Contamination</vt:lpstr>
      <vt:lpstr>Corporate Responsibility &amp; Education</vt:lpstr>
      <vt:lpstr>What are some model policies?</vt:lpstr>
      <vt:lpstr>Some 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to Banning PFAS</dc:title>
  <dc:creator>richard reibstein</dc:creator>
  <cp:lastModifiedBy>richard reibstein</cp:lastModifiedBy>
  <cp:revision>1</cp:revision>
  <dcterms:modified xsi:type="dcterms:W3CDTF">2022-12-17T23:14:32Z</dcterms:modified>
</cp:coreProperties>
</file>