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Lato" panose="020B0604020202020204" charset="0"/>
      <p:regular r:id="rId16"/>
      <p:bold r:id="rId17"/>
      <p:italic r:id="rId18"/>
      <p:boldItalic r:id="rId19"/>
    </p:embeddedFont>
    <p:embeddedFont>
      <p:font typeface="Playfair Display" panose="020B060402020202020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518" y="41"/>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51638083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cb9a0b074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cb9a0b07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6158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03e3946143_4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103e3946143_4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0827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10537f2e6cf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10537f2e6cf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221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10537f2e6cf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10537f2e6cf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300"/>
              </a:spcBef>
              <a:spcAft>
                <a:spcPts val="0"/>
              </a:spcAft>
              <a:buNone/>
            </a:pPr>
            <a:r>
              <a:rPr lang="en" sz="1350">
                <a:solidFill>
                  <a:srgbClr val="333333"/>
                </a:solidFill>
              </a:rPr>
              <a:t>To be eligible for the Buy-Back Program, a tract must:</a:t>
            </a:r>
            <a:endParaRPr sz="1350">
              <a:solidFill>
                <a:srgbClr val="333333"/>
              </a:solidFill>
            </a:endParaRPr>
          </a:p>
          <a:p>
            <a:pPr marL="457200" lvl="0" indent="-314325" algn="l" rtl="0">
              <a:lnSpc>
                <a:spcPct val="115000"/>
              </a:lnSpc>
              <a:spcBef>
                <a:spcPts val="1400"/>
              </a:spcBef>
              <a:spcAft>
                <a:spcPts val="0"/>
              </a:spcAft>
              <a:buClr>
                <a:srgbClr val="333333"/>
              </a:buClr>
              <a:buSzPts val="1350"/>
              <a:buChar char="●"/>
            </a:pPr>
            <a:r>
              <a:rPr lang="en" sz="1350">
                <a:solidFill>
                  <a:srgbClr val="333333"/>
                </a:solidFill>
              </a:rPr>
              <a:t>Have two or more owners;</a:t>
            </a:r>
            <a:endParaRPr sz="1350">
              <a:solidFill>
                <a:srgbClr val="333333"/>
              </a:solidFill>
            </a:endParaRPr>
          </a:p>
          <a:p>
            <a:pPr marL="457200" lvl="0" indent="-314325" algn="l" rtl="0">
              <a:lnSpc>
                <a:spcPct val="115000"/>
              </a:lnSpc>
              <a:spcBef>
                <a:spcPts val="0"/>
              </a:spcBef>
              <a:spcAft>
                <a:spcPts val="0"/>
              </a:spcAft>
              <a:buClr>
                <a:srgbClr val="333333"/>
              </a:buClr>
              <a:buSzPts val="1350"/>
              <a:buChar char="●"/>
            </a:pPr>
            <a:r>
              <a:rPr lang="en" sz="1350">
                <a:solidFill>
                  <a:srgbClr val="333333"/>
                </a:solidFill>
              </a:rPr>
              <a:t>Be under the jurisdiction of a federally-recognized Tribe;</a:t>
            </a:r>
            <a:endParaRPr sz="1350">
              <a:solidFill>
                <a:srgbClr val="333333"/>
              </a:solidFill>
            </a:endParaRPr>
          </a:p>
          <a:p>
            <a:pPr marL="457200" lvl="0" indent="-314325" algn="l" rtl="0">
              <a:lnSpc>
                <a:spcPct val="115000"/>
              </a:lnSpc>
              <a:spcBef>
                <a:spcPts val="0"/>
              </a:spcBef>
              <a:spcAft>
                <a:spcPts val="0"/>
              </a:spcAft>
              <a:buClr>
                <a:srgbClr val="333333"/>
              </a:buClr>
              <a:buSzPts val="1350"/>
              <a:buChar char="●"/>
            </a:pPr>
            <a:r>
              <a:rPr lang="en" sz="1350">
                <a:solidFill>
                  <a:srgbClr val="333333"/>
                </a:solidFill>
              </a:rPr>
              <a:t>Be mappable, i.e., the legal description of a tract does not require further research;</a:t>
            </a:r>
            <a:endParaRPr sz="1350">
              <a:solidFill>
                <a:srgbClr val="333333"/>
              </a:solidFill>
            </a:endParaRPr>
          </a:p>
          <a:p>
            <a:pPr marL="457200" lvl="0" indent="-314325" algn="l" rtl="0">
              <a:lnSpc>
                <a:spcPct val="115000"/>
              </a:lnSpc>
              <a:spcBef>
                <a:spcPts val="0"/>
              </a:spcBef>
              <a:spcAft>
                <a:spcPts val="0"/>
              </a:spcAft>
              <a:buClr>
                <a:srgbClr val="333333"/>
              </a:buClr>
              <a:buSzPts val="1350"/>
              <a:buChar char="●"/>
            </a:pPr>
            <a:r>
              <a:rPr lang="en" sz="1350">
                <a:solidFill>
                  <a:srgbClr val="333333"/>
                </a:solidFill>
              </a:rPr>
              <a:t>Be a Surface (S), Mineral (M) or Both (B) resource code tract; </a:t>
            </a:r>
            <a:endParaRPr sz="1350">
              <a:solidFill>
                <a:srgbClr val="333333"/>
              </a:solidFill>
            </a:endParaRPr>
          </a:p>
          <a:p>
            <a:pPr marL="457200" lvl="0" indent="-314325" algn="l" rtl="0">
              <a:lnSpc>
                <a:spcPct val="115000"/>
              </a:lnSpc>
              <a:spcBef>
                <a:spcPts val="0"/>
              </a:spcBef>
              <a:spcAft>
                <a:spcPts val="0"/>
              </a:spcAft>
              <a:buClr>
                <a:srgbClr val="333333"/>
              </a:buClr>
              <a:buSzPts val="1350"/>
              <a:buChar char="●"/>
            </a:pPr>
            <a:r>
              <a:rPr lang="en" sz="1350">
                <a:solidFill>
                  <a:srgbClr val="333333"/>
                </a:solidFill>
              </a:rPr>
              <a:t>Be Stage 1 if it is a Mineral (M) or Both (B) tract;</a:t>
            </a:r>
            <a:endParaRPr sz="1350">
              <a:solidFill>
                <a:srgbClr val="333333"/>
              </a:solidFill>
            </a:endParaRPr>
          </a:p>
          <a:p>
            <a:pPr marL="457200" lvl="0" indent="-314325" algn="l" rtl="0">
              <a:lnSpc>
                <a:spcPct val="115000"/>
              </a:lnSpc>
              <a:spcBef>
                <a:spcPts val="0"/>
              </a:spcBef>
              <a:spcAft>
                <a:spcPts val="0"/>
              </a:spcAft>
              <a:buClr>
                <a:srgbClr val="333333"/>
              </a:buClr>
              <a:buSzPts val="1350"/>
              <a:buChar char="●"/>
            </a:pPr>
            <a:r>
              <a:rPr lang="en" sz="1350">
                <a:solidFill>
                  <a:srgbClr val="333333"/>
                </a:solidFill>
              </a:rPr>
              <a:t>Have an appraisal determining fair market value;</a:t>
            </a:r>
            <a:endParaRPr sz="1350">
              <a:solidFill>
                <a:srgbClr val="333333"/>
              </a:solidFill>
            </a:endParaRPr>
          </a:p>
          <a:p>
            <a:pPr marL="457200" lvl="0" indent="-314325" algn="l" rtl="0">
              <a:lnSpc>
                <a:spcPct val="115000"/>
              </a:lnSpc>
              <a:spcBef>
                <a:spcPts val="0"/>
              </a:spcBef>
              <a:spcAft>
                <a:spcPts val="0"/>
              </a:spcAft>
              <a:buClr>
                <a:srgbClr val="333333"/>
              </a:buClr>
              <a:buSzPts val="1350"/>
              <a:buChar char="●"/>
            </a:pPr>
            <a:r>
              <a:rPr lang="en" sz="1350">
                <a:solidFill>
                  <a:srgbClr val="333333"/>
                </a:solidFill>
              </a:rPr>
              <a:t>Have a Tribal resolution regarding offers and lease opportunities if a tract has a structural improvement and no recorded lease; and,</a:t>
            </a:r>
            <a:endParaRPr sz="1350">
              <a:solidFill>
                <a:srgbClr val="333333"/>
              </a:solidFill>
            </a:endParaRPr>
          </a:p>
          <a:p>
            <a:pPr marL="457200" lvl="0" indent="-314325" algn="l" rtl="0">
              <a:lnSpc>
                <a:spcPct val="115000"/>
              </a:lnSpc>
              <a:spcBef>
                <a:spcPts val="0"/>
              </a:spcBef>
              <a:spcAft>
                <a:spcPts val="0"/>
              </a:spcAft>
              <a:buClr>
                <a:srgbClr val="333333"/>
              </a:buClr>
              <a:buSzPts val="1350"/>
              <a:buChar char="●"/>
            </a:pPr>
            <a:r>
              <a:rPr lang="en" sz="1350">
                <a:solidFill>
                  <a:srgbClr val="333333"/>
                </a:solidFill>
              </a:rPr>
              <a:t>Be cost-effective, i.e., not significantly more expensive than other tracts at the location based on both the cost per acre and the average cost per interest.</a:t>
            </a:r>
            <a:endParaRPr sz="1350">
              <a:solidFill>
                <a:srgbClr val="333333"/>
              </a:solidFill>
            </a:endParaRPr>
          </a:p>
          <a:p>
            <a:pPr marL="0" lvl="0" indent="0" algn="l" rtl="0">
              <a:lnSpc>
                <a:spcPct val="115000"/>
              </a:lnSpc>
              <a:spcBef>
                <a:spcPts val="1400"/>
              </a:spcBef>
              <a:spcAft>
                <a:spcPts val="0"/>
              </a:spcAft>
              <a:buNone/>
            </a:pPr>
            <a:r>
              <a:rPr lang="en" sz="1200">
                <a:solidFill>
                  <a:schemeClr val="dk1"/>
                </a:solidFill>
                <a:latin typeface="Lato"/>
                <a:ea typeface="Lato"/>
                <a:cs typeface="Lato"/>
                <a:sym typeface="Lato"/>
              </a:rPr>
              <a:t>When landowners choose to sell their interests through the Program, those interests will remain in trust, but ownership will be transferred to the Tribe with jurisdiction over the land.  </a:t>
            </a:r>
            <a:endParaRPr sz="1350">
              <a:solidFill>
                <a:schemeClr val="dk1"/>
              </a:solidFill>
            </a:endParaRPr>
          </a:p>
          <a:p>
            <a:pPr marL="0" lvl="0" indent="0" algn="l" rtl="0">
              <a:lnSpc>
                <a:spcPct val="115000"/>
              </a:lnSpc>
              <a:spcBef>
                <a:spcPts val="1200"/>
              </a:spcBef>
              <a:spcAft>
                <a:spcPts val="1200"/>
              </a:spcAft>
              <a:buNone/>
            </a:pPr>
            <a:r>
              <a:rPr lang="en" sz="1300">
                <a:solidFill>
                  <a:schemeClr val="dk1"/>
                </a:solidFill>
                <a:latin typeface="Lato"/>
                <a:ea typeface="Lato"/>
                <a:cs typeface="Lato"/>
                <a:sym typeface="Lato"/>
              </a:rPr>
              <a:t>This effort strengthens Tribal sovereignty by unifying lands for Tribal benefit and use, such as economic development, housing, and cultural preservation.</a:t>
            </a:r>
            <a:endParaRPr sz="600">
              <a:solidFill>
                <a:schemeClr val="dk1"/>
              </a:solidFill>
            </a:endParaRPr>
          </a:p>
        </p:txBody>
      </p:sp>
    </p:spTree>
    <p:extLst>
      <p:ext uri="{BB962C8B-B14F-4D97-AF65-F5344CB8AC3E}">
        <p14:creationId xmlns:p14="http://schemas.microsoft.com/office/powerpoint/2010/main" val="4015618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0537f2e6cf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10537f2e6cf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Voluntary &amp; legal binding agreement between landowner and land trust/govt. agency</a:t>
            </a:r>
            <a:endParaRPr/>
          </a:p>
        </p:txBody>
      </p:sp>
    </p:spTree>
    <p:extLst>
      <p:ext uri="{BB962C8B-B14F-4D97-AF65-F5344CB8AC3E}">
        <p14:creationId xmlns:p14="http://schemas.microsoft.com/office/powerpoint/2010/main" val="1309383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0537f2e6cf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0537f2e6cf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9321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0537f2e6c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10537f2e6c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Limits for Taxpayers: Credit is lesser of 50% of appraised fair market value of land (or CR), or $75,000  If married, must file joint return with spouse  Non-transferable (that is, the tax credit is specific to the donors/taxpayers)</a:t>
            </a:r>
            <a:endParaRPr/>
          </a:p>
          <a:p>
            <a:pPr marL="0" lvl="0" indent="0" algn="l" rtl="0">
              <a:spcBef>
                <a:spcPts val="0"/>
              </a:spcBef>
              <a:spcAft>
                <a:spcPts val="0"/>
              </a:spcAft>
              <a:buNone/>
            </a:pPr>
            <a:endParaRPr/>
          </a:p>
          <a:p>
            <a:pPr marL="0" lvl="0" indent="0" algn="l" rtl="0">
              <a:spcBef>
                <a:spcPts val="0"/>
              </a:spcBef>
              <a:spcAft>
                <a:spcPts val="0"/>
              </a:spcAft>
              <a:buNone/>
            </a:pPr>
            <a:r>
              <a:rPr lang="en"/>
              <a:t>Limit for state: 2 mil a year</a:t>
            </a:r>
            <a:endParaRPr/>
          </a:p>
        </p:txBody>
      </p:sp>
    </p:spTree>
    <p:extLst>
      <p:ext uri="{BB962C8B-B14F-4D97-AF65-F5344CB8AC3E}">
        <p14:creationId xmlns:p14="http://schemas.microsoft.com/office/powerpoint/2010/main" val="93962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d5b15f0a3_5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d5b15f0a3_5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2341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03c3bb281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103c3bb281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5351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0537f2e6cf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10537f2e6cf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1888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0537f2e6cf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0537f2e6cf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rgbClr val="222222"/>
                </a:solidFill>
                <a:highlight>
                  <a:srgbClr val="FFFFFF"/>
                </a:highlight>
              </a:rPr>
              <a:t>Figure 1.</a:t>
            </a:r>
            <a:r>
              <a:rPr lang="en" sz="1000">
                <a:solidFill>
                  <a:srgbClr val="222222"/>
                </a:solidFill>
                <a:highlight>
                  <a:srgbClr val="FFFFFF"/>
                </a:highlight>
              </a:rPr>
              <a:t> An Indigenous framework for demonstrating connections with </a:t>
            </a:r>
            <a:r>
              <a:rPr lang="en" sz="1000" i="1">
                <a:solidFill>
                  <a:srgbClr val="222222"/>
                </a:solidFill>
                <a:highlight>
                  <a:srgbClr val="FFFFFF"/>
                </a:highlight>
              </a:rPr>
              <a:t>country</a:t>
            </a:r>
            <a:r>
              <a:rPr lang="en" sz="1000">
                <a:solidFill>
                  <a:srgbClr val="222222"/>
                </a:solidFill>
                <a:highlight>
                  <a:srgbClr val="FFFFFF"/>
                </a:highlight>
              </a:rPr>
              <a:t>. The green box denotes country of which people and their living are an integral part (thus, red and green text are not enclosed in a box). People derive socio-cultural, livelihoods, and other benefits including their capabilities from being connected with country, not in isolation. In each text box, the normal font indicates Indigenous, and the italicized equivalent indicates Western perspectives (except for country). The arrows denote the influence (benefits/knowledge) between the two systems. The blue arrows at the base and on the side reflect changes in peoples-country associations over temporal and spatial scales. (Source: Sangha and Russell-Smith</a:t>
            </a:r>
            <a:endParaRPr/>
          </a:p>
        </p:txBody>
      </p:sp>
    </p:spTree>
    <p:extLst>
      <p:ext uri="{BB962C8B-B14F-4D97-AF65-F5344CB8AC3E}">
        <p14:creationId xmlns:p14="http://schemas.microsoft.com/office/powerpoint/2010/main" val="1730653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0537f2e6cf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10537f2e6cf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Some form of land conservation tax credits exist in 13 other states. </a:t>
            </a:r>
            <a:endParaRPr/>
          </a:p>
        </p:txBody>
      </p:sp>
    </p:spTree>
    <p:extLst>
      <p:ext uri="{BB962C8B-B14F-4D97-AF65-F5344CB8AC3E}">
        <p14:creationId xmlns:p14="http://schemas.microsoft.com/office/powerpoint/2010/main" val="567921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0537f2e6c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10537f2e6c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0349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586721" y="0"/>
            <a:ext cx="7970700" cy="66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586721" y="5076900"/>
            <a:ext cx="7970700" cy="66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 name="Google Shape;12;p2"/>
          <p:cNvCxnSpPr/>
          <p:nvPr/>
        </p:nvCxnSpPr>
        <p:spPr>
          <a:xfrm>
            <a:off x="733219" y="2235351"/>
            <a:ext cx="385200" cy="0"/>
          </a:xfrm>
          <a:prstGeom prst="straightConnector1">
            <a:avLst/>
          </a:prstGeom>
          <a:noFill/>
          <a:ln w="28575" cap="flat" cmpd="sng">
            <a:solidFill>
              <a:schemeClr val="dk1"/>
            </a:solidFill>
            <a:prstDash val="solid"/>
            <a:round/>
            <a:headEnd type="none" w="sm" len="sm"/>
            <a:tailEnd type="none" w="sm" len="sm"/>
          </a:ln>
        </p:spPr>
      </p:cxnSp>
      <p:sp>
        <p:nvSpPr>
          <p:cNvPr id="13" name="Google Shape;13;p2"/>
          <p:cNvSpPr txBox="1">
            <a:spLocks noGrp="1"/>
          </p:cNvSpPr>
          <p:nvPr>
            <p:ph type="ctrTitle"/>
          </p:nvPr>
        </p:nvSpPr>
        <p:spPr>
          <a:xfrm>
            <a:off x="630600" y="136800"/>
            <a:ext cx="7893000" cy="1853700"/>
          </a:xfrm>
          <a:prstGeom prst="rect">
            <a:avLst/>
          </a:prstGeom>
        </p:spPr>
        <p:txBody>
          <a:bodyPr spcFirstLastPara="1" wrap="square" lIns="91425" tIns="91425" rIns="91425" bIns="91425" anchor="b" anchorCtr="0">
            <a:normAutofit/>
          </a:bodyPr>
          <a:lstStyle>
            <a:lvl1pPr lvl="0">
              <a:spcBef>
                <a:spcPts val="100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4" name="Google Shape;14;p2"/>
          <p:cNvSpPr txBox="1">
            <a:spLocks noGrp="1"/>
          </p:cNvSpPr>
          <p:nvPr>
            <p:ph type="subTitle" idx="1"/>
          </p:nvPr>
        </p:nvSpPr>
        <p:spPr>
          <a:xfrm>
            <a:off x="630600" y="3228375"/>
            <a:ext cx="7893000" cy="1274100"/>
          </a:xfrm>
          <a:prstGeom prst="rect">
            <a:avLst/>
          </a:prstGeom>
        </p:spPr>
        <p:txBody>
          <a:bodyPr spcFirstLastPara="1" wrap="square" lIns="91425" tIns="91425" rIns="91425" bIns="91425" anchor="b" anchorCtr="0">
            <a:normAutofit/>
          </a:bodyPr>
          <a:lstStyle>
            <a:lvl1pPr lvl="0">
              <a:lnSpc>
                <a:spcPct val="100000"/>
              </a:lnSpc>
              <a:spcBef>
                <a:spcPts val="1000"/>
              </a:spcBef>
              <a:spcAft>
                <a:spcPts val="0"/>
              </a:spcAft>
              <a:buClr>
                <a:schemeClr val="accent6"/>
              </a:buClr>
              <a:buSzPts val="2400"/>
              <a:buNone/>
              <a:defRPr sz="2400">
                <a:solidFill>
                  <a:schemeClr val="accent6"/>
                </a:solidFill>
              </a:defRPr>
            </a:lvl1pPr>
            <a:lvl2pPr lvl="1">
              <a:lnSpc>
                <a:spcPct val="100000"/>
              </a:lnSpc>
              <a:spcBef>
                <a:spcPts val="0"/>
              </a:spcBef>
              <a:spcAft>
                <a:spcPts val="0"/>
              </a:spcAft>
              <a:buClr>
                <a:schemeClr val="accent6"/>
              </a:buClr>
              <a:buSzPts val="2400"/>
              <a:buNone/>
              <a:defRPr sz="2400">
                <a:solidFill>
                  <a:schemeClr val="accent6"/>
                </a:solidFill>
              </a:defRPr>
            </a:lvl2pPr>
            <a:lvl3pPr lvl="2">
              <a:lnSpc>
                <a:spcPct val="100000"/>
              </a:lnSpc>
              <a:spcBef>
                <a:spcPts val="0"/>
              </a:spcBef>
              <a:spcAft>
                <a:spcPts val="0"/>
              </a:spcAft>
              <a:buClr>
                <a:schemeClr val="accent6"/>
              </a:buClr>
              <a:buSzPts val="2400"/>
              <a:buNone/>
              <a:defRPr sz="2400">
                <a:solidFill>
                  <a:schemeClr val="accent6"/>
                </a:solidFill>
              </a:defRPr>
            </a:lvl3pPr>
            <a:lvl4pPr lvl="3">
              <a:lnSpc>
                <a:spcPct val="100000"/>
              </a:lnSpc>
              <a:spcBef>
                <a:spcPts val="0"/>
              </a:spcBef>
              <a:spcAft>
                <a:spcPts val="0"/>
              </a:spcAft>
              <a:buClr>
                <a:schemeClr val="accent6"/>
              </a:buClr>
              <a:buSzPts val="2400"/>
              <a:buNone/>
              <a:defRPr sz="2400">
                <a:solidFill>
                  <a:schemeClr val="accent6"/>
                </a:solidFill>
              </a:defRPr>
            </a:lvl4pPr>
            <a:lvl5pPr lvl="4">
              <a:lnSpc>
                <a:spcPct val="100000"/>
              </a:lnSpc>
              <a:spcBef>
                <a:spcPts val="0"/>
              </a:spcBef>
              <a:spcAft>
                <a:spcPts val="0"/>
              </a:spcAft>
              <a:buClr>
                <a:schemeClr val="accent6"/>
              </a:buClr>
              <a:buSzPts val="2400"/>
              <a:buNone/>
              <a:defRPr sz="2400">
                <a:solidFill>
                  <a:schemeClr val="accent6"/>
                </a:solidFill>
              </a:defRPr>
            </a:lvl5pPr>
            <a:lvl6pPr lvl="5">
              <a:lnSpc>
                <a:spcPct val="100000"/>
              </a:lnSpc>
              <a:spcBef>
                <a:spcPts val="0"/>
              </a:spcBef>
              <a:spcAft>
                <a:spcPts val="0"/>
              </a:spcAft>
              <a:buClr>
                <a:schemeClr val="accent6"/>
              </a:buClr>
              <a:buSzPts val="2400"/>
              <a:buNone/>
              <a:defRPr sz="2400">
                <a:solidFill>
                  <a:schemeClr val="accent6"/>
                </a:solidFill>
              </a:defRPr>
            </a:lvl6pPr>
            <a:lvl7pPr lvl="6">
              <a:lnSpc>
                <a:spcPct val="100000"/>
              </a:lnSpc>
              <a:spcBef>
                <a:spcPts val="0"/>
              </a:spcBef>
              <a:spcAft>
                <a:spcPts val="0"/>
              </a:spcAft>
              <a:buClr>
                <a:schemeClr val="accent6"/>
              </a:buClr>
              <a:buSzPts val="2400"/>
              <a:buNone/>
              <a:defRPr sz="2400">
                <a:solidFill>
                  <a:schemeClr val="accent6"/>
                </a:solidFill>
              </a:defRPr>
            </a:lvl7pPr>
            <a:lvl8pPr lvl="7">
              <a:lnSpc>
                <a:spcPct val="100000"/>
              </a:lnSpc>
              <a:spcBef>
                <a:spcPts val="0"/>
              </a:spcBef>
              <a:spcAft>
                <a:spcPts val="0"/>
              </a:spcAft>
              <a:buClr>
                <a:schemeClr val="accent6"/>
              </a:buClr>
              <a:buSzPts val="2400"/>
              <a:buNone/>
              <a:defRPr sz="2400">
                <a:solidFill>
                  <a:schemeClr val="accent6"/>
                </a:solidFill>
              </a:defRPr>
            </a:lvl8pPr>
            <a:lvl9pPr lvl="8">
              <a:lnSpc>
                <a:spcPct val="100000"/>
              </a:lnSpc>
              <a:spcBef>
                <a:spcPts val="0"/>
              </a:spcBef>
              <a:spcAft>
                <a:spcPts val="0"/>
              </a:spcAft>
              <a:buClr>
                <a:schemeClr val="accent6"/>
              </a:buClr>
              <a:buSzPts val="2400"/>
              <a:buNone/>
              <a:defRPr sz="2400">
                <a:solidFill>
                  <a:schemeClr val="accent6"/>
                </a:solidFill>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sp>
        <p:nvSpPr>
          <p:cNvPr id="17" name="Google Shape;17;p3"/>
          <p:cNvSpPr/>
          <p:nvPr/>
        </p:nvSpPr>
        <p:spPr>
          <a:xfrm>
            <a:off x="586721" y="5076900"/>
            <a:ext cx="7970700" cy="66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3"/>
          <p:cNvSpPr/>
          <p:nvPr/>
        </p:nvSpPr>
        <p:spPr>
          <a:xfrm>
            <a:off x="586721" y="0"/>
            <a:ext cx="7970700" cy="66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txBox="1">
            <a:spLocks noGrp="1"/>
          </p:cNvSpPr>
          <p:nvPr>
            <p:ph type="title"/>
          </p:nvPr>
        </p:nvSpPr>
        <p:spPr>
          <a:xfrm>
            <a:off x="509550" y="1921350"/>
            <a:ext cx="8124900" cy="1300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0" name="Google Shape;2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Google Shape;22;p4"/>
          <p:cNvSpPr/>
          <p:nvPr/>
        </p:nvSpPr>
        <p:spPr>
          <a:xfrm>
            <a:off x="-125" y="5045700"/>
            <a:ext cx="9144000" cy="978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3" name="Google Shape;23;p4"/>
          <p:cNvCxnSpPr/>
          <p:nvPr/>
        </p:nvCxnSpPr>
        <p:spPr>
          <a:xfrm>
            <a:off x="419425" y="1154195"/>
            <a:ext cx="385200" cy="0"/>
          </a:xfrm>
          <a:prstGeom prst="straightConnector1">
            <a:avLst/>
          </a:prstGeom>
          <a:noFill/>
          <a:ln w="28575" cap="flat" cmpd="sng">
            <a:solidFill>
              <a:schemeClr val="dk1"/>
            </a:solidFill>
            <a:prstDash val="solid"/>
            <a:round/>
            <a:headEnd type="none" w="sm" len="sm"/>
            <a:tailEnd type="none" w="sm" len="sm"/>
          </a:ln>
        </p:spPr>
      </p:cxnSp>
      <p:sp>
        <p:nvSpPr>
          <p:cNvPr id="24" name="Google Shape;24;p4"/>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5" name="Google Shape;25;p4"/>
          <p:cNvSpPr txBox="1">
            <a:spLocks noGrp="1"/>
          </p:cNvSpPr>
          <p:nvPr>
            <p:ph type="body" idx="1"/>
          </p:nvPr>
        </p:nvSpPr>
        <p:spPr>
          <a:xfrm>
            <a:off x="311700" y="1417800"/>
            <a:ext cx="8520600" cy="3150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6" name="Google Shape;26;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7"/>
        <p:cNvGrpSpPr/>
        <p:nvPr/>
      </p:nvGrpSpPr>
      <p:grpSpPr>
        <a:xfrm>
          <a:off x="0" y="0"/>
          <a:ext cx="0" cy="0"/>
          <a:chOff x="0" y="0"/>
          <a:chExt cx="0" cy="0"/>
        </a:xfrm>
      </p:grpSpPr>
      <p:cxnSp>
        <p:nvCxnSpPr>
          <p:cNvPr id="28" name="Google Shape;28;p5"/>
          <p:cNvCxnSpPr/>
          <p:nvPr/>
        </p:nvCxnSpPr>
        <p:spPr>
          <a:xfrm>
            <a:off x="419425" y="1154195"/>
            <a:ext cx="385200" cy="0"/>
          </a:xfrm>
          <a:prstGeom prst="straightConnector1">
            <a:avLst/>
          </a:prstGeom>
          <a:noFill/>
          <a:ln w="28575" cap="flat" cmpd="sng">
            <a:solidFill>
              <a:schemeClr val="dk1"/>
            </a:solidFill>
            <a:prstDash val="solid"/>
            <a:round/>
            <a:headEnd type="none" w="sm" len="sm"/>
            <a:tailEnd type="none" w="sm" len="sm"/>
          </a:ln>
        </p:spPr>
      </p:cxnSp>
      <p:sp>
        <p:nvSpPr>
          <p:cNvPr id="29" name="Google Shape;29;p5"/>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0" name="Google Shape;30;p5"/>
          <p:cNvSpPr txBox="1">
            <a:spLocks noGrp="1"/>
          </p:cNvSpPr>
          <p:nvPr>
            <p:ph type="body" idx="1"/>
          </p:nvPr>
        </p:nvSpPr>
        <p:spPr>
          <a:xfrm>
            <a:off x="311700" y="1417950"/>
            <a:ext cx="3999900" cy="3150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5"/>
          <p:cNvSpPr txBox="1">
            <a:spLocks noGrp="1"/>
          </p:cNvSpPr>
          <p:nvPr>
            <p:ph type="body" idx="2"/>
          </p:nvPr>
        </p:nvSpPr>
        <p:spPr>
          <a:xfrm>
            <a:off x="4832400" y="1417950"/>
            <a:ext cx="3999900" cy="3150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2" name="Google Shape;32;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cxnSp>
        <p:nvCxnSpPr>
          <p:cNvPr id="37" name="Google Shape;37;p7"/>
          <p:cNvCxnSpPr/>
          <p:nvPr/>
        </p:nvCxnSpPr>
        <p:spPr>
          <a:xfrm>
            <a:off x="411044" y="1417772"/>
            <a:ext cx="385200" cy="0"/>
          </a:xfrm>
          <a:prstGeom prst="straightConnector1">
            <a:avLst/>
          </a:prstGeom>
          <a:noFill/>
          <a:ln w="28575" cap="flat" cmpd="sng">
            <a:solidFill>
              <a:schemeClr val="dk1"/>
            </a:solidFill>
            <a:prstDash val="solid"/>
            <a:round/>
            <a:headEnd type="none" w="sm" len="sm"/>
            <a:tailEnd type="none" w="sm" len="sm"/>
          </a:ln>
        </p:spPr>
      </p:cxnSp>
      <p:sp>
        <p:nvSpPr>
          <p:cNvPr id="38" name="Google Shape;38;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9" name="Google Shape;39;p7"/>
          <p:cNvSpPr txBox="1">
            <a:spLocks noGrp="1"/>
          </p:cNvSpPr>
          <p:nvPr>
            <p:ph type="body" idx="1"/>
          </p:nvPr>
        </p:nvSpPr>
        <p:spPr>
          <a:xfrm>
            <a:off x="311700" y="1640350"/>
            <a:ext cx="2808000" cy="29289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1"/>
        <p:cNvGrpSpPr/>
        <p:nvPr/>
      </p:nvGrpSpPr>
      <p:grpSpPr>
        <a:xfrm>
          <a:off x="0" y="0"/>
          <a:ext cx="0" cy="0"/>
          <a:chOff x="0" y="0"/>
          <a:chExt cx="0" cy="0"/>
        </a:xfrm>
      </p:grpSpPr>
      <p:sp>
        <p:nvSpPr>
          <p:cNvPr id="42" name="Google Shape;42;p8"/>
          <p:cNvSpPr/>
          <p:nvPr/>
        </p:nvSpPr>
        <p:spPr>
          <a:xfrm>
            <a:off x="586721" y="0"/>
            <a:ext cx="7970700" cy="66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8"/>
          <p:cNvSpPr/>
          <p:nvPr/>
        </p:nvSpPr>
        <p:spPr>
          <a:xfrm>
            <a:off x="586721" y="5076900"/>
            <a:ext cx="7970700" cy="66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45" name="Google Shape;4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6"/>
        <p:cNvGrpSpPr/>
        <p:nvPr/>
      </p:nvGrpSpPr>
      <p:grpSpPr>
        <a:xfrm>
          <a:off x="0" y="0"/>
          <a:ext cx="0" cy="0"/>
          <a:chOff x="0" y="0"/>
          <a:chExt cx="0" cy="0"/>
        </a:xfrm>
      </p:grpSpPr>
      <p:sp>
        <p:nvSpPr>
          <p:cNvPr id="47" name="Google Shape;47;p9"/>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 name="Google Shape;48;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9" name="Google Shape;49;p9"/>
          <p:cNvSpPr txBox="1">
            <a:spLocks noGrp="1"/>
          </p:cNvSpPr>
          <p:nvPr>
            <p:ph type="title"/>
          </p:nvPr>
        </p:nvSpPr>
        <p:spPr>
          <a:xfrm>
            <a:off x="265500" y="1084625"/>
            <a:ext cx="4045200" cy="17070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50" name="Google Shape;50;p9"/>
          <p:cNvSpPr txBox="1">
            <a:spLocks noGrp="1"/>
          </p:cNvSpPr>
          <p:nvPr>
            <p:ph type="subTitle" idx="1"/>
          </p:nvPr>
        </p:nvSpPr>
        <p:spPr>
          <a:xfrm>
            <a:off x="265500" y="2845200"/>
            <a:ext cx="4045200" cy="14217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6"/>
              </a:buClr>
              <a:buSzPts val="2100"/>
              <a:buNone/>
              <a:defRPr sz="2100">
                <a:solidFill>
                  <a:schemeClr val="accent6"/>
                </a:solidFill>
              </a:defRPr>
            </a:lvl1pPr>
            <a:lvl2pPr lvl="1" algn="ctr">
              <a:lnSpc>
                <a:spcPct val="100000"/>
              </a:lnSpc>
              <a:spcBef>
                <a:spcPts val="0"/>
              </a:spcBef>
              <a:spcAft>
                <a:spcPts val="0"/>
              </a:spcAft>
              <a:buClr>
                <a:schemeClr val="accent6"/>
              </a:buClr>
              <a:buSzPts val="2100"/>
              <a:buNone/>
              <a:defRPr sz="2100">
                <a:solidFill>
                  <a:schemeClr val="accent6"/>
                </a:solidFill>
              </a:defRPr>
            </a:lvl2pPr>
            <a:lvl3pPr lvl="2" algn="ctr">
              <a:lnSpc>
                <a:spcPct val="100000"/>
              </a:lnSpc>
              <a:spcBef>
                <a:spcPts val="0"/>
              </a:spcBef>
              <a:spcAft>
                <a:spcPts val="0"/>
              </a:spcAft>
              <a:buClr>
                <a:schemeClr val="accent6"/>
              </a:buClr>
              <a:buSzPts val="2100"/>
              <a:buNone/>
              <a:defRPr sz="2100">
                <a:solidFill>
                  <a:schemeClr val="accent6"/>
                </a:solidFill>
              </a:defRPr>
            </a:lvl3pPr>
            <a:lvl4pPr lvl="3" algn="ctr">
              <a:lnSpc>
                <a:spcPct val="100000"/>
              </a:lnSpc>
              <a:spcBef>
                <a:spcPts val="0"/>
              </a:spcBef>
              <a:spcAft>
                <a:spcPts val="0"/>
              </a:spcAft>
              <a:buClr>
                <a:schemeClr val="accent6"/>
              </a:buClr>
              <a:buSzPts val="2100"/>
              <a:buNone/>
              <a:defRPr sz="2100">
                <a:solidFill>
                  <a:schemeClr val="accent6"/>
                </a:solidFill>
              </a:defRPr>
            </a:lvl4pPr>
            <a:lvl5pPr lvl="4" algn="ctr">
              <a:lnSpc>
                <a:spcPct val="100000"/>
              </a:lnSpc>
              <a:spcBef>
                <a:spcPts val="0"/>
              </a:spcBef>
              <a:spcAft>
                <a:spcPts val="0"/>
              </a:spcAft>
              <a:buClr>
                <a:schemeClr val="accent6"/>
              </a:buClr>
              <a:buSzPts val="2100"/>
              <a:buNone/>
              <a:defRPr sz="2100">
                <a:solidFill>
                  <a:schemeClr val="accent6"/>
                </a:solidFill>
              </a:defRPr>
            </a:lvl5pPr>
            <a:lvl6pPr lvl="5" algn="ctr">
              <a:lnSpc>
                <a:spcPct val="100000"/>
              </a:lnSpc>
              <a:spcBef>
                <a:spcPts val="0"/>
              </a:spcBef>
              <a:spcAft>
                <a:spcPts val="0"/>
              </a:spcAft>
              <a:buClr>
                <a:schemeClr val="accent6"/>
              </a:buClr>
              <a:buSzPts val="2100"/>
              <a:buNone/>
              <a:defRPr sz="2100">
                <a:solidFill>
                  <a:schemeClr val="accent6"/>
                </a:solidFill>
              </a:defRPr>
            </a:lvl6pPr>
            <a:lvl7pPr lvl="6" algn="ctr">
              <a:lnSpc>
                <a:spcPct val="100000"/>
              </a:lnSpc>
              <a:spcBef>
                <a:spcPts val="0"/>
              </a:spcBef>
              <a:spcAft>
                <a:spcPts val="0"/>
              </a:spcAft>
              <a:buClr>
                <a:schemeClr val="accent6"/>
              </a:buClr>
              <a:buSzPts val="2100"/>
              <a:buNone/>
              <a:defRPr sz="2100">
                <a:solidFill>
                  <a:schemeClr val="accent6"/>
                </a:solidFill>
              </a:defRPr>
            </a:lvl7pPr>
            <a:lvl8pPr lvl="7" algn="ctr">
              <a:lnSpc>
                <a:spcPct val="100000"/>
              </a:lnSpc>
              <a:spcBef>
                <a:spcPts val="0"/>
              </a:spcBef>
              <a:spcAft>
                <a:spcPts val="0"/>
              </a:spcAft>
              <a:buClr>
                <a:schemeClr val="accent6"/>
              </a:buClr>
              <a:buSzPts val="2100"/>
              <a:buNone/>
              <a:defRPr sz="2100">
                <a:solidFill>
                  <a:schemeClr val="accent6"/>
                </a:solidFill>
              </a:defRPr>
            </a:lvl8pPr>
            <a:lvl9pPr lvl="8" algn="ctr">
              <a:lnSpc>
                <a:spcPct val="100000"/>
              </a:lnSpc>
              <a:spcBef>
                <a:spcPts val="0"/>
              </a:spcBef>
              <a:spcAft>
                <a:spcPts val="0"/>
              </a:spcAft>
              <a:buClr>
                <a:schemeClr val="accent6"/>
              </a:buClr>
              <a:buSzPts val="2100"/>
              <a:buNone/>
              <a:defRPr sz="2100">
                <a:solidFill>
                  <a:schemeClr val="accent6"/>
                </a:solidFill>
              </a:defRPr>
            </a:lvl9pPr>
          </a:lstStyle>
          <a:p>
            <a:endParaRPr/>
          </a:p>
        </p:txBody>
      </p:sp>
      <p:sp>
        <p:nvSpPr>
          <p:cNvPr id="51" name="Google Shape;5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accent1"/>
              </a:buClr>
              <a:buSzPts val="1800"/>
              <a:buChar char="●"/>
              <a:defRPr>
                <a:solidFill>
                  <a:schemeClr val="accent1"/>
                </a:solidFill>
              </a:defRPr>
            </a:lvl1pPr>
            <a:lvl2pPr marL="914400" lvl="1" indent="-317500">
              <a:spcBef>
                <a:spcPts val="0"/>
              </a:spcBef>
              <a:spcAft>
                <a:spcPts val="0"/>
              </a:spcAft>
              <a:buClr>
                <a:schemeClr val="accent1"/>
              </a:buClr>
              <a:buSzPts val="1400"/>
              <a:buChar char="○"/>
              <a:defRPr>
                <a:solidFill>
                  <a:schemeClr val="accent1"/>
                </a:solidFill>
              </a:defRPr>
            </a:lvl2pPr>
            <a:lvl3pPr marL="1371600" lvl="2" indent="-317500">
              <a:spcBef>
                <a:spcPts val="0"/>
              </a:spcBef>
              <a:spcAft>
                <a:spcPts val="0"/>
              </a:spcAft>
              <a:buClr>
                <a:schemeClr val="accent1"/>
              </a:buClr>
              <a:buSzPts val="1400"/>
              <a:buChar char="■"/>
              <a:defRPr>
                <a:solidFill>
                  <a:schemeClr val="accent1"/>
                </a:solidFill>
              </a:defRPr>
            </a:lvl3pPr>
            <a:lvl4pPr marL="1828800" lvl="3" indent="-317500">
              <a:spcBef>
                <a:spcPts val="0"/>
              </a:spcBef>
              <a:spcAft>
                <a:spcPts val="0"/>
              </a:spcAft>
              <a:buClr>
                <a:schemeClr val="accent1"/>
              </a:buClr>
              <a:buSzPts val="1400"/>
              <a:buChar char="●"/>
              <a:defRPr>
                <a:solidFill>
                  <a:schemeClr val="accent1"/>
                </a:solidFill>
              </a:defRPr>
            </a:lvl4pPr>
            <a:lvl5pPr marL="2286000" lvl="4" indent="-317500">
              <a:spcBef>
                <a:spcPts val="0"/>
              </a:spcBef>
              <a:spcAft>
                <a:spcPts val="0"/>
              </a:spcAft>
              <a:buClr>
                <a:schemeClr val="accent1"/>
              </a:buClr>
              <a:buSzPts val="1400"/>
              <a:buChar char="○"/>
              <a:defRPr>
                <a:solidFill>
                  <a:schemeClr val="accent1"/>
                </a:solidFill>
              </a:defRPr>
            </a:lvl5pPr>
            <a:lvl6pPr marL="2743200" lvl="5" indent="-317500">
              <a:spcBef>
                <a:spcPts val="0"/>
              </a:spcBef>
              <a:spcAft>
                <a:spcPts val="0"/>
              </a:spcAft>
              <a:buClr>
                <a:schemeClr val="accent1"/>
              </a:buClr>
              <a:buSzPts val="1400"/>
              <a:buChar char="■"/>
              <a:defRPr>
                <a:solidFill>
                  <a:schemeClr val="accent1"/>
                </a:solidFill>
              </a:defRPr>
            </a:lvl6pPr>
            <a:lvl7pPr marL="3200400" lvl="6" indent="-317500">
              <a:spcBef>
                <a:spcPts val="0"/>
              </a:spcBef>
              <a:spcAft>
                <a:spcPts val="0"/>
              </a:spcAft>
              <a:buClr>
                <a:schemeClr val="accent1"/>
              </a:buClr>
              <a:buSzPts val="1400"/>
              <a:buChar char="●"/>
              <a:defRPr>
                <a:solidFill>
                  <a:schemeClr val="accent1"/>
                </a:solidFill>
              </a:defRPr>
            </a:lvl7pPr>
            <a:lvl8pPr marL="3657600" lvl="7" indent="-317500">
              <a:spcBef>
                <a:spcPts val="0"/>
              </a:spcBef>
              <a:spcAft>
                <a:spcPts val="0"/>
              </a:spcAft>
              <a:buClr>
                <a:schemeClr val="accent1"/>
              </a:buClr>
              <a:buSzPts val="1400"/>
              <a:buChar char="○"/>
              <a:defRPr>
                <a:solidFill>
                  <a:schemeClr val="accent1"/>
                </a:solidFill>
              </a:defRPr>
            </a:lvl8pPr>
            <a:lvl9pPr marL="4114800" lvl="8" indent="-317500">
              <a:spcBef>
                <a:spcPts val="0"/>
              </a:spcBef>
              <a:spcAft>
                <a:spcPts val="0"/>
              </a:spcAft>
              <a:buClr>
                <a:schemeClr val="accent1"/>
              </a:buClr>
              <a:buSzPts val="1400"/>
              <a:buChar char="■"/>
              <a:defRPr>
                <a:solidFill>
                  <a:schemeClr val="accent1"/>
                </a:solidFill>
              </a:defRPr>
            </a:lvl9pPr>
          </a:lstStyle>
          <a:p>
            <a:endParaRPr/>
          </a:p>
        </p:txBody>
      </p:sp>
      <p:sp>
        <p:nvSpPr>
          <p:cNvPr id="52" name="Google Shape;5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3"/>
        <p:cNvGrpSpPr/>
        <p:nvPr/>
      </p:nvGrpSpPr>
      <p:grpSpPr>
        <a:xfrm>
          <a:off x="0" y="0"/>
          <a:ext cx="0" cy="0"/>
          <a:chOff x="0" y="0"/>
          <a:chExt cx="0" cy="0"/>
        </a:xfrm>
      </p:grpSpPr>
      <p:sp>
        <p:nvSpPr>
          <p:cNvPr id="54" name="Google Shape;54;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55" name="Google Shape;5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6"/>
        <p:cNvGrpSpPr/>
        <p:nvPr/>
      </p:nvGrpSpPr>
      <p:grpSpPr>
        <a:xfrm>
          <a:off x="0" y="0"/>
          <a:ext cx="0" cy="0"/>
          <a:chOff x="0" y="0"/>
          <a:chExt cx="0" cy="0"/>
        </a:xfrm>
      </p:grpSpPr>
      <p:sp>
        <p:nvSpPr>
          <p:cNvPr id="57" name="Google Shape;57;p11"/>
          <p:cNvSpPr/>
          <p:nvPr/>
        </p:nvSpPr>
        <p:spPr>
          <a:xfrm>
            <a:off x="586721" y="0"/>
            <a:ext cx="7970700" cy="66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1"/>
          <p:cNvSpPr/>
          <p:nvPr/>
        </p:nvSpPr>
        <p:spPr>
          <a:xfrm>
            <a:off x="586721" y="5076900"/>
            <a:ext cx="7970700" cy="66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1"/>
          <p:cNvSpPr txBox="1">
            <a:spLocks noGrp="1"/>
          </p:cNvSpPr>
          <p:nvPr>
            <p:ph type="title" hasCustomPrompt="1"/>
          </p:nvPr>
        </p:nvSpPr>
        <p:spPr>
          <a:xfrm>
            <a:off x="586725" y="1353788"/>
            <a:ext cx="79707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6"/>
              </a:buClr>
              <a:buSzPts val="10800"/>
              <a:buNone/>
              <a:defRPr sz="10800">
                <a:solidFill>
                  <a:schemeClr val="accent6"/>
                </a:solidFill>
              </a:defRPr>
            </a:lvl1pPr>
            <a:lvl2pPr lvl="1" algn="ctr">
              <a:spcBef>
                <a:spcPts val="0"/>
              </a:spcBef>
              <a:spcAft>
                <a:spcPts val="0"/>
              </a:spcAft>
              <a:buClr>
                <a:schemeClr val="accent6"/>
              </a:buClr>
              <a:buSzPts val="10800"/>
              <a:buNone/>
              <a:defRPr sz="10800">
                <a:solidFill>
                  <a:schemeClr val="accent6"/>
                </a:solidFill>
              </a:defRPr>
            </a:lvl2pPr>
            <a:lvl3pPr lvl="2" algn="ctr">
              <a:spcBef>
                <a:spcPts val="0"/>
              </a:spcBef>
              <a:spcAft>
                <a:spcPts val="0"/>
              </a:spcAft>
              <a:buClr>
                <a:schemeClr val="accent6"/>
              </a:buClr>
              <a:buSzPts val="10800"/>
              <a:buNone/>
              <a:defRPr sz="10800">
                <a:solidFill>
                  <a:schemeClr val="accent6"/>
                </a:solidFill>
              </a:defRPr>
            </a:lvl3pPr>
            <a:lvl4pPr lvl="3" algn="ctr">
              <a:spcBef>
                <a:spcPts val="0"/>
              </a:spcBef>
              <a:spcAft>
                <a:spcPts val="0"/>
              </a:spcAft>
              <a:buClr>
                <a:schemeClr val="accent6"/>
              </a:buClr>
              <a:buSzPts val="10800"/>
              <a:buNone/>
              <a:defRPr sz="10800">
                <a:solidFill>
                  <a:schemeClr val="accent6"/>
                </a:solidFill>
              </a:defRPr>
            </a:lvl4pPr>
            <a:lvl5pPr lvl="4" algn="ctr">
              <a:spcBef>
                <a:spcPts val="0"/>
              </a:spcBef>
              <a:spcAft>
                <a:spcPts val="0"/>
              </a:spcAft>
              <a:buClr>
                <a:schemeClr val="accent6"/>
              </a:buClr>
              <a:buSzPts val="10800"/>
              <a:buNone/>
              <a:defRPr sz="10800">
                <a:solidFill>
                  <a:schemeClr val="accent6"/>
                </a:solidFill>
              </a:defRPr>
            </a:lvl5pPr>
            <a:lvl6pPr lvl="5" algn="ctr">
              <a:spcBef>
                <a:spcPts val="0"/>
              </a:spcBef>
              <a:spcAft>
                <a:spcPts val="0"/>
              </a:spcAft>
              <a:buClr>
                <a:schemeClr val="accent6"/>
              </a:buClr>
              <a:buSzPts val="10800"/>
              <a:buNone/>
              <a:defRPr sz="10800">
                <a:solidFill>
                  <a:schemeClr val="accent6"/>
                </a:solidFill>
              </a:defRPr>
            </a:lvl6pPr>
            <a:lvl7pPr lvl="6" algn="ctr">
              <a:spcBef>
                <a:spcPts val="0"/>
              </a:spcBef>
              <a:spcAft>
                <a:spcPts val="0"/>
              </a:spcAft>
              <a:buClr>
                <a:schemeClr val="accent6"/>
              </a:buClr>
              <a:buSzPts val="10800"/>
              <a:buNone/>
              <a:defRPr sz="10800">
                <a:solidFill>
                  <a:schemeClr val="accent6"/>
                </a:solidFill>
              </a:defRPr>
            </a:lvl7pPr>
            <a:lvl8pPr lvl="7" algn="ctr">
              <a:spcBef>
                <a:spcPts val="0"/>
              </a:spcBef>
              <a:spcAft>
                <a:spcPts val="0"/>
              </a:spcAft>
              <a:buClr>
                <a:schemeClr val="accent6"/>
              </a:buClr>
              <a:buSzPts val="10800"/>
              <a:buNone/>
              <a:defRPr sz="10800">
                <a:solidFill>
                  <a:schemeClr val="accent6"/>
                </a:solidFill>
              </a:defRPr>
            </a:lvl8pPr>
            <a:lvl9pPr lvl="8" algn="ctr">
              <a:spcBef>
                <a:spcPts val="0"/>
              </a:spcBef>
              <a:spcAft>
                <a:spcPts val="0"/>
              </a:spcAft>
              <a:buClr>
                <a:schemeClr val="accent6"/>
              </a:buClr>
              <a:buSzPts val="10800"/>
              <a:buNone/>
              <a:defRPr sz="10800">
                <a:solidFill>
                  <a:schemeClr val="accent6"/>
                </a:solidFill>
              </a:defRPr>
            </a:lvl9pPr>
          </a:lstStyle>
          <a:p>
            <a:r>
              <a:t>xx%</a:t>
            </a:r>
          </a:p>
        </p:txBody>
      </p:sp>
      <p:sp>
        <p:nvSpPr>
          <p:cNvPr id="60" name="Google Shape;60;p11"/>
          <p:cNvSpPr txBox="1">
            <a:spLocks noGrp="1"/>
          </p:cNvSpPr>
          <p:nvPr>
            <p:ph type="body" idx="1"/>
          </p:nvPr>
        </p:nvSpPr>
        <p:spPr>
          <a:xfrm>
            <a:off x="586725" y="2968388"/>
            <a:ext cx="79707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61" name="Google Shape;61;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blue-go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72725"/>
            <a:ext cx="8520600" cy="6450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7" name="Google Shape;7;p1"/>
          <p:cNvSpPr txBox="1">
            <a:spLocks noGrp="1"/>
          </p:cNvSpPr>
          <p:nvPr>
            <p:ph type="body" idx="1"/>
          </p:nvPr>
        </p:nvSpPr>
        <p:spPr>
          <a:xfrm>
            <a:off x="311700" y="1417800"/>
            <a:ext cx="8520600" cy="3150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Lato"/>
              <a:buChar char="●"/>
              <a:defRPr sz="1800">
                <a:solidFill>
                  <a:schemeClr val="dk1"/>
                </a:solidFill>
                <a:latin typeface="Lato"/>
                <a:ea typeface="Lato"/>
                <a:cs typeface="Lato"/>
                <a:sym typeface="Lato"/>
              </a:defRPr>
            </a:lvl1pPr>
            <a:lvl2pPr marL="914400" lvl="1"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marL="1371600" lvl="2"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marL="1828800" lvl="3"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marL="2286000" lvl="4"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marL="2743200" lvl="5"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marL="3200400" lvl="6"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marL="3657600" lvl="7"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marL="4114800" lvl="8"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Lato"/>
                <a:ea typeface="Lato"/>
                <a:cs typeface="Lato"/>
                <a:sym typeface="Lato"/>
              </a:defRPr>
            </a:lvl1pPr>
            <a:lvl2pPr lvl="1" algn="r">
              <a:buNone/>
              <a:defRPr sz="1000">
                <a:solidFill>
                  <a:schemeClr val="dk1"/>
                </a:solidFill>
                <a:latin typeface="Lato"/>
                <a:ea typeface="Lato"/>
                <a:cs typeface="Lato"/>
                <a:sym typeface="Lato"/>
              </a:defRPr>
            </a:lvl2pPr>
            <a:lvl3pPr lvl="2" algn="r">
              <a:buNone/>
              <a:defRPr sz="1000">
                <a:solidFill>
                  <a:schemeClr val="dk1"/>
                </a:solidFill>
                <a:latin typeface="Lato"/>
                <a:ea typeface="Lato"/>
                <a:cs typeface="Lato"/>
                <a:sym typeface="Lato"/>
              </a:defRPr>
            </a:lvl3pPr>
            <a:lvl4pPr lvl="3" algn="r">
              <a:buNone/>
              <a:defRPr sz="1000">
                <a:solidFill>
                  <a:schemeClr val="dk1"/>
                </a:solidFill>
                <a:latin typeface="Lato"/>
                <a:ea typeface="Lato"/>
                <a:cs typeface="Lato"/>
                <a:sym typeface="Lato"/>
              </a:defRPr>
            </a:lvl4pPr>
            <a:lvl5pPr lvl="4" algn="r">
              <a:buNone/>
              <a:defRPr sz="1000">
                <a:solidFill>
                  <a:schemeClr val="dk1"/>
                </a:solidFill>
                <a:latin typeface="Lato"/>
                <a:ea typeface="Lato"/>
                <a:cs typeface="Lato"/>
                <a:sym typeface="Lato"/>
              </a:defRPr>
            </a:lvl5pPr>
            <a:lvl6pPr lvl="5" algn="r">
              <a:buNone/>
              <a:defRPr sz="1000">
                <a:solidFill>
                  <a:schemeClr val="dk1"/>
                </a:solidFill>
                <a:latin typeface="Lato"/>
                <a:ea typeface="Lato"/>
                <a:cs typeface="Lato"/>
                <a:sym typeface="Lato"/>
              </a:defRPr>
            </a:lvl6pPr>
            <a:lvl7pPr lvl="6" algn="r">
              <a:buNone/>
              <a:defRPr sz="1000">
                <a:solidFill>
                  <a:schemeClr val="dk1"/>
                </a:solidFill>
                <a:latin typeface="Lato"/>
                <a:ea typeface="Lato"/>
                <a:cs typeface="Lato"/>
                <a:sym typeface="Lato"/>
              </a:defRPr>
            </a:lvl7pPr>
            <a:lvl8pPr lvl="7" algn="r">
              <a:buNone/>
              <a:defRPr sz="1000">
                <a:solidFill>
                  <a:schemeClr val="dk1"/>
                </a:solidFill>
                <a:latin typeface="Lato"/>
                <a:ea typeface="Lato"/>
                <a:cs typeface="Lato"/>
                <a:sym typeface="Lato"/>
              </a:defRPr>
            </a:lvl8pPr>
            <a:lvl9pPr lvl="8" algn="r">
              <a:buNone/>
              <a:defRPr sz="1000">
                <a:solidFill>
                  <a:schemeClr val="dk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www.doi.gov/buybackprogram/FAQ"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hyperlink" Target="http://www.nativelandconservancy.org" TargetMode="External"/><Relationship Id="rId4" Type="http://schemas.openxmlformats.org/officeDocument/2006/relationships/hyperlink" Target="http://www.landtrustallianc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3"/>
          <p:cNvSpPr txBox="1">
            <a:spLocks noGrp="1"/>
          </p:cNvSpPr>
          <p:nvPr>
            <p:ph type="ctrTitle"/>
          </p:nvPr>
        </p:nvSpPr>
        <p:spPr>
          <a:xfrm>
            <a:off x="676600" y="495650"/>
            <a:ext cx="7893000" cy="1853700"/>
          </a:xfrm>
          <a:prstGeom prst="rect">
            <a:avLst/>
          </a:prstGeom>
        </p:spPr>
        <p:txBody>
          <a:bodyPr spcFirstLastPara="1" wrap="square" lIns="91425" tIns="91425" rIns="91425" bIns="91425" anchor="b" anchorCtr="0">
            <a:normAutofit/>
          </a:bodyPr>
          <a:lstStyle/>
          <a:p>
            <a:pPr marL="0" lvl="0" indent="0" algn="l" rtl="0">
              <a:spcBef>
                <a:spcPts val="1000"/>
              </a:spcBef>
              <a:spcAft>
                <a:spcPts val="0"/>
              </a:spcAft>
              <a:buNone/>
            </a:pPr>
            <a:r>
              <a:rPr lang="en"/>
              <a:t>Native Land Stewardship: Journey to Climate Equity</a:t>
            </a:r>
            <a:endParaRPr/>
          </a:p>
        </p:txBody>
      </p:sp>
      <p:sp>
        <p:nvSpPr>
          <p:cNvPr id="69" name="Google Shape;69;p13"/>
          <p:cNvSpPr txBox="1">
            <a:spLocks noGrp="1"/>
          </p:cNvSpPr>
          <p:nvPr>
            <p:ph type="subTitle" idx="1"/>
          </p:nvPr>
        </p:nvSpPr>
        <p:spPr>
          <a:xfrm>
            <a:off x="630600" y="3228375"/>
            <a:ext cx="7893000" cy="1274100"/>
          </a:xfrm>
          <a:prstGeom prst="rect">
            <a:avLst/>
          </a:prstGeom>
        </p:spPr>
        <p:txBody>
          <a:bodyPr spcFirstLastPara="1" wrap="square" lIns="91425" tIns="91425" rIns="91425" bIns="91425" anchor="b" anchorCtr="0">
            <a:normAutofit/>
          </a:bodyPr>
          <a:lstStyle/>
          <a:p>
            <a:pPr marL="0" lvl="0" indent="0" algn="l" rtl="0">
              <a:spcBef>
                <a:spcPts val="1000"/>
              </a:spcBef>
              <a:spcAft>
                <a:spcPts val="0"/>
              </a:spcAft>
              <a:buNone/>
            </a:pPr>
            <a:r>
              <a:rPr lang="en" sz="2400"/>
              <a:t>A </a:t>
            </a:r>
            <a:r>
              <a:rPr lang="en"/>
              <a:t>proposal by Stephanie Leon-Rodriguez</a:t>
            </a:r>
            <a:endParaRPr sz="24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509550" y="1921350"/>
            <a:ext cx="8124900" cy="1300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Primary Goal: Land Back</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a:off x="509550" y="1921350"/>
            <a:ext cx="8124900" cy="1300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Federal Support in Land Back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311700" y="387400"/>
            <a:ext cx="8520600" cy="645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Land Buy-Back Program for Tribal Nations¹</a:t>
            </a:r>
            <a:endParaRPr/>
          </a:p>
        </p:txBody>
      </p:sp>
      <p:sp>
        <p:nvSpPr>
          <p:cNvPr id="85" name="Google Shape;85;p16"/>
          <p:cNvSpPr txBox="1">
            <a:spLocks noGrp="1"/>
          </p:cNvSpPr>
          <p:nvPr>
            <p:ph type="body" idx="1"/>
          </p:nvPr>
        </p:nvSpPr>
        <p:spPr>
          <a:xfrm>
            <a:off x="311700" y="1417800"/>
            <a:ext cx="8520600" cy="3150900"/>
          </a:xfrm>
          <a:prstGeom prst="rect">
            <a:avLst/>
          </a:prstGeom>
        </p:spPr>
        <p:txBody>
          <a:bodyPr spcFirstLastPara="1" wrap="square" lIns="91425" tIns="91425" rIns="91425" bIns="91425" anchor="t" anchorCtr="0">
            <a:normAutofit/>
          </a:bodyPr>
          <a:lstStyle/>
          <a:p>
            <a:pPr marL="457200" lvl="0" indent="-355600" algn="l" rtl="0">
              <a:spcBef>
                <a:spcPts val="0"/>
              </a:spcBef>
              <a:spcAft>
                <a:spcPts val="0"/>
              </a:spcAft>
              <a:buSzPts val="2000"/>
              <a:buChar char="-"/>
            </a:pPr>
            <a:r>
              <a:rPr lang="en" sz="2000"/>
              <a:t>Bureau of Trust Funds Administration (BTFA)</a:t>
            </a:r>
            <a:endParaRPr sz="2000"/>
          </a:p>
          <a:p>
            <a:pPr marL="914400" lvl="1" indent="-330200" algn="l" rtl="0">
              <a:spcBef>
                <a:spcPts val="0"/>
              </a:spcBef>
              <a:spcAft>
                <a:spcPts val="0"/>
              </a:spcAft>
              <a:buSzPts val="1600"/>
              <a:buChar char="-"/>
            </a:pPr>
            <a:r>
              <a:rPr lang="en" sz="1600"/>
              <a:t>Works closely with the Bureau of Land Management (BLM) and Bureau of Indian Affairs (BIA)</a:t>
            </a:r>
            <a:endParaRPr sz="1600"/>
          </a:p>
          <a:p>
            <a:pPr marL="457200" lvl="0" indent="-355600" algn="l" rtl="0">
              <a:spcBef>
                <a:spcPts val="0"/>
              </a:spcBef>
              <a:spcAft>
                <a:spcPts val="0"/>
              </a:spcAft>
              <a:buSzPts val="2000"/>
              <a:buChar char="-"/>
            </a:pPr>
            <a:r>
              <a:rPr lang="en" sz="2000"/>
              <a:t>Comes to a close Nov. 2022 (11 Months!)</a:t>
            </a:r>
            <a:endParaRPr sz="2000"/>
          </a:p>
          <a:p>
            <a:pPr marL="457200" lvl="0" indent="-355600" algn="l" rtl="0">
              <a:spcBef>
                <a:spcPts val="0"/>
              </a:spcBef>
              <a:spcAft>
                <a:spcPts val="0"/>
              </a:spcAft>
              <a:buSzPts val="2000"/>
              <a:buChar char="-"/>
            </a:pPr>
            <a:r>
              <a:rPr lang="en" sz="2000"/>
              <a:t>Land tract or interest(s) that are eligible may be purchased at fair market value</a:t>
            </a:r>
            <a:endParaRPr sz="2000"/>
          </a:p>
          <a:p>
            <a:pPr marL="914400" lvl="1" indent="-330200" algn="l" rtl="0">
              <a:spcBef>
                <a:spcPts val="0"/>
              </a:spcBef>
              <a:spcAft>
                <a:spcPts val="0"/>
              </a:spcAft>
              <a:buSzPts val="1600"/>
              <a:buChar char="-"/>
            </a:pPr>
            <a:r>
              <a:rPr lang="en" sz="1600"/>
              <a:t>What makes the land/interest eligible?</a:t>
            </a:r>
            <a:endParaRPr sz="1600"/>
          </a:p>
          <a:p>
            <a:pPr marL="914400" lvl="1" indent="-330200" algn="l" rtl="0">
              <a:spcBef>
                <a:spcPts val="0"/>
              </a:spcBef>
              <a:spcAft>
                <a:spcPts val="0"/>
              </a:spcAft>
              <a:buSzPts val="1600"/>
              <a:buChar char="-"/>
            </a:pPr>
            <a:r>
              <a:rPr lang="en" sz="1600"/>
              <a:t>What happens after?</a:t>
            </a:r>
            <a:endParaRPr sz="1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Conservation Easement²</a:t>
            </a:r>
            <a:endParaRPr/>
          </a:p>
        </p:txBody>
      </p:sp>
      <p:sp>
        <p:nvSpPr>
          <p:cNvPr id="91" name="Google Shape;91;p17"/>
          <p:cNvSpPr txBox="1">
            <a:spLocks noGrp="1"/>
          </p:cNvSpPr>
          <p:nvPr>
            <p:ph type="body" idx="1"/>
          </p:nvPr>
        </p:nvSpPr>
        <p:spPr>
          <a:xfrm>
            <a:off x="311700" y="1417800"/>
            <a:ext cx="8520600" cy="31509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Deduction a donor can take for donating a conservation easement - 50% of their annual income</a:t>
            </a:r>
            <a:endParaRPr/>
          </a:p>
          <a:p>
            <a:pPr marL="0" lvl="0" indent="0" algn="l" rtl="0">
              <a:spcBef>
                <a:spcPts val="1200"/>
              </a:spcBef>
              <a:spcAft>
                <a:spcPts val="0"/>
              </a:spcAft>
              <a:buNone/>
            </a:pPr>
            <a:endParaRPr/>
          </a:p>
          <a:p>
            <a:pPr marL="457200" lvl="0" indent="-342900" algn="l" rtl="0">
              <a:spcBef>
                <a:spcPts val="1200"/>
              </a:spcBef>
              <a:spcAft>
                <a:spcPts val="0"/>
              </a:spcAft>
              <a:buSzPts val="1800"/>
              <a:buChar char="-"/>
            </a:pPr>
            <a:r>
              <a:rPr lang="en"/>
              <a:t>Qualifying ranchers and farmers may deduct up to 100% of their income</a:t>
            </a:r>
            <a:endParaRPr/>
          </a:p>
          <a:p>
            <a:pPr marL="0" lvl="0" indent="0" algn="l" rtl="0">
              <a:spcBef>
                <a:spcPts val="1200"/>
              </a:spcBef>
              <a:spcAft>
                <a:spcPts val="12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509550" y="1921350"/>
            <a:ext cx="8124900" cy="1300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State Support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9"/>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Mass. Conservation Land Tax Credit Program⁴</a:t>
            </a:r>
            <a:endParaRPr/>
          </a:p>
        </p:txBody>
      </p:sp>
      <p:sp>
        <p:nvSpPr>
          <p:cNvPr id="102" name="Google Shape;102;p19"/>
          <p:cNvSpPr txBox="1">
            <a:spLocks noGrp="1"/>
          </p:cNvSpPr>
          <p:nvPr>
            <p:ph type="body" idx="1"/>
          </p:nvPr>
        </p:nvSpPr>
        <p:spPr>
          <a:xfrm>
            <a:off x="311700" y="1417800"/>
            <a:ext cx="8520600" cy="31509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
              <a:t>Landowner does NOT need to be a Mass. income tax payer or resident</a:t>
            </a:r>
            <a:endParaRPr/>
          </a:p>
          <a:p>
            <a:pPr marL="0" lvl="0" indent="0" algn="l" rtl="0">
              <a:spcBef>
                <a:spcPts val="1200"/>
              </a:spcBef>
              <a:spcAft>
                <a:spcPts val="0"/>
              </a:spcAft>
              <a:buNone/>
            </a:pPr>
            <a:endParaRPr/>
          </a:p>
          <a:p>
            <a:pPr marL="457200" lvl="0" indent="-342900" algn="l" rtl="0">
              <a:spcBef>
                <a:spcPts val="1200"/>
              </a:spcBef>
              <a:spcAft>
                <a:spcPts val="0"/>
              </a:spcAft>
              <a:buSzPts val="1800"/>
              <a:buChar char="-"/>
            </a:pPr>
            <a:r>
              <a:rPr lang="en"/>
              <a:t>Tax credit is applied to donor’s state tax liability during the year of the donation</a:t>
            </a:r>
            <a:endParaRPr/>
          </a:p>
          <a:p>
            <a:pPr marL="0" lvl="0" indent="0" algn="l" rtl="0">
              <a:spcBef>
                <a:spcPts val="1200"/>
              </a:spcBef>
              <a:spcAft>
                <a:spcPts val="0"/>
              </a:spcAft>
              <a:buNone/>
            </a:pPr>
            <a:r>
              <a:rPr lang="en"/>
              <a:t> </a:t>
            </a:r>
            <a:endParaRPr/>
          </a:p>
          <a:p>
            <a:pPr marL="457200" lvl="0" indent="-342900" algn="l" rtl="0">
              <a:spcBef>
                <a:spcPts val="1200"/>
              </a:spcBef>
              <a:spcAft>
                <a:spcPts val="0"/>
              </a:spcAft>
              <a:buSzPts val="1800"/>
              <a:buChar char="-"/>
            </a:pPr>
            <a:r>
              <a:rPr lang="en"/>
              <a:t>Credit is given in proportion to each owner’s interest in the land  </a:t>
            </a:r>
            <a:endParaRPr/>
          </a:p>
          <a:p>
            <a:pPr marL="0" lvl="0" indent="0" algn="l" rtl="0">
              <a:spcBef>
                <a:spcPts val="1200"/>
              </a:spcBef>
              <a:spcAft>
                <a:spcPts val="0"/>
              </a:spcAft>
              <a:buNone/>
            </a:pPr>
            <a:endParaRPr/>
          </a:p>
          <a:p>
            <a:pPr marL="457200" lvl="0" indent="-342900" algn="l" rtl="0">
              <a:spcBef>
                <a:spcPts val="1200"/>
              </a:spcBef>
              <a:spcAft>
                <a:spcPts val="0"/>
              </a:spcAft>
              <a:buSzPts val="1800"/>
              <a:buChar char="-"/>
            </a:pPr>
            <a:r>
              <a:rPr lang="en"/>
              <a:t>Limits?</a:t>
            </a:r>
            <a:endParaRPr/>
          </a:p>
        </p:txBody>
      </p:sp>
      <p:sp>
        <p:nvSpPr>
          <p:cNvPr id="103" name="Google Shape;103;p19"/>
          <p:cNvSpPr txBox="1"/>
          <p:nvPr/>
        </p:nvSpPr>
        <p:spPr>
          <a:xfrm>
            <a:off x="3781700" y="4628200"/>
            <a:ext cx="5629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Lato"/>
                <a:ea typeface="Lato"/>
                <a:cs typeface="Lato"/>
                <a:sym typeface="Lato"/>
              </a:rPr>
              <a:t>Further info: Tom Anderson (thomas.anderson@state.ma.us)</a:t>
            </a:r>
            <a:endParaRPr>
              <a:solidFill>
                <a:schemeClr val="dk1"/>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txBox="1">
            <a:spLocks noGrp="1"/>
          </p:cNvSpPr>
          <p:nvPr>
            <p:ph type="title" idx="4294967295"/>
          </p:nvPr>
        </p:nvSpPr>
        <p:spPr>
          <a:xfrm>
            <a:off x="1855350" y="2000250"/>
            <a:ext cx="5433300" cy="1143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1600"/>
              </a:spcAft>
              <a:buNone/>
            </a:pPr>
            <a:r>
              <a:rPr lang="en" sz="3600"/>
              <a:t>Natives Know the Land Better Than We Do</a:t>
            </a:r>
            <a:endParaRPr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1"/>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Benefits to All</a:t>
            </a:r>
            <a:endParaRPr/>
          </a:p>
        </p:txBody>
      </p:sp>
      <p:sp>
        <p:nvSpPr>
          <p:cNvPr id="114" name="Google Shape;114;p21"/>
          <p:cNvSpPr txBox="1">
            <a:spLocks noGrp="1"/>
          </p:cNvSpPr>
          <p:nvPr>
            <p:ph type="body" idx="1"/>
          </p:nvPr>
        </p:nvSpPr>
        <p:spPr>
          <a:xfrm>
            <a:off x="311700" y="1417800"/>
            <a:ext cx="8520600" cy="3150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Ecological</a:t>
            </a:r>
            <a:endParaRPr/>
          </a:p>
          <a:p>
            <a:pPr marL="457200" lvl="0" indent="-330200" algn="l" rtl="0">
              <a:spcBef>
                <a:spcPts val="1200"/>
              </a:spcBef>
              <a:spcAft>
                <a:spcPts val="0"/>
              </a:spcAft>
              <a:buSzPts val="1600"/>
              <a:buChar char="-"/>
            </a:pPr>
            <a:r>
              <a:rPr lang="en" sz="1600"/>
              <a:t>More mature forests, better ecological diversity and fewer invasive species</a:t>
            </a:r>
            <a:endParaRPr sz="1600"/>
          </a:p>
          <a:p>
            <a:pPr marL="457200" lvl="0" indent="-330200" algn="l" rtl="0">
              <a:spcBef>
                <a:spcPts val="0"/>
              </a:spcBef>
              <a:spcAft>
                <a:spcPts val="0"/>
              </a:spcAft>
              <a:buSzPts val="1600"/>
              <a:buChar char="-"/>
            </a:pPr>
            <a:r>
              <a:rPr lang="en" sz="1600">
                <a:solidFill>
                  <a:schemeClr val="accent6"/>
                </a:solidFill>
              </a:rPr>
              <a:t>“Lessons from tribal forestlands could help improve the sustainable management of nontribal public forestlands.”⁵</a:t>
            </a:r>
            <a:endParaRPr sz="2500">
              <a:solidFill>
                <a:schemeClr val="accent6"/>
              </a:solidFill>
            </a:endParaRPr>
          </a:p>
          <a:p>
            <a:pPr marL="0" lvl="0" indent="0" algn="l" rtl="0">
              <a:spcBef>
                <a:spcPts val="1200"/>
              </a:spcBef>
              <a:spcAft>
                <a:spcPts val="0"/>
              </a:spcAft>
              <a:buNone/>
            </a:pPr>
            <a:r>
              <a:rPr lang="en"/>
              <a:t>Economical⁶</a:t>
            </a:r>
            <a:endParaRPr/>
          </a:p>
          <a:p>
            <a:pPr marL="0" lvl="0" indent="0" algn="l" rtl="0">
              <a:spcBef>
                <a:spcPts val="1200"/>
              </a:spcBef>
              <a:spcAft>
                <a:spcPts val="1200"/>
              </a:spcAft>
              <a:buNone/>
            </a:pPr>
            <a:r>
              <a:rPr lang="en"/>
              <a:t>Indiscriminate Benefits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2"/>
          <p:cNvSpPr txBox="1">
            <a:spLocks noGrp="1"/>
          </p:cNvSpPr>
          <p:nvPr>
            <p:ph type="body" idx="1"/>
          </p:nvPr>
        </p:nvSpPr>
        <p:spPr>
          <a:xfrm>
            <a:off x="319500" y="4230575"/>
            <a:ext cx="8638800" cy="598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These four ecosystem services were chosen for their indiscriminate benefits</a:t>
            </a:r>
            <a:endParaRPr/>
          </a:p>
        </p:txBody>
      </p:sp>
      <p:pic>
        <p:nvPicPr>
          <p:cNvPr id="120" name="Google Shape;120;p22"/>
          <p:cNvPicPr preferRelativeResize="0"/>
          <p:nvPr/>
        </p:nvPicPr>
        <p:blipFill>
          <a:blip r:embed="rId3">
            <a:alphaModFix/>
          </a:blip>
          <a:stretch>
            <a:fillRect/>
          </a:stretch>
        </p:blipFill>
        <p:spPr>
          <a:xfrm>
            <a:off x="0" y="1004590"/>
            <a:ext cx="9144003" cy="313432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3"/>
          <p:cNvSpPr txBox="1">
            <a:spLocks noGrp="1"/>
          </p:cNvSpPr>
          <p:nvPr>
            <p:ph type="body" idx="1"/>
          </p:nvPr>
        </p:nvSpPr>
        <p:spPr>
          <a:xfrm>
            <a:off x="319500" y="4544700"/>
            <a:ext cx="5998800" cy="598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endParaRPr/>
          </a:p>
        </p:txBody>
      </p:sp>
      <p:pic>
        <p:nvPicPr>
          <p:cNvPr id="126" name="Google Shape;126;p23"/>
          <p:cNvPicPr preferRelativeResize="0"/>
          <p:nvPr/>
        </p:nvPicPr>
        <p:blipFill>
          <a:blip r:embed="rId3">
            <a:alphaModFix/>
          </a:blip>
          <a:stretch>
            <a:fillRect/>
          </a:stretch>
        </p:blipFill>
        <p:spPr>
          <a:xfrm>
            <a:off x="1409338" y="152400"/>
            <a:ext cx="6325319" cy="4392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4"/>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Native Land Conservancy - Mashpee, MA³</a:t>
            </a:r>
            <a:endParaRPr/>
          </a:p>
        </p:txBody>
      </p:sp>
      <p:sp>
        <p:nvSpPr>
          <p:cNvPr id="132" name="Google Shape;132;p24"/>
          <p:cNvSpPr txBox="1">
            <a:spLocks noGrp="1"/>
          </p:cNvSpPr>
          <p:nvPr>
            <p:ph type="body" idx="1"/>
          </p:nvPr>
        </p:nvSpPr>
        <p:spPr>
          <a:xfrm>
            <a:off x="311700" y="1417800"/>
            <a:ext cx="8520600" cy="31509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Native-run conservation organization in Mass.</a:t>
            </a:r>
            <a:endParaRPr/>
          </a:p>
          <a:p>
            <a:pPr marL="914400" lvl="1" indent="-317500" algn="l" rtl="0">
              <a:spcBef>
                <a:spcPts val="0"/>
              </a:spcBef>
              <a:spcAft>
                <a:spcPts val="0"/>
              </a:spcAft>
              <a:buSzPts val="1400"/>
              <a:buChar char="-"/>
            </a:pPr>
            <a:r>
              <a:rPr lang="en"/>
              <a:t>Through the Mass. Conservation Land Tax Credit Program</a:t>
            </a:r>
            <a:endParaRPr/>
          </a:p>
          <a:p>
            <a:pPr marL="0" lvl="0" indent="0" algn="l" rtl="0">
              <a:spcBef>
                <a:spcPts val="1200"/>
              </a:spcBef>
              <a:spcAft>
                <a:spcPts val="0"/>
              </a:spcAft>
              <a:buNone/>
            </a:pPr>
            <a:endParaRPr/>
          </a:p>
          <a:p>
            <a:pPr marL="457200" lvl="0" indent="-342900" algn="l" rtl="0">
              <a:spcBef>
                <a:spcPts val="1200"/>
              </a:spcBef>
              <a:spcAft>
                <a:spcPts val="0"/>
              </a:spcAft>
              <a:buSzPts val="1800"/>
              <a:buChar char="-"/>
            </a:pPr>
            <a:r>
              <a:rPr lang="en"/>
              <a:t>Received first land donation in 2015</a:t>
            </a:r>
            <a:endParaRPr/>
          </a:p>
          <a:p>
            <a:pPr marL="0" lvl="0" indent="0" algn="l" rtl="0">
              <a:spcBef>
                <a:spcPts val="1200"/>
              </a:spcBef>
              <a:spcAft>
                <a:spcPts val="0"/>
              </a:spcAft>
              <a:buNone/>
            </a:pPr>
            <a:endParaRPr/>
          </a:p>
          <a:p>
            <a:pPr marL="457200" lvl="0" indent="-342900" algn="l" rtl="0">
              <a:spcBef>
                <a:spcPts val="1200"/>
              </a:spcBef>
              <a:spcAft>
                <a:spcPts val="0"/>
              </a:spcAft>
              <a:buSzPts val="1800"/>
              <a:buChar char="-"/>
            </a:pPr>
            <a:r>
              <a:rPr lang="en"/>
              <a:t>Ramona Peters, Chairwoman &amp; Acting Treasurer</a:t>
            </a:r>
            <a:endParaRPr/>
          </a:p>
          <a:p>
            <a:pPr marL="914400" lvl="1" indent="-317500" algn="l" rtl="0">
              <a:spcBef>
                <a:spcPts val="0"/>
              </a:spcBef>
              <a:spcAft>
                <a:spcPts val="0"/>
              </a:spcAft>
              <a:buSzPts val="1400"/>
              <a:buChar char="-"/>
            </a:pPr>
            <a:r>
              <a:rPr lang="en"/>
              <a:t>info@nativelandconservancy.org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5"/>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Citations</a:t>
            </a:r>
            <a:endParaRPr/>
          </a:p>
        </p:txBody>
      </p:sp>
      <p:sp>
        <p:nvSpPr>
          <p:cNvPr id="138" name="Google Shape;138;p25"/>
          <p:cNvSpPr txBox="1">
            <a:spLocks noGrp="1"/>
          </p:cNvSpPr>
          <p:nvPr>
            <p:ph type="body" idx="1"/>
          </p:nvPr>
        </p:nvSpPr>
        <p:spPr>
          <a:xfrm>
            <a:off x="311700" y="1417950"/>
            <a:ext cx="3999900" cy="31509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¹United States Department of Interior (</a:t>
            </a:r>
            <a:r>
              <a:rPr lang="en" u="sng">
                <a:solidFill>
                  <a:schemeClr val="hlink"/>
                </a:solidFill>
                <a:hlinkClick r:id="rId3"/>
              </a:rPr>
              <a:t>www.doi.gov/buybackprogram/FAQ</a:t>
            </a:r>
            <a:r>
              <a:rPr lang="en"/>
              <a:t>)</a:t>
            </a:r>
            <a:endParaRPr/>
          </a:p>
          <a:p>
            <a:pPr marL="0" lvl="0" indent="0" algn="l" rtl="0">
              <a:spcBef>
                <a:spcPts val="1200"/>
              </a:spcBef>
              <a:spcAft>
                <a:spcPts val="0"/>
              </a:spcAft>
              <a:buNone/>
            </a:pPr>
            <a:r>
              <a:rPr lang="en"/>
              <a:t>²Land Trust Alliance (</a:t>
            </a:r>
            <a:r>
              <a:rPr lang="en" u="sng">
                <a:solidFill>
                  <a:schemeClr val="hlink"/>
                </a:solidFill>
                <a:hlinkClick r:id="rId4"/>
              </a:rPr>
              <a:t>www.landtrustalliance.org</a:t>
            </a:r>
            <a:r>
              <a:rPr lang="en"/>
              <a:t>)</a:t>
            </a:r>
            <a:endParaRPr/>
          </a:p>
          <a:p>
            <a:pPr marL="0" lvl="0" indent="0" algn="l" rtl="0">
              <a:spcBef>
                <a:spcPts val="1200"/>
              </a:spcBef>
              <a:spcAft>
                <a:spcPts val="0"/>
              </a:spcAft>
              <a:buNone/>
            </a:pPr>
            <a:r>
              <a:rPr lang="en"/>
              <a:t>³Native Land Conservancy (</a:t>
            </a:r>
            <a:r>
              <a:rPr lang="en" u="sng">
                <a:solidFill>
                  <a:schemeClr val="hlink"/>
                </a:solidFill>
                <a:hlinkClick r:id="rId5"/>
              </a:rPr>
              <a:t>www.nativelandconservancy.org</a:t>
            </a:r>
            <a:r>
              <a:rPr lang="en"/>
              <a:t>)</a:t>
            </a:r>
            <a:endParaRPr/>
          </a:p>
          <a:p>
            <a:pPr marL="0" lvl="0" indent="0" algn="l" rtl="0">
              <a:spcBef>
                <a:spcPts val="1200"/>
              </a:spcBef>
              <a:spcAft>
                <a:spcPts val="0"/>
              </a:spcAft>
              <a:buNone/>
            </a:pPr>
            <a:r>
              <a:rPr lang="en"/>
              <a:t>⁴Commonwealth of Mass. (https://www.mass.gov/service-details/commonwealth-conservation-land-tax-credit-cltc)</a:t>
            </a: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sp>
        <p:nvSpPr>
          <p:cNvPr id="139" name="Google Shape;139;p25"/>
          <p:cNvSpPr txBox="1">
            <a:spLocks noGrp="1"/>
          </p:cNvSpPr>
          <p:nvPr>
            <p:ph type="body" idx="2"/>
          </p:nvPr>
        </p:nvSpPr>
        <p:spPr>
          <a:xfrm>
            <a:off x="4832400" y="1417950"/>
            <a:ext cx="3999900" cy="3150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⁵Reo, N.J., Waller D.M. “First stewards: ecological outcomes of forest and wildlife stewardship by indigenous peoples of Wisonsin, USA.” </a:t>
            </a:r>
            <a:r>
              <a:rPr lang="en" i="1"/>
              <a:t>Ecology and Society</a:t>
            </a:r>
            <a:r>
              <a:rPr lang="en"/>
              <a:t>, vol. 23 (1) , pg. 45.</a:t>
            </a:r>
            <a:endParaRPr/>
          </a:p>
          <a:p>
            <a:pPr marL="0" lvl="0" indent="0" algn="l" rtl="0">
              <a:spcBef>
                <a:spcPts val="1200"/>
              </a:spcBef>
              <a:spcAft>
                <a:spcPts val="0"/>
              </a:spcAft>
              <a:buNone/>
            </a:pPr>
            <a:r>
              <a:rPr lang="en"/>
              <a:t>⁶Sangha K.K. “Global Importance of Indigenous and Local Communities’ Managed Land: Building a Case for Stewardship Schemes.” Sustainability, vol. 12 (7839).</a:t>
            </a:r>
            <a:endParaRPr/>
          </a:p>
          <a:p>
            <a:pPr marL="0" lvl="0" indent="0" algn="l" rtl="0">
              <a:spcBef>
                <a:spcPts val="1200"/>
              </a:spcBef>
              <a:spcAft>
                <a:spcPts val="1200"/>
              </a:spcAft>
              <a:buNone/>
            </a:pPr>
            <a:endParaRPr/>
          </a:p>
        </p:txBody>
      </p:sp>
    </p:spTree>
  </p:cSld>
  <p:clrMapOvr>
    <a:masterClrMapping/>
  </p:clrMapOvr>
</p:sld>
</file>

<file path=ppt/theme/theme1.xml><?xml version="1.0" encoding="utf-8"?>
<a:theme xmlns:a="http://schemas.openxmlformats.org/drawingml/2006/main" name="Blue &amp; Gold">
  <a:themeElements>
    <a:clrScheme name="Blue &amp; Gold">
      <a:dk1>
        <a:srgbClr val="FFFFFF"/>
      </a:dk1>
      <a:lt1>
        <a:srgbClr val="01AFD1"/>
      </a:lt1>
      <a:dk2>
        <a:srgbClr val="1E2D31"/>
      </a:dk2>
      <a:lt2>
        <a:srgbClr val="BFC7CA"/>
      </a:lt2>
      <a:accent1>
        <a:srgbClr val="006F85"/>
      </a:accent1>
      <a:accent2>
        <a:srgbClr val="AF4345"/>
      </a:accent2>
      <a:accent3>
        <a:srgbClr val="47D06A"/>
      </a:accent3>
      <a:accent4>
        <a:srgbClr val="F58F8F"/>
      </a:accent4>
      <a:accent5>
        <a:srgbClr val="F6CD4C"/>
      </a:accent5>
      <a:accent6>
        <a:srgbClr val="F8E71C"/>
      </a:accent6>
      <a:hlink>
        <a:srgbClr val="F6CD4C"/>
      </a:hlink>
      <a:folHlink>
        <a:srgbClr val="F6CD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784</Words>
  <Application>Microsoft Office PowerPoint</Application>
  <PresentationFormat>On-screen Show (16:9)</PresentationFormat>
  <Paragraphs>65</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Lato</vt:lpstr>
      <vt:lpstr>Playfair Display</vt:lpstr>
      <vt:lpstr>Blue &amp; Gold</vt:lpstr>
      <vt:lpstr>Native Land Stewardship: Journey to Climate Equity</vt:lpstr>
      <vt:lpstr>Primary Goal: Land Back</vt:lpstr>
      <vt:lpstr>Federal Support in Land Back </vt:lpstr>
      <vt:lpstr>Land Buy-Back Program for Tribal Nations¹</vt:lpstr>
      <vt:lpstr>Conservation Easement²</vt:lpstr>
      <vt:lpstr>State Support</vt:lpstr>
      <vt:lpstr>Mass. Conservation Land Tax Credit Program⁴</vt:lpstr>
      <vt:lpstr>Natives Know the Land Better Than We Do</vt:lpstr>
      <vt:lpstr>Benefits to All</vt:lpstr>
      <vt:lpstr>PowerPoint Presentation</vt:lpstr>
      <vt:lpstr>PowerPoint Presentation</vt:lpstr>
      <vt:lpstr>Native Land Conservancy - Mashpee, MA³</vt:lpstr>
      <vt:lpstr>Citations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Native Land Stewardship: Journey to Climate Equity</dc:title>
  <dc:creator>richard reibstein</dc:creator>
  <cp:lastModifiedBy>Microsoft account</cp:lastModifiedBy>
  <cp:revision>1</cp:revision>
  <dcterms:modified xsi:type="dcterms:W3CDTF">2022-01-19T18:04:24Z</dcterms:modified>
</cp:coreProperties>
</file>