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2" r:id="rId5"/>
    <p:sldId id="292" r:id="rId6"/>
    <p:sldId id="297" r:id="rId7"/>
    <p:sldId id="294" r:id="rId8"/>
    <p:sldId id="298" r:id="rId9"/>
    <p:sldId id="291" r:id="rId10"/>
    <p:sldId id="299" r:id="rId11"/>
    <p:sldId id="300" r:id="rId12"/>
    <p:sldId id="301" r:id="rId13"/>
    <p:sldId id="302" r:id="rId14"/>
    <p:sldId id="303" r:id="rId15"/>
    <p:sldId id="29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7" autoAdjust="0"/>
    <p:restoredTop sz="94574" autoAdjust="0"/>
  </p:normalViewPr>
  <p:slideViewPr>
    <p:cSldViewPr snapToGrid="0">
      <p:cViewPr varScale="1">
        <p:scale>
          <a:sx n="82" d="100"/>
          <a:sy n="82" d="100"/>
        </p:scale>
        <p:origin x="-63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pPr/>
              <a:t>6/1/2020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pPr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3186307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xmlns="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xmlns="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>
            <a:extLst>
              <a:ext uri="{FF2B5EF4-FFF2-40B4-BE49-F238E27FC236}">
                <a16:creationId xmlns:a16="http://schemas.microsoft.com/office/drawing/2014/main" xmlns="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xmlns="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xmlns="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xmlns="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xmlns="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28F8443E-0D06-4057-933B-C87E884C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xmlns="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xmlns="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xmlns="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</p:spTree>
    <p:extLst>
      <p:ext uri="{BB962C8B-B14F-4D97-AF65-F5344CB8AC3E}">
        <p14:creationId xmlns:p14="http://schemas.microsoft.com/office/powerpoint/2010/main" xmlns="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xmlns="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xmlns="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6F4F2BBF-F210-4954-9C73-A0030AACD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2775" y="993303"/>
            <a:ext cx="5053936" cy="2513468"/>
          </a:xfrm>
        </p:spPr>
        <p:txBody>
          <a:bodyPr/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217260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3013996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2028349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xmlns="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xmlns="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2925328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714757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xmlns="" id="{10319378-269C-406E-9B84-FCF22DA02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88021" y="457201"/>
            <a:ext cx="5949868" cy="57267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2103075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3115799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1600" b="1" spc="-10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FIRST UP</a:t>
            </a:r>
            <a:br>
              <a:rPr lang="en-US" sz="1600" b="1" spc="-10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</a:br>
            <a:r>
              <a:rPr lang="en-US" sz="1600" b="1" spc="-100" baseline="0" noProof="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n-US" sz="1600" b="1" spc="-100" baseline="0" noProof="0" dirty="0">
                <a:solidFill>
                  <a:schemeClr val="tx1"/>
                </a:solidFill>
                <a:latin typeface="Corbel" panose="020B0503020204020204" pitchFamily="34" charset="0"/>
              </a:rPr>
              <a:t>CONSULTANTS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72" r:id="rId13"/>
    <p:sldLayoutId id="2147483666" r:id="rId14"/>
    <p:sldLayoutId id="2147483667" r:id="rId15"/>
    <p:sldLayoutId id="2147483668" r:id="rId16"/>
    <p:sldLayoutId id="2147483673" r:id="rId17"/>
    <p:sldLayoutId id="2147483675" r:id="rId18"/>
    <p:sldLayoutId id="2147483669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Power-to-gas for the united states</a:t>
            </a:r>
            <a:endParaRPr lang="en-US" sz="5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Alexander Fukuchi</a:t>
            </a:r>
            <a:endParaRPr lang="en-US" dirty="0"/>
          </a:p>
        </p:txBody>
      </p:sp>
      <p:pic>
        <p:nvPicPr>
          <p:cNvPr id="18" name="Picture Placeholder 17" descr="decorative element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89996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Project Background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Internship &amp; Coursework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DD5A594-D852-43BB-B591-E9D9027253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007600" y="6248400"/>
            <a:ext cx="134112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4656" y="1633453"/>
            <a:ext cx="3982917" cy="17831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77573" y="1986434"/>
            <a:ext cx="256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Earth &amp; Environment</a:t>
            </a:r>
            <a:endParaRPr lang="en-US" sz="3200" dirty="0">
              <a:solidFill>
                <a:schemeClr val="bg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167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P2G Technology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Involves the conversion of excess renewables energy into a form of gas.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Excess electric energy powers electrolysis to generate clean hydrogen gas &amp; methane blends.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Clean hydrogen &amp; other blends stored in existing pipeline network.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9673" y="1257300"/>
            <a:ext cx="6024562" cy="205329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3947" y="3639436"/>
            <a:ext cx="3108007" cy="23324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5740" y="4089981"/>
            <a:ext cx="2916555" cy="14313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38160" y="4805680"/>
            <a:ext cx="1391920" cy="680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7600" y="6183984"/>
            <a:ext cx="1320800" cy="5927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585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P2G on the World Stage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E9D0F75-42B5-4960-8C3A-291285872DA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008000"/>
            <a:ext cx="11339513" cy="360000"/>
          </a:xfrm>
        </p:spPr>
        <p:txBody>
          <a:bodyPr/>
          <a:lstStyle/>
          <a:p>
            <a:r>
              <a:rPr lang="en-US" dirty="0" smtClean="0"/>
              <a:t>Europe leads the way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611" y="1261072"/>
            <a:ext cx="9215505" cy="54150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38080" y="6299200"/>
            <a:ext cx="130048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Maximizing Benefits Through an Innovative Application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 smtClean="0"/>
              <a:t>Pairing storage with renewables generation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Safety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196000" y="1507535"/>
            <a:ext cx="1764000" cy="467925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 smtClean="0"/>
              <a:t>Intermittency</a:t>
            </a:r>
            <a:endParaRPr lang="en-US" sz="20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 smtClean="0"/>
              <a:t>Resilience</a:t>
            </a:r>
            <a:endParaRPr lang="en-US" sz="20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 smtClean="0"/>
              <a:t>Zero-Carbon</a:t>
            </a:r>
            <a:endParaRPr lang="en-US" sz="20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</a:t>
            </a:fld>
            <a:endParaRPr lang="en-US" noProof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72" r="39657" b="13077"/>
          <a:stretch/>
        </p:blipFill>
        <p:spPr>
          <a:xfrm>
            <a:off x="431800" y="1876735"/>
            <a:ext cx="1737360" cy="42700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511" t="4195" r="25427" b="7896"/>
          <a:stretch/>
        </p:blipFill>
        <p:spPr>
          <a:xfrm>
            <a:off x="2211915" y="1876735"/>
            <a:ext cx="1786719" cy="37312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640" y="1872270"/>
            <a:ext cx="181399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92" r="52584"/>
          <a:stretch/>
        </p:blipFill>
        <p:spPr>
          <a:xfrm>
            <a:off x="4052224" y="1876735"/>
            <a:ext cx="1883395" cy="4000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619" t="27408" r="30848" b="14963"/>
          <a:stretch/>
        </p:blipFill>
        <p:spPr>
          <a:xfrm>
            <a:off x="5951534" y="1876735"/>
            <a:ext cx="2113280" cy="39522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977120" y="6186785"/>
            <a:ext cx="1371600" cy="6000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466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A5083B-CC27-4F1C-AD03-E3DBEC1C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Readiness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5E40B9-054F-4D79-BD17-68E71C740D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/>
              <a:t>Commercially Proven</a:t>
            </a:r>
            <a:endParaRPr lang="en-US" sz="3200" dirty="0"/>
          </a:p>
          <a:p>
            <a:r>
              <a:rPr lang="en-US" dirty="0" smtClean="0"/>
              <a:t>Two popular regimes of electrolysis: PEM &amp; alkaline.</a:t>
            </a:r>
          </a:p>
          <a:p>
            <a:r>
              <a:rPr lang="en-US" dirty="0" smtClean="0"/>
              <a:t>Injection into existing pipeline is possible, but only at low concentrations.</a:t>
            </a:r>
          </a:p>
          <a:p>
            <a:r>
              <a:rPr lang="en-US" dirty="0" smtClean="0"/>
              <a:t>Solar + Storage funding opportunities.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D051DA-5DAD-43A7-A238-51C63BA59FEC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97440" y="6228080"/>
            <a:ext cx="1371600" cy="6299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21" t="6944" r="321" b="121"/>
          <a:stretch/>
        </p:blipFill>
        <p:spPr>
          <a:solidFill>
            <a:srgbClr val="F2F2F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6407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A5083B-CC27-4F1C-AD03-E3DBEC1C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Readiness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5E40B9-054F-4D79-BD17-68E71C740D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/>
              <a:t>High Up-Front Costs</a:t>
            </a:r>
            <a:endParaRPr lang="en-US" sz="3200" dirty="0"/>
          </a:p>
          <a:p>
            <a:r>
              <a:rPr lang="en-US" dirty="0" smtClean="0"/>
              <a:t>Electrolysis is energy intense, and storing synthetic fuels is expensive.</a:t>
            </a:r>
          </a:p>
          <a:p>
            <a:r>
              <a:rPr lang="en-US" dirty="0" smtClean="0"/>
              <a:t>Major economic benefit of capturing lost excess-generation from renewables.</a:t>
            </a:r>
          </a:p>
          <a:p>
            <a:r>
              <a:rPr lang="en-US" dirty="0" smtClean="0"/>
              <a:t>Government subsidies needed to accelerate development.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D051DA-5DAD-43A7-A238-51C63BA59FEC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87280" y="6228080"/>
            <a:ext cx="1310439" cy="538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797" b="89865" l="21786" r="78690">
                        <a14:foregroundMark x1="31310" y1="22128" x2="31310" y2="22128"/>
                        <a14:foregroundMark x1="21786" y1="31250" x2="21786" y2="31250"/>
                        <a14:foregroundMark x1="42738" y1="57264" x2="42738" y2="57264"/>
                        <a14:foregroundMark x1="69048" y1="57601" x2="69048" y2="57601"/>
                        <a14:foregroundMark x1="65357" y1="62500" x2="65357" y2="62500"/>
                        <a14:foregroundMark x1="78690" y1="67905" x2="78690" y2="679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11" r="16511"/>
          <a:stretch>
            <a:fillRect/>
          </a:stretch>
        </p:blipFill>
        <p:spPr>
          <a:solidFill>
            <a:srgbClr val="F2F2F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5317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A5083B-CC27-4F1C-AD03-E3DBEC1C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Readiness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5E40B9-054F-4D79-BD17-68E71C740D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/>
              <a:t>Regulatory Involvement </a:t>
            </a:r>
          </a:p>
          <a:p>
            <a:r>
              <a:rPr lang="en-US" dirty="0" smtClean="0"/>
              <a:t>Precedence of involvement in MA: Gov. Patrick, DPU, &amp; grid modernization.</a:t>
            </a:r>
          </a:p>
          <a:p>
            <a:r>
              <a:rPr lang="en-US" dirty="0" smtClean="0"/>
              <a:t>CA Gov. Jerry Brown: 2018 bill mandating 100% renewables-sourced electricity by 2045.</a:t>
            </a:r>
          </a:p>
          <a:p>
            <a:r>
              <a:rPr lang="en-US" dirty="0" smtClean="0"/>
              <a:t>Subsidies for fostering competition with fossil fuels.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D051DA-5DAD-43A7-A238-51C63BA59FEC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87280" y="6278880"/>
            <a:ext cx="1381760" cy="4876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2" r="2482"/>
          <a:stretch>
            <a:fillRect/>
          </a:stretch>
        </p:blipFill>
        <p:spPr>
          <a:solidFill>
            <a:srgbClr val="F2F2F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1327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P2G Projects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 smtClean="0"/>
              <a:t>At Home &amp; Abroad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2000" y="1512525"/>
            <a:ext cx="2916000" cy="621600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Etogas</a:t>
            </a:r>
            <a:r>
              <a:rPr lang="en-US" b="1" dirty="0" smtClean="0">
                <a:solidFill>
                  <a:schemeClr val="tx1"/>
                </a:solidFill>
              </a:rPr>
              <a:t> P2G Plant</a:t>
            </a:r>
          </a:p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Werlte</a:t>
            </a:r>
            <a:r>
              <a:rPr lang="en-US" b="1" dirty="0" smtClean="0">
                <a:solidFill>
                  <a:schemeClr val="tx1"/>
                </a:solidFill>
              </a:rPr>
              <a:t>, Germany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572900" y="1512002"/>
            <a:ext cx="2916000" cy="622123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 err="1" smtClean="0"/>
              <a:t>HyDeploy</a:t>
            </a:r>
            <a:r>
              <a:rPr lang="en-US" b="1" dirty="0" smtClean="0"/>
              <a:t> P2G</a:t>
            </a:r>
          </a:p>
          <a:p>
            <a:pPr marL="0" indent="0" algn="ctr">
              <a:buNone/>
            </a:pPr>
            <a:r>
              <a:rPr lang="en-US" b="1" dirty="0" err="1" smtClean="0"/>
              <a:t>Keele</a:t>
            </a:r>
            <a:r>
              <a:rPr lang="en-US" b="1" dirty="0" smtClean="0"/>
              <a:t> University, UK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713800" y="1512000"/>
            <a:ext cx="2916000" cy="622125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P2G Concept</a:t>
            </a:r>
          </a:p>
          <a:p>
            <a:pPr marL="0" indent="0" algn="ctr">
              <a:buNone/>
            </a:pPr>
            <a:r>
              <a:rPr lang="en-US" b="1" dirty="0" smtClean="0"/>
              <a:t>Stony Brook University, NY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</a:t>
            </a:fld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075" y="2278125"/>
            <a:ext cx="2855849" cy="1606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9831" y="2488575"/>
            <a:ext cx="2721938" cy="11855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4698" y="2277600"/>
            <a:ext cx="2114204" cy="17442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977120" y="6190725"/>
            <a:ext cx="1381760" cy="667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623024" y="2199585"/>
            <a:ext cx="9006776" cy="12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3361338" y="1684226"/>
            <a:ext cx="3962" cy="11867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6599369" y="1684226"/>
            <a:ext cx="3962" cy="11867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338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Sensible, Safe, Impactful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P2G @ </a:t>
            </a:r>
            <a:br>
              <a:rPr lang="en-US" dirty="0" smtClean="0"/>
            </a:br>
            <a:r>
              <a:rPr lang="en-US" dirty="0" smtClean="0"/>
              <a:t>The Source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022305" y="6244389"/>
            <a:ext cx="1335506" cy="5173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29" t="-1237" r="4928" b="-33"/>
          <a:stretch/>
        </p:blipFill>
        <p:spPr>
          <a:xfrm>
            <a:off x="421104" y="336884"/>
            <a:ext cx="5543687" cy="58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348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Path Forward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11</a:t>
            </a:fld>
            <a:endParaRPr lang="en-US" noProof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2000" y="1804261"/>
            <a:ext cx="9197975" cy="3085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98242" y="6256421"/>
            <a:ext cx="1335505" cy="601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55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xmlns="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74360" y="4035727"/>
            <a:ext cx="3329850" cy="382887"/>
          </a:xfrm>
        </p:spPr>
        <p:txBody>
          <a:bodyPr/>
          <a:lstStyle/>
          <a:p>
            <a:r>
              <a:rPr lang="en-US" dirty="0" smtClean="0"/>
              <a:t>Alexander Fukuchi</a:t>
            </a:r>
            <a:endParaRPr lang="en-US" dirty="0"/>
          </a:p>
        </p:txBody>
      </p:sp>
      <p:pic>
        <p:nvPicPr>
          <p:cNvPr id="9" name="Graphic 8" descr="Envelope">
            <a:extLst>
              <a:ext uri="{FF2B5EF4-FFF2-40B4-BE49-F238E27FC236}">
                <a16:creationId xmlns:a16="http://schemas.microsoft.com/office/drawing/2014/main" xmlns="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3050" y="4104094"/>
            <a:ext cx="218900" cy="2189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62268" y="4108162"/>
            <a:ext cx="2910342" cy="238016"/>
          </a:xfrm>
        </p:spPr>
        <p:txBody>
          <a:bodyPr/>
          <a:lstStyle/>
          <a:p>
            <a:r>
              <a:rPr lang="en-US" dirty="0" smtClean="0"/>
              <a:t>alexsf@bu.edu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9352CF6-0F22-45A8-B28B-37FAFCE5C5D6}"/>
              </a:ext>
            </a:extLst>
          </p:cNvPr>
          <p:cNvSpPr txBox="1"/>
          <p:nvPr/>
        </p:nvSpPr>
        <p:spPr>
          <a:xfrm>
            <a:off x="10251642" y="182562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FIRST UP</a:t>
            </a:r>
            <a:br>
              <a:rPr lang="en-U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</a:br>
            <a:r>
              <a:rPr lang="en-US" sz="1600" b="1" spc="-100" baseline="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n-US" sz="1600" b="1" spc="-100" dirty="0">
                <a:latin typeface="Corbel" panose="020B0503020204020204" pitchFamily="34" charset="0"/>
              </a:rPr>
              <a:t>CONSULTANTS</a:t>
            </a:r>
            <a:endParaRPr lang="en-US" sz="1600" b="1" spc="-100" baseline="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91814EC9-246A-4C6E-941E-5774FE72F0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419347" y="96253"/>
            <a:ext cx="1588169" cy="4909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36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Presentation1" id="{C84B30EC-0085-4B02-B549-85261AA7A7FD}" vid="{B38EAA63-7B49-47D5-A9B8-CCF1CC9145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B15BD18-190D-4514-9BDF-0746D033B5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1D8AE1-AF50-4238-9545-788684540A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19935D-ADE6-42ED-B568-839405AD6AB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Minimalist color presentation</Template>
  <TotalTime>0</TotalTime>
  <Words>244</Words>
  <Application>Microsoft Office PowerPoint</Application>
  <PresentationFormat>Custom</PresentationFormat>
  <Paragraphs>59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Power-to-gas for the united states</vt:lpstr>
      <vt:lpstr>Project Background</vt:lpstr>
      <vt:lpstr>P2G Technology</vt:lpstr>
      <vt:lpstr>P2G on the World Stage</vt:lpstr>
      <vt:lpstr>Maximizing Benefits Through an Innovative Application</vt:lpstr>
      <vt:lpstr>Technology Readiness</vt:lpstr>
      <vt:lpstr>Financial Readiness</vt:lpstr>
      <vt:lpstr>Policy Readiness</vt:lpstr>
      <vt:lpstr>P2G Projects</vt:lpstr>
      <vt:lpstr>P2G @  The Source</vt:lpstr>
      <vt:lpstr>The Path Forward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2020-05-07T12:26:21Z</dcterms:created>
  <dcterms:modified xsi:type="dcterms:W3CDTF">2020-06-01T13:31:20Z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