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0" r:id="rId3"/>
    <p:sldId id="258" r:id="rId4"/>
    <p:sldId id="259" r:id="rId5"/>
    <p:sldId id="271" r:id="rId6"/>
    <p:sldId id="260" r:id="rId7"/>
    <p:sldId id="261" r:id="rId8"/>
    <p:sldId id="268" r:id="rId9"/>
    <p:sldId id="262" r:id="rId10"/>
    <p:sldId id="263" r:id="rId11"/>
    <p:sldId id="264" r:id="rId12"/>
    <p:sldId id="269" r:id="rId13"/>
    <p:sldId id="265" r:id="rId14"/>
    <p:sldId id="266" r:id="rId15"/>
    <p:sldId id="26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128"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2934699F-B260-416C-872E-5082C4D9F18C}" type="datetimeFigureOut">
              <a:rPr lang="en-US" smtClean="0"/>
              <a:pPr/>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1A010-586E-43C9-B9D7-55480764B5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fld id="{2934699F-B260-416C-872E-5082C4D9F18C}" type="datetimeFigureOut">
              <a:rPr lang="en-US" smtClean="0"/>
              <a:pPr/>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1A010-586E-43C9-B9D7-55480764B5CF}" type="slidenum">
              <a:rPr lang="en-US" smtClean="0"/>
              <a:pPr/>
              <a:t>‹#›</a:t>
            </a:fld>
            <a:endParaRPr lang="en-US"/>
          </a:p>
        </p:txBody>
      </p:sp>
      <p:sp>
        <p:nvSpPr>
          <p:cNvPr id="7" name="Title 6"/>
          <p:cNvSpPr>
            <a:spLocks noGrp="1"/>
          </p:cNvSpPr>
          <p:nvPr>
            <p:ph type="title"/>
          </p:nvPr>
        </p:nvSpPr>
        <p:spPr/>
        <p:txBody>
          <a:bodyPr/>
          <a:lstStyle/>
          <a:p>
            <a:r>
              <a:rPr lang="zh-CN" altLang="en-US" smtClean="0"/>
              <a:t>单击此处编辑母版标题样式</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2934699F-B260-416C-872E-5082C4D9F18C}" type="datetimeFigureOut">
              <a:rPr lang="en-US" smtClean="0"/>
              <a:pPr/>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1A010-586E-43C9-B9D7-55480764B5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5" name="Date Placeholder 4"/>
          <p:cNvSpPr>
            <a:spLocks noGrp="1"/>
          </p:cNvSpPr>
          <p:nvPr>
            <p:ph type="dt" sz="half" idx="10"/>
          </p:nvPr>
        </p:nvSpPr>
        <p:spPr/>
        <p:txBody>
          <a:bodyPr/>
          <a:lstStyle/>
          <a:p>
            <a:fld id="{2934699F-B260-416C-872E-5082C4D9F18C}" type="datetimeFigureOut">
              <a:rPr lang="en-US" smtClean="0"/>
              <a:pPr/>
              <a:t>6/1/2020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11A010-586E-43C9-B9D7-55480764B5CF}"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2934699F-B260-416C-872E-5082C4D9F18C}" type="datetimeFigureOut">
              <a:rPr lang="en-US" smtClean="0"/>
              <a:pPr/>
              <a:t>6/1/2020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11A010-586E-43C9-B9D7-55480764B5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Date Placeholder 2"/>
          <p:cNvSpPr>
            <a:spLocks noGrp="1"/>
          </p:cNvSpPr>
          <p:nvPr>
            <p:ph type="dt" sz="half" idx="10"/>
          </p:nvPr>
        </p:nvSpPr>
        <p:spPr/>
        <p:txBody>
          <a:bodyPr/>
          <a:lstStyle/>
          <a:p>
            <a:fld id="{2934699F-B260-416C-872E-5082C4D9F18C}" type="datetimeFigureOut">
              <a:rPr lang="en-US" smtClean="0"/>
              <a:pPr/>
              <a:t>6/1/2020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11A010-586E-43C9-B9D7-55480764B5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934699F-B260-416C-872E-5082C4D9F18C}" type="datetimeFigureOut">
              <a:rPr lang="en-US" smtClean="0"/>
              <a:pPr/>
              <a:t>6/1/2020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11A010-586E-43C9-B9D7-55480764B5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934699F-B260-416C-872E-5082C4D9F18C}" type="datetimeFigureOut">
              <a:rPr lang="en-US" smtClean="0"/>
              <a:pPr/>
              <a:t>6/1/2020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11A010-586E-43C9-B9D7-55480764B5CF}"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2934699F-B260-416C-872E-5082C4D9F18C}" type="datetimeFigureOut">
              <a:rPr lang="en-US" smtClean="0"/>
              <a:pPr/>
              <a:t>6/1/2020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11A010-586E-43C9-B9D7-55480764B5CF}"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fld id="{2934699F-B260-416C-872E-5082C4D9F18C}" type="datetimeFigureOut">
              <a:rPr lang="en-US" smtClean="0"/>
              <a:pPr/>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1A010-586E-43C9-B9D7-55480764B5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934699F-B260-416C-872E-5082C4D9F18C}" type="datetimeFigureOut">
              <a:rPr lang="en-US" smtClean="0"/>
              <a:pPr/>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1A010-586E-43C9-B9D7-55480764B5CF}"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934699F-B260-416C-872E-5082C4D9F18C}" type="datetimeFigureOut">
              <a:rPr lang="en-US" smtClean="0"/>
              <a:pPr/>
              <a:t>6/1/2020</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4211A010-586E-43C9-B9D7-55480764B5CF}"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renewableenergyworld.com/2016/02/24/the-hidden-genius-of-geothermal-hvac-system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energystar.gov"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package" Target="../embeddings/Microsoft_Office_Word_Document1.docx"/></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energystar.gov/about/federal_tax_credits" TargetMode="External"/><Relationship Id="rId2" Type="http://schemas.openxmlformats.org/officeDocument/2006/relationships/hyperlink" Target="https://www.energy.gov/eere/funding/apply-eere-funding-opportunities" TargetMode="External"/><Relationship Id="rId1" Type="http://schemas.openxmlformats.org/officeDocument/2006/relationships/slideLayout" Target="../slideLayouts/slideLayout2.xml"/><Relationship Id="rId4" Type="http://schemas.openxmlformats.org/officeDocument/2006/relationships/hyperlink" Target="https://www.epa.gov/rhc/geothermal-heating-and-cooling-technolog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2276872"/>
            <a:ext cx="7772400" cy="1470025"/>
          </a:xfrm>
        </p:spPr>
        <p:txBody>
          <a:bodyPr>
            <a:noAutofit/>
          </a:bodyPr>
          <a:lstStyle/>
          <a:p>
            <a:pPr fontAlgn="base"/>
            <a:r>
              <a:rPr lang="en-US" sz="3500" b="1" dirty="0"/>
              <a:t>Renewable Energy Substitution Choice</a:t>
            </a:r>
            <a:r>
              <a:rPr lang="en-US" sz="3500" dirty="0"/>
              <a:t/>
            </a:r>
            <a:br>
              <a:rPr lang="en-US" sz="3500" dirty="0"/>
            </a:br>
            <a:r>
              <a:rPr lang="en-US" sz="3500" b="1" dirty="0"/>
              <a:t>--- Potential of Geothermal Heat Pump (GHP)</a:t>
            </a:r>
            <a:r>
              <a:rPr lang="en-US" sz="3500" dirty="0"/>
              <a:t/>
            </a:r>
            <a:br>
              <a:rPr lang="en-US" sz="3500" dirty="0"/>
            </a:br>
            <a:endParaRPr lang="en-US" sz="3500" dirty="0"/>
          </a:p>
        </p:txBody>
      </p:sp>
      <p:sp>
        <p:nvSpPr>
          <p:cNvPr id="3" name="副标题 2"/>
          <p:cNvSpPr>
            <a:spLocks noGrp="1"/>
          </p:cNvSpPr>
          <p:nvPr>
            <p:ph type="subTitle" idx="1"/>
          </p:nvPr>
        </p:nvSpPr>
        <p:spPr>
          <a:xfrm>
            <a:off x="1331640" y="4293096"/>
            <a:ext cx="6400800" cy="1752600"/>
          </a:xfrm>
        </p:spPr>
        <p:txBody>
          <a:bodyPr>
            <a:normAutofit/>
          </a:bodyPr>
          <a:lstStyle/>
          <a:p>
            <a:r>
              <a:rPr lang="en-US" sz="2000" dirty="0" err="1" smtClean="0"/>
              <a:t>Lanzheng</a:t>
            </a:r>
            <a:r>
              <a:rPr lang="en-US" sz="2000" dirty="0" smtClean="0"/>
              <a:t> Liu</a:t>
            </a:r>
            <a:endParaRPr lang="en-US" sz="2000" dirty="0"/>
          </a:p>
        </p:txBody>
      </p:sp>
    </p:spTree>
    <p:extLst>
      <p:ext uri="{BB962C8B-B14F-4D97-AF65-F5344CB8AC3E}">
        <p14:creationId xmlns:p14="http://schemas.microsoft.com/office/powerpoint/2010/main" xmlns="" val="37240839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331640" y="2060848"/>
            <a:ext cx="6948760" cy="4065315"/>
          </a:xfrm>
        </p:spPr>
        <p:txBody>
          <a:bodyPr>
            <a:normAutofit/>
          </a:bodyPr>
          <a:lstStyle/>
          <a:p>
            <a:pPr>
              <a:lnSpc>
                <a:spcPct val="200000"/>
              </a:lnSpc>
            </a:pPr>
            <a:r>
              <a:rPr lang="en-US" dirty="0" smtClean="0"/>
              <a:t>Introduction</a:t>
            </a:r>
          </a:p>
          <a:p>
            <a:pPr>
              <a:lnSpc>
                <a:spcPct val="200000"/>
              </a:lnSpc>
            </a:pPr>
            <a:r>
              <a:rPr lang="en-US" dirty="0" smtClean="0"/>
              <a:t>Cost</a:t>
            </a:r>
          </a:p>
          <a:p>
            <a:pPr>
              <a:lnSpc>
                <a:spcPct val="200000"/>
              </a:lnSpc>
            </a:pPr>
            <a:r>
              <a:rPr lang="en-US" dirty="0" smtClean="0"/>
              <a:t>Efficiency</a:t>
            </a:r>
          </a:p>
          <a:p>
            <a:pPr>
              <a:lnSpc>
                <a:spcPct val="200000"/>
              </a:lnSpc>
            </a:pPr>
            <a:r>
              <a:rPr lang="en-US" dirty="0" smtClean="0"/>
              <a:t>Saving</a:t>
            </a:r>
          </a:p>
          <a:p>
            <a:pPr>
              <a:lnSpc>
                <a:spcPct val="200000"/>
              </a:lnSpc>
            </a:pPr>
            <a:r>
              <a:rPr lang="en-US" dirty="0" smtClean="0"/>
              <a:t>Improvements</a:t>
            </a:r>
            <a:endParaRPr lang="en-US" dirty="0"/>
          </a:p>
        </p:txBody>
      </p:sp>
      <p:sp>
        <p:nvSpPr>
          <p:cNvPr id="3" name="标题 2"/>
          <p:cNvSpPr>
            <a:spLocks noGrp="1"/>
          </p:cNvSpPr>
          <p:nvPr>
            <p:ph type="title"/>
          </p:nvPr>
        </p:nvSpPr>
        <p:spPr/>
        <p:txBody>
          <a:bodyPr/>
          <a:lstStyle/>
          <a:p>
            <a:r>
              <a:rPr lang="en-US" dirty="0" smtClean="0"/>
              <a:t>Content</a:t>
            </a:r>
            <a:endParaRPr lang="en-US" dirty="0"/>
          </a:p>
        </p:txBody>
      </p:sp>
    </p:spTree>
    <p:extLst>
      <p:ext uri="{BB962C8B-B14F-4D97-AF65-F5344CB8AC3E}">
        <p14:creationId xmlns:p14="http://schemas.microsoft.com/office/powerpoint/2010/main" xmlns="" val="311578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75656" y="6237312"/>
            <a:ext cx="6768752" cy="360040"/>
          </a:xfrm>
        </p:spPr>
        <p:txBody>
          <a:bodyPr>
            <a:normAutofit fontScale="47500" lnSpcReduction="20000"/>
          </a:bodyPr>
          <a:lstStyle/>
          <a:p>
            <a:pPr marL="0" indent="0">
              <a:buNone/>
            </a:pPr>
            <a:r>
              <a:rPr lang="en-US" altLang="zh-CN" dirty="0" smtClean="0"/>
              <a:t>Source: </a:t>
            </a:r>
            <a:r>
              <a:rPr lang="en-US" dirty="0" smtClean="0">
                <a:hlinkClick r:id="rId2"/>
              </a:rPr>
              <a:t>https://www.renewableenergyworld.com/2016/02/24/the-hidden-genius-of-geothermal-hvac-systems/#gref</a:t>
            </a:r>
            <a:endParaRPr lang="en-US" dirty="0"/>
          </a:p>
        </p:txBody>
      </p:sp>
      <p:sp>
        <p:nvSpPr>
          <p:cNvPr id="2" name="标题 1"/>
          <p:cNvSpPr>
            <a:spLocks noGrp="1"/>
          </p:cNvSpPr>
          <p:nvPr>
            <p:ph type="title"/>
          </p:nvPr>
        </p:nvSpPr>
        <p:spPr/>
        <p:txBody>
          <a:bodyPr>
            <a:normAutofit/>
          </a:bodyPr>
          <a:lstStyle/>
          <a:p>
            <a:r>
              <a:rPr lang="en-US" sz="3000" b="1" dirty="0"/>
              <a:t>How Geothermal Heat Pump (GHP) Functions</a:t>
            </a:r>
            <a:endParaRPr lang="en-US" sz="3000" dirty="0"/>
          </a:p>
        </p:txBody>
      </p:sp>
      <p:pic>
        <p:nvPicPr>
          <p:cNvPr id="2050" name="Picture 2" descr="The Hidden Genius of Geothermal HVAC Systems - Renewable Energy World"/>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35696" y="1628800"/>
            <a:ext cx="5904656" cy="440309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矩形 3"/>
          <p:cNvSpPr/>
          <p:nvPr/>
        </p:nvSpPr>
        <p:spPr>
          <a:xfrm>
            <a:off x="1835696" y="5137689"/>
            <a:ext cx="2664296" cy="923330"/>
          </a:xfrm>
          <a:prstGeom prst="rect">
            <a:avLst/>
          </a:prstGeom>
        </p:spPr>
        <p:txBody>
          <a:bodyPr wrap="square">
            <a:spAutoFit/>
          </a:bodyPr>
          <a:lstStyle/>
          <a:p>
            <a:r>
              <a:rPr lang="en-US" dirty="0">
                <a:solidFill>
                  <a:schemeClr val="bg1">
                    <a:lumMod val="95000"/>
                  </a:schemeClr>
                </a:solidFill>
              </a:rPr>
              <a:t>&lt;302 Fahrenheit</a:t>
            </a:r>
          </a:p>
          <a:p>
            <a:r>
              <a:rPr lang="en-US" dirty="0" smtClean="0">
                <a:solidFill>
                  <a:schemeClr val="bg1">
                    <a:lumMod val="95000"/>
                  </a:schemeClr>
                </a:solidFill>
              </a:rPr>
              <a:t>Source </a:t>
            </a:r>
            <a:r>
              <a:rPr lang="en-US" dirty="0">
                <a:solidFill>
                  <a:schemeClr val="bg1">
                    <a:lumMod val="95000"/>
                  </a:schemeClr>
                </a:solidFill>
              </a:rPr>
              <a:t>for geothermal </a:t>
            </a:r>
            <a:r>
              <a:rPr lang="en-US" dirty="0" smtClean="0">
                <a:solidFill>
                  <a:schemeClr val="bg1">
                    <a:lumMod val="95000"/>
                  </a:schemeClr>
                </a:solidFill>
              </a:rPr>
              <a:t>heat </a:t>
            </a:r>
            <a:r>
              <a:rPr lang="en-US" dirty="0">
                <a:solidFill>
                  <a:schemeClr val="bg1">
                    <a:lumMod val="95000"/>
                  </a:schemeClr>
                </a:solidFill>
              </a:rPr>
              <a:t>pump (GHP</a:t>
            </a:r>
            <a:r>
              <a:rPr lang="en-US" dirty="0" smtClean="0">
                <a:solidFill>
                  <a:schemeClr val="bg1">
                    <a:lumMod val="95000"/>
                  </a:schemeClr>
                </a:solidFill>
              </a:rPr>
              <a:t>)</a:t>
            </a:r>
            <a:endParaRPr lang="en-US" dirty="0">
              <a:solidFill>
                <a:schemeClr val="bg1">
                  <a:lumMod val="95000"/>
                </a:schemeClr>
              </a:solidFill>
            </a:endParaRPr>
          </a:p>
        </p:txBody>
      </p:sp>
    </p:spTree>
    <p:extLst>
      <p:ext uri="{BB962C8B-B14F-4D97-AF65-F5344CB8AC3E}">
        <p14:creationId xmlns:p14="http://schemas.microsoft.com/office/powerpoint/2010/main" xmlns="" val="6973466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187624" y="5301208"/>
            <a:ext cx="7427168" cy="1224136"/>
          </a:xfrm>
        </p:spPr>
        <p:txBody>
          <a:bodyPr>
            <a:normAutofit fontScale="70000" lnSpcReduction="20000"/>
          </a:bodyPr>
          <a:lstStyle/>
          <a:p>
            <a:pPr marL="0" indent="0">
              <a:buNone/>
            </a:pPr>
            <a:r>
              <a:rPr lang="en-US" i="1" dirty="0"/>
              <a:t>“Actual duck curve shown in brown, representing data from March 27, 2017 in Los Angeles Department of Water and Power territory. The net load (brown) represents the load without solar energy (dotted blue) minus the available solar energy (orange</a:t>
            </a:r>
            <a:r>
              <a:rPr lang="en-US" i="1" dirty="0" smtClean="0"/>
              <a:t>)</a:t>
            </a:r>
            <a:r>
              <a:rPr lang="en-US" i="1" dirty="0"/>
              <a:t> represents the load </a:t>
            </a:r>
            <a:r>
              <a:rPr lang="en-US" i="1" dirty="0" smtClean="0"/>
              <a:t>with </a:t>
            </a:r>
            <a:r>
              <a:rPr lang="en-US" i="1" dirty="0"/>
              <a:t>solar energy </a:t>
            </a:r>
            <a:r>
              <a:rPr lang="en-US" i="1" dirty="0" smtClean="0"/>
              <a:t>.”  </a:t>
            </a:r>
            <a:r>
              <a:rPr lang="en-US" dirty="0" err="1"/>
              <a:t>Behdad</a:t>
            </a:r>
            <a:r>
              <a:rPr lang="en-US" dirty="0"/>
              <a:t>, K., Joan, O., &amp; Lauren, C. (2020)</a:t>
            </a:r>
          </a:p>
          <a:p>
            <a:endParaRPr lang="en-US" dirty="0"/>
          </a:p>
        </p:txBody>
      </p:sp>
      <p:sp>
        <p:nvSpPr>
          <p:cNvPr id="2" name="标题 1"/>
          <p:cNvSpPr>
            <a:spLocks noGrp="1"/>
          </p:cNvSpPr>
          <p:nvPr>
            <p:ph type="title"/>
          </p:nvPr>
        </p:nvSpPr>
        <p:spPr/>
        <p:txBody>
          <a:bodyPr/>
          <a:lstStyle/>
          <a:p>
            <a:r>
              <a:rPr lang="en-US" dirty="0" smtClean="0"/>
              <a:t>Duck Curve</a:t>
            </a:r>
            <a:endParaRPr lang="en-US" dirty="0"/>
          </a:p>
        </p:txBody>
      </p:sp>
      <p:pic>
        <p:nvPicPr>
          <p:cNvPr id="3074" name="Picture 2" descr="捕获"/>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47663" y="1700808"/>
            <a:ext cx="6388505" cy="3456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203593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72067" y="2492896"/>
            <a:ext cx="7408333" cy="3633267"/>
          </a:xfrm>
        </p:spPr>
        <p:txBody>
          <a:bodyPr/>
          <a:lstStyle/>
          <a:p>
            <a:pPr marL="0" indent="0">
              <a:lnSpc>
                <a:spcPct val="200000"/>
              </a:lnSpc>
              <a:buNone/>
            </a:pPr>
            <a:r>
              <a:rPr lang="en-US" dirty="0" smtClean="0"/>
              <a:t>A)	Keep making profit?</a:t>
            </a:r>
          </a:p>
          <a:p>
            <a:pPr marL="0" indent="0">
              <a:lnSpc>
                <a:spcPct val="200000"/>
              </a:lnSpc>
              <a:buNone/>
            </a:pPr>
            <a:r>
              <a:rPr lang="en-US" dirty="0" smtClean="0"/>
              <a:t>B)	Not increasing </a:t>
            </a:r>
            <a:r>
              <a:rPr lang="en-US" dirty="0"/>
              <a:t>utility </a:t>
            </a:r>
            <a:r>
              <a:rPr lang="en-US" dirty="0" smtClean="0"/>
              <a:t>price?</a:t>
            </a:r>
          </a:p>
          <a:p>
            <a:pPr marL="0" indent="0">
              <a:lnSpc>
                <a:spcPct val="200000"/>
              </a:lnSpc>
              <a:buNone/>
            </a:pPr>
            <a:r>
              <a:rPr lang="en-US" dirty="0" smtClean="0"/>
              <a:t>C)	States cover extra </a:t>
            </a:r>
            <a:r>
              <a:rPr lang="en-US" dirty="0"/>
              <a:t>maintaining </a:t>
            </a:r>
            <a:r>
              <a:rPr lang="en-US" dirty="0" smtClean="0"/>
              <a:t>fee?</a:t>
            </a:r>
            <a:endParaRPr lang="en-US" dirty="0"/>
          </a:p>
        </p:txBody>
      </p:sp>
      <p:sp>
        <p:nvSpPr>
          <p:cNvPr id="3" name="标题 2"/>
          <p:cNvSpPr>
            <a:spLocks noGrp="1"/>
          </p:cNvSpPr>
          <p:nvPr>
            <p:ph type="title"/>
          </p:nvPr>
        </p:nvSpPr>
        <p:spPr/>
        <p:txBody>
          <a:bodyPr/>
          <a:lstStyle/>
          <a:p>
            <a:endParaRPr lang="en-US" dirty="0"/>
          </a:p>
        </p:txBody>
      </p:sp>
    </p:spTree>
    <p:extLst>
      <p:ext uri="{BB962C8B-B14F-4D97-AF65-F5344CB8AC3E}">
        <p14:creationId xmlns:p14="http://schemas.microsoft.com/office/powerpoint/2010/main" xmlns="" val="20389179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4"/>
          <p:cNvGraphicFramePr>
            <a:graphicFrameLocks noGrp="1"/>
          </p:cNvGraphicFramePr>
          <p:nvPr>
            <p:ph idx="1"/>
            <p:extLst>
              <p:ext uri="{D42A27DB-BD31-4B8C-83A1-F6EECF244321}">
                <p14:modId xmlns:p14="http://schemas.microsoft.com/office/powerpoint/2010/main" xmlns="" val="961848111"/>
              </p:ext>
            </p:extLst>
          </p:nvPr>
        </p:nvGraphicFramePr>
        <p:xfrm>
          <a:off x="899592" y="1916832"/>
          <a:ext cx="7027107" cy="3385380"/>
        </p:xfrm>
        <a:graphic>
          <a:graphicData uri="http://schemas.openxmlformats.org/drawingml/2006/table">
            <a:tbl>
              <a:tblPr firstRow="1" firstCol="1" bandRow="1">
                <a:tableStyleId>{5C22544A-7EE6-4342-B048-85BDC9FD1C3A}</a:tableStyleId>
              </a:tblPr>
              <a:tblGrid>
                <a:gridCol w="2342369"/>
                <a:gridCol w="2342369"/>
                <a:gridCol w="2342369"/>
              </a:tblGrid>
              <a:tr h="572872">
                <a:tc>
                  <a:txBody>
                    <a:bodyPr/>
                    <a:lstStyle/>
                    <a:p>
                      <a:pPr>
                        <a:lnSpc>
                          <a:spcPct val="115000"/>
                        </a:lnSpc>
                        <a:spcAft>
                          <a:spcPts val="0"/>
                        </a:spcAft>
                      </a:pPr>
                      <a:r>
                        <a:rPr lang="en-US" sz="1200" dirty="0">
                          <a:effectLst/>
                        </a:rPr>
                        <a:t> </a:t>
                      </a:r>
                      <a:endParaRPr lang="en-US" sz="1100" dirty="0">
                        <a:effectLst/>
                        <a:latin typeface="Calibri"/>
                        <a:ea typeface="宋体"/>
                        <a:cs typeface="Times New Roman"/>
                      </a:endParaRPr>
                    </a:p>
                  </a:txBody>
                  <a:tcPr marL="68580" marR="68580" marT="0" marB="0"/>
                </a:tc>
                <a:tc>
                  <a:txBody>
                    <a:bodyPr/>
                    <a:lstStyle/>
                    <a:p>
                      <a:pPr>
                        <a:lnSpc>
                          <a:spcPct val="115000"/>
                        </a:lnSpc>
                        <a:spcAft>
                          <a:spcPts val="0"/>
                        </a:spcAft>
                      </a:pPr>
                      <a:r>
                        <a:rPr lang="en-US" sz="1200">
                          <a:effectLst/>
                        </a:rPr>
                        <a:t># of Housing Units (Million)</a:t>
                      </a:r>
                      <a:endParaRPr lang="en-US" sz="1100">
                        <a:effectLst/>
                        <a:latin typeface="Calibri"/>
                        <a:ea typeface="宋体"/>
                        <a:cs typeface="Times New Roman"/>
                      </a:endParaRPr>
                    </a:p>
                  </a:txBody>
                  <a:tcPr marL="68580" marR="68580" marT="0" marB="0"/>
                </a:tc>
                <a:tc>
                  <a:txBody>
                    <a:bodyPr/>
                    <a:lstStyle/>
                    <a:p>
                      <a:pPr>
                        <a:lnSpc>
                          <a:spcPct val="115000"/>
                        </a:lnSpc>
                        <a:spcAft>
                          <a:spcPts val="0"/>
                        </a:spcAft>
                      </a:pPr>
                      <a:r>
                        <a:rPr lang="en-US" sz="1200" dirty="0" smtClean="0">
                          <a:effectLst/>
                        </a:rPr>
                        <a:t>Per</a:t>
                      </a:r>
                      <a:r>
                        <a:rPr lang="en-US" sz="1200" baseline="0" dirty="0" smtClean="0">
                          <a:effectLst/>
                        </a:rPr>
                        <a:t> </a:t>
                      </a:r>
                      <a:r>
                        <a:rPr lang="en-US" sz="1200" dirty="0" smtClean="0">
                          <a:effectLst/>
                        </a:rPr>
                        <a:t>housing unit</a:t>
                      </a:r>
                      <a:r>
                        <a:rPr lang="en-US" sz="1100" baseline="0" dirty="0" smtClean="0">
                          <a:effectLst/>
                        </a:rPr>
                        <a:t> </a:t>
                      </a:r>
                      <a:r>
                        <a:rPr lang="en-US" sz="1200" dirty="0" smtClean="0">
                          <a:effectLst/>
                        </a:rPr>
                        <a:t>Energy Consumption</a:t>
                      </a:r>
                      <a:r>
                        <a:rPr lang="en-US" sz="1200" baseline="0" dirty="0" smtClean="0">
                          <a:effectLst/>
                        </a:rPr>
                        <a:t> ($)</a:t>
                      </a:r>
                      <a:endParaRPr lang="en-US" sz="1100" dirty="0">
                        <a:effectLst/>
                        <a:latin typeface="Calibri"/>
                        <a:ea typeface="宋体"/>
                        <a:cs typeface="Times New Roman"/>
                      </a:endParaRPr>
                    </a:p>
                  </a:txBody>
                  <a:tcPr marL="68580" marR="68580" marT="0" marB="0"/>
                </a:tc>
              </a:tr>
              <a:tr h="277794">
                <a:tc>
                  <a:txBody>
                    <a:bodyPr/>
                    <a:lstStyle/>
                    <a:p>
                      <a:pPr>
                        <a:lnSpc>
                          <a:spcPct val="115000"/>
                        </a:lnSpc>
                        <a:spcAft>
                          <a:spcPts val="0"/>
                        </a:spcAft>
                      </a:pPr>
                      <a:r>
                        <a:rPr lang="en-US" sz="1200">
                          <a:effectLst/>
                        </a:rPr>
                        <a:t>New England</a:t>
                      </a:r>
                      <a:endParaRPr lang="en-US" sz="1100">
                        <a:effectLst/>
                        <a:latin typeface="Calibri"/>
                        <a:ea typeface="宋体"/>
                        <a:cs typeface="Times New Roman"/>
                      </a:endParaRPr>
                    </a:p>
                  </a:txBody>
                  <a:tcPr marL="68580" marR="68580" marT="0" marB="0"/>
                </a:tc>
                <a:tc>
                  <a:txBody>
                    <a:bodyPr/>
                    <a:lstStyle/>
                    <a:p>
                      <a:pPr>
                        <a:lnSpc>
                          <a:spcPct val="115000"/>
                        </a:lnSpc>
                        <a:spcAft>
                          <a:spcPts val="0"/>
                        </a:spcAft>
                      </a:pPr>
                      <a:r>
                        <a:rPr lang="en-US" sz="1200">
                          <a:effectLst/>
                        </a:rPr>
                        <a:t>5.6</a:t>
                      </a:r>
                      <a:endParaRPr lang="en-US" sz="1100">
                        <a:effectLst/>
                        <a:latin typeface="Calibri"/>
                        <a:ea typeface="宋体"/>
                        <a:cs typeface="Times New Roman"/>
                      </a:endParaRPr>
                    </a:p>
                  </a:txBody>
                  <a:tcPr marL="68580" marR="68580" marT="0" marB="0"/>
                </a:tc>
                <a:tc>
                  <a:txBody>
                    <a:bodyPr/>
                    <a:lstStyle/>
                    <a:p>
                      <a:pPr>
                        <a:lnSpc>
                          <a:spcPct val="115000"/>
                        </a:lnSpc>
                        <a:spcAft>
                          <a:spcPts val="0"/>
                        </a:spcAft>
                      </a:pPr>
                      <a:r>
                        <a:rPr lang="en-US" sz="1200" dirty="0" smtClean="0">
                          <a:effectLst/>
                        </a:rPr>
                        <a:t>$2,186</a:t>
                      </a:r>
                      <a:endParaRPr lang="en-US" sz="1100" dirty="0">
                        <a:effectLst/>
                        <a:latin typeface="Calibri"/>
                        <a:ea typeface="宋体"/>
                        <a:cs typeface="Times New Roman"/>
                      </a:endParaRPr>
                    </a:p>
                  </a:txBody>
                  <a:tcPr marL="68580" marR="68580" marT="0" marB="0"/>
                </a:tc>
              </a:tr>
              <a:tr h="277794">
                <a:tc>
                  <a:txBody>
                    <a:bodyPr/>
                    <a:lstStyle/>
                    <a:p>
                      <a:pPr>
                        <a:lnSpc>
                          <a:spcPct val="115000"/>
                        </a:lnSpc>
                        <a:spcAft>
                          <a:spcPts val="0"/>
                        </a:spcAft>
                      </a:pPr>
                      <a:r>
                        <a:rPr lang="en-US" sz="1200">
                          <a:effectLst/>
                        </a:rPr>
                        <a:t>Middle Atlatic</a:t>
                      </a:r>
                      <a:endParaRPr lang="en-US" sz="1100">
                        <a:effectLst/>
                        <a:latin typeface="Calibri"/>
                        <a:ea typeface="宋体"/>
                        <a:cs typeface="Times New Roman"/>
                      </a:endParaRPr>
                    </a:p>
                  </a:txBody>
                  <a:tcPr marL="68580" marR="68580" marT="0" marB="0"/>
                </a:tc>
                <a:tc>
                  <a:txBody>
                    <a:bodyPr/>
                    <a:lstStyle/>
                    <a:p>
                      <a:pPr>
                        <a:lnSpc>
                          <a:spcPct val="115000"/>
                        </a:lnSpc>
                        <a:spcAft>
                          <a:spcPts val="0"/>
                        </a:spcAft>
                      </a:pPr>
                      <a:r>
                        <a:rPr lang="en-US" sz="1200">
                          <a:effectLst/>
                        </a:rPr>
                        <a:t>15.4</a:t>
                      </a:r>
                      <a:endParaRPr lang="en-US" sz="1100">
                        <a:effectLst/>
                        <a:latin typeface="Calibri"/>
                        <a:ea typeface="宋体"/>
                        <a:cs typeface="Times New Roman"/>
                      </a:endParaRPr>
                    </a:p>
                  </a:txBody>
                  <a:tcPr marL="68580" marR="68580" marT="0" marB="0"/>
                </a:tc>
                <a:tc>
                  <a:txBody>
                    <a:bodyPr/>
                    <a:lstStyle/>
                    <a:p>
                      <a:pPr>
                        <a:lnSpc>
                          <a:spcPct val="115000"/>
                        </a:lnSpc>
                        <a:spcAft>
                          <a:spcPts val="0"/>
                        </a:spcAft>
                      </a:pPr>
                      <a:r>
                        <a:rPr lang="en-US" sz="1200" dirty="0" smtClean="0">
                          <a:effectLst/>
                        </a:rPr>
                        <a:t>$2,055</a:t>
                      </a:r>
                      <a:endParaRPr lang="en-US" sz="1100" dirty="0">
                        <a:effectLst/>
                        <a:latin typeface="Calibri"/>
                        <a:ea typeface="宋体"/>
                        <a:cs typeface="Times New Roman"/>
                      </a:endParaRPr>
                    </a:p>
                  </a:txBody>
                  <a:tcPr marL="68580" marR="68580" marT="0" marB="0"/>
                </a:tc>
              </a:tr>
              <a:tr h="277794">
                <a:tc>
                  <a:txBody>
                    <a:bodyPr/>
                    <a:lstStyle/>
                    <a:p>
                      <a:pPr>
                        <a:lnSpc>
                          <a:spcPct val="115000"/>
                        </a:lnSpc>
                        <a:spcAft>
                          <a:spcPts val="0"/>
                        </a:spcAft>
                      </a:pPr>
                      <a:r>
                        <a:rPr lang="en-US" sz="1200">
                          <a:effectLst/>
                        </a:rPr>
                        <a:t>Single-family</a:t>
                      </a:r>
                      <a:endParaRPr lang="en-US" sz="1100">
                        <a:effectLst/>
                        <a:latin typeface="Calibri"/>
                        <a:ea typeface="宋体"/>
                        <a:cs typeface="Times New Roman"/>
                      </a:endParaRPr>
                    </a:p>
                  </a:txBody>
                  <a:tcPr marL="68580" marR="68580" marT="0" marB="0"/>
                </a:tc>
                <a:tc>
                  <a:txBody>
                    <a:bodyPr/>
                    <a:lstStyle/>
                    <a:p>
                      <a:pPr>
                        <a:lnSpc>
                          <a:spcPct val="115000"/>
                        </a:lnSpc>
                        <a:spcAft>
                          <a:spcPts val="0"/>
                        </a:spcAft>
                      </a:pPr>
                      <a:r>
                        <a:rPr lang="en-US" sz="1200">
                          <a:effectLst/>
                        </a:rPr>
                        <a:t>10.8</a:t>
                      </a:r>
                      <a:endParaRPr lang="en-US" sz="1100">
                        <a:effectLst/>
                        <a:latin typeface="Calibri"/>
                        <a:ea typeface="宋体"/>
                        <a:cs typeface="Times New Roman"/>
                      </a:endParaRPr>
                    </a:p>
                  </a:txBody>
                  <a:tcPr marL="68580" marR="68580" marT="0" marB="0"/>
                </a:tc>
                <a:tc>
                  <a:txBody>
                    <a:bodyPr/>
                    <a:lstStyle/>
                    <a:p>
                      <a:pPr>
                        <a:lnSpc>
                          <a:spcPct val="115000"/>
                        </a:lnSpc>
                        <a:spcAft>
                          <a:spcPts val="0"/>
                        </a:spcAft>
                      </a:pPr>
                      <a:r>
                        <a:rPr lang="en-US" sz="1200" dirty="0" smtClean="0">
                          <a:effectLst/>
                        </a:rPr>
                        <a:t>$2,974</a:t>
                      </a:r>
                      <a:endParaRPr lang="en-US" sz="1100" dirty="0">
                        <a:effectLst/>
                        <a:latin typeface="Calibri"/>
                        <a:ea typeface="宋体"/>
                        <a:cs typeface="Times New Roman"/>
                      </a:endParaRPr>
                    </a:p>
                  </a:txBody>
                  <a:tcPr marL="68580" marR="68580" marT="0" marB="0"/>
                </a:tc>
              </a:tr>
              <a:tr h="572872">
                <a:tc>
                  <a:txBody>
                    <a:bodyPr/>
                    <a:lstStyle/>
                    <a:p>
                      <a:pPr>
                        <a:lnSpc>
                          <a:spcPct val="115000"/>
                        </a:lnSpc>
                        <a:spcAft>
                          <a:spcPts val="0"/>
                        </a:spcAft>
                      </a:pPr>
                      <a:r>
                        <a:rPr lang="en-US" sz="1200">
                          <a:effectLst/>
                        </a:rPr>
                        <a:t>Apartments in buildings with 2-4 units</a:t>
                      </a:r>
                      <a:endParaRPr lang="en-US" sz="1100">
                        <a:effectLst/>
                        <a:latin typeface="Calibri"/>
                        <a:ea typeface="宋体"/>
                        <a:cs typeface="Times New Roman"/>
                      </a:endParaRPr>
                    </a:p>
                  </a:txBody>
                  <a:tcPr marL="68580" marR="68580" marT="0" marB="0"/>
                </a:tc>
                <a:tc>
                  <a:txBody>
                    <a:bodyPr/>
                    <a:lstStyle/>
                    <a:p>
                      <a:pPr>
                        <a:lnSpc>
                          <a:spcPct val="115000"/>
                        </a:lnSpc>
                        <a:spcAft>
                          <a:spcPts val="0"/>
                        </a:spcAft>
                      </a:pPr>
                      <a:r>
                        <a:rPr lang="en-US" sz="1200">
                          <a:effectLst/>
                        </a:rPr>
                        <a:t>3.2</a:t>
                      </a:r>
                      <a:endParaRPr lang="en-US" sz="1100">
                        <a:effectLst/>
                        <a:latin typeface="Calibri"/>
                        <a:ea typeface="宋体"/>
                        <a:cs typeface="Times New Roman"/>
                      </a:endParaRPr>
                    </a:p>
                  </a:txBody>
                  <a:tcPr marL="68580" marR="68580" marT="0" marB="0"/>
                </a:tc>
                <a:tc>
                  <a:txBody>
                    <a:bodyPr/>
                    <a:lstStyle/>
                    <a:p>
                      <a:pPr>
                        <a:lnSpc>
                          <a:spcPct val="115000"/>
                        </a:lnSpc>
                        <a:spcAft>
                          <a:spcPts val="0"/>
                        </a:spcAft>
                      </a:pPr>
                      <a:r>
                        <a:rPr lang="en-US" sz="1200" dirty="0" smtClean="0">
                          <a:effectLst/>
                        </a:rPr>
                        <a:t>$1,105</a:t>
                      </a:r>
                      <a:endParaRPr lang="en-US" sz="1100" dirty="0">
                        <a:effectLst/>
                        <a:latin typeface="Calibri"/>
                        <a:ea typeface="宋体"/>
                        <a:cs typeface="Times New Roman"/>
                      </a:endParaRPr>
                    </a:p>
                  </a:txBody>
                  <a:tcPr marL="68580" marR="68580" marT="0" marB="0"/>
                </a:tc>
              </a:tr>
              <a:tr h="572872">
                <a:tc>
                  <a:txBody>
                    <a:bodyPr/>
                    <a:lstStyle/>
                    <a:p>
                      <a:pPr>
                        <a:lnSpc>
                          <a:spcPct val="115000"/>
                        </a:lnSpc>
                        <a:spcAft>
                          <a:spcPts val="0"/>
                        </a:spcAft>
                      </a:pPr>
                      <a:r>
                        <a:rPr lang="en-US" sz="1200">
                          <a:effectLst/>
                        </a:rPr>
                        <a:t>Apartments in buildings with 5 or more units</a:t>
                      </a:r>
                      <a:endParaRPr lang="en-US" sz="1100">
                        <a:effectLst/>
                        <a:latin typeface="Calibri"/>
                        <a:ea typeface="宋体"/>
                        <a:cs typeface="Times New Roman"/>
                      </a:endParaRPr>
                    </a:p>
                  </a:txBody>
                  <a:tcPr marL="68580" marR="68580" marT="0" marB="0"/>
                </a:tc>
                <a:tc>
                  <a:txBody>
                    <a:bodyPr/>
                    <a:lstStyle/>
                    <a:p>
                      <a:pPr>
                        <a:lnSpc>
                          <a:spcPct val="115000"/>
                        </a:lnSpc>
                        <a:spcAft>
                          <a:spcPts val="0"/>
                        </a:spcAft>
                      </a:pPr>
                      <a:r>
                        <a:rPr lang="en-US" sz="1200">
                          <a:effectLst/>
                        </a:rPr>
                        <a:t>4.7</a:t>
                      </a:r>
                      <a:endParaRPr lang="en-US" sz="1100">
                        <a:effectLst/>
                        <a:latin typeface="Calibri"/>
                        <a:ea typeface="宋体"/>
                        <a:cs typeface="Times New Roman"/>
                      </a:endParaRPr>
                    </a:p>
                  </a:txBody>
                  <a:tcPr marL="68580" marR="68580" marT="0" marB="0"/>
                </a:tc>
                <a:tc>
                  <a:txBody>
                    <a:bodyPr/>
                    <a:lstStyle/>
                    <a:p>
                      <a:pPr>
                        <a:lnSpc>
                          <a:spcPct val="115000"/>
                        </a:lnSpc>
                        <a:spcAft>
                          <a:spcPts val="0"/>
                        </a:spcAft>
                      </a:pPr>
                      <a:r>
                        <a:rPr lang="en-US" sz="1200" dirty="0" smtClean="0">
                          <a:effectLst/>
                        </a:rPr>
                        <a:t>$834</a:t>
                      </a:r>
                      <a:endParaRPr lang="en-US" sz="1100" dirty="0">
                        <a:effectLst/>
                        <a:latin typeface="Calibri"/>
                        <a:ea typeface="宋体"/>
                        <a:cs typeface="Times New Roman"/>
                      </a:endParaRPr>
                    </a:p>
                  </a:txBody>
                  <a:tcPr marL="68580" marR="68580" marT="0" marB="0"/>
                </a:tc>
              </a:tr>
              <a:tr h="277794">
                <a:tc>
                  <a:txBody>
                    <a:bodyPr/>
                    <a:lstStyle/>
                    <a:p>
                      <a:pPr>
                        <a:lnSpc>
                          <a:spcPct val="115000"/>
                        </a:lnSpc>
                        <a:spcAft>
                          <a:spcPts val="0"/>
                        </a:spcAft>
                      </a:pPr>
                      <a:r>
                        <a:rPr lang="en-US" sz="1200">
                          <a:effectLst/>
                        </a:rPr>
                        <a:t>Natural Gas</a:t>
                      </a:r>
                      <a:endParaRPr lang="en-US" sz="1100">
                        <a:effectLst/>
                        <a:latin typeface="Calibri"/>
                        <a:ea typeface="宋体"/>
                        <a:cs typeface="Times New Roman"/>
                      </a:endParaRPr>
                    </a:p>
                  </a:txBody>
                  <a:tcPr marL="68580" marR="68580" marT="0" marB="0"/>
                </a:tc>
                <a:tc>
                  <a:txBody>
                    <a:bodyPr/>
                    <a:lstStyle/>
                    <a:p>
                      <a:pPr>
                        <a:lnSpc>
                          <a:spcPct val="115000"/>
                        </a:lnSpc>
                        <a:spcAft>
                          <a:spcPts val="0"/>
                        </a:spcAft>
                      </a:pPr>
                      <a:r>
                        <a:rPr lang="en-US" sz="1200" dirty="0">
                          <a:solidFill>
                            <a:srgbClr val="FF0000"/>
                          </a:solidFill>
                          <a:effectLst/>
                        </a:rPr>
                        <a:t>10.6</a:t>
                      </a:r>
                      <a:endParaRPr lang="en-US" sz="1100" dirty="0">
                        <a:solidFill>
                          <a:srgbClr val="FF0000"/>
                        </a:solidFill>
                        <a:effectLst/>
                        <a:latin typeface="Calibri"/>
                        <a:ea typeface="宋体"/>
                        <a:cs typeface="Times New Roman"/>
                      </a:endParaRPr>
                    </a:p>
                  </a:txBody>
                  <a:tcPr marL="68580" marR="68580" marT="0" marB="0"/>
                </a:tc>
                <a:tc>
                  <a:txBody>
                    <a:bodyPr/>
                    <a:lstStyle/>
                    <a:p>
                      <a:pPr>
                        <a:lnSpc>
                          <a:spcPct val="115000"/>
                        </a:lnSpc>
                        <a:spcAft>
                          <a:spcPts val="0"/>
                        </a:spcAft>
                      </a:pPr>
                      <a:r>
                        <a:rPr lang="en-US" sz="1200" dirty="0" smtClean="0">
                          <a:solidFill>
                            <a:srgbClr val="FF0000"/>
                          </a:solidFill>
                          <a:effectLst/>
                        </a:rPr>
                        <a:t>$2,073</a:t>
                      </a:r>
                      <a:endParaRPr lang="en-US" sz="1100" dirty="0">
                        <a:solidFill>
                          <a:srgbClr val="FF0000"/>
                        </a:solidFill>
                        <a:effectLst/>
                        <a:latin typeface="Calibri"/>
                        <a:ea typeface="宋体"/>
                        <a:cs typeface="Times New Roman"/>
                      </a:endParaRPr>
                    </a:p>
                  </a:txBody>
                  <a:tcPr marL="68580" marR="68580" marT="0" marB="0"/>
                </a:tc>
              </a:tr>
              <a:tr h="277794">
                <a:tc>
                  <a:txBody>
                    <a:bodyPr/>
                    <a:lstStyle/>
                    <a:p>
                      <a:pPr>
                        <a:lnSpc>
                          <a:spcPct val="115000"/>
                        </a:lnSpc>
                        <a:spcAft>
                          <a:spcPts val="0"/>
                        </a:spcAft>
                      </a:pPr>
                      <a:r>
                        <a:rPr lang="en-US" sz="1200">
                          <a:effectLst/>
                        </a:rPr>
                        <a:t>Electricity</a:t>
                      </a:r>
                      <a:endParaRPr lang="en-US" sz="1100">
                        <a:effectLst/>
                        <a:latin typeface="Calibri"/>
                        <a:ea typeface="宋体"/>
                        <a:cs typeface="Times New Roman"/>
                      </a:endParaRPr>
                    </a:p>
                  </a:txBody>
                  <a:tcPr marL="68580" marR="68580" marT="0" marB="0"/>
                </a:tc>
                <a:tc>
                  <a:txBody>
                    <a:bodyPr/>
                    <a:lstStyle/>
                    <a:p>
                      <a:pPr>
                        <a:lnSpc>
                          <a:spcPct val="115000"/>
                        </a:lnSpc>
                        <a:spcAft>
                          <a:spcPts val="0"/>
                        </a:spcAft>
                      </a:pPr>
                      <a:r>
                        <a:rPr lang="en-US" sz="1200">
                          <a:solidFill>
                            <a:srgbClr val="FF0000"/>
                          </a:solidFill>
                          <a:effectLst/>
                        </a:rPr>
                        <a:t>6.8</a:t>
                      </a:r>
                      <a:endParaRPr lang="en-US" sz="1100">
                        <a:solidFill>
                          <a:srgbClr val="FF0000"/>
                        </a:solidFill>
                        <a:effectLst/>
                        <a:latin typeface="Calibri"/>
                        <a:ea typeface="宋体"/>
                        <a:cs typeface="Times New Roman"/>
                      </a:endParaRPr>
                    </a:p>
                  </a:txBody>
                  <a:tcPr marL="68580" marR="68580" marT="0" marB="0"/>
                </a:tc>
                <a:tc>
                  <a:txBody>
                    <a:bodyPr/>
                    <a:lstStyle/>
                    <a:p>
                      <a:pPr>
                        <a:lnSpc>
                          <a:spcPct val="115000"/>
                        </a:lnSpc>
                        <a:spcAft>
                          <a:spcPts val="0"/>
                        </a:spcAft>
                      </a:pPr>
                      <a:r>
                        <a:rPr lang="en-US" sz="1200" dirty="0" smtClean="0">
                          <a:solidFill>
                            <a:srgbClr val="FF0000"/>
                          </a:solidFill>
                          <a:effectLst/>
                        </a:rPr>
                        <a:t>$1,963</a:t>
                      </a:r>
                      <a:endParaRPr lang="en-US" sz="1100" dirty="0">
                        <a:solidFill>
                          <a:srgbClr val="FF0000"/>
                        </a:solidFill>
                        <a:effectLst/>
                        <a:latin typeface="Calibri"/>
                        <a:ea typeface="宋体"/>
                        <a:cs typeface="Times New Roman"/>
                      </a:endParaRPr>
                    </a:p>
                  </a:txBody>
                  <a:tcPr marL="68580" marR="68580" marT="0" marB="0"/>
                </a:tc>
              </a:tr>
              <a:tr h="277794">
                <a:tc>
                  <a:txBody>
                    <a:bodyPr/>
                    <a:lstStyle/>
                    <a:p>
                      <a:pPr>
                        <a:lnSpc>
                          <a:spcPct val="115000"/>
                        </a:lnSpc>
                        <a:spcAft>
                          <a:spcPts val="0"/>
                        </a:spcAft>
                      </a:pPr>
                      <a:r>
                        <a:rPr lang="en-US" sz="1200">
                          <a:effectLst/>
                        </a:rPr>
                        <a:t>Fuel Oil</a:t>
                      </a:r>
                      <a:endParaRPr lang="en-US" sz="1100">
                        <a:effectLst/>
                        <a:latin typeface="Calibri"/>
                        <a:ea typeface="宋体"/>
                        <a:cs typeface="Times New Roman"/>
                      </a:endParaRPr>
                    </a:p>
                  </a:txBody>
                  <a:tcPr marL="68580" marR="68580" marT="0" marB="0"/>
                </a:tc>
                <a:tc>
                  <a:txBody>
                    <a:bodyPr/>
                    <a:lstStyle/>
                    <a:p>
                      <a:pPr>
                        <a:lnSpc>
                          <a:spcPct val="115000"/>
                        </a:lnSpc>
                        <a:spcAft>
                          <a:spcPts val="0"/>
                        </a:spcAft>
                      </a:pPr>
                      <a:r>
                        <a:rPr lang="en-US" sz="1200">
                          <a:effectLst/>
                        </a:rPr>
                        <a:t>2.5</a:t>
                      </a:r>
                      <a:endParaRPr lang="en-US" sz="1100">
                        <a:effectLst/>
                        <a:latin typeface="Calibri"/>
                        <a:ea typeface="宋体"/>
                        <a:cs typeface="Times New Roman"/>
                      </a:endParaRPr>
                    </a:p>
                  </a:txBody>
                  <a:tcPr marL="68580" marR="68580" marT="0" marB="0"/>
                </a:tc>
                <a:tc>
                  <a:txBody>
                    <a:bodyPr/>
                    <a:lstStyle/>
                    <a:p>
                      <a:pPr>
                        <a:lnSpc>
                          <a:spcPct val="115000"/>
                        </a:lnSpc>
                        <a:spcAft>
                          <a:spcPts val="0"/>
                        </a:spcAft>
                      </a:pPr>
                      <a:r>
                        <a:rPr lang="en-US" sz="1200" dirty="0" smtClean="0">
                          <a:effectLst/>
                        </a:rPr>
                        <a:t>$2,385</a:t>
                      </a:r>
                      <a:endParaRPr lang="en-US" sz="1100" dirty="0">
                        <a:effectLst/>
                        <a:latin typeface="Calibri"/>
                        <a:ea typeface="宋体"/>
                        <a:cs typeface="Times New Roman"/>
                      </a:endParaRPr>
                    </a:p>
                  </a:txBody>
                  <a:tcPr marL="68580" marR="68580" marT="0" marB="0"/>
                </a:tc>
              </a:tr>
            </a:tbl>
          </a:graphicData>
        </a:graphic>
      </p:graphicFrame>
      <p:sp>
        <p:nvSpPr>
          <p:cNvPr id="2" name="标题 1"/>
          <p:cNvSpPr>
            <a:spLocks noGrp="1"/>
          </p:cNvSpPr>
          <p:nvPr>
            <p:ph type="title"/>
          </p:nvPr>
        </p:nvSpPr>
        <p:spPr/>
        <p:txBody>
          <a:bodyPr/>
          <a:lstStyle/>
          <a:p>
            <a:r>
              <a:rPr lang="en-US" dirty="0" smtClean="0"/>
              <a:t>Cost of Energy</a:t>
            </a:r>
            <a:endParaRPr lang="en-US" dirty="0"/>
          </a:p>
        </p:txBody>
      </p:sp>
      <p:sp>
        <p:nvSpPr>
          <p:cNvPr id="6" name="矩形 5"/>
          <p:cNvSpPr/>
          <p:nvPr/>
        </p:nvSpPr>
        <p:spPr>
          <a:xfrm>
            <a:off x="1115616" y="5994758"/>
            <a:ext cx="6552728" cy="369332"/>
          </a:xfrm>
          <a:prstGeom prst="rect">
            <a:avLst/>
          </a:prstGeom>
        </p:spPr>
        <p:txBody>
          <a:bodyPr wrap="square">
            <a:spAutoFit/>
          </a:bodyPr>
          <a:lstStyle/>
          <a:p>
            <a:r>
              <a:rPr lang="en-US" dirty="0" smtClean="0"/>
              <a:t>Source </a:t>
            </a:r>
            <a:r>
              <a:rPr lang="en-US" u="sng" dirty="0" smtClean="0">
                <a:solidFill>
                  <a:schemeClr val="tx2">
                    <a:lumMod val="60000"/>
                    <a:lumOff val="40000"/>
                  </a:schemeClr>
                </a:solidFill>
              </a:rPr>
              <a:t>EIA</a:t>
            </a:r>
            <a:r>
              <a:rPr lang="en-US" dirty="0" smtClean="0"/>
              <a:t>: 2015 </a:t>
            </a:r>
            <a:r>
              <a:rPr lang="en-US" dirty="0"/>
              <a:t>statistics survey of “Main Space Heating Fuel”</a:t>
            </a:r>
          </a:p>
        </p:txBody>
      </p:sp>
    </p:spTree>
    <p:extLst>
      <p:ext uri="{BB962C8B-B14F-4D97-AF65-F5344CB8AC3E}">
        <p14:creationId xmlns:p14="http://schemas.microsoft.com/office/powerpoint/2010/main" xmlns="" val="22763999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xmlns="" val="4144611523"/>
              </p:ext>
            </p:extLst>
          </p:nvPr>
        </p:nvGraphicFramePr>
        <p:xfrm>
          <a:off x="539552" y="1700808"/>
          <a:ext cx="4320480" cy="1584176"/>
        </p:xfrm>
        <a:graphic>
          <a:graphicData uri="http://schemas.openxmlformats.org/drawingml/2006/table">
            <a:tbl>
              <a:tblPr firstRow="1" firstCol="1" bandRow="1">
                <a:tableStyleId>{5C22544A-7EE6-4342-B048-85BDC9FD1C3A}</a:tableStyleId>
              </a:tblPr>
              <a:tblGrid>
                <a:gridCol w="2585856"/>
                <a:gridCol w="1734624"/>
              </a:tblGrid>
              <a:tr h="396044">
                <a:tc gridSpan="2">
                  <a:txBody>
                    <a:bodyPr/>
                    <a:lstStyle/>
                    <a:p>
                      <a:pPr algn="ctr">
                        <a:lnSpc>
                          <a:spcPct val="115000"/>
                        </a:lnSpc>
                        <a:spcAft>
                          <a:spcPts val="0"/>
                        </a:spcAft>
                      </a:pPr>
                      <a:r>
                        <a:rPr lang="en-US" sz="1200" dirty="0">
                          <a:effectLst/>
                        </a:rPr>
                        <a:t>Losses </a:t>
                      </a:r>
                      <a:r>
                        <a:rPr lang="en-US" sz="1200" dirty="0" smtClean="0">
                          <a:effectLst/>
                        </a:rPr>
                        <a:t>In</a:t>
                      </a:r>
                      <a:r>
                        <a:rPr lang="en-US" sz="1200" baseline="0" dirty="0" smtClean="0">
                          <a:effectLst/>
                        </a:rPr>
                        <a:t> Gas</a:t>
                      </a:r>
                      <a:r>
                        <a:rPr lang="en-US" sz="1200" dirty="0" smtClean="0">
                          <a:effectLst/>
                        </a:rPr>
                        <a:t>  Transformation(Million</a:t>
                      </a:r>
                      <a:r>
                        <a:rPr lang="en-US" sz="1200" dirty="0">
                          <a:effectLst/>
                        </a:rPr>
                        <a:t>)</a:t>
                      </a:r>
                      <a:endParaRPr lang="en-US" sz="1100" dirty="0">
                        <a:effectLst/>
                        <a:latin typeface="Calibri"/>
                        <a:ea typeface="宋体"/>
                        <a:cs typeface="Times New Roman"/>
                      </a:endParaRPr>
                    </a:p>
                  </a:txBody>
                  <a:tcPr marL="68580" marR="68580" marT="0" marB="0"/>
                </a:tc>
                <a:tc hMerge="1">
                  <a:txBody>
                    <a:bodyPr/>
                    <a:lstStyle/>
                    <a:p>
                      <a:endParaRPr lang="en-US"/>
                    </a:p>
                  </a:txBody>
                  <a:tcPr/>
                </a:tc>
              </a:tr>
              <a:tr h="396044">
                <a:tc>
                  <a:txBody>
                    <a:bodyPr/>
                    <a:lstStyle/>
                    <a:p>
                      <a:pPr algn="ctr">
                        <a:lnSpc>
                          <a:spcPct val="115000"/>
                        </a:lnSpc>
                        <a:spcAft>
                          <a:spcPts val="0"/>
                        </a:spcAft>
                      </a:pPr>
                      <a:r>
                        <a:rPr lang="en-US" sz="1200">
                          <a:effectLst/>
                        </a:rPr>
                        <a:t>Direct Losses</a:t>
                      </a:r>
                      <a:endParaRPr lang="en-US" sz="1100">
                        <a:effectLst/>
                        <a:latin typeface="Calibri"/>
                        <a:ea typeface="宋体"/>
                        <a:cs typeface="Times New Roman"/>
                      </a:endParaRPr>
                    </a:p>
                  </a:txBody>
                  <a:tcPr marL="68580" marR="68580" marT="0" marB="0"/>
                </a:tc>
                <a:tc>
                  <a:txBody>
                    <a:bodyPr/>
                    <a:lstStyle/>
                    <a:p>
                      <a:pPr algn="ctr">
                        <a:lnSpc>
                          <a:spcPct val="115000"/>
                        </a:lnSpc>
                        <a:spcAft>
                          <a:spcPts val="0"/>
                        </a:spcAft>
                      </a:pPr>
                      <a:r>
                        <a:rPr lang="en-US" sz="1200">
                          <a:effectLst/>
                        </a:rPr>
                        <a:t>$513</a:t>
                      </a:r>
                      <a:endParaRPr lang="en-US" sz="1100">
                        <a:effectLst/>
                        <a:latin typeface="Calibri"/>
                        <a:ea typeface="宋体"/>
                        <a:cs typeface="Times New Roman"/>
                      </a:endParaRPr>
                    </a:p>
                  </a:txBody>
                  <a:tcPr marL="68580" marR="68580" marT="0" marB="0"/>
                </a:tc>
              </a:tr>
              <a:tr h="396044">
                <a:tc>
                  <a:txBody>
                    <a:bodyPr/>
                    <a:lstStyle/>
                    <a:p>
                      <a:pPr algn="ctr">
                        <a:lnSpc>
                          <a:spcPct val="115000"/>
                        </a:lnSpc>
                        <a:spcAft>
                          <a:spcPts val="0"/>
                        </a:spcAft>
                      </a:pPr>
                      <a:r>
                        <a:rPr lang="en-US" sz="1200">
                          <a:effectLst/>
                        </a:rPr>
                        <a:t>CO2 Emission</a:t>
                      </a:r>
                      <a:endParaRPr lang="en-US" sz="1100">
                        <a:effectLst/>
                        <a:latin typeface="Calibri"/>
                        <a:ea typeface="宋体"/>
                        <a:cs typeface="Times New Roman"/>
                      </a:endParaRPr>
                    </a:p>
                  </a:txBody>
                  <a:tcPr marL="68580" marR="68580" marT="0" marB="0"/>
                </a:tc>
                <a:tc>
                  <a:txBody>
                    <a:bodyPr/>
                    <a:lstStyle/>
                    <a:p>
                      <a:pPr algn="ctr">
                        <a:lnSpc>
                          <a:spcPct val="115000"/>
                        </a:lnSpc>
                        <a:spcAft>
                          <a:spcPts val="0"/>
                        </a:spcAft>
                      </a:pPr>
                      <a:r>
                        <a:rPr lang="en-US" sz="1200">
                          <a:effectLst/>
                        </a:rPr>
                        <a:t>$1.07</a:t>
                      </a:r>
                      <a:endParaRPr lang="en-US" sz="1100">
                        <a:effectLst/>
                        <a:latin typeface="Calibri"/>
                        <a:ea typeface="宋体"/>
                        <a:cs typeface="Times New Roman"/>
                      </a:endParaRPr>
                    </a:p>
                  </a:txBody>
                  <a:tcPr marL="68580" marR="68580" marT="0" marB="0"/>
                </a:tc>
              </a:tr>
              <a:tr h="396044">
                <a:tc>
                  <a:txBody>
                    <a:bodyPr/>
                    <a:lstStyle/>
                    <a:p>
                      <a:pPr algn="ctr">
                        <a:lnSpc>
                          <a:spcPct val="115000"/>
                        </a:lnSpc>
                        <a:spcAft>
                          <a:spcPts val="0"/>
                        </a:spcAft>
                      </a:pPr>
                      <a:r>
                        <a:rPr lang="en-US" sz="1200">
                          <a:effectLst/>
                        </a:rPr>
                        <a:t>Total</a:t>
                      </a:r>
                      <a:endParaRPr lang="en-US" sz="1100">
                        <a:effectLst/>
                        <a:latin typeface="Calibri"/>
                        <a:ea typeface="宋体"/>
                        <a:cs typeface="Times New Roman"/>
                      </a:endParaRPr>
                    </a:p>
                  </a:txBody>
                  <a:tcPr marL="68580" marR="68580" marT="0" marB="0"/>
                </a:tc>
                <a:tc>
                  <a:txBody>
                    <a:bodyPr/>
                    <a:lstStyle/>
                    <a:p>
                      <a:pPr algn="ctr">
                        <a:lnSpc>
                          <a:spcPct val="115000"/>
                        </a:lnSpc>
                        <a:spcAft>
                          <a:spcPts val="0"/>
                        </a:spcAft>
                      </a:pPr>
                      <a:r>
                        <a:rPr lang="en-US" sz="1200" dirty="0">
                          <a:effectLst/>
                        </a:rPr>
                        <a:t>$514.07</a:t>
                      </a:r>
                      <a:endParaRPr lang="en-US" sz="1100" dirty="0">
                        <a:effectLst/>
                        <a:latin typeface="Calibri"/>
                        <a:ea typeface="宋体"/>
                        <a:cs typeface="Times New Roman"/>
                      </a:endParaRPr>
                    </a:p>
                  </a:txBody>
                  <a:tcPr marL="68580" marR="68580" marT="0" marB="0"/>
                </a:tc>
              </a:tr>
            </a:tbl>
          </a:graphicData>
        </a:graphic>
      </p:graphicFrame>
      <p:sp>
        <p:nvSpPr>
          <p:cNvPr id="2" name="标题 1"/>
          <p:cNvSpPr>
            <a:spLocks noGrp="1"/>
          </p:cNvSpPr>
          <p:nvPr>
            <p:ph type="title"/>
          </p:nvPr>
        </p:nvSpPr>
        <p:spPr/>
        <p:txBody>
          <a:bodyPr>
            <a:normAutofit fontScale="90000"/>
          </a:bodyPr>
          <a:lstStyle/>
          <a:p>
            <a:r>
              <a:rPr lang="en-US" dirty="0" smtClean="0"/>
              <a:t>Natural Gas Transformation &amp; Electricity Transmission</a:t>
            </a:r>
            <a:endParaRPr lang="en-US" dirty="0"/>
          </a:p>
        </p:txBody>
      </p:sp>
      <p:graphicFrame>
        <p:nvGraphicFramePr>
          <p:cNvPr id="5" name="表格 4"/>
          <p:cNvGraphicFramePr>
            <a:graphicFrameLocks noGrp="1"/>
          </p:cNvGraphicFramePr>
          <p:nvPr>
            <p:extLst>
              <p:ext uri="{D42A27DB-BD31-4B8C-83A1-F6EECF244321}">
                <p14:modId xmlns:p14="http://schemas.microsoft.com/office/powerpoint/2010/main" xmlns="" val="4188841240"/>
              </p:ext>
            </p:extLst>
          </p:nvPr>
        </p:nvGraphicFramePr>
        <p:xfrm>
          <a:off x="5508104" y="2420888"/>
          <a:ext cx="2814568" cy="2952327"/>
        </p:xfrm>
        <a:graphic>
          <a:graphicData uri="http://schemas.openxmlformats.org/drawingml/2006/table">
            <a:tbl>
              <a:tblPr firstRow="1" firstCol="1" bandRow="1">
                <a:tableStyleId>{5C22544A-7EE6-4342-B048-85BDC9FD1C3A}</a:tableStyleId>
              </a:tblPr>
              <a:tblGrid>
                <a:gridCol w="1782360"/>
                <a:gridCol w="1032208"/>
              </a:tblGrid>
              <a:tr h="421761">
                <a:tc>
                  <a:txBody>
                    <a:bodyPr/>
                    <a:lstStyle/>
                    <a:p>
                      <a:pPr algn="ctr">
                        <a:lnSpc>
                          <a:spcPct val="115000"/>
                        </a:lnSpc>
                        <a:spcAft>
                          <a:spcPts val="0"/>
                        </a:spcAft>
                        <a:tabLst>
                          <a:tab pos="1786890" algn="l"/>
                        </a:tabLst>
                      </a:pPr>
                      <a:r>
                        <a:rPr lang="en-US" sz="1200" dirty="0" smtClean="0">
                          <a:effectLst/>
                        </a:rPr>
                        <a:t>Sample Massachusetts Bill</a:t>
                      </a:r>
                      <a:endParaRPr lang="en-US" sz="1100" dirty="0">
                        <a:effectLst/>
                        <a:latin typeface="Calibri"/>
                        <a:ea typeface="宋体"/>
                        <a:cs typeface="Times New Roman"/>
                      </a:endParaRPr>
                    </a:p>
                  </a:txBody>
                  <a:tcPr marL="68580" marR="68580" marT="0" marB="0"/>
                </a:tc>
                <a:tc>
                  <a:txBody>
                    <a:bodyPr/>
                    <a:lstStyle/>
                    <a:p>
                      <a:pPr algn="ctr">
                        <a:lnSpc>
                          <a:spcPct val="115000"/>
                        </a:lnSpc>
                        <a:spcAft>
                          <a:spcPts val="0"/>
                        </a:spcAft>
                      </a:pPr>
                      <a:r>
                        <a:rPr lang="en-US" sz="1200">
                          <a:effectLst/>
                        </a:rPr>
                        <a:t>%</a:t>
                      </a:r>
                      <a:endParaRPr lang="en-US" sz="1100">
                        <a:effectLst/>
                        <a:latin typeface="Calibri"/>
                        <a:ea typeface="宋体"/>
                        <a:cs typeface="Times New Roman"/>
                      </a:endParaRPr>
                    </a:p>
                  </a:txBody>
                  <a:tcPr marL="68580" marR="68580" marT="0" marB="0"/>
                </a:tc>
              </a:tr>
              <a:tr h="421761">
                <a:tc>
                  <a:txBody>
                    <a:bodyPr/>
                    <a:lstStyle/>
                    <a:p>
                      <a:pPr algn="ctr">
                        <a:lnSpc>
                          <a:spcPct val="115000"/>
                        </a:lnSpc>
                        <a:spcAft>
                          <a:spcPts val="0"/>
                        </a:spcAft>
                      </a:pPr>
                      <a:r>
                        <a:rPr lang="en-US" sz="1200">
                          <a:effectLst/>
                        </a:rPr>
                        <a:t>Distribution</a:t>
                      </a:r>
                      <a:endParaRPr lang="en-US" sz="1100">
                        <a:effectLst/>
                        <a:latin typeface="Calibri"/>
                        <a:ea typeface="宋体"/>
                        <a:cs typeface="Times New Roman"/>
                      </a:endParaRPr>
                    </a:p>
                  </a:txBody>
                  <a:tcPr marL="68580" marR="68580" marT="0" marB="0"/>
                </a:tc>
                <a:tc>
                  <a:txBody>
                    <a:bodyPr/>
                    <a:lstStyle/>
                    <a:p>
                      <a:pPr algn="ctr">
                        <a:lnSpc>
                          <a:spcPct val="115000"/>
                        </a:lnSpc>
                        <a:spcAft>
                          <a:spcPts val="0"/>
                        </a:spcAft>
                      </a:pPr>
                      <a:r>
                        <a:rPr lang="en-US" sz="1200">
                          <a:effectLst/>
                        </a:rPr>
                        <a:t>35.18</a:t>
                      </a:r>
                      <a:endParaRPr lang="en-US" sz="1100">
                        <a:effectLst/>
                        <a:latin typeface="Calibri"/>
                        <a:ea typeface="宋体"/>
                        <a:cs typeface="Times New Roman"/>
                      </a:endParaRPr>
                    </a:p>
                  </a:txBody>
                  <a:tcPr marL="68580" marR="68580" marT="0" marB="0"/>
                </a:tc>
              </a:tr>
              <a:tr h="421761">
                <a:tc>
                  <a:txBody>
                    <a:bodyPr/>
                    <a:lstStyle/>
                    <a:p>
                      <a:pPr algn="ctr">
                        <a:lnSpc>
                          <a:spcPct val="115000"/>
                        </a:lnSpc>
                        <a:spcAft>
                          <a:spcPts val="0"/>
                        </a:spcAft>
                      </a:pPr>
                      <a:r>
                        <a:rPr lang="en-US" sz="1200" dirty="0">
                          <a:effectLst/>
                        </a:rPr>
                        <a:t>Stranded Costs</a:t>
                      </a:r>
                      <a:endParaRPr lang="en-US" sz="1100" dirty="0">
                        <a:effectLst/>
                        <a:latin typeface="Calibri"/>
                        <a:ea typeface="宋体"/>
                        <a:cs typeface="Times New Roman"/>
                      </a:endParaRPr>
                    </a:p>
                  </a:txBody>
                  <a:tcPr marL="68580" marR="68580" marT="0" marB="0"/>
                </a:tc>
                <a:tc>
                  <a:txBody>
                    <a:bodyPr/>
                    <a:lstStyle/>
                    <a:p>
                      <a:pPr algn="ctr">
                        <a:lnSpc>
                          <a:spcPct val="115000"/>
                        </a:lnSpc>
                        <a:spcAft>
                          <a:spcPts val="0"/>
                        </a:spcAft>
                      </a:pPr>
                      <a:r>
                        <a:rPr lang="en-US" sz="1200">
                          <a:effectLst/>
                        </a:rPr>
                        <a:t>6.54</a:t>
                      </a:r>
                      <a:endParaRPr lang="en-US" sz="1100">
                        <a:effectLst/>
                        <a:latin typeface="Calibri"/>
                        <a:ea typeface="宋体"/>
                        <a:cs typeface="Times New Roman"/>
                      </a:endParaRPr>
                    </a:p>
                  </a:txBody>
                  <a:tcPr marL="68580" marR="68580" marT="0" marB="0"/>
                </a:tc>
              </a:tr>
              <a:tr h="421761">
                <a:tc>
                  <a:txBody>
                    <a:bodyPr/>
                    <a:lstStyle/>
                    <a:p>
                      <a:pPr algn="ctr">
                        <a:lnSpc>
                          <a:spcPct val="115000"/>
                        </a:lnSpc>
                        <a:spcAft>
                          <a:spcPts val="0"/>
                        </a:spcAft>
                      </a:pPr>
                      <a:r>
                        <a:rPr lang="en-US" sz="1200">
                          <a:effectLst/>
                        </a:rPr>
                        <a:t>Transmission</a:t>
                      </a:r>
                      <a:endParaRPr lang="en-US" sz="1100">
                        <a:effectLst/>
                        <a:latin typeface="Calibri"/>
                        <a:ea typeface="宋体"/>
                        <a:cs typeface="Times New Roman"/>
                      </a:endParaRPr>
                    </a:p>
                  </a:txBody>
                  <a:tcPr marL="68580" marR="68580" marT="0" marB="0"/>
                </a:tc>
                <a:tc>
                  <a:txBody>
                    <a:bodyPr/>
                    <a:lstStyle/>
                    <a:p>
                      <a:pPr algn="ctr">
                        <a:lnSpc>
                          <a:spcPct val="115000"/>
                        </a:lnSpc>
                        <a:spcAft>
                          <a:spcPts val="0"/>
                        </a:spcAft>
                      </a:pPr>
                      <a:r>
                        <a:rPr lang="en-US" sz="1200">
                          <a:effectLst/>
                        </a:rPr>
                        <a:t>9.54</a:t>
                      </a:r>
                      <a:endParaRPr lang="en-US" sz="1100">
                        <a:effectLst/>
                        <a:latin typeface="Calibri"/>
                        <a:ea typeface="宋体"/>
                        <a:cs typeface="Times New Roman"/>
                      </a:endParaRPr>
                    </a:p>
                  </a:txBody>
                  <a:tcPr marL="68580" marR="68580" marT="0" marB="0"/>
                </a:tc>
              </a:tr>
              <a:tr h="421761">
                <a:tc>
                  <a:txBody>
                    <a:bodyPr/>
                    <a:lstStyle/>
                    <a:p>
                      <a:pPr algn="ctr">
                        <a:lnSpc>
                          <a:spcPct val="115000"/>
                        </a:lnSpc>
                        <a:spcAft>
                          <a:spcPts val="0"/>
                        </a:spcAft>
                      </a:pPr>
                      <a:r>
                        <a:rPr lang="en-US" sz="1200">
                          <a:effectLst/>
                        </a:rPr>
                        <a:t>Renewable Energy</a:t>
                      </a:r>
                      <a:endParaRPr lang="en-US" sz="1100">
                        <a:effectLst/>
                        <a:latin typeface="Calibri"/>
                        <a:ea typeface="宋体"/>
                        <a:cs typeface="Times New Roman"/>
                      </a:endParaRPr>
                    </a:p>
                  </a:txBody>
                  <a:tcPr marL="68580" marR="68580" marT="0" marB="0"/>
                </a:tc>
                <a:tc>
                  <a:txBody>
                    <a:bodyPr/>
                    <a:lstStyle/>
                    <a:p>
                      <a:pPr algn="ctr">
                        <a:lnSpc>
                          <a:spcPct val="115000"/>
                        </a:lnSpc>
                        <a:spcAft>
                          <a:spcPts val="0"/>
                        </a:spcAft>
                      </a:pPr>
                      <a:r>
                        <a:rPr lang="en-US" sz="1200">
                          <a:effectLst/>
                        </a:rPr>
                        <a:t>0.33</a:t>
                      </a:r>
                      <a:endParaRPr lang="en-US" sz="1100">
                        <a:effectLst/>
                        <a:latin typeface="Calibri"/>
                        <a:ea typeface="宋体"/>
                        <a:cs typeface="Times New Roman"/>
                      </a:endParaRPr>
                    </a:p>
                  </a:txBody>
                  <a:tcPr marL="68580" marR="68580" marT="0" marB="0"/>
                </a:tc>
              </a:tr>
              <a:tr h="421761">
                <a:tc>
                  <a:txBody>
                    <a:bodyPr/>
                    <a:lstStyle/>
                    <a:p>
                      <a:pPr algn="ctr">
                        <a:lnSpc>
                          <a:spcPct val="115000"/>
                        </a:lnSpc>
                        <a:spcAft>
                          <a:spcPts val="0"/>
                        </a:spcAft>
                      </a:pPr>
                      <a:r>
                        <a:rPr lang="en-US" sz="1200">
                          <a:effectLst/>
                        </a:rPr>
                        <a:t>Energy Cons</a:t>
                      </a:r>
                      <a:endParaRPr lang="en-US" sz="1100">
                        <a:effectLst/>
                        <a:latin typeface="Calibri"/>
                        <a:ea typeface="宋体"/>
                        <a:cs typeface="Times New Roman"/>
                      </a:endParaRPr>
                    </a:p>
                  </a:txBody>
                  <a:tcPr marL="68580" marR="68580" marT="0" marB="0"/>
                </a:tc>
                <a:tc>
                  <a:txBody>
                    <a:bodyPr/>
                    <a:lstStyle/>
                    <a:p>
                      <a:pPr algn="ctr">
                        <a:lnSpc>
                          <a:spcPct val="115000"/>
                        </a:lnSpc>
                        <a:spcAft>
                          <a:spcPts val="0"/>
                        </a:spcAft>
                      </a:pPr>
                      <a:r>
                        <a:rPr lang="en-US" sz="1200">
                          <a:effectLst/>
                        </a:rPr>
                        <a:t>1.67</a:t>
                      </a:r>
                      <a:endParaRPr lang="en-US" sz="1100">
                        <a:effectLst/>
                        <a:latin typeface="Calibri"/>
                        <a:ea typeface="宋体"/>
                        <a:cs typeface="Times New Roman"/>
                      </a:endParaRPr>
                    </a:p>
                  </a:txBody>
                  <a:tcPr marL="68580" marR="68580" marT="0" marB="0"/>
                </a:tc>
              </a:tr>
              <a:tr h="421761">
                <a:tc>
                  <a:txBody>
                    <a:bodyPr/>
                    <a:lstStyle/>
                    <a:p>
                      <a:pPr algn="ctr">
                        <a:lnSpc>
                          <a:spcPct val="115000"/>
                        </a:lnSpc>
                        <a:spcAft>
                          <a:spcPts val="0"/>
                        </a:spcAft>
                      </a:pPr>
                      <a:r>
                        <a:rPr lang="en-US" sz="1200">
                          <a:effectLst/>
                        </a:rPr>
                        <a:t>Supply/Energy</a:t>
                      </a:r>
                      <a:endParaRPr lang="en-US" sz="1100">
                        <a:effectLst/>
                        <a:latin typeface="Calibri"/>
                        <a:ea typeface="宋体"/>
                        <a:cs typeface="Times New Roman"/>
                      </a:endParaRPr>
                    </a:p>
                  </a:txBody>
                  <a:tcPr marL="68580" marR="68580" marT="0" marB="0"/>
                </a:tc>
                <a:tc>
                  <a:txBody>
                    <a:bodyPr/>
                    <a:lstStyle/>
                    <a:p>
                      <a:pPr algn="ctr">
                        <a:lnSpc>
                          <a:spcPct val="115000"/>
                        </a:lnSpc>
                        <a:spcAft>
                          <a:spcPts val="0"/>
                        </a:spcAft>
                      </a:pPr>
                      <a:r>
                        <a:rPr lang="en-US" sz="1200" dirty="0">
                          <a:effectLst/>
                        </a:rPr>
                        <a:t>46.74</a:t>
                      </a:r>
                      <a:endParaRPr lang="en-US" sz="1100" dirty="0">
                        <a:effectLst/>
                        <a:latin typeface="Calibri"/>
                        <a:ea typeface="宋体"/>
                        <a:cs typeface="Times New Roman"/>
                      </a:endParaRPr>
                    </a:p>
                  </a:txBody>
                  <a:tcPr marL="68580" marR="68580" marT="0" marB="0"/>
                </a:tc>
              </a:tr>
            </a:tbl>
          </a:graphicData>
        </a:graphic>
      </p:graphicFrame>
      <p:graphicFrame>
        <p:nvGraphicFramePr>
          <p:cNvPr id="6" name="表格 5"/>
          <p:cNvGraphicFramePr>
            <a:graphicFrameLocks noGrp="1"/>
          </p:cNvGraphicFramePr>
          <p:nvPr>
            <p:extLst>
              <p:ext uri="{D42A27DB-BD31-4B8C-83A1-F6EECF244321}">
                <p14:modId xmlns:p14="http://schemas.microsoft.com/office/powerpoint/2010/main" xmlns="" val="938207047"/>
              </p:ext>
            </p:extLst>
          </p:nvPr>
        </p:nvGraphicFramePr>
        <p:xfrm>
          <a:off x="539552" y="4437112"/>
          <a:ext cx="4355976" cy="1512168"/>
        </p:xfrm>
        <a:graphic>
          <a:graphicData uri="http://schemas.openxmlformats.org/drawingml/2006/table">
            <a:tbl>
              <a:tblPr firstRow="1" firstCol="1" bandRow="1">
                <a:tableStyleId>{5C22544A-7EE6-4342-B048-85BDC9FD1C3A}</a:tableStyleId>
              </a:tblPr>
              <a:tblGrid>
                <a:gridCol w="2607101"/>
                <a:gridCol w="1748875"/>
              </a:tblGrid>
              <a:tr h="378042">
                <a:tc gridSpan="2">
                  <a:txBody>
                    <a:bodyPr/>
                    <a:lstStyle/>
                    <a:p>
                      <a:pPr algn="ctr">
                        <a:lnSpc>
                          <a:spcPct val="115000"/>
                        </a:lnSpc>
                        <a:spcAft>
                          <a:spcPts val="0"/>
                        </a:spcAft>
                      </a:pPr>
                      <a:r>
                        <a:rPr lang="en-US" sz="1200" dirty="0">
                          <a:effectLst/>
                        </a:rPr>
                        <a:t>Losses </a:t>
                      </a:r>
                      <a:r>
                        <a:rPr lang="en-US" sz="1200" baseline="0" dirty="0" smtClean="0">
                          <a:effectLst/>
                        </a:rPr>
                        <a:t> In Electric Transmission</a:t>
                      </a:r>
                      <a:r>
                        <a:rPr lang="en-US" sz="1200" dirty="0" smtClean="0">
                          <a:effectLst/>
                        </a:rPr>
                        <a:t> </a:t>
                      </a:r>
                      <a:r>
                        <a:rPr lang="en-US" sz="1200" dirty="0">
                          <a:effectLst/>
                        </a:rPr>
                        <a:t>(Billion)</a:t>
                      </a:r>
                      <a:endParaRPr lang="en-US" sz="1100" dirty="0">
                        <a:effectLst/>
                        <a:latin typeface="Calibri"/>
                        <a:ea typeface="宋体"/>
                        <a:cs typeface="Times New Roman"/>
                      </a:endParaRPr>
                    </a:p>
                  </a:txBody>
                  <a:tcPr marL="68580" marR="68580" marT="0" marB="0"/>
                </a:tc>
                <a:tc hMerge="1">
                  <a:txBody>
                    <a:bodyPr/>
                    <a:lstStyle/>
                    <a:p>
                      <a:endParaRPr lang="en-US"/>
                    </a:p>
                  </a:txBody>
                  <a:tcPr/>
                </a:tc>
              </a:tr>
              <a:tr h="378042">
                <a:tc>
                  <a:txBody>
                    <a:bodyPr/>
                    <a:lstStyle/>
                    <a:p>
                      <a:pPr algn="ctr">
                        <a:lnSpc>
                          <a:spcPct val="115000"/>
                        </a:lnSpc>
                        <a:spcAft>
                          <a:spcPts val="0"/>
                        </a:spcAft>
                      </a:pPr>
                      <a:r>
                        <a:rPr lang="en-US" sz="1200">
                          <a:effectLst/>
                        </a:rPr>
                        <a:t>Direct Losses</a:t>
                      </a:r>
                      <a:endParaRPr lang="en-US" sz="1100">
                        <a:effectLst/>
                        <a:latin typeface="Calibri"/>
                        <a:ea typeface="宋体"/>
                        <a:cs typeface="Times New Roman"/>
                      </a:endParaRPr>
                    </a:p>
                  </a:txBody>
                  <a:tcPr marL="68580" marR="68580" marT="0" marB="0"/>
                </a:tc>
                <a:tc>
                  <a:txBody>
                    <a:bodyPr/>
                    <a:lstStyle/>
                    <a:p>
                      <a:pPr algn="ctr">
                        <a:lnSpc>
                          <a:spcPct val="115000"/>
                        </a:lnSpc>
                        <a:spcAft>
                          <a:spcPts val="0"/>
                        </a:spcAft>
                      </a:pPr>
                      <a:r>
                        <a:rPr lang="en-US" sz="1200">
                          <a:effectLst/>
                        </a:rPr>
                        <a:t>$5.53</a:t>
                      </a:r>
                      <a:endParaRPr lang="en-US" sz="1100">
                        <a:effectLst/>
                        <a:latin typeface="Calibri"/>
                        <a:ea typeface="宋体"/>
                        <a:cs typeface="Times New Roman"/>
                      </a:endParaRPr>
                    </a:p>
                  </a:txBody>
                  <a:tcPr marL="68580" marR="68580" marT="0" marB="0"/>
                </a:tc>
              </a:tr>
              <a:tr h="378042">
                <a:tc>
                  <a:txBody>
                    <a:bodyPr/>
                    <a:lstStyle/>
                    <a:p>
                      <a:pPr algn="ctr">
                        <a:lnSpc>
                          <a:spcPct val="115000"/>
                        </a:lnSpc>
                        <a:spcAft>
                          <a:spcPts val="0"/>
                        </a:spcAft>
                      </a:pPr>
                      <a:r>
                        <a:rPr lang="en-US" sz="1200">
                          <a:effectLst/>
                        </a:rPr>
                        <a:t>CO2 Emission</a:t>
                      </a:r>
                      <a:endParaRPr lang="en-US" sz="1100">
                        <a:effectLst/>
                        <a:latin typeface="Calibri"/>
                        <a:ea typeface="宋体"/>
                        <a:cs typeface="Times New Roman"/>
                      </a:endParaRPr>
                    </a:p>
                  </a:txBody>
                  <a:tcPr marL="68580" marR="68580" marT="0" marB="0"/>
                </a:tc>
                <a:tc>
                  <a:txBody>
                    <a:bodyPr/>
                    <a:lstStyle/>
                    <a:p>
                      <a:pPr algn="ctr">
                        <a:lnSpc>
                          <a:spcPct val="115000"/>
                        </a:lnSpc>
                        <a:spcAft>
                          <a:spcPts val="0"/>
                        </a:spcAft>
                      </a:pPr>
                      <a:r>
                        <a:rPr lang="en-US" sz="1200">
                          <a:effectLst/>
                        </a:rPr>
                        <a:t>$0.63</a:t>
                      </a:r>
                      <a:endParaRPr lang="en-US" sz="1100">
                        <a:effectLst/>
                        <a:latin typeface="Calibri"/>
                        <a:ea typeface="宋体"/>
                        <a:cs typeface="Times New Roman"/>
                      </a:endParaRPr>
                    </a:p>
                  </a:txBody>
                  <a:tcPr marL="68580" marR="68580" marT="0" marB="0"/>
                </a:tc>
              </a:tr>
              <a:tr h="378042">
                <a:tc>
                  <a:txBody>
                    <a:bodyPr/>
                    <a:lstStyle/>
                    <a:p>
                      <a:pPr algn="ctr">
                        <a:lnSpc>
                          <a:spcPct val="115000"/>
                        </a:lnSpc>
                        <a:spcAft>
                          <a:spcPts val="0"/>
                        </a:spcAft>
                      </a:pPr>
                      <a:r>
                        <a:rPr lang="en-US" sz="1200">
                          <a:effectLst/>
                        </a:rPr>
                        <a:t>Total</a:t>
                      </a:r>
                      <a:endParaRPr lang="en-US" sz="1100">
                        <a:effectLst/>
                        <a:latin typeface="Calibri"/>
                        <a:ea typeface="宋体"/>
                        <a:cs typeface="Times New Roman"/>
                      </a:endParaRPr>
                    </a:p>
                  </a:txBody>
                  <a:tcPr marL="68580" marR="68580" marT="0" marB="0"/>
                </a:tc>
                <a:tc>
                  <a:txBody>
                    <a:bodyPr/>
                    <a:lstStyle/>
                    <a:p>
                      <a:pPr algn="ctr">
                        <a:lnSpc>
                          <a:spcPct val="115000"/>
                        </a:lnSpc>
                        <a:spcAft>
                          <a:spcPts val="0"/>
                        </a:spcAft>
                      </a:pPr>
                      <a:r>
                        <a:rPr lang="en-US" sz="1200" dirty="0">
                          <a:effectLst/>
                        </a:rPr>
                        <a:t>$6.16</a:t>
                      </a:r>
                      <a:endParaRPr lang="en-US" sz="1100" dirty="0">
                        <a:effectLst/>
                        <a:latin typeface="Calibri"/>
                        <a:ea typeface="宋体"/>
                        <a:cs typeface="Times New Roman"/>
                      </a:endParaRPr>
                    </a:p>
                  </a:txBody>
                  <a:tcPr marL="68580" marR="68580" marT="0" marB="0"/>
                </a:tc>
              </a:tr>
            </a:tbl>
          </a:graphicData>
        </a:graphic>
      </p:graphicFrame>
    </p:spTree>
    <p:extLst>
      <p:ext uri="{BB962C8B-B14F-4D97-AF65-F5344CB8AC3E}">
        <p14:creationId xmlns:p14="http://schemas.microsoft.com/office/powerpoint/2010/main" xmlns="" val="150804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331640" y="2060848"/>
            <a:ext cx="3888432" cy="4581128"/>
          </a:xfrm>
        </p:spPr>
        <p:txBody>
          <a:bodyPr>
            <a:noAutofit/>
          </a:bodyPr>
          <a:lstStyle/>
          <a:p>
            <a:pPr marL="0" indent="0">
              <a:buNone/>
            </a:pPr>
            <a:r>
              <a:rPr lang="en-US" sz="4800" dirty="0"/>
              <a:t>$</a:t>
            </a:r>
            <a:r>
              <a:rPr lang="en-US" sz="4800" dirty="0" smtClean="0"/>
              <a:t>1,963</a:t>
            </a:r>
          </a:p>
          <a:p>
            <a:pPr marL="0" indent="0">
              <a:buNone/>
            </a:pPr>
            <a:endParaRPr lang="en-US" sz="4800" dirty="0"/>
          </a:p>
          <a:p>
            <a:pPr marL="0" indent="0">
              <a:buNone/>
            </a:pPr>
            <a:endParaRPr lang="en-US" sz="4800" dirty="0"/>
          </a:p>
          <a:p>
            <a:pPr marL="0" indent="0">
              <a:buNone/>
            </a:pPr>
            <a:r>
              <a:rPr lang="en-US" sz="4800" dirty="0"/>
              <a:t>$</a:t>
            </a:r>
            <a:r>
              <a:rPr lang="en-US" sz="4800" dirty="0" smtClean="0"/>
              <a:t>981.5</a:t>
            </a:r>
            <a:endParaRPr lang="en-US" sz="4800" dirty="0"/>
          </a:p>
        </p:txBody>
      </p:sp>
      <p:sp>
        <p:nvSpPr>
          <p:cNvPr id="3" name="标题 2"/>
          <p:cNvSpPr>
            <a:spLocks noGrp="1"/>
          </p:cNvSpPr>
          <p:nvPr>
            <p:ph type="title"/>
          </p:nvPr>
        </p:nvSpPr>
        <p:spPr/>
        <p:txBody>
          <a:bodyPr>
            <a:normAutofit/>
          </a:bodyPr>
          <a:lstStyle/>
          <a:p>
            <a:r>
              <a:rPr lang="en-US" altLang="zh-CN" sz="2400" dirty="0" smtClean="0"/>
              <a:t>Electrical Space Heating Combined With GHP</a:t>
            </a:r>
            <a:br>
              <a:rPr lang="en-US" altLang="zh-CN" sz="2400" dirty="0" smtClean="0"/>
            </a:br>
            <a:r>
              <a:rPr lang="en-US" altLang="zh-CN" sz="2400" dirty="0" smtClean="0"/>
              <a:t>(New England and Middle Atlantic)</a:t>
            </a:r>
            <a:endParaRPr lang="en-US" sz="2400" dirty="0"/>
          </a:p>
        </p:txBody>
      </p:sp>
      <p:sp>
        <p:nvSpPr>
          <p:cNvPr id="4" name="下箭头 3"/>
          <p:cNvSpPr/>
          <p:nvPr/>
        </p:nvSpPr>
        <p:spPr>
          <a:xfrm>
            <a:off x="1657687" y="2996951"/>
            <a:ext cx="1224136" cy="17281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内容占位符 1"/>
          <p:cNvSpPr txBox="1">
            <a:spLocks/>
          </p:cNvSpPr>
          <p:nvPr/>
        </p:nvSpPr>
        <p:spPr>
          <a:xfrm>
            <a:off x="5652120" y="3293270"/>
            <a:ext cx="3312368" cy="1483753"/>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Font typeface="Symbol" pitchFamily="18" charset="2"/>
              <a:buNone/>
            </a:pPr>
            <a:r>
              <a:rPr lang="en-US" sz="4800" dirty="0" smtClean="0">
                <a:solidFill>
                  <a:srgbClr val="FF0000"/>
                </a:solidFill>
              </a:rPr>
              <a:t>$</a:t>
            </a:r>
            <a:r>
              <a:rPr lang="en-US" sz="4800" dirty="0">
                <a:solidFill>
                  <a:srgbClr val="FF0000"/>
                </a:solidFill>
              </a:rPr>
              <a:t>6</a:t>
            </a:r>
            <a:r>
              <a:rPr lang="en-US" sz="4800" dirty="0" smtClean="0">
                <a:solidFill>
                  <a:srgbClr val="FF0000"/>
                </a:solidFill>
              </a:rPr>
              <a:t>Billion</a:t>
            </a:r>
          </a:p>
          <a:p>
            <a:pPr marL="0" indent="0">
              <a:buFont typeface="Symbol" pitchFamily="18" charset="2"/>
              <a:buNone/>
            </a:pPr>
            <a:r>
              <a:rPr lang="en-US" sz="4800" dirty="0" smtClean="0">
                <a:solidFill>
                  <a:srgbClr val="FF0000"/>
                </a:solidFill>
              </a:rPr>
              <a:t>Saving/Year</a:t>
            </a:r>
            <a:endParaRPr lang="en-US" sz="4800" dirty="0">
              <a:solidFill>
                <a:srgbClr val="FF0000"/>
              </a:solidFill>
            </a:endParaRPr>
          </a:p>
        </p:txBody>
      </p:sp>
      <p:sp>
        <p:nvSpPr>
          <p:cNvPr id="6" name="右箭头 5"/>
          <p:cNvSpPr/>
          <p:nvPr/>
        </p:nvSpPr>
        <p:spPr>
          <a:xfrm>
            <a:off x="3491880" y="3573016"/>
            <a:ext cx="1872208" cy="936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4470379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1331640" y="6165304"/>
            <a:ext cx="7488832" cy="432048"/>
          </a:xfrm>
        </p:spPr>
        <p:txBody>
          <a:bodyPr>
            <a:normAutofit lnSpcReduction="10000"/>
          </a:bodyPr>
          <a:lstStyle/>
          <a:p>
            <a:pPr marL="0" indent="0">
              <a:buNone/>
            </a:pPr>
            <a:r>
              <a:rPr lang="en-US" sz="2400" i="1" u="sng" dirty="0" smtClean="0">
                <a:solidFill>
                  <a:schemeClr val="tx2">
                    <a:lumMod val="60000"/>
                    <a:lumOff val="40000"/>
                  </a:schemeClr>
                </a:solidFill>
              </a:rPr>
              <a:t>energystar.gov</a:t>
            </a:r>
            <a:r>
              <a:rPr lang="en-US" sz="2400" dirty="0" smtClean="0"/>
              <a:t>: Tax Credits </a:t>
            </a:r>
            <a:r>
              <a:rPr lang="en-US" sz="2400" dirty="0"/>
              <a:t>for </a:t>
            </a:r>
            <a:r>
              <a:rPr lang="en-US" sz="2400" dirty="0" smtClean="0"/>
              <a:t>Renewable Energy</a:t>
            </a:r>
            <a:endParaRPr lang="en-US" sz="2400" dirty="0"/>
          </a:p>
          <a:p>
            <a:endParaRPr lang="en-US" dirty="0"/>
          </a:p>
        </p:txBody>
      </p:sp>
      <p:sp>
        <p:nvSpPr>
          <p:cNvPr id="2" name="标题 1"/>
          <p:cNvSpPr>
            <a:spLocks noGrp="1"/>
          </p:cNvSpPr>
          <p:nvPr>
            <p:ph type="title"/>
          </p:nvPr>
        </p:nvSpPr>
        <p:spPr/>
        <p:txBody>
          <a:bodyPr/>
          <a:lstStyle/>
          <a:p>
            <a:r>
              <a:rPr lang="en-US" dirty="0" smtClean="0"/>
              <a:t>EXTRA Saving</a:t>
            </a:r>
            <a:endParaRPr lang="en-US" dirty="0"/>
          </a:p>
        </p:txBody>
      </p:sp>
      <p:graphicFrame>
        <p:nvGraphicFramePr>
          <p:cNvPr id="8" name="对象 7">
            <a:hlinkClick r:id="rId3"/>
          </p:cNvPr>
          <p:cNvGraphicFramePr>
            <a:graphicFrameLocks noChangeAspect="1"/>
          </p:cNvGraphicFramePr>
          <p:nvPr>
            <p:extLst>
              <p:ext uri="{D42A27DB-BD31-4B8C-83A1-F6EECF244321}">
                <p14:modId xmlns:p14="http://schemas.microsoft.com/office/powerpoint/2010/main" xmlns="" val="425878271"/>
              </p:ext>
            </p:extLst>
          </p:nvPr>
        </p:nvGraphicFramePr>
        <p:xfrm>
          <a:off x="1547813" y="1406525"/>
          <a:ext cx="6259512" cy="4883150"/>
        </p:xfrm>
        <a:graphic>
          <a:graphicData uri="http://schemas.openxmlformats.org/presentationml/2006/ole">
            <p:oleObj spid="_x0000_s6153" name="文档" r:id="rId4" imgW="6061392" imgH="4754126" progId="Word.Document.12">
              <p:embed/>
            </p:oleObj>
          </a:graphicData>
        </a:graphic>
      </p:graphicFrame>
    </p:spTree>
    <p:extLst>
      <p:ext uri="{BB962C8B-B14F-4D97-AF65-F5344CB8AC3E}">
        <p14:creationId xmlns:p14="http://schemas.microsoft.com/office/powerpoint/2010/main" xmlns="" val="3278404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en-US"/>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5587" y="980728"/>
            <a:ext cx="6092825" cy="47629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矩形 5"/>
          <p:cNvSpPr/>
          <p:nvPr/>
        </p:nvSpPr>
        <p:spPr>
          <a:xfrm>
            <a:off x="899592" y="5877272"/>
            <a:ext cx="7992888" cy="738664"/>
          </a:xfrm>
          <a:prstGeom prst="rect">
            <a:avLst/>
          </a:prstGeom>
        </p:spPr>
        <p:txBody>
          <a:bodyPr wrap="square">
            <a:spAutoFit/>
          </a:bodyPr>
          <a:lstStyle/>
          <a:p>
            <a:r>
              <a:rPr lang="en-US" sz="2400" i="1" u="sng" dirty="0" smtClean="0">
                <a:solidFill>
                  <a:schemeClr val="tx2">
                    <a:lumMod val="60000"/>
                    <a:lumOff val="40000"/>
                  </a:schemeClr>
                </a:solidFill>
              </a:rPr>
              <a:t>energystar.gov</a:t>
            </a:r>
            <a:r>
              <a:rPr lang="en-US" sz="2400" dirty="0" smtClean="0"/>
              <a:t>: Tax Credits for Residential Renewable Energy</a:t>
            </a:r>
          </a:p>
          <a:p>
            <a:endParaRPr lang="en-US" dirty="0"/>
          </a:p>
        </p:txBody>
      </p:sp>
    </p:spTree>
    <p:extLst>
      <p:ext uri="{BB962C8B-B14F-4D97-AF65-F5344CB8AC3E}">
        <p14:creationId xmlns:p14="http://schemas.microsoft.com/office/powerpoint/2010/main" xmlns="" val="32020646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en-US"/>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9592" y="1870084"/>
            <a:ext cx="7557517" cy="27363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矩形 4"/>
          <p:cNvSpPr/>
          <p:nvPr/>
        </p:nvSpPr>
        <p:spPr>
          <a:xfrm>
            <a:off x="1156862" y="5123436"/>
            <a:ext cx="6768752" cy="461665"/>
          </a:xfrm>
          <a:prstGeom prst="rect">
            <a:avLst/>
          </a:prstGeom>
        </p:spPr>
        <p:txBody>
          <a:bodyPr wrap="square">
            <a:spAutoFit/>
          </a:bodyPr>
          <a:lstStyle/>
          <a:p>
            <a:r>
              <a:rPr lang="en-US" sz="2400" i="1" u="sng" dirty="0" smtClean="0">
                <a:solidFill>
                  <a:schemeClr val="tx2">
                    <a:lumMod val="60000"/>
                    <a:lumOff val="40000"/>
                  </a:schemeClr>
                </a:solidFill>
              </a:rPr>
              <a:t>energystar.gov</a:t>
            </a:r>
            <a:r>
              <a:rPr lang="en-US" sz="2400" dirty="0" smtClean="0"/>
              <a:t>: Tax Credits for Commercial Building </a:t>
            </a:r>
          </a:p>
        </p:txBody>
      </p:sp>
    </p:spTree>
    <p:extLst>
      <p:ext uri="{BB962C8B-B14F-4D97-AF65-F5344CB8AC3E}">
        <p14:creationId xmlns:p14="http://schemas.microsoft.com/office/powerpoint/2010/main" xmlns="" val="16192306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259632" y="1988840"/>
            <a:ext cx="1728192" cy="4392488"/>
          </a:xfrm>
        </p:spPr>
        <p:txBody>
          <a:bodyPr>
            <a:normAutofit fontScale="92500" lnSpcReduction="10000"/>
          </a:bodyPr>
          <a:lstStyle/>
          <a:p>
            <a:pPr marL="0" indent="0">
              <a:buNone/>
            </a:pPr>
            <a:r>
              <a:rPr lang="en-US" sz="4000" dirty="0" smtClean="0"/>
              <a:t>$10,000</a:t>
            </a:r>
          </a:p>
          <a:p>
            <a:pPr marL="0" indent="0">
              <a:buNone/>
            </a:pPr>
            <a:endParaRPr lang="en-US" sz="4000" dirty="0" smtClean="0"/>
          </a:p>
          <a:p>
            <a:pPr marL="0" indent="0">
              <a:buNone/>
            </a:pPr>
            <a:endParaRPr lang="en-US" sz="4000" dirty="0" smtClean="0"/>
          </a:p>
          <a:p>
            <a:pPr marL="0" indent="0">
              <a:buNone/>
            </a:pPr>
            <a:r>
              <a:rPr lang="en-US" sz="4000" dirty="0" smtClean="0"/>
              <a:t>$7,800</a:t>
            </a:r>
          </a:p>
          <a:p>
            <a:pPr marL="0" indent="0">
              <a:buNone/>
            </a:pPr>
            <a:endParaRPr lang="en-US" sz="4000" dirty="0" smtClean="0"/>
          </a:p>
          <a:p>
            <a:pPr marL="0" indent="0">
              <a:buNone/>
            </a:pPr>
            <a:endParaRPr lang="en-US" sz="4000" dirty="0" smtClean="0"/>
          </a:p>
          <a:p>
            <a:pPr marL="0" indent="0">
              <a:buNone/>
            </a:pPr>
            <a:r>
              <a:rPr lang="en-US" sz="4000" dirty="0" smtClean="0"/>
              <a:t>$5,800</a:t>
            </a:r>
          </a:p>
          <a:p>
            <a:pPr marL="0" indent="0">
              <a:buNone/>
            </a:pPr>
            <a:endParaRPr lang="en-US" dirty="0"/>
          </a:p>
        </p:txBody>
      </p:sp>
      <p:sp>
        <p:nvSpPr>
          <p:cNvPr id="3" name="标题 2"/>
          <p:cNvSpPr>
            <a:spLocks noGrp="1"/>
          </p:cNvSpPr>
          <p:nvPr>
            <p:ph type="title"/>
          </p:nvPr>
        </p:nvSpPr>
        <p:spPr/>
        <p:txBody>
          <a:bodyPr>
            <a:normAutofit fontScale="90000"/>
          </a:bodyPr>
          <a:lstStyle/>
          <a:p>
            <a:r>
              <a:rPr lang="en-US" dirty="0" smtClean="0"/>
              <a:t>Cost of GHP</a:t>
            </a:r>
            <a:br>
              <a:rPr lang="en-US" dirty="0" smtClean="0"/>
            </a:br>
            <a:r>
              <a:rPr lang="en-US" dirty="0" smtClean="0"/>
              <a:t>(With full credits)</a:t>
            </a:r>
            <a:endParaRPr lang="en-US" dirty="0"/>
          </a:p>
        </p:txBody>
      </p:sp>
      <p:sp>
        <p:nvSpPr>
          <p:cNvPr id="4" name="内容占位符 1"/>
          <p:cNvSpPr txBox="1">
            <a:spLocks/>
          </p:cNvSpPr>
          <p:nvPr/>
        </p:nvSpPr>
        <p:spPr>
          <a:xfrm>
            <a:off x="5148064" y="3284984"/>
            <a:ext cx="3672408" cy="2736304"/>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Font typeface="Symbol" pitchFamily="18" charset="2"/>
              <a:buNone/>
            </a:pPr>
            <a:endParaRPr lang="en-US" dirty="0"/>
          </a:p>
        </p:txBody>
      </p:sp>
      <p:sp>
        <p:nvSpPr>
          <p:cNvPr id="5" name="下箭头 4"/>
          <p:cNvSpPr/>
          <p:nvPr/>
        </p:nvSpPr>
        <p:spPr>
          <a:xfrm>
            <a:off x="1691680" y="2708920"/>
            <a:ext cx="720080" cy="10801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下箭头 5"/>
          <p:cNvSpPr/>
          <p:nvPr/>
        </p:nvSpPr>
        <p:spPr>
          <a:xfrm>
            <a:off x="1691680" y="4653136"/>
            <a:ext cx="720080" cy="11521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内容占位符 1"/>
          <p:cNvSpPr txBox="1">
            <a:spLocks/>
          </p:cNvSpPr>
          <p:nvPr/>
        </p:nvSpPr>
        <p:spPr>
          <a:xfrm>
            <a:off x="5172821" y="2636912"/>
            <a:ext cx="3672408" cy="2304256"/>
          </a:xfrm>
          <a:prstGeom prst="rect">
            <a:avLst/>
          </a:prstGeom>
        </p:spPr>
        <p:txBody>
          <a:bodyPr vert="horz" lIns="91440" tIns="45720" rIns="91440" bIns="45720" rtlCol="0">
            <a:normAutofit fontScale="85000" lnSpcReduction="2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Font typeface="Symbol" pitchFamily="18" charset="2"/>
              <a:buNone/>
            </a:pPr>
            <a:r>
              <a:rPr lang="en-US" sz="4000" dirty="0"/>
              <a:t>P</a:t>
            </a:r>
            <a:r>
              <a:rPr lang="en-US" sz="4000" dirty="0" smtClean="0"/>
              <a:t>ay back reduced from 10 to 6 years with tax credits</a:t>
            </a:r>
          </a:p>
          <a:p>
            <a:pPr marL="0" indent="0">
              <a:buFont typeface="Symbol" pitchFamily="18" charset="2"/>
              <a:buNone/>
            </a:pPr>
            <a:r>
              <a:rPr lang="en-US" sz="4000" dirty="0" smtClean="0"/>
              <a:t>25 – 30 years life cycle</a:t>
            </a:r>
          </a:p>
          <a:p>
            <a:pPr marL="0" indent="0">
              <a:buFont typeface="Symbol" pitchFamily="18" charset="2"/>
              <a:buNone/>
            </a:pPr>
            <a:endParaRPr lang="en-US" dirty="0"/>
          </a:p>
        </p:txBody>
      </p:sp>
      <p:sp>
        <p:nvSpPr>
          <p:cNvPr id="8" name="右箭头 7"/>
          <p:cNvSpPr/>
          <p:nvPr/>
        </p:nvSpPr>
        <p:spPr>
          <a:xfrm>
            <a:off x="2987824" y="3501008"/>
            <a:ext cx="1800200"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矩形 9"/>
          <p:cNvSpPr/>
          <p:nvPr/>
        </p:nvSpPr>
        <p:spPr>
          <a:xfrm>
            <a:off x="4903084" y="4835768"/>
            <a:ext cx="3888432" cy="1938992"/>
          </a:xfrm>
          <a:prstGeom prst="rect">
            <a:avLst/>
          </a:prstGeom>
        </p:spPr>
        <p:txBody>
          <a:bodyPr wrap="square">
            <a:spAutoFit/>
          </a:bodyPr>
          <a:lstStyle/>
          <a:p>
            <a:pPr algn="ctr"/>
            <a:r>
              <a:rPr lang="en-US" sz="4000" dirty="0">
                <a:solidFill>
                  <a:srgbClr val="FF0000"/>
                </a:solidFill>
              </a:rPr>
              <a:t>Potential </a:t>
            </a:r>
            <a:r>
              <a:rPr lang="en-US" sz="4000" dirty="0" smtClean="0">
                <a:solidFill>
                  <a:srgbClr val="FF0000"/>
                </a:solidFill>
              </a:rPr>
              <a:t>$144 </a:t>
            </a:r>
            <a:r>
              <a:rPr lang="en-US" sz="4000" dirty="0">
                <a:solidFill>
                  <a:srgbClr val="FF0000"/>
                </a:solidFill>
              </a:rPr>
              <a:t>Billion saving in total</a:t>
            </a:r>
          </a:p>
        </p:txBody>
      </p:sp>
    </p:spTree>
    <p:extLst>
      <p:ext uri="{BB962C8B-B14F-4D97-AF65-F5344CB8AC3E}">
        <p14:creationId xmlns:p14="http://schemas.microsoft.com/office/powerpoint/2010/main" xmlns="" val="24684465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916832"/>
            <a:ext cx="8229600" cy="4209331"/>
          </a:xfrm>
        </p:spPr>
        <p:txBody>
          <a:bodyPr/>
          <a:lstStyle/>
          <a:p>
            <a:r>
              <a:rPr lang="en-US" dirty="0" smtClean="0"/>
              <a:t>Tax Credits </a:t>
            </a:r>
            <a:r>
              <a:rPr lang="en-US" dirty="0"/>
              <a:t>for </a:t>
            </a:r>
            <a:r>
              <a:rPr lang="en-US" dirty="0" smtClean="0"/>
              <a:t>Residential Energy Efficiency: </a:t>
            </a:r>
            <a:r>
              <a:rPr lang="en-US" i="1" dirty="0"/>
              <a:t>“10% of cost up to $500 or a specific amount from $50-$300.”</a:t>
            </a:r>
            <a:r>
              <a:rPr lang="en-US" dirty="0"/>
              <a:t> </a:t>
            </a:r>
            <a:endParaRPr lang="en-US" dirty="0" smtClean="0"/>
          </a:p>
          <a:p>
            <a:pPr marL="0" indent="0">
              <a:buNone/>
            </a:pPr>
            <a:r>
              <a:rPr lang="en-US" dirty="0" smtClean="0"/>
              <a:t>	Include GHP!</a:t>
            </a:r>
          </a:p>
        </p:txBody>
      </p:sp>
      <p:sp>
        <p:nvSpPr>
          <p:cNvPr id="2" name="标题 1"/>
          <p:cNvSpPr>
            <a:spLocks noGrp="1"/>
          </p:cNvSpPr>
          <p:nvPr>
            <p:ph type="title"/>
          </p:nvPr>
        </p:nvSpPr>
        <p:spPr/>
        <p:txBody>
          <a:bodyPr/>
          <a:lstStyle/>
          <a:p>
            <a:r>
              <a:rPr lang="en-US" dirty="0" smtClean="0"/>
              <a:t>Improvement</a:t>
            </a:r>
            <a:endParaRPr lang="en-US" dirty="0"/>
          </a:p>
        </p:txBody>
      </p:sp>
      <p:sp>
        <p:nvSpPr>
          <p:cNvPr id="4" name="矩形 3"/>
          <p:cNvSpPr/>
          <p:nvPr/>
        </p:nvSpPr>
        <p:spPr>
          <a:xfrm>
            <a:off x="471132" y="3356992"/>
            <a:ext cx="8352928" cy="2308324"/>
          </a:xfrm>
          <a:prstGeom prst="rect">
            <a:avLst/>
          </a:prstGeom>
        </p:spPr>
        <p:txBody>
          <a:bodyPr wrap="square">
            <a:spAutoFit/>
          </a:bodyPr>
          <a:lstStyle/>
          <a:p>
            <a:pPr marL="285750" indent="-285750">
              <a:buFont typeface="Arial" panose="020B0604020202020204" pitchFamily="34" charset="0"/>
              <a:buChar char="•"/>
            </a:pPr>
            <a:r>
              <a:rPr lang="en-US" dirty="0"/>
              <a:t>GHP has 30-50% higher initial capital </a:t>
            </a:r>
            <a:r>
              <a:rPr lang="en-US" dirty="0" smtClean="0"/>
              <a:t>cost</a:t>
            </a:r>
            <a:endParaRPr lang="en-US" dirty="0"/>
          </a:p>
          <a:p>
            <a:pPr marL="285750" indent="-285750">
              <a:buFont typeface="Arial" panose="020B0604020202020204" pitchFamily="34" charset="0"/>
              <a:buChar char="•"/>
            </a:pPr>
            <a:r>
              <a:rPr lang="en-US" i="1" dirty="0" smtClean="0"/>
              <a:t>“(</a:t>
            </a:r>
            <a:r>
              <a:rPr lang="en-US" i="1" dirty="0"/>
              <a:t>a) Consume less energy to operate; (b) they tap the earth or groundwater, a more stable energy source than air; (c)they do not require supplemental heat during extreme low outside temperature; (d) they use less refrigerant; (e) they have a simpler design and consequently less maintenance and; (f) they do not require the unit to be located where it is exposed to weathering.”</a:t>
            </a:r>
            <a:r>
              <a:rPr lang="en-US" dirty="0"/>
              <a:t> </a:t>
            </a:r>
            <a:r>
              <a:rPr lang="en-US" i="1" dirty="0" err="1"/>
              <a:t>Hepbasli</a:t>
            </a:r>
            <a:r>
              <a:rPr lang="en-US" i="1" dirty="0"/>
              <a:t>, A., &amp; </a:t>
            </a:r>
            <a:r>
              <a:rPr lang="en-US" i="1" dirty="0" err="1"/>
              <a:t>Akdemir</a:t>
            </a:r>
            <a:r>
              <a:rPr lang="en-US" i="1" dirty="0"/>
              <a:t>, O. (2004)</a:t>
            </a:r>
          </a:p>
          <a:p>
            <a:pPr marL="285750" indent="-285750">
              <a:buFont typeface="Arial" panose="020B0604020202020204" pitchFamily="34" charset="0"/>
              <a:buChar char="•"/>
            </a:pPr>
            <a:r>
              <a:rPr lang="en-US" dirty="0" smtClean="0"/>
              <a:t>GHP </a:t>
            </a:r>
            <a:r>
              <a:rPr lang="en-US" dirty="0"/>
              <a:t>has 10 to 15 years longer life time than air source heat </a:t>
            </a:r>
            <a:r>
              <a:rPr lang="en-US" dirty="0" smtClean="0"/>
              <a:t>pump</a:t>
            </a:r>
            <a:endParaRPr lang="en-US" dirty="0"/>
          </a:p>
        </p:txBody>
      </p:sp>
    </p:spTree>
    <p:extLst>
      <p:ext uri="{BB962C8B-B14F-4D97-AF65-F5344CB8AC3E}">
        <p14:creationId xmlns:p14="http://schemas.microsoft.com/office/powerpoint/2010/main" xmlns="" val="28764894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331640" y="4365104"/>
            <a:ext cx="6904277" cy="1761058"/>
          </a:xfrm>
        </p:spPr>
        <p:txBody>
          <a:bodyPr>
            <a:normAutofit fontScale="92500" lnSpcReduction="20000"/>
          </a:bodyPr>
          <a:lstStyle/>
          <a:p>
            <a:r>
              <a:rPr lang="en-US" dirty="0" smtClean="0"/>
              <a:t>Overcoming barrier of high upfront cost</a:t>
            </a:r>
          </a:p>
          <a:p>
            <a:r>
              <a:rPr lang="en-US" dirty="0" smtClean="0"/>
              <a:t>Analogous to solar</a:t>
            </a:r>
          </a:p>
          <a:p>
            <a:r>
              <a:rPr lang="en-US" dirty="0" smtClean="0"/>
              <a:t>Power purchase agreement</a:t>
            </a:r>
          </a:p>
          <a:p>
            <a:r>
              <a:rPr lang="en-US" dirty="0" smtClean="0"/>
              <a:t>Lease</a:t>
            </a:r>
          </a:p>
          <a:p>
            <a:r>
              <a:rPr lang="en-US" dirty="0"/>
              <a:t>New </a:t>
            </a:r>
            <a:r>
              <a:rPr lang="en-US" dirty="0" smtClean="0"/>
              <a:t>subsidies</a:t>
            </a:r>
            <a:endParaRPr lang="en-US" dirty="0"/>
          </a:p>
        </p:txBody>
      </p:sp>
      <p:sp>
        <p:nvSpPr>
          <p:cNvPr id="2" name="标题 1"/>
          <p:cNvSpPr>
            <a:spLocks noGrp="1"/>
          </p:cNvSpPr>
          <p:nvPr>
            <p:ph type="title"/>
          </p:nvPr>
        </p:nvSpPr>
        <p:spPr/>
        <p:txBody>
          <a:bodyPr>
            <a:normAutofit/>
          </a:bodyPr>
          <a:lstStyle/>
          <a:p>
            <a:r>
              <a:rPr lang="en-US" sz="5000" dirty="0" smtClean="0"/>
              <a:t>Suggestion</a:t>
            </a:r>
            <a:endParaRPr lang="en-US" sz="5000" dirty="0"/>
          </a:p>
        </p:txBody>
      </p:sp>
      <p:sp>
        <p:nvSpPr>
          <p:cNvPr id="4" name="矩形 3"/>
          <p:cNvSpPr/>
          <p:nvPr/>
        </p:nvSpPr>
        <p:spPr>
          <a:xfrm>
            <a:off x="1187624" y="2632224"/>
            <a:ext cx="7488832" cy="1323439"/>
          </a:xfrm>
          <a:prstGeom prst="rect">
            <a:avLst/>
          </a:prstGeom>
        </p:spPr>
        <p:txBody>
          <a:bodyPr wrap="square">
            <a:spAutoFit/>
          </a:bodyPr>
          <a:lstStyle/>
          <a:p>
            <a:r>
              <a:rPr lang="en-US" sz="4000" dirty="0" smtClean="0"/>
              <a:t>Explore different business models instead of individual installation</a:t>
            </a:r>
          </a:p>
        </p:txBody>
      </p:sp>
    </p:spTree>
    <p:extLst>
      <p:ext uri="{BB962C8B-B14F-4D97-AF65-F5344CB8AC3E}">
        <p14:creationId xmlns:p14="http://schemas.microsoft.com/office/powerpoint/2010/main" xmlns="" val="37254477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700808"/>
            <a:ext cx="8229600" cy="4425355"/>
          </a:xfrm>
        </p:spPr>
        <p:txBody>
          <a:bodyPr>
            <a:normAutofit fontScale="55000" lnSpcReduction="20000"/>
          </a:bodyPr>
          <a:lstStyle/>
          <a:p>
            <a:pPr marL="514350" lvl="0" indent="-514350">
              <a:buFont typeface="+mj-lt"/>
              <a:buAutoNum type="arabicPeriod"/>
            </a:pPr>
            <a:r>
              <a:rPr lang="en-US" dirty="0"/>
              <a:t>Apply for EERE Funding Opportunities. (</a:t>
            </a:r>
            <a:r>
              <a:rPr lang="en-US" dirty="0" err="1"/>
              <a:t>n.d.</a:t>
            </a:r>
            <a:r>
              <a:rPr lang="en-US" dirty="0"/>
              <a:t>).Retrieved from </a:t>
            </a:r>
            <a:r>
              <a:rPr lang="en-US" u="sng" dirty="0">
                <a:hlinkClick r:id="rId2"/>
              </a:rPr>
              <a:t>https://www.energy.gov/eere/funding/apply-eere-funding-opportunities</a:t>
            </a:r>
            <a:r>
              <a:rPr lang="en-US" dirty="0"/>
              <a:t> </a:t>
            </a:r>
            <a:endParaRPr lang="en-US" dirty="0" smtClean="0"/>
          </a:p>
          <a:p>
            <a:pPr marL="514350" lvl="0" indent="-514350">
              <a:buFont typeface="+mj-lt"/>
              <a:buAutoNum type="arabicPeriod"/>
            </a:pPr>
            <a:r>
              <a:rPr lang="en-US" dirty="0" err="1" smtClean="0"/>
              <a:t>Behdad</a:t>
            </a:r>
            <a:r>
              <a:rPr lang="en-US" dirty="0"/>
              <a:t>, K., Joan, O., &amp; Lauren, C. (2020). Utilizing Highway Rest Areas for Electric Vehicle Charging: Economics and Impacts of Renewable Energy Penetration in California. </a:t>
            </a:r>
            <a:r>
              <a:rPr lang="en-US" i="1" dirty="0"/>
              <a:t>UC Davis</a:t>
            </a:r>
            <a:r>
              <a:rPr lang="en-US" dirty="0"/>
              <a:t>. </a:t>
            </a:r>
            <a:r>
              <a:rPr lang="en-US" dirty="0" err="1"/>
              <a:t>doi</a:t>
            </a:r>
            <a:r>
              <a:rPr lang="en-US" dirty="0"/>
              <a:t>: 10.7922</a:t>
            </a:r>
          </a:p>
          <a:p>
            <a:pPr marL="514350" lvl="0" indent="-514350">
              <a:buFont typeface="+mj-lt"/>
              <a:buAutoNum type="arabicPeriod"/>
            </a:pPr>
            <a:r>
              <a:rPr lang="en-US" dirty="0" err="1"/>
              <a:t>Brenn</a:t>
            </a:r>
            <a:r>
              <a:rPr lang="en-US" dirty="0"/>
              <a:t>, J., </a:t>
            </a:r>
            <a:r>
              <a:rPr lang="en-US" dirty="0" err="1"/>
              <a:t>Soltic</a:t>
            </a:r>
            <a:r>
              <a:rPr lang="en-US" dirty="0"/>
              <a:t>, P., &amp; Bach, C. (2010). Comparison of natural gas driven heat pumps and electrically driven heat pumps with conventional systems for building heating purposes. </a:t>
            </a:r>
            <a:r>
              <a:rPr lang="en-US" i="1" dirty="0"/>
              <a:t>Energy and Buildings</a:t>
            </a:r>
            <a:r>
              <a:rPr lang="en-US" dirty="0"/>
              <a:t>, </a:t>
            </a:r>
            <a:r>
              <a:rPr lang="en-US" i="1" dirty="0"/>
              <a:t>42</a:t>
            </a:r>
            <a:r>
              <a:rPr lang="en-US" dirty="0"/>
              <a:t>(6), 904–908. </a:t>
            </a:r>
            <a:r>
              <a:rPr lang="en-US" dirty="0" err="1"/>
              <a:t>doi</a:t>
            </a:r>
            <a:r>
              <a:rPr lang="en-US" dirty="0"/>
              <a:t>: 10.1016/j.enbuild.2009.12.012</a:t>
            </a:r>
          </a:p>
          <a:p>
            <a:pPr marL="514350" lvl="0" indent="-514350">
              <a:buFont typeface="+mj-lt"/>
              <a:buAutoNum type="arabicPeriod"/>
            </a:pPr>
            <a:r>
              <a:rPr lang="en-US" dirty="0" err="1"/>
              <a:t>Esen</a:t>
            </a:r>
            <a:r>
              <a:rPr lang="en-US" dirty="0"/>
              <a:t>, H., </a:t>
            </a:r>
            <a:r>
              <a:rPr lang="en-US" dirty="0" err="1"/>
              <a:t>Inalli</a:t>
            </a:r>
            <a:r>
              <a:rPr lang="en-US" dirty="0"/>
              <a:t>, M., &amp; </a:t>
            </a:r>
            <a:r>
              <a:rPr lang="en-US" dirty="0" err="1"/>
              <a:t>Esen</a:t>
            </a:r>
            <a:r>
              <a:rPr lang="en-US" dirty="0"/>
              <a:t>, M. (2006). </a:t>
            </a:r>
            <a:r>
              <a:rPr lang="en-US" dirty="0" err="1"/>
              <a:t>Technoeconomic</a:t>
            </a:r>
            <a:r>
              <a:rPr lang="en-US" dirty="0"/>
              <a:t> appraisal of a ground source heat pump system for a heating season in eastern Turkey. </a:t>
            </a:r>
            <a:r>
              <a:rPr lang="en-US" i="1" dirty="0"/>
              <a:t>Energy Conversion and Management</a:t>
            </a:r>
            <a:r>
              <a:rPr lang="en-US" dirty="0"/>
              <a:t>, </a:t>
            </a:r>
            <a:r>
              <a:rPr lang="en-US" i="1" dirty="0"/>
              <a:t>47</a:t>
            </a:r>
            <a:r>
              <a:rPr lang="en-US" dirty="0"/>
              <a:t>(9-10), 1281–1297. </a:t>
            </a:r>
            <a:r>
              <a:rPr lang="en-US" dirty="0" err="1"/>
              <a:t>doi</a:t>
            </a:r>
            <a:r>
              <a:rPr lang="en-US" dirty="0"/>
              <a:t>: 10.1016/j.enconman.2005.06.024</a:t>
            </a:r>
          </a:p>
          <a:p>
            <a:pPr marL="514350" lvl="0" indent="-514350">
              <a:buFont typeface="+mj-lt"/>
              <a:buAutoNum type="arabicPeriod"/>
            </a:pPr>
            <a:r>
              <a:rPr lang="en-US" dirty="0"/>
              <a:t>Federal Income Tax Credits and Other Incentives for Energy Efficiency. (</a:t>
            </a:r>
            <a:r>
              <a:rPr lang="en-US" dirty="0" err="1"/>
              <a:t>n.d.</a:t>
            </a:r>
            <a:r>
              <a:rPr lang="en-US" dirty="0"/>
              <a:t>). Retrieved from </a:t>
            </a:r>
            <a:r>
              <a:rPr lang="en-US" u="sng" dirty="0">
                <a:hlinkClick r:id="rId3"/>
              </a:rPr>
              <a:t>https://</a:t>
            </a:r>
            <a:r>
              <a:rPr lang="en-US" u="sng" dirty="0" smtClean="0">
                <a:hlinkClick r:id="rId3"/>
              </a:rPr>
              <a:t>www.energystar.gov/about/federal_tax_credits</a:t>
            </a:r>
            <a:endParaRPr lang="en-US" u="sng" dirty="0" smtClean="0"/>
          </a:p>
          <a:p>
            <a:pPr marL="514350" lvl="0" indent="-514350">
              <a:buFont typeface="+mj-lt"/>
              <a:buAutoNum type="arabicPeriod"/>
            </a:pPr>
            <a:r>
              <a:rPr lang="en-US" dirty="0" smtClean="0"/>
              <a:t>Geothermal </a:t>
            </a:r>
            <a:r>
              <a:rPr lang="en-US" dirty="0"/>
              <a:t>Heating and Cooling Technologies. (2016, December 19). Retrieved from </a:t>
            </a:r>
            <a:r>
              <a:rPr lang="en-US" u="sng" dirty="0">
                <a:hlinkClick r:id="rId4"/>
              </a:rPr>
              <a:t>https://www.epa.gov/rhc/geothermal-heating-and-cooling-technologies</a:t>
            </a:r>
            <a:endParaRPr lang="en-US" dirty="0"/>
          </a:p>
          <a:p>
            <a:pPr marL="514350" lvl="0" indent="-514350">
              <a:buFont typeface="+mj-lt"/>
              <a:buAutoNum type="arabicPeriod"/>
            </a:pPr>
            <a:endParaRPr lang="en-US" dirty="0"/>
          </a:p>
          <a:p>
            <a:pPr marL="514350" lvl="0" indent="-514350">
              <a:buFont typeface="+mj-lt"/>
              <a:buAutoNum type="arabicPeriod"/>
            </a:pPr>
            <a:r>
              <a:rPr lang="en-US" dirty="0" err="1"/>
              <a:t>Heidrich</a:t>
            </a:r>
            <a:r>
              <a:rPr lang="en-US" dirty="0"/>
              <a:t>, M. (2016). Bounded energy exchange as an alternative to the third law of thermodynamics. </a:t>
            </a:r>
            <a:r>
              <a:rPr lang="en-US" i="1" dirty="0"/>
              <a:t>Annals of Physics</a:t>
            </a:r>
            <a:r>
              <a:rPr lang="en-US" dirty="0"/>
              <a:t>, </a:t>
            </a:r>
            <a:r>
              <a:rPr lang="en-US" i="1" dirty="0"/>
              <a:t>373</a:t>
            </a:r>
            <a:r>
              <a:rPr lang="en-US" dirty="0"/>
              <a:t>, 665–681. </a:t>
            </a:r>
            <a:r>
              <a:rPr lang="en-US" dirty="0" err="1"/>
              <a:t>doi</a:t>
            </a:r>
            <a:r>
              <a:rPr lang="en-US" dirty="0"/>
              <a:t>: 10.1016/j.aop.2016.07.031</a:t>
            </a:r>
          </a:p>
          <a:p>
            <a:pPr marL="514350" lvl="0" indent="-514350">
              <a:buFont typeface="+mj-lt"/>
              <a:buAutoNum type="arabicPeriod"/>
            </a:pPr>
            <a:r>
              <a:rPr lang="en-US" dirty="0" err="1"/>
              <a:t>Hepbasli</a:t>
            </a:r>
            <a:r>
              <a:rPr lang="en-US" dirty="0"/>
              <a:t>, A., &amp; </a:t>
            </a:r>
            <a:r>
              <a:rPr lang="en-US" dirty="0" err="1"/>
              <a:t>Akdemir</a:t>
            </a:r>
            <a:r>
              <a:rPr lang="en-US" dirty="0"/>
              <a:t>, O. (2004). Energy and exergy analysis of a ground source (geothermal) heat pump system. </a:t>
            </a:r>
            <a:r>
              <a:rPr lang="en-US" i="1" dirty="0"/>
              <a:t>Energy Conversion and Management</a:t>
            </a:r>
            <a:r>
              <a:rPr lang="en-US" dirty="0"/>
              <a:t>, </a:t>
            </a:r>
            <a:r>
              <a:rPr lang="en-US" i="1" dirty="0"/>
              <a:t>45</a:t>
            </a:r>
            <a:r>
              <a:rPr lang="en-US" dirty="0"/>
              <a:t>(5), 737–753. </a:t>
            </a:r>
            <a:r>
              <a:rPr lang="en-US" dirty="0" err="1"/>
              <a:t>doi</a:t>
            </a:r>
            <a:r>
              <a:rPr lang="en-US" dirty="0"/>
              <a:t>: 10.1016/s0196-8904(03)00185-7</a:t>
            </a:r>
          </a:p>
          <a:p>
            <a:pPr marL="514350" lvl="0" indent="-514350">
              <a:buFont typeface="+mj-lt"/>
              <a:buAutoNum type="arabicPeriod"/>
            </a:pPr>
            <a:r>
              <a:rPr lang="en-US" dirty="0"/>
              <a:t>N. </a:t>
            </a:r>
            <a:r>
              <a:rPr lang="en-US" dirty="0" err="1"/>
              <a:t>Galanis</a:t>
            </a:r>
            <a:r>
              <a:rPr lang="en-US" dirty="0"/>
              <a:t>, E. </a:t>
            </a:r>
            <a:r>
              <a:rPr lang="en-US" dirty="0" err="1"/>
              <a:t>Cayer</a:t>
            </a:r>
            <a:r>
              <a:rPr lang="en-US" dirty="0"/>
              <a:t>, P. Roy, E.S. Denis and M. </a:t>
            </a:r>
            <a:r>
              <a:rPr lang="en-US" dirty="0" err="1"/>
              <a:t>Désilets</a:t>
            </a:r>
            <a:r>
              <a:rPr lang="en-US" dirty="0"/>
              <a:t>. (2009 </a:t>
            </a:r>
            <a:r>
              <a:rPr lang="en-US" dirty="0" err="1"/>
              <a:t>february</a:t>
            </a:r>
            <a:r>
              <a:rPr lang="en-US" dirty="0"/>
              <a:t> 12). Electricity Generation from Low Temperature Sources. </a:t>
            </a:r>
            <a:r>
              <a:rPr lang="en-US" i="1" dirty="0"/>
              <a:t>Journal of Applied Fluid Mechanics,</a:t>
            </a:r>
            <a:r>
              <a:rPr lang="en-US" dirty="0"/>
              <a:t> </a:t>
            </a:r>
            <a:r>
              <a:rPr lang="en-US" i="1" dirty="0"/>
              <a:t>2</a:t>
            </a:r>
            <a:r>
              <a:rPr lang="en-US" dirty="0"/>
              <a:t>(2), 55-67, 2009, 55-67. doi:1735-3645</a:t>
            </a:r>
          </a:p>
          <a:p>
            <a:pPr marL="514350" lvl="0" indent="-514350">
              <a:buFont typeface="+mj-lt"/>
              <a:buAutoNum type="arabicPeriod"/>
            </a:pPr>
            <a:r>
              <a:rPr lang="en-US" dirty="0" err="1"/>
              <a:t>Sanner</a:t>
            </a:r>
            <a:r>
              <a:rPr lang="en-US" dirty="0"/>
              <a:t>, B. (1993). Ground Coupled Heat Pumps with Seasonal Cold Storage. </a:t>
            </a:r>
            <a:r>
              <a:rPr lang="en-US" i="1" dirty="0"/>
              <a:t>Heat Pumps for Energy Efficiency and Environmental Progress</a:t>
            </a:r>
            <a:r>
              <a:rPr lang="en-US" dirty="0"/>
              <a:t>, 301–308. </a:t>
            </a:r>
            <a:r>
              <a:rPr lang="en-US" dirty="0" err="1"/>
              <a:t>doi</a:t>
            </a:r>
            <a:r>
              <a:rPr lang="en-US" dirty="0"/>
              <a:t>: </a:t>
            </a:r>
            <a:r>
              <a:rPr lang="en-US" dirty="0" smtClean="0"/>
              <a:t>10.1016/b978-0-444-81534-7.50041-3</a:t>
            </a:r>
            <a:endParaRPr lang="en-US" dirty="0"/>
          </a:p>
        </p:txBody>
      </p:sp>
      <p:sp>
        <p:nvSpPr>
          <p:cNvPr id="2" name="标题 1"/>
          <p:cNvSpPr>
            <a:spLocks noGrp="1"/>
          </p:cNvSpPr>
          <p:nvPr>
            <p:ph type="title"/>
          </p:nvPr>
        </p:nvSpPr>
        <p:spPr/>
        <p:txBody>
          <a:bodyPr/>
          <a:lstStyle/>
          <a:p>
            <a:r>
              <a:rPr lang="en-US" dirty="0" smtClean="0"/>
              <a:t>Reference</a:t>
            </a:r>
            <a:endParaRPr lang="en-US" dirty="0"/>
          </a:p>
        </p:txBody>
      </p:sp>
    </p:spTree>
    <p:extLst>
      <p:ext uri="{BB962C8B-B14F-4D97-AF65-F5344CB8AC3E}">
        <p14:creationId xmlns:p14="http://schemas.microsoft.com/office/powerpoint/2010/main" xmlns="" val="11990371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波形">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波形">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波形">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13109</TotalTime>
  <Words>536</Words>
  <Application>Microsoft Office PowerPoint</Application>
  <PresentationFormat>On-screen Show (4:3)</PresentationFormat>
  <Paragraphs>122</Paragraphs>
  <Slides>15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波形</vt:lpstr>
      <vt:lpstr>文档</vt:lpstr>
      <vt:lpstr>Renewable Energy Substitution Choice --- Potential of Geothermal Heat Pump (GHP) </vt:lpstr>
      <vt:lpstr>Content</vt:lpstr>
      <vt:lpstr>How Geothermal Heat Pump (GHP) Functions</vt:lpstr>
      <vt:lpstr>Duck Curve</vt:lpstr>
      <vt:lpstr>Slide 5</vt:lpstr>
      <vt:lpstr>Cost of Energy</vt:lpstr>
      <vt:lpstr>Natural Gas Transformation &amp; Electricity Transmission</vt:lpstr>
      <vt:lpstr>Electrical Space Heating Combined With GHP (New England and Middle Atlantic)</vt:lpstr>
      <vt:lpstr>EXTRA Saving</vt:lpstr>
      <vt:lpstr>Slide 10</vt:lpstr>
      <vt:lpstr>Slide 11</vt:lpstr>
      <vt:lpstr>Cost of GHP (With full credits)</vt:lpstr>
      <vt:lpstr>Improvement</vt:lpstr>
      <vt:lpstr>Suggestion</vt:lpstr>
      <vt:lpstr>Reference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Renewable Energy Substitution Choice --- Potential of Geothermal Heat Pump (GHP)</dc:title>
  <dc:creator>lanzheng liu</dc:creator>
  <cp:lastModifiedBy>rick</cp:lastModifiedBy>
  <cp:revision>29</cp:revision>
  <dcterms:created xsi:type="dcterms:W3CDTF">2020-04-29T12:55:13Z</dcterms:created>
  <dcterms:modified xsi:type="dcterms:W3CDTF">2020-06-01T13:29:05Z</dcterms:modified>
</cp:coreProperties>
</file>