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5" r:id="rId7"/>
    <p:sldId id="261" r:id="rId8"/>
    <p:sldId id="266" r:id="rId9"/>
    <p:sldId id="262" r:id="rId10"/>
    <p:sldId id="263" r:id="rId11"/>
    <p:sldId id="264" r:id="rId12"/>
    <p:sldId id="267" r:id="rId13"/>
  </p:sldIdLst>
  <p:sldSz cx="9144000" cy="5143500" type="screen16x9"/>
  <p:notesSz cx="6858000" cy="9144000"/>
  <p:embeddedFontLst>
    <p:embeddedFont>
      <p:font typeface="Georgia" pitchFamily="18" charset="0"/>
      <p:regular r:id="rId15"/>
      <p:bold r:id="rId16"/>
      <p:italic r:id="rId17"/>
      <p:boldItalic r:id="rId18"/>
    </p:embeddedFont>
    <p:embeddedFont>
      <p:font typeface="Calibri" pitchFamily="34" charset="0"/>
      <p:regular r:id="rId19"/>
      <p:bold r:id="rId20"/>
      <p:italic r:id="rId21"/>
      <p:boldItalic r:id="rId22"/>
    </p:embeddedFont>
    <p:embeddedFont>
      <p:font typeface="Merriweather" charset="0"/>
      <p:regular r:id="rId23"/>
      <p:bold r:id="rId24"/>
      <p:italic r:id="rId25"/>
      <p:boldItalic r:id="rId26"/>
    </p:embeddedFont>
    <p:embeddedFont>
      <p:font typeface="Roboto" charset="0"/>
      <p:regular r:id="rId27"/>
      <p:bold r:id="rId28"/>
      <p:italic r:id="rId29"/>
      <p:boldItalic r:id="rId30"/>
    </p:embeddedFont>
    <p:embeddedFont>
      <p:font typeface="Trebuchet MS"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61"/>
    <p:restoredTop sz="25248"/>
  </p:normalViewPr>
  <p:slideViewPr>
    <p:cSldViewPr snapToGrid="0">
      <p:cViewPr varScale="1">
        <p:scale>
          <a:sx n="32" d="100"/>
          <a:sy n="32" d="100"/>
        </p:scale>
        <p:origin x="-2976" y="-9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font" Target="fonts/font2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5539e410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5539e410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23850" algn="l" rtl="0">
              <a:lnSpc>
                <a:spcPct val="115000"/>
              </a:lnSpc>
              <a:spcBef>
                <a:spcPts val="0"/>
              </a:spcBef>
              <a:spcAft>
                <a:spcPts val="0"/>
              </a:spcAft>
              <a:buSzPts val="1500"/>
              <a:buFont typeface="Roboto"/>
              <a:buChar char="○"/>
            </a:pPr>
            <a:r>
              <a:rPr lang="en" sz="1500" dirty="0"/>
              <a:t>It should not matter if the plaintiff cannot establish the specific chain of causation when the defendant placed lead into commerce knowing it could harm individuals who used the product</a:t>
            </a:r>
          </a:p>
          <a:p>
            <a:pPr marL="914400" lvl="1" indent="-323850" algn="l" rtl="0">
              <a:lnSpc>
                <a:spcPct val="115000"/>
              </a:lnSpc>
              <a:spcBef>
                <a:spcPts val="0"/>
              </a:spcBef>
              <a:spcAft>
                <a:spcPts val="0"/>
              </a:spcAft>
              <a:buSzPts val="1500"/>
              <a:buFont typeface="Roboto"/>
              <a:buChar char="○"/>
            </a:pPr>
            <a:r>
              <a:rPr lang="en-US" sz="1500" dirty="0"/>
              <a:t>M</a:t>
            </a:r>
            <a:r>
              <a:rPr lang="en" sz="1500" dirty="0"/>
              <a:t>any of these </a:t>
            </a:r>
            <a:r>
              <a:rPr lang="en-US" sz="1500" dirty="0"/>
              <a:t>manufactures</a:t>
            </a:r>
            <a:r>
              <a:rPr lang="en" sz="1500" dirty="0"/>
              <a:t> knew of the dangers of lead, but still used it in their products</a:t>
            </a:r>
          </a:p>
          <a:p>
            <a:pPr marL="914400" lvl="1" indent="-323850" algn="l" rtl="0">
              <a:lnSpc>
                <a:spcPct val="115000"/>
              </a:lnSpc>
              <a:spcBef>
                <a:spcPts val="0"/>
              </a:spcBef>
              <a:spcAft>
                <a:spcPts val="0"/>
              </a:spcAft>
              <a:buSzPts val="1500"/>
              <a:buFont typeface="Roboto"/>
              <a:buChar char="○"/>
            </a:pPr>
            <a:r>
              <a:rPr lang="en-US" sz="1500" dirty="0"/>
              <a:t>I</a:t>
            </a:r>
            <a:r>
              <a:rPr lang="en" sz="1500" dirty="0"/>
              <a:t>t is time for a change to be made and while we can not reverse the damage done by lead we can help lessen the burden with this bill</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50cc20d09b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50cc20d09b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2400" dirty="0"/>
              <a:t>The most susceptible to lead and its effects are pregnant females and children</a:t>
            </a:r>
            <a:endParaRPr sz="2400" dirty="0"/>
          </a:p>
          <a:p>
            <a:pPr marL="914400" lvl="1" indent="-298450" algn="l" rtl="0">
              <a:spcBef>
                <a:spcPts val="0"/>
              </a:spcBef>
              <a:spcAft>
                <a:spcPts val="0"/>
              </a:spcAft>
              <a:buSzPts val="1100"/>
              <a:buChar char="○"/>
            </a:pPr>
            <a:r>
              <a:rPr lang="en-US" sz="2400" dirty="0"/>
              <a:t>This is due to the susceptibility of developing brains as lead can easily attach to nerves in the brain and prevent proper development</a:t>
            </a:r>
            <a:endParaRPr lang="en" sz="2400" dirty="0"/>
          </a:p>
          <a:p>
            <a:pPr marL="914400" lvl="1" indent="-298450" algn="l" rtl="0">
              <a:spcBef>
                <a:spcPts val="0"/>
              </a:spcBef>
              <a:spcAft>
                <a:spcPts val="0"/>
              </a:spcAft>
              <a:buSzPts val="1100"/>
              <a:buChar char="○"/>
            </a:pPr>
            <a:r>
              <a:rPr lang="en-US" sz="2400" dirty="0"/>
              <a:t>L</a:t>
            </a:r>
            <a:r>
              <a:rPr lang="en" sz="2400" dirty="0" err="1"/>
              <a:t>ead</a:t>
            </a:r>
            <a:r>
              <a:rPr lang="en" sz="2400" dirty="0"/>
              <a:t> has been found to cause irreversible damage in numerous ways</a:t>
            </a:r>
          </a:p>
          <a:p>
            <a:r>
              <a:rPr lang="en-US" sz="2400" dirty="0"/>
              <a:t>S</a:t>
            </a:r>
            <a:r>
              <a:rPr lang="en" sz="2400" dirty="0" err="1"/>
              <a:t>ome</a:t>
            </a:r>
            <a:r>
              <a:rPr lang="en" sz="2400" dirty="0"/>
              <a:t> examples of this are </a:t>
            </a:r>
            <a:endParaRPr lang="en-US" sz="2400" b="0" i="0" u="none" strike="noStrike" cap="none" dirty="0">
              <a:solidFill>
                <a:srgbClr val="000000"/>
              </a:solidFill>
              <a:effectLst/>
              <a:latin typeface="Arial"/>
              <a:ea typeface="Arial"/>
              <a:cs typeface="Arial"/>
              <a:sym typeface="Arial"/>
            </a:endParaRPr>
          </a:p>
          <a:p>
            <a:pPr lvl="1" rtl="0" fontAlgn="base"/>
            <a:r>
              <a:rPr lang="en-US" sz="2400" b="0" i="0" u="none" strike="noStrike" cap="none" dirty="0">
                <a:solidFill>
                  <a:srgbClr val="000000"/>
                </a:solidFill>
                <a:effectLst/>
                <a:latin typeface="Arial"/>
                <a:ea typeface="Arial"/>
                <a:cs typeface="Arial"/>
                <a:sym typeface="Arial"/>
              </a:rPr>
              <a:t>behavioral issues, </a:t>
            </a:r>
          </a:p>
          <a:p>
            <a:pPr lvl="1" rtl="0" fontAlgn="base"/>
            <a:r>
              <a:rPr lang="en-US" sz="2400" b="0" i="0" u="none" strike="noStrike" cap="none" dirty="0">
                <a:solidFill>
                  <a:srgbClr val="000000"/>
                </a:solidFill>
                <a:effectLst/>
                <a:latin typeface="Arial"/>
                <a:ea typeface="Arial"/>
                <a:cs typeface="Arial"/>
                <a:sym typeface="Arial"/>
              </a:rPr>
              <a:t>lower IQs, </a:t>
            </a:r>
          </a:p>
          <a:p>
            <a:pPr lvl="1" rtl="0" fontAlgn="base"/>
            <a:r>
              <a:rPr lang="en-US" sz="2400" b="0" i="0" u="none" strike="noStrike" cap="none" dirty="0">
                <a:solidFill>
                  <a:srgbClr val="000000"/>
                </a:solidFill>
                <a:effectLst/>
                <a:latin typeface="Arial"/>
                <a:ea typeface="Arial"/>
                <a:cs typeface="Arial"/>
                <a:sym typeface="Arial"/>
              </a:rPr>
              <a:t>hyperactivity, slower growth</a:t>
            </a:r>
          </a:p>
          <a:p>
            <a:pPr lvl="1" rtl="0" fontAlgn="base"/>
            <a:r>
              <a:rPr lang="en-US" sz="2400" b="0" i="0" u="none" strike="noStrike" cap="none" dirty="0">
                <a:solidFill>
                  <a:srgbClr val="000000"/>
                </a:solidFill>
                <a:effectLst/>
                <a:latin typeface="Arial"/>
                <a:ea typeface="Arial"/>
                <a:cs typeface="Arial"/>
                <a:sym typeface="Arial"/>
              </a:rPr>
              <a:t>Premature and/or undersized births</a:t>
            </a:r>
          </a:p>
          <a:p>
            <a:pPr lvl="1" rtl="0" fontAlgn="base"/>
            <a:r>
              <a:rPr lang="en-US" sz="2400" b="0" i="0" u="none" strike="noStrike" cap="none" dirty="0">
                <a:solidFill>
                  <a:srgbClr val="000000"/>
                </a:solidFill>
                <a:effectLst/>
                <a:latin typeface="Arial"/>
                <a:ea typeface="Arial"/>
                <a:cs typeface="Arial"/>
                <a:sym typeface="Arial"/>
              </a:rPr>
              <a:t>Damage to the baby’s brain, kidneys and nervous system, </a:t>
            </a:r>
          </a:p>
          <a:p>
            <a:pPr lvl="1" rtl="0" fontAlgn="base"/>
            <a:r>
              <a:rPr lang="en-US" sz="2400" b="0" i="0" u="none" strike="noStrike" cap="none" dirty="0">
                <a:solidFill>
                  <a:srgbClr val="000000"/>
                </a:solidFill>
                <a:effectLst/>
                <a:latin typeface="Arial"/>
                <a:ea typeface="Arial"/>
                <a:cs typeface="Arial"/>
                <a:sym typeface="Arial"/>
              </a:rPr>
              <a:t>increase behavioral issues</a:t>
            </a:r>
          </a:p>
          <a:p>
            <a:pPr lvl="1" rtl="0" fontAlgn="base"/>
            <a:endParaRPr lang="en-US" sz="2400" b="0" i="0" u="none" strike="noStrike" cap="none" dirty="0">
              <a:solidFill>
                <a:srgbClr val="000000"/>
              </a:solidFill>
              <a:effectLst/>
              <a:latin typeface="Arial"/>
              <a:cs typeface="Arial"/>
              <a:sym typeface="Arial"/>
            </a:endParaRPr>
          </a:p>
          <a:p>
            <a:pPr lvl="1" rtl="0" fontAlgn="base"/>
            <a:endParaRPr lang="en-US" sz="2400" b="0" i="0" u="none" strike="noStrike" cap="none" dirty="0">
              <a:solidFill>
                <a:srgbClr val="000000"/>
              </a:solidFill>
              <a:effectLst/>
              <a:latin typeface="Arial"/>
              <a:cs typeface="Arial"/>
              <a:sym typeface="Arial"/>
            </a:endParaRPr>
          </a:p>
          <a:p>
            <a:pPr lvl="1" rtl="0" fontAlgn="base"/>
            <a:r>
              <a:rPr lang="en-US" sz="2400" b="0" i="0" u="none" strike="noStrike" cap="none" dirty="0">
                <a:solidFill>
                  <a:srgbClr val="000000"/>
                </a:solidFill>
                <a:effectLst/>
                <a:latin typeface="Arial"/>
                <a:cs typeface="Arial"/>
                <a:sym typeface="Arial"/>
              </a:rPr>
              <a:t>Lead can affect everyone of all ages, there is a risk to everyone exposed and the damages of lead over time in adults is still unknown</a:t>
            </a:r>
          </a:p>
          <a:p>
            <a:pPr lvl="1" rtl="0" fontAlgn="base"/>
            <a:r>
              <a:rPr lang="en-US" sz="2400" b="0" i="0" u="none" strike="noStrike" cap="none" dirty="0">
                <a:solidFill>
                  <a:srgbClr val="000000"/>
                </a:solidFill>
                <a:effectLst/>
                <a:latin typeface="Arial"/>
                <a:cs typeface="Arial"/>
                <a:sym typeface="Arial"/>
              </a:rPr>
              <a:t>In the end lead in the body has no place</a:t>
            </a:r>
            <a:endParaRPr lang="en" sz="2400" dirty="0"/>
          </a:p>
          <a:p>
            <a:pPr marL="914400" lvl="1" indent="-298450" algn="l" rtl="0">
              <a:spcBef>
                <a:spcPts val="0"/>
              </a:spcBef>
              <a:spcAft>
                <a:spcPts val="0"/>
              </a:spcAft>
              <a:buSzPts val="1100"/>
              <a:buChar char="○"/>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50cc20d09b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50cc20d09b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15000"/>
              </a:lnSpc>
              <a:spcBef>
                <a:spcPts val="0"/>
              </a:spcBef>
              <a:spcAft>
                <a:spcPts val="0"/>
              </a:spcAft>
              <a:buClr>
                <a:srgbClr val="232323"/>
              </a:buClr>
              <a:buSzPts val="1100"/>
              <a:buFont typeface="Trebuchet MS"/>
              <a:buChar char="●"/>
              <a:tabLst/>
              <a:defRPr/>
            </a:pPr>
            <a:r>
              <a:rPr lang="en-US" dirty="0">
                <a:solidFill>
                  <a:srgbClr val="141414"/>
                </a:solidFill>
              </a:rPr>
              <a:t>Massachusetts did not routinely test for lead poisoning until 1990, causing for many people to have been affected.</a:t>
            </a:r>
          </a:p>
          <a:p>
            <a:pPr marL="914400" marR="0" lvl="1" indent="-298450" algn="l" defTabSz="914400" rtl="0" eaLnBrk="1" fontAlgn="auto" latinLnBrk="0" hangingPunct="1">
              <a:lnSpc>
                <a:spcPct val="115000"/>
              </a:lnSpc>
              <a:spcBef>
                <a:spcPts val="0"/>
              </a:spcBef>
              <a:spcAft>
                <a:spcPts val="0"/>
              </a:spcAft>
              <a:buClr>
                <a:srgbClr val="232323"/>
              </a:buClr>
              <a:buSzPts val="1100"/>
              <a:buFont typeface="Trebuchet MS"/>
              <a:buChar char="●"/>
              <a:tabLst/>
              <a:defRPr/>
            </a:pPr>
            <a:r>
              <a:rPr lang="en-US" dirty="0">
                <a:solidFill>
                  <a:srgbClr val="141414"/>
                </a:solidFill>
              </a:rPr>
              <a:t>They also only tested homes where lead was suspected</a:t>
            </a:r>
            <a:endParaRPr lang="en" dirty="0">
              <a:solidFill>
                <a:srgbClr val="141414"/>
              </a:solidFill>
            </a:endParaRPr>
          </a:p>
          <a:p>
            <a:pPr marL="457200" lvl="0" indent="-298450" algn="l" rtl="0">
              <a:lnSpc>
                <a:spcPct val="115000"/>
              </a:lnSpc>
              <a:spcBef>
                <a:spcPts val="0"/>
              </a:spcBef>
              <a:spcAft>
                <a:spcPts val="0"/>
              </a:spcAft>
              <a:buClr>
                <a:srgbClr val="232323"/>
              </a:buClr>
              <a:buSzPts val="1100"/>
              <a:buFont typeface="Trebuchet MS"/>
              <a:buChar char="●"/>
            </a:pPr>
            <a:r>
              <a:rPr lang="en" dirty="0">
                <a:solidFill>
                  <a:srgbClr val="141414"/>
                </a:solidFill>
              </a:rPr>
              <a:t>Many homes built before 1978 have lead paint on the inside and outside of the building.</a:t>
            </a:r>
            <a:endParaRPr dirty="0">
              <a:solidFill>
                <a:srgbClr val="141414"/>
              </a:solidFill>
            </a:endParaRPr>
          </a:p>
          <a:p>
            <a:pPr marL="457200" lvl="0" indent="0" algn="l" rtl="0">
              <a:lnSpc>
                <a:spcPct val="115000"/>
              </a:lnSpc>
              <a:spcBef>
                <a:spcPts val="0"/>
              </a:spcBef>
              <a:spcAft>
                <a:spcPts val="0"/>
              </a:spcAft>
              <a:buNone/>
            </a:pPr>
            <a:endParaRPr dirty="0">
              <a:solidFill>
                <a:srgbClr val="141414"/>
              </a:solidFill>
            </a:endParaRPr>
          </a:p>
          <a:p>
            <a:pPr marL="457200" lvl="0" indent="-298450" algn="l" rtl="0">
              <a:lnSpc>
                <a:spcPct val="115000"/>
              </a:lnSpc>
              <a:spcBef>
                <a:spcPts val="0"/>
              </a:spcBef>
              <a:spcAft>
                <a:spcPts val="0"/>
              </a:spcAft>
              <a:buClr>
                <a:srgbClr val="232323"/>
              </a:buClr>
              <a:buSzPts val="1100"/>
              <a:buFont typeface="Trebuchet MS"/>
              <a:buChar char="●"/>
            </a:pPr>
            <a:r>
              <a:rPr lang="en" dirty="0">
                <a:solidFill>
                  <a:srgbClr val="141414"/>
                </a:solidFill>
              </a:rPr>
              <a:t>When old paint peels and cracks, it creates lead paint chips and lead dust. </a:t>
            </a:r>
            <a:r>
              <a:rPr lang="en-US" dirty="0">
                <a:solidFill>
                  <a:srgbClr val="141414"/>
                </a:solidFill>
              </a:rPr>
              <a:t>This lead dust can be easily moved for instance through the opening of windows</a:t>
            </a:r>
            <a:endParaRPr dirty="0">
              <a:solidFill>
                <a:srgbClr val="141414"/>
              </a:solidFill>
            </a:endParaRPr>
          </a:p>
          <a:p>
            <a:pPr marL="457200" lvl="0" indent="0" algn="l" rtl="0">
              <a:lnSpc>
                <a:spcPct val="115000"/>
              </a:lnSpc>
              <a:spcBef>
                <a:spcPts val="0"/>
              </a:spcBef>
              <a:spcAft>
                <a:spcPts val="0"/>
              </a:spcAft>
              <a:buNone/>
            </a:pPr>
            <a:endParaRPr dirty="0">
              <a:solidFill>
                <a:srgbClr val="141414"/>
              </a:solidFill>
            </a:endParaRPr>
          </a:p>
          <a:p>
            <a:pPr marL="457200" lvl="0" indent="-298450" algn="l" rtl="0">
              <a:lnSpc>
                <a:spcPct val="115000"/>
              </a:lnSpc>
              <a:spcBef>
                <a:spcPts val="0"/>
              </a:spcBef>
              <a:spcAft>
                <a:spcPts val="0"/>
              </a:spcAft>
              <a:buClr>
                <a:srgbClr val="232323"/>
              </a:buClr>
              <a:buSzPts val="1100"/>
              <a:buFont typeface="Trebuchet MS"/>
              <a:buChar char="●"/>
            </a:pPr>
            <a:r>
              <a:rPr lang="en" dirty="0">
                <a:solidFill>
                  <a:srgbClr val="141414"/>
                </a:solidFill>
              </a:rPr>
              <a:t>Many people who have grown up in homes with lead paint may have experienced subtle damage to the brain and nervous system. There are no symptoms of moderate lead poisoning, so no one would know they were in danger.</a:t>
            </a:r>
            <a:endParaRPr dirty="0">
              <a:solidFill>
                <a:srgbClr val="141414"/>
              </a:solidFill>
            </a:endParaRPr>
          </a:p>
          <a:p>
            <a:pPr marL="45720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50cc20d09b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50cc20d09b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As it can be seen lead is not just an issue which is in the walls, it is also in our pipes.</a:t>
            </a:r>
          </a:p>
          <a:p>
            <a:pPr marL="0" lvl="0" indent="0" algn="l" rtl="0">
              <a:spcBef>
                <a:spcPts val="0"/>
              </a:spcBef>
              <a:spcAft>
                <a:spcPts val="0"/>
              </a:spcAft>
              <a:buNone/>
            </a:pPr>
            <a:r>
              <a:rPr lang="en-US" dirty="0"/>
              <a:t>This bill has the scope to go after these lead pipe manufacturers</a:t>
            </a:r>
          </a:p>
          <a:p>
            <a:pPr marL="0" lvl="0" indent="0" algn="l" rtl="0">
              <a:spcBef>
                <a:spcPts val="0"/>
              </a:spcBef>
              <a:spcAft>
                <a:spcPts val="0"/>
              </a:spcAft>
              <a:buNone/>
            </a:pPr>
            <a:r>
              <a:rPr lang="en-US" dirty="0"/>
              <a:t>Just like homes, schools are meant to be safe places so how can we be allowing for these places to test positive for lead</a:t>
            </a:r>
          </a:p>
          <a:p>
            <a:pPr marL="0" lvl="0" indent="0" algn="l" rtl="0">
              <a:spcBef>
                <a:spcPts val="0"/>
              </a:spcBef>
              <a:spcAft>
                <a:spcPts val="0"/>
              </a:spcAft>
              <a:buNone/>
            </a:pPr>
            <a:r>
              <a:rPr lang="en-US" dirty="0"/>
              <a:t>It is time some one is finally held accountable</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t>There were a total of 73 cases of lead levels being greater than or equal to 25 microliters per deciliters in these communities. These were only the most severely affected communities. Many more communities experienced lead poisoning as the total number of lead poisoning cases in Massachusetts was 556. Overall there were 2,754 total cases of lead levels  </a:t>
            </a:r>
            <a:r>
              <a:rPr lang="en-US" sz="1100" dirty="0">
                <a:highlight>
                  <a:srgbClr val="FFFFFF"/>
                </a:highlight>
              </a:rPr>
              <a:t>≥5 </a:t>
            </a:r>
            <a:r>
              <a:rPr lang="en-US" sz="1100" dirty="0" err="1">
                <a:highlight>
                  <a:srgbClr val="FFFFFF"/>
                </a:highlight>
              </a:rPr>
              <a:t>microlgrams</a:t>
            </a:r>
            <a:r>
              <a:rPr lang="en-US" sz="1100" dirty="0">
                <a:highlight>
                  <a:srgbClr val="FFFFFF"/>
                </a:highlight>
              </a:rPr>
              <a:t> per deciliters throughout Massachusetts communities which are considered of concern.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highlight>
                  <a:srgbClr val="FFFFFF"/>
                </a:highlight>
              </a:rPr>
              <a:t>The 15 locations on the next slide were the locations which shared all of the 73 cases of lead levels greater than 25 </a:t>
            </a:r>
            <a:r>
              <a:rPr lang="en-US" sz="1100" dirty="0" err="1">
                <a:highlight>
                  <a:srgbClr val="FFFFFF"/>
                </a:highlight>
              </a:rPr>
              <a:t>microfgrams</a:t>
            </a:r>
            <a:r>
              <a:rPr lang="en-US" sz="1100" dirty="0">
                <a:highlight>
                  <a:srgbClr val="FFFFFF"/>
                </a:highlight>
              </a:rPr>
              <a:t> per deciliter or higher</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highlight>
                  <a:srgbClr val="FFFFFF"/>
                </a:highlight>
              </a:rPr>
              <a:t>This is far to many, these numbers should really be 0, as no level of lead is safe</a:t>
            </a:r>
            <a:endParaRPr lang="en-US" sz="1100" dirty="0"/>
          </a:p>
        </p:txBody>
      </p:sp>
    </p:spTree>
    <p:extLst>
      <p:ext uri="{BB962C8B-B14F-4D97-AF65-F5344CB8AC3E}">
        <p14:creationId xmlns:p14="http://schemas.microsoft.com/office/powerpoint/2010/main" xmlns="" val="4285499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50e50ee4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50e50ee4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30480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lang="en-US" sz="1200" dirty="0">
                <a:highlight>
                  <a:srgbClr val="FFFFFF"/>
                </a:highlight>
              </a:rPr>
              <a:t>Lead poisoning is considered anything ≥10 (</a:t>
            </a:r>
            <a:r>
              <a:rPr lang="el-GR" sz="1200" dirty="0">
                <a:highlight>
                  <a:srgbClr val="FFFFFF"/>
                </a:highlight>
              </a:rPr>
              <a:t>μ</a:t>
            </a:r>
            <a:r>
              <a:rPr lang="en-US" sz="1200" dirty="0">
                <a:highlight>
                  <a:srgbClr val="FFFFFF"/>
                </a:highlight>
              </a:rPr>
              <a:t>g/</a:t>
            </a:r>
            <a:r>
              <a:rPr lang="en-US" sz="1200" dirty="0" err="1">
                <a:highlight>
                  <a:srgbClr val="FFFFFF"/>
                </a:highlight>
              </a:rPr>
              <a:t>dL</a:t>
            </a:r>
            <a:r>
              <a:rPr lang="en-US" sz="1200" dirty="0">
                <a:highlight>
                  <a:srgbClr val="FFFFFF"/>
                </a:highlight>
              </a:rPr>
              <a:t>). </a:t>
            </a:r>
          </a:p>
          <a:p>
            <a:pPr marL="457200" lvl="0" indent="-304800" algn="l" rtl="0">
              <a:spcBef>
                <a:spcPts val="0"/>
              </a:spcBef>
              <a:spcAft>
                <a:spcPts val="0"/>
              </a:spcAft>
              <a:buSzPts val="1200"/>
              <a:buChar char="●"/>
            </a:pPr>
            <a:endParaRPr lang="en" sz="1200" dirty="0"/>
          </a:p>
          <a:p>
            <a:pPr marL="457200" marR="0" lvl="0" indent="-30480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lang="en-US" sz="1200" dirty="0"/>
              <a:t>We have compiled this list based off of</a:t>
            </a:r>
            <a:r>
              <a:rPr lang="en-US" sz="1200" dirty="0">
                <a:highlight>
                  <a:srgbClr val="FFFFFF"/>
                </a:highlight>
              </a:rPr>
              <a:t> 2017 data from the Massachusetts Department of Public Health</a:t>
            </a:r>
            <a:r>
              <a:rPr lang="en-US" sz="1200" dirty="0"/>
              <a:t>. </a:t>
            </a:r>
          </a:p>
          <a:p>
            <a:pPr marL="457200" marR="0" lvl="0" indent="-304800" algn="l" defTabSz="914400" rtl="0" eaLnBrk="1" fontAlgn="auto" latinLnBrk="0" hangingPunct="1">
              <a:lnSpc>
                <a:spcPct val="100000"/>
              </a:lnSpc>
              <a:spcBef>
                <a:spcPts val="0"/>
              </a:spcBef>
              <a:spcAft>
                <a:spcPts val="0"/>
              </a:spcAft>
              <a:buClr>
                <a:srgbClr val="000000"/>
              </a:buClr>
              <a:buSzPts val="1200"/>
              <a:buFont typeface="Arial"/>
              <a:buChar char="●"/>
              <a:tabLst/>
              <a:defRPr/>
            </a:pPr>
            <a:endParaRPr lang="en" sz="1200" dirty="0"/>
          </a:p>
          <a:p>
            <a:pPr marL="457200" lvl="0" indent="-304800" algn="l" rtl="0">
              <a:spcBef>
                <a:spcPts val="0"/>
              </a:spcBef>
              <a:spcAft>
                <a:spcPts val="0"/>
              </a:spcAft>
              <a:buSzPts val="1200"/>
              <a:buChar char="●"/>
            </a:pPr>
            <a:r>
              <a:rPr lang="en" sz="1200" dirty="0"/>
              <a:t>These places listed are of the highest of concern due to there being </a:t>
            </a:r>
            <a:r>
              <a:rPr lang="en-US" sz="1200" dirty="0"/>
              <a:t>substantial</a:t>
            </a:r>
            <a:r>
              <a:rPr lang="en" sz="1200" dirty="0"/>
              <a:t> lead </a:t>
            </a:r>
            <a:r>
              <a:rPr lang="en-US" sz="1200" dirty="0"/>
              <a:t>poisoning</a:t>
            </a:r>
            <a:r>
              <a:rPr lang="en" sz="1200" dirty="0"/>
              <a:t> </a:t>
            </a:r>
            <a:r>
              <a:rPr lang="en" sz="1200" dirty="0">
                <a:latin typeface="Roboto"/>
                <a:ea typeface="Roboto"/>
                <a:cs typeface="Roboto"/>
                <a:sym typeface="Roboto"/>
              </a:rPr>
              <a:t>with </a:t>
            </a:r>
            <a:r>
              <a:rPr lang="en" sz="1200" dirty="0">
                <a:highlight>
                  <a:srgbClr val="FFFFFF"/>
                </a:highlight>
              </a:rPr>
              <a:t>Blood Lead Levels ≥25 microliters per deciliters (</a:t>
            </a:r>
            <a:r>
              <a:rPr lang="en" sz="1200" dirty="0" err="1">
                <a:highlight>
                  <a:srgbClr val="FFFFFF"/>
                </a:highlight>
              </a:rPr>
              <a:t>μg</a:t>
            </a:r>
            <a:r>
              <a:rPr lang="en" sz="1200" dirty="0">
                <a:highlight>
                  <a:srgbClr val="FFFFFF"/>
                </a:highlight>
              </a:rPr>
              <a:t>/</a:t>
            </a:r>
            <a:r>
              <a:rPr lang="en" sz="1200" dirty="0" err="1">
                <a:highlight>
                  <a:srgbClr val="FFFFFF"/>
                </a:highlight>
              </a:rPr>
              <a:t>dL</a:t>
            </a:r>
            <a:r>
              <a:rPr lang="en" sz="1200" dirty="0">
                <a:highlight>
                  <a:srgbClr val="FFFFFF"/>
                </a:highlight>
              </a:rPr>
              <a:t>) in their children ages 9-47 months. </a:t>
            </a:r>
            <a:endParaRPr sz="1200" dirty="0">
              <a:highlight>
                <a:srgbClr val="FFFFFF"/>
              </a:highlight>
            </a:endParaRPr>
          </a:p>
          <a:p>
            <a:pPr marL="457200" lvl="0" indent="0" algn="l" rtl="0">
              <a:spcBef>
                <a:spcPts val="0"/>
              </a:spcBef>
              <a:spcAft>
                <a:spcPts val="0"/>
              </a:spcAft>
              <a:buNone/>
            </a:pPr>
            <a:endParaRPr sz="1200" dirty="0"/>
          </a:p>
          <a:p>
            <a:pPr marL="0" lvl="0" indent="0" algn="l" rtl="0">
              <a:spcBef>
                <a:spcPts val="0"/>
              </a:spcBef>
              <a:spcAft>
                <a:spcPts val="0"/>
              </a:spcAft>
              <a:buNone/>
            </a:pPr>
            <a:endParaRPr sz="800" dirty="0"/>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Map here was made in order to show the severity of this lead epidemic</a:t>
            </a:r>
          </a:p>
          <a:p>
            <a:r>
              <a:rPr lang="en-US" dirty="0"/>
              <a:t>This was data collected between 2010 and 2015 </a:t>
            </a:r>
          </a:p>
          <a:p>
            <a:r>
              <a:rPr lang="en-US" dirty="0"/>
              <a:t>It shows the percent of children under 6 whom have greater than or equal to 5 micrograms per deciliter of lead present in their blood </a:t>
            </a:r>
          </a:p>
        </p:txBody>
      </p:sp>
    </p:spTree>
    <p:extLst>
      <p:ext uri="{BB962C8B-B14F-4D97-AF65-F5344CB8AC3E}">
        <p14:creationId xmlns:p14="http://schemas.microsoft.com/office/powerpoint/2010/main" xmlns="" val="3456385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5539e410c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5539e410c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dirty="0"/>
              <a:t>There should be compensation to these families as the companies who benefited from poisoning and damaging the lives of others should not be able to prosperous without paying for their injustices.</a:t>
            </a:r>
            <a:endParaRPr dirty="0"/>
          </a:p>
          <a:p>
            <a:pPr marL="457200" lvl="0" indent="-298450" algn="l" rtl="0">
              <a:spcBef>
                <a:spcPts val="0"/>
              </a:spcBef>
              <a:spcAft>
                <a:spcPts val="0"/>
              </a:spcAft>
              <a:buSzPts val="1100"/>
              <a:buChar char="●"/>
            </a:pPr>
            <a:r>
              <a:rPr lang="en" dirty="0"/>
              <a:t>It is time for those who have been affected to receive help and this is the bill </a:t>
            </a:r>
            <a:r>
              <a:rPr lang="en-US" dirty="0"/>
              <a:t>is the start of that</a:t>
            </a:r>
            <a:endParaRPr dirty="0"/>
          </a:p>
          <a:p>
            <a:pPr marL="914400" lvl="1" indent="-298450" algn="l" rtl="0">
              <a:spcBef>
                <a:spcPts val="0"/>
              </a:spcBef>
              <a:spcAft>
                <a:spcPts val="0"/>
              </a:spcAft>
              <a:buSzPts val="1100"/>
              <a:buChar char="○"/>
            </a:pPr>
            <a:r>
              <a:rPr lang="en" dirty="0"/>
              <a:t>Just remediating places which have lead present is not enough as it has already done damage to countless families which can never be fixed</a:t>
            </a:r>
          </a:p>
          <a:p>
            <a:pPr marL="914400" lvl="1" indent="-298450" algn="l" rtl="0">
              <a:spcBef>
                <a:spcPts val="0"/>
              </a:spcBef>
              <a:spcAft>
                <a:spcPts val="0"/>
              </a:spcAft>
              <a:buSzPts val="1100"/>
              <a:buChar char="○"/>
            </a:pPr>
            <a:r>
              <a:rPr lang="en-US" dirty="0"/>
              <a:t>T</a:t>
            </a:r>
            <a:r>
              <a:rPr lang="en" dirty="0" err="1"/>
              <a:t>hese</a:t>
            </a:r>
            <a:r>
              <a:rPr lang="en" dirty="0"/>
              <a:t> families’ children will need </a:t>
            </a:r>
            <a:r>
              <a:rPr lang="en-US" dirty="0"/>
              <a:t>countless</a:t>
            </a:r>
            <a:r>
              <a:rPr lang="en" dirty="0"/>
              <a:t> hours of educational support and who is to foot that bill</a:t>
            </a:r>
          </a:p>
          <a:p>
            <a:pPr marL="1371600" lvl="2" indent="-298450" algn="l" rtl="0">
              <a:spcBef>
                <a:spcPts val="0"/>
              </a:spcBef>
              <a:spcAft>
                <a:spcPts val="0"/>
              </a:spcAft>
              <a:buSzPts val="1100"/>
              <a:buChar char="○"/>
            </a:pPr>
            <a:r>
              <a:rPr lang="en-US" dirty="0"/>
              <a:t>Hopefully</a:t>
            </a:r>
            <a:r>
              <a:rPr lang="en" dirty="0"/>
              <a:t> with this bill the companies which </a:t>
            </a:r>
            <a:r>
              <a:rPr lang="en-US" dirty="0"/>
              <a:t>poisoned </a:t>
            </a:r>
            <a:r>
              <a:rPr lang="en" dirty="0"/>
              <a:t>these children will</a:t>
            </a:r>
          </a:p>
          <a:p>
            <a:pPr marL="1371600" lvl="2" indent="-298450" algn="l" rtl="0">
              <a:spcBef>
                <a:spcPts val="0"/>
              </a:spcBef>
              <a:spcAft>
                <a:spcPts val="0"/>
              </a:spcAft>
              <a:buSzPts val="1100"/>
              <a:buChar char="○"/>
            </a:pPr>
            <a:endParaRPr lang="en" dirty="0"/>
          </a:p>
          <a:p>
            <a:pPr marL="1371600" lvl="2" indent="-298450" algn="l" rtl="0">
              <a:spcBef>
                <a:spcPts val="0"/>
              </a:spcBef>
              <a:spcAft>
                <a:spcPts val="0"/>
              </a:spcAft>
              <a:buSzPts val="1100"/>
              <a:buChar char="○"/>
            </a:pPr>
            <a:r>
              <a:rPr lang="en-US" dirty="0"/>
              <a:t>T</a:t>
            </a:r>
            <a:r>
              <a:rPr lang="en" dirty="0"/>
              <a:t>his economic burden will not just be on these families and their kids, but will be on these kids’ </a:t>
            </a:r>
            <a:r>
              <a:rPr lang="en-US" dirty="0"/>
              <a:t>families</a:t>
            </a:r>
            <a:r>
              <a:rPr lang="en" dirty="0"/>
              <a:t> as lead can be passed onto their babies</a:t>
            </a:r>
          </a:p>
          <a:p>
            <a:pPr marL="1371600" lvl="2" indent="-298450" algn="l" rtl="0">
              <a:spcBef>
                <a:spcPts val="0"/>
              </a:spcBef>
              <a:spcAft>
                <a:spcPts val="0"/>
              </a:spcAft>
              <a:buSzPts val="1100"/>
              <a:buChar char="○"/>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0e50ee48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0e50ee48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dirty="0"/>
              <a:t>Those who will not be affected will be Retailers, installers, landlords, closed loop battery manufacturers, and products which contain lead below allowable lead limits as set by the </a:t>
            </a:r>
            <a:r>
              <a:rPr lang="en-US" dirty="0"/>
              <a:t>government </a:t>
            </a:r>
            <a:r>
              <a:rPr lang="en" dirty="0"/>
              <a:t>are some examples of groups who would not be liable</a:t>
            </a:r>
            <a:endParaRPr dirty="0"/>
          </a:p>
          <a:p>
            <a:pPr marL="457200" lvl="0" indent="-298450" algn="l" rtl="0">
              <a:spcBef>
                <a:spcPts val="0"/>
              </a:spcBef>
              <a:spcAft>
                <a:spcPts val="0"/>
              </a:spcAft>
              <a:buSzPts val="1100"/>
              <a:buChar char="●"/>
            </a:pPr>
            <a:r>
              <a:rPr lang="en" dirty="0"/>
              <a:t>The liability is in the manufacturer </a:t>
            </a:r>
            <a:r>
              <a:rPr lang="en-US" dirty="0"/>
              <a:t>of the lead containing products such as lead pipes and paint manufactures.</a:t>
            </a:r>
          </a:p>
          <a:p>
            <a:pPr marL="914400" lvl="1" indent="-298450" algn="l" rtl="0">
              <a:spcBef>
                <a:spcPts val="0"/>
              </a:spcBef>
              <a:spcAft>
                <a:spcPts val="0"/>
              </a:spcAft>
              <a:buSzPts val="1100"/>
              <a:buChar char="●"/>
            </a:pPr>
            <a:r>
              <a:rPr lang="en-US" dirty="0"/>
              <a:t>These are just some examples of whom could be held liable, but others such as toys and any other product which lead was put in could also be held accountable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50e50ee48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50e50ee48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two cases in California are making these two companies contribute 409 million dollars into a fund in order to inspect and help remove lead from homes built prior to 1951</a:t>
            </a:r>
          </a:p>
          <a:p>
            <a:pPr marL="0" lvl="0" indent="0" algn="l" rtl="0">
              <a:spcBef>
                <a:spcPts val="0"/>
              </a:spcBef>
              <a:spcAft>
                <a:spcPts val="0"/>
              </a:spcAft>
              <a:buNone/>
            </a:pPr>
            <a:r>
              <a:rPr lang="en-US" dirty="0"/>
              <a:t>These companies were found to create a pubic nuisance for their continuous use of lead in their products after they knew the harms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Our bill differs in the fundamental way that we need to help get those affected by lead the compensation they need, removing their lead in their homes will not solve the </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lp0428@b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rreibste@bu.edu" TargetMode="External"/><Relationship Id="rId4" Type="http://schemas.openxmlformats.org/officeDocument/2006/relationships/hyperlink" Target="mailto:clark704@bu.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98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rgbClr val="333333"/>
                </a:solidFill>
                <a:latin typeface="Georgia"/>
                <a:ea typeface="Georgia"/>
                <a:cs typeface="Georgia"/>
                <a:sym typeface="Georgia"/>
              </a:rPr>
              <a:t>An Act Enhancing Justice for Families Harmed by Lead</a:t>
            </a:r>
            <a:endParaRPr sz="3000" b="1" dirty="0">
              <a:solidFill>
                <a:srgbClr val="333333"/>
              </a:solidFill>
              <a:latin typeface="Georgia"/>
              <a:ea typeface="Georgia"/>
              <a:cs typeface="Georgia"/>
              <a:sym typeface="Georgia"/>
            </a:endParaRPr>
          </a:p>
          <a:p>
            <a:pPr marL="0" lvl="0" indent="0" algn="ctr" rtl="0">
              <a:spcBef>
                <a:spcPts val="0"/>
              </a:spcBef>
              <a:spcAft>
                <a:spcPts val="0"/>
              </a:spcAft>
              <a:buNone/>
            </a:pPr>
            <a:r>
              <a:rPr lang="en" sz="2400" i="1" dirty="0">
                <a:solidFill>
                  <a:srgbClr val="000000"/>
                </a:solidFill>
                <a:latin typeface="Calibri"/>
                <a:ea typeface="Calibri"/>
                <a:cs typeface="Calibri"/>
                <a:sym typeface="Calibri"/>
              </a:rPr>
              <a:t>Sen. Patricia D. </a:t>
            </a:r>
            <a:r>
              <a:rPr lang="en" sz="2400" i="1" dirty="0" err="1">
                <a:solidFill>
                  <a:srgbClr val="000000"/>
                </a:solidFill>
                <a:latin typeface="Calibri"/>
                <a:ea typeface="Calibri"/>
                <a:cs typeface="Calibri"/>
                <a:sym typeface="Calibri"/>
              </a:rPr>
              <a:t>Jehlen</a:t>
            </a:r>
            <a:r>
              <a:rPr lang="en" sz="2400" i="1" dirty="0">
                <a:solidFill>
                  <a:srgbClr val="000000"/>
                </a:solidFill>
                <a:latin typeface="Calibri"/>
                <a:ea typeface="Calibri"/>
                <a:cs typeface="Calibri"/>
                <a:sym typeface="Calibri"/>
              </a:rPr>
              <a:t> (S.955) &amp; Rep. David H.A. </a:t>
            </a:r>
            <a:r>
              <a:rPr lang="en" sz="2400" i="1" dirty="0" err="1">
                <a:solidFill>
                  <a:srgbClr val="000000"/>
                </a:solidFill>
                <a:latin typeface="Calibri"/>
                <a:ea typeface="Calibri"/>
                <a:cs typeface="Calibri"/>
                <a:sym typeface="Calibri"/>
              </a:rPr>
              <a:t>LeBeouf</a:t>
            </a:r>
            <a:r>
              <a:rPr lang="en" sz="2400" i="1" dirty="0">
                <a:solidFill>
                  <a:srgbClr val="000000"/>
                </a:solidFill>
                <a:latin typeface="Calibri"/>
                <a:ea typeface="Calibri"/>
                <a:cs typeface="Calibri"/>
                <a:sym typeface="Calibri"/>
              </a:rPr>
              <a:t> (H.1491)</a:t>
            </a:r>
            <a:endParaRPr sz="2400" b="1" dirty="0">
              <a:solidFill>
                <a:srgbClr val="333333"/>
              </a:solidFill>
              <a:latin typeface="Georgia"/>
              <a:ea typeface="Georgia"/>
              <a:cs typeface="Georgia"/>
              <a:sym typeface="Georgia"/>
            </a:endParaRPr>
          </a:p>
          <a:p>
            <a:pPr marL="0" lvl="0" indent="0" algn="ctr" rtl="0">
              <a:spcBef>
                <a:spcPts val="0"/>
              </a:spcBef>
              <a:spcAft>
                <a:spcPts val="0"/>
              </a:spcAft>
              <a:buClr>
                <a:srgbClr val="000000"/>
              </a:buClr>
              <a:buSzPts val="1100"/>
              <a:buFont typeface="Arial"/>
              <a:buNone/>
            </a:pPr>
            <a:endParaRPr sz="3000" b="1" dirty="0">
              <a:solidFill>
                <a:srgbClr val="333333"/>
              </a:solidFill>
              <a:latin typeface="Georgia"/>
              <a:ea typeface="Georgia"/>
              <a:cs typeface="Georgia"/>
              <a:sym typeface="Georgia"/>
            </a:endParaRPr>
          </a:p>
        </p:txBody>
      </p:sp>
      <p:sp>
        <p:nvSpPr>
          <p:cNvPr id="65" name="Google Shape;65;p13"/>
          <p:cNvSpPr txBox="1">
            <a:spLocks noGrp="1"/>
          </p:cNvSpPr>
          <p:nvPr>
            <p:ph type="subTitle" idx="1"/>
          </p:nvPr>
        </p:nvSpPr>
        <p:spPr>
          <a:xfrm>
            <a:off x="5019900" y="3832225"/>
            <a:ext cx="4124100" cy="156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b="1">
                <a:solidFill>
                  <a:schemeClr val="lt1"/>
                </a:solidFill>
              </a:rPr>
              <a:t>Contacts:</a:t>
            </a:r>
            <a:endParaRPr b="1">
              <a:solidFill>
                <a:schemeClr val="lt1"/>
              </a:solidFill>
            </a:endParaRPr>
          </a:p>
          <a:p>
            <a:pPr marL="0" lvl="0" indent="0" algn="r" rtl="0">
              <a:spcBef>
                <a:spcPts val="0"/>
              </a:spcBef>
              <a:spcAft>
                <a:spcPts val="0"/>
              </a:spcAft>
              <a:buNone/>
            </a:pPr>
            <a:r>
              <a:rPr lang="en">
                <a:solidFill>
                  <a:srgbClr val="FFFFFF"/>
                </a:solidFill>
              </a:rPr>
              <a:t>Makenzie Palladino (</a:t>
            </a:r>
            <a:r>
              <a:rPr lang="en" u="sng">
                <a:solidFill>
                  <a:schemeClr val="hlink"/>
                </a:solidFill>
                <a:hlinkClick r:id="rId3"/>
              </a:rPr>
              <a:t>mlp0428@bu.edu</a:t>
            </a:r>
            <a:r>
              <a:rPr lang="en">
                <a:solidFill>
                  <a:schemeClr val="lt1"/>
                </a:solidFill>
              </a:rPr>
              <a:t>)</a:t>
            </a:r>
            <a:endParaRPr>
              <a:solidFill>
                <a:schemeClr val="lt1"/>
              </a:solidFill>
            </a:endParaRPr>
          </a:p>
          <a:p>
            <a:pPr marL="0" lvl="0" indent="0" algn="r" rtl="0">
              <a:spcBef>
                <a:spcPts val="0"/>
              </a:spcBef>
              <a:spcAft>
                <a:spcPts val="0"/>
              </a:spcAft>
              <a:buNone/>
            </a:pPr>
            <a:r>
              <a:rPr lang="en">
                <a:solidFill>
                  <a:schemeClr val="lt1"/>
                </a:solidFill>
              </a:rPr>
              <a:t>Clark Edwards (</a:t>
            </a:r>
            <a:r>
              <a:rPr lang="en" u="sng">
                <a:solidFill>
                  <a:schemeClr val="hlink"/>
                </a:solidFill>
                <a:hlinkClick r:id="rId4"/>
              </a:rPr>
              <a:t>clark704@bu.edu</a:t>
            </a:r>
            <a:r>
              <a:rPr lang="en">
                <a:solidFill>
                  <a:schemeClr val="lt1"/>
                </a:solidFill>
              </a:rPr>
              <a:t>)</a:t>
            </a:r>
            <a:endParaRPr>
              <a:solidFill>
                <a:schemeClr val="lt1"/>
              </a:solidFill>
            </a:endParaRPr>
          </a:p>
          <a:p>
            <a:pPr marL="0" lvl="0" indent="0" algn="r" rtl="0">
              <a:spcBef>
                <a:spcPts val="0"/>
              </a:spcBef>
              <a:spcAft>
                <a:spcPts val="0"/>
              </a:spcAft>
              <a:buNone/>
            </a:pPr>
            <a:r>
              <a:rPr lang="en">
                <a:solidFill>
                  <a:schemeClr val="lt1"/>
                </a:solidFill>
              </a:rPr>
              <a:t>Richard Reibstein (</a:t>
            </a:r>
            <a:r>
              <a:rPr lang="en" u="sng">
                <a:solidFill>
                  <a:schemeClr val="hlink"/>
                </a:solidFill>
                <a:hlinkClick r:id="rId5"/>
              </a:rPr>
              <a:t>rreibste@bu.edu</a:t>
            </a:r>
            <a:r>
              <a:rPr lang="en">
                <a:solidFill>
                  <a:schemeClr val="lt1"/>
                </a:solidFill>
              </a:rPr>
              <a:t>)</a:t>
            </a:r>
            <a:endParaRPr sz="950">
              <a:solidFill>
                <a:schemeClr val="lt1"/>
              </a:solidFill>
              <a:highlight>
                <a:srgbClr val="FFFFFF"/>
              </a:highlight>
            </a:endParaRPr>
          </a:p>
          <a:p>
            <a:pPr marL="0" lvl="0" indent="0" algn="r" rtl="0">
              <a:spcBef>
                <a:spcPts val="0"/>
              </a:spcBef>
              <a:spcAft>
                <a:spcPts val="0"/>
              </a:spcAft>
              <a:buNone/>
            </a:pPr>
            <a:endParaRPr sz="950">
              <a:solidFill>
                <a:srgbClr val="222222"/>
              </a:solidFill>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Summary of The Bill</a:t>
            </a:r>
            <a:endParaRPr/>
          </a:p>
        </p:txBody>
      </p:sp>
      <p:sp>
        <p:nvSpPr>
          <p:cNvPr id="71" name="Google Shape;71;p14"/>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t>What is it?</a:t>
            </a:r>
            <a:endParaRPr sz="1800"/>
          </a:p>
        </p:txBody>
      </p:sp>
      <p:sp>
        <p:nvSpPr>
          <p:cNvPr id="72" name="Google Shape;72;p14"/>
          <p:cNvSpPr txBox="1"/>
          <p:nvPr/>
        </p:nvSpPr>
        <p:spPr>
          <a:xfrm>
            <a:off x="3922066" y="500925"/>
            <a:ext cx="4932000" cy="3581711"/>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SzPts val="1500"/>
              <a:buFont typeface="Roboto"/>
              <a:buChar char="●"/>
            </a:pPr>
            <a:r>
              <a:rPr lang="en" sz="1500" dirty="0"/>
              <a:t>This bill allows for </a:t>
            </a:r>
            <a:r>
              <a:rPr lang="en-US" sz="1500" dirty="0"/>
              <a:t>manufacturers</a:t>
            </a:r>
            <a:r>
              <a:rPr lang="en" sz="1500" dirty="0"/>
              <a:t> to be held liable for creating foreseeable harm by placing lead into commerce and failing to take action to prevent its incorporation into their products.</a:t>
            </a:r>
          </a:p>
          <a:p>
            <a:pPr marL="133350" lvl="0" algn="l" rtl="0">
              <a:lnSpc>
                <a:spcPct val="115000"/>
              </a:lnSpc>
              <a:spcBef>
                <a:spcPts val="0"/>
              </a:spcBef>
              <a:spcAft>
                <a:spcPts val="0"/>
              </a:spcAft>
              <a:buSzPts val="1500"/>
            </a:pPr>
            <a:endParaRPr sz="1500" dirty="0"/>
          </a:p>
          <a:p>
            <a:pPr marL="457200" lvl="0" indent="-323850" algn="l" rtl="0">
              <a:lnSpc>
                <a:spcPct val="115000"/>
              </a:lnSpc>
              <a:spcBef>
                <a:spcPts val="0"/>
              </a:spcBef>
              <a:spcAft>
                <a:spcPts val="0"/>
              </a:spcAft>
              <a:buSzPts val="1500"/>
              <a:buFont typeface="Roboto"/>
              <a:buChar char="●"/>
            </a:pPr>
            <a:r>
              <a:rPr lang="en" sz="1500" dirty="0"/>
              <a:t>It targets </a:t>
            </a:r>
            <a:r>
              <a:rPr lang="en-US" sz="1500" dirty="0"/>
              <a:t>manufacturers</a:t>
            </a:r>
            <a:r>
              <a:rPr lang="en" sz="1500" dirty="0"/>
              <a:t> who failed to observe a standard of care required towards others in a just society. </a:t>
            </a:r>
          </a:p>
          <a:p>
            <a:pPr marL="133350" lvl="0" algn="l" rtl="0">
              <a:lnSpc>
                <a:spcPct val="115000"/>
              </a:lnSpc>
              <a:spcBef>
                <a:spcPts val="0"/>
              </a:spcBef>
              <a:spcAft>
                <a:spcPts val="0"/>
              </a:spcAft>
              <a:buSzPts val="1500"/>
            </a:pPr>
            <a:endParaRPr sz="1500" dirty="0"/>
          </a:p>
          <a:p>
            <a:pPr marL="457200" lvl="0" indent="-323850" algn="l" rtl="0">
              <a:lnSpc>
                <a:spcPct val="115000"/>
              </a:lnSpc>
              <a:spcBef>
                <a:spcPts val="0"/>
              </a:spcBef>
              <a:spcAft>
                <a:spcPts val="0"/>
              </a:spcAft>
              <a:buSzPts val="1500"/>
              <a:buFont typeface="Roboto"/>
              <a:buChar char="●"/>
            </a:pPr>
            <a:r>
              <a:rPr lang="en" sz="1500" dirty="0"/>
              <a:t>Defendants currently avoid liability by claiming that plaintiffs must establish the specific chain of causation from those who placed lead into commerce to the specific person injured by it. </a:t>
            </a:r>
            <a:endParaRPr sz="1500" dirty="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Lead Quick Facts</a:t>
            </a:r>
            <a:endParaRPr/>
          </a:p>
          <a:p>
            <a:pPr marL="0" lvl="0" indent="0" algn="l" rtl="0">
              <a:spcBef>
                <a:spcPts val="0"/>
              </a:spcBef>
              <a:spcAft>
                <a:spcPts val="0"/>
              </a:spcAft>
              <a:buNone/>
            </a:pPr>
            <a:endParaRPr/>
          </a:p>
        </p:txBody>
      </p:sp>
      <p:sp>
        <p:nvSpPr>
          <p:cNvPr id="78" name="Google Shape;78;p15"/>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From the Environmental Protection Agency (EPA), and American Academy of Pediatrics (APA).</a:t>
            </a:r>
            <a:endParaRPr sz="1200">
              <a:solidFill>
                <a:srgbClr val="000000"/>
              </a:solidFill>
              <a:latin typeface="Calibri"/>
              <a:ea typeface="Calibri"/>
              <a:cs typeface="Calibri"/>
              <a:sym typeface="Calibri"/>
            </a:endParaRPr>
          </a:p>
          <a:p>
            <a:pPr marL="0" lvl="0" indent="0" algn="l" rtl="0">
              <a:spcBef>
                <a:spcPts val="1600"/>
              </a:spcBef>
              <a:spcAft>
                <a:spcPts val="1600"/>
              </a:spcAft>
              <a:buNone/>
            </a:pPr>
            <a:endParaRPr/>
          </a:p>
        </p:txBody>
      </p:sp>
      <p:sp>
        <p:nvSpPr>
          <p:cNvPr id="79" name="Google Shape;79;p15"/>
          <p:cNvSpPr txBox="1">
            <a:spLocks noGrp="1"/>
          </p:cNvSpPr>
          <p:nvPr>
            <p:ph type="body" idx="1"/>
          </p:nvPr>
        </p:nvSpPr>
        <p:spPr>
          <a:xfrm>
            <a:off x="3769421" y="76203"/>
            <a:ext cx="4166400" cy="1330036"/>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rgbClr val="000000"/>
              </a:buClr>
              <a:buSzPts val="1400"/>
              <a:buChar char="●"/>
            </a:pPr>
            <a:r>
              <a:rPr lang="en" sz="1400" dirty="0">
                <a:solidFill>
                  <a:srgbClr val="000000"/>
                </a:solidFill>
              </a:rPr>
              <a:t>Lead is naturally occurring and </a:t>
            </a:r>
            <a:r>
              <a:rPr lang="en" sz="1400" b="1" dirty="0">
                <a:solidFill>
                  <a:srgbClr val="000000"/>
                </a:solidFill>
              </a:rPr>
              <a:t>never </a:t>
            </a:r>
            <a:r>
              <a:rPr lang="en" sz="1400" dirty="0">
                <a:solidFill>
                  <a:srgbClr val="000000"/>
                </a:solidFill>
              </a:rPr>
              <a:t>breaks down. </a:t>
            </a:r>
            <a:endParaRPr sz="1400" dirty="0">
              <a:solidFill>
                <a:srgbClr val="000000"/>
              </a:solidFill>
            </a:endParaRPr>
          </a:p>
          <a:p>
            <a:pPr marL="457200" lvl="0" indent="-317500" algn="l" rtl="0">
              <a:lnSpc>
                <a:spcPct val="100000"/>
              </a:lnSpc>
              <a:spcBef>
                <a:spcPts val="0"/>
              </a:spcBef>
              <a:spcAft>
                <a:spcPts val="0"/>
              </a:spcAft>
              <a:buClr>
                <a:srgbClr val="000000"/>
              </a:buClr>
              <a:buSzPts val="1400"/>
              <a:buChar char="●"/>
            </a:pPr>
            <a:r>
              <a:rPr lang="en" sz="1400" b="1" dirty="0">
                <a:solidFill>
                  <a:srgbClr val="000000"/>
                </a:solidFill>
              </a:rPr>
              <a:t>No treatment or cure</a:t>
            </a:r>
            <a:r>
              <a:rPr lang="en" sz="1400" dirty="0">
                <a:solidFill>
                  <a:srgbClr val="000000"/>
                </a:solidFill>
              </a:rPr>
              <a:t> has been found for lead poisoning </a:t>
            </a:r>
            <a:endParaRPr sz="1400" dirty="0">
              <a:solidFill>
                <a:srgbClr val="000000"/>
              </a:solidFill>
            </a:endParaRPr>
          </a:p>
          <a:p>
            <a:pPr marL="457200" lvl="0" indent="-317500" algn="l" rtl="0">
              <a:lnSpc>
                <a:spcPct val="100000"/>
              </a:lnSpc>
              <a:spcBef>
                <a:spcPts val="0"/>
              </a:spcBef>
              <a:spcAft>
                <a:spcPts val="0"/>
              </a:spcAft>
              <a:buClr>
                <a:srgbClr val="000000"/>
              </a:buClr>
              <a:buSzPts val="1400"/>
              <a:buChar char="●"/>
            </a:pPr>
            <a:r>
              <a:rPr lang="en" sz="1400" dirty="0">
                <a:solidFill>
                  <a:srgbClr val="000000"/>
                </a:solidFill>
              </a:rPr>
              <a:t>Lead can affect </a:t>
            </a:r>
            <a:r>
              <a:rPr lang="en" sz="1400" b="1" dirty="0">
                <a:solidFill>
                  <a:srgbClr val="000000"/>
                </a:solidFill>
              </a:rPr>
              <a:t>everyone</a:t>
            </a:r>
            <a:endParaRPr sz="1400" b="1" dirty="0">
              <a:solidFill>
                <a:srgbClr val="000000"/>
              </a:solidFill>
            </a:endParaRPr>
          </a:p>
        </p:txBody>
      </p:sp>
      <p:pic>
        <p:nvPicPr>
          <p:cNvPr id="5" name="Google Shape;191;p30">
            <a:extLst>
              <a:ext uri="{FF2B5EF4-FFF2-40B4-BE49-F238E27FC236}">
                <a16:creationId xmlns:a16="http://schemas.microsoft.com/office/drawing/2014/main" xmlns="" id="{E47C3856-AE3D-B84B-8F15-316457121D6C}"/>
              </a:ext>
            </a:extLst>
          </p:cNvPr>
          <p:cNvPicPr preferRelativeResize="0">
            <a:picLocks/>
          </p:cNvPicPr>
          <p:nvPr/>
        </p:nvPicPr>
        <p:blipFill rotWithShape="1">
          <a:blip r:embed="rId3">
            <a:alphaModFix/>
          </a:blip>
          <a:srcRect/>
          <a:stretch/>
        </p:blipFill>
        <p:spPr>
          <a:xfrm>
            <a:off x="3769421" y="1330037"/>
            <a:ext cx="5374579" cy="381346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Lead: In Our Homes?</a:t>
            </a:r>
            <a:endParaRPr dirty="0"/>
          </a:p>
        </p:txBody>
      </p:sp>
      <p:sp>
        <p:nvSpPr>
          <p:cNvPr id="85" name="Google Shape;85;p16"/>
          <p:cNvSpPr txBox="1">
            <a:spLocks noGrp="1"/>
          </p:cNvSpPr>
          <p:nvPr>
            <p:ph type="body" idx="1"/>
          </p:nvPr>
        </p:nvSpPr>
        <p:spPr>
          <a:xfrm>
            <a:off x="311725" y="2042975"/>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t>Yes:</a:t>
            </a:r>
            <a:r>
              <a:rPr lang="en" sz="1800" dirty="0"/>
              <a:t> Lead is a very real issue in the Commonwealth of Massachusetts.</a:t>
            </a:r>
            <a:endParaRPr sz="1800" dirty="0"/>
          </a:p>
          <a:p>
            <a:pPr marL="0" lvl="0" indent="0" algn="l" rtl="0">
              <a:spcBef>
                <a:spcPts val="1600"/>
              </a:spcBef>
              <a:spcAft>
                <a:spcPts val="0"/>
              </a:spcAft>
              <a:buNone/>
            </a:pPr>
            <a:endParaRPr dirty="0"/>
          </a:p>
          <a:p>
            <a:pPr marL="0" lvl="0" indent="0" algn="l" rtl="0">
              <a:spcBef>
                <a:spcPts val="1600"/>
              </a:spcBef>
              <a:spcAft>
                <a:spcPts val="1600"/>
              </a:spcAft>
              <a:buNone/>
            </a:pPr>
            <a:r>
              <a:rPr lang="en" sz="1100" dirty="0"/>
              <a:t>From the Department of Health, American Academy of Pediatrics, Massachusetts Department of Health, </a:t>
            </a:r>
            <a:r>
              <a:rPr lang="en" sz="1100" dirty="0" err="1"/>
              <a:t>Mass.gov</a:t>
            </a:r>
            <a:r>
              <a:rPr lang="en" sz="1100" dirty="0"/>
              <a:t>, and the Boston Globe.</a:t>
            </a:r>
            <a:endParaRPr sz="1100" dirty="0"/>
          </a:p>
        </p:txBody>
      </p:sp>
      <p:sp>
        <p:nvSpPr>
          <p:cNvPr id="86" name="Google Shape;86;p16"/>
          <p:cNvSpPr txBox="1"/>
          <p:nvPr/>
        </p:nvSpPr>
        <p:spPr>
          <a:xfrm>
            <a:off x="4572000" y="414600"/>
            <a:ext cx="3953700" cy="3552716"/>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232323"/>
              </a:buClr>
              <a:buSzPts val="1500"/>
              <a:buFont typeface="Calibri"/>
              <a:buChar char="●"/>
            </a:pPr>
            <a:r>
              <a:rPr lang="en" sz="1500" b="1" dirty="0">
                <a:solidFill>
                  <a:srgbClr val="232323"/>
                </a:solidFill>
                <a:latin typeface="Roboto"/>
                <a:ea typeface="Roboto"/>
                <a:cs typeface="Roboto"/>
                <a:sym typeface="Roboto"/>
              </a:rPr>
              <a:t>71% of homes in Massachusetts </a:t>
            </a:r>
            <a:r>
              <a:rPr lang="en" sz="1500" dirty="0">
                <a:solidFill>
                  <a:srgbClr val="232323"/>
                </a:solidFill>
                <a:latin typeface="Roboto"/>
                <a:ea typeface="Roboto"/>
                <a:cs typeface="Roboto"/>
                <a:sym typeface="Roboto"/>
              </a:rPr>
              <a:t>were built before 1978 when lead was banned.</a:t>
            </a:r>
            <a:endParaRPr sz="1500" b="1" dirty="0">
              <a:solidFill>
                <a:srgbClr val="232323"/>
              </a:solidFill>
              <a:latin typeface="Roboto"/>
              <a:ea typeface="Roboto"/>
              <a:cs typeface="Roboto"/>
              <a:sym typeface="Roboto"/>
            </a:endParaRPr>
          </a:p>
          <a:p>
            <a:pPr marL="457200" lvl="0" indent="-323850" algn="l" rtl="0">
              <a:lnSpc>
                <a:spcPct val="115000"/>
              </a:lnSpc>
              <a:spcBef>
                <a:spcPts val="0"/>
              </a:spcBef>
              <a:spcAft>
                <a:spcPts val="0"/>
              </a:spcAft>
              <a:buClr>
                <a:srgbClr val="232323"/>
              </a:buClr>
              <a:buSzPts val="1500"/>
              <a:buFont typeface="Calibri"/>
              <a:buChar char="●"/>
            </a:pPr>
            <a:r>
              <a:rPr lang="en" sz="1500" b="1" dirty="0">
                <a:solidFill>
                  <a:srgbClr val="232323"/>
                </a:solidFill>
                <a:latin typeface="Roboto"/>
                <a:ea typeface="Roboto"/>
                <a:cs typeface="Roboto"/>
                <a:sym typeface="Roboto"/>
              </a:rPr>
              <a:t>Only 17% of homes in MA</a:t>
            </a:r>
            <a:r>
              <a:rPr lang="en" sz="1500" dirty="0">
                <a:solidFill>
                  <a:srgbClr val="232323"/>
                </a:solidFill>
                <a:latin typeface="Roboto"/>
                <a:ea typeface="Roboto"/>
                <a:cs typeface="Roboto"/>
                <a:sym typeface="Roboto"/>
              </a:rPr>
              <a:t> built before 1978 </a:t>
            </a:r>
            <a:r>
              <a:rPr lang="en" sz="1500" b="1" dirty="0">
                <a:solidFill>
                  <a:srgbClr val="232323"/>
                </a:solidFill>
                <a:latin typeface="Roboto"/>
                <a:ea typeface="Roboto"/>
                <a:cs typeface="Roboto"/>
                <a:sym typeface="Roboto"/>
              </a:rPr>
              <a:t>have been inspected </a:t>
            </a:r>
            <a:r>
              <a:rPr lang="en" sz="1500" dirty="0">
                <a:solidFill>
                  <a:srgbClr val="232323"/>
                </a:solidFill>
                <a:latin typeface="Roboto"/>
                <a:ea typeface="Roboto"/>
                <a:cs typeface="Roboto"/>
                <a:sym typeface="Roboto"/>
              </a:rPr>
              <a:t>for lead.</a:t>
            </a:r>
            <a:endParaRPr sz="1500" dirty="0">
              <a:solidFill>
                <a:srgbClr val="232323"/>
              </a:solidFill>
              <a:latin typeface="Roboto"/>
              <a:ea typeface="Roboto"/>
              <a:cs typeface="Roboto"/>
              <a:sym typeface="Roboto"/>
            </a:endParaRPr>
          </a:p>
          <a:p>
            <a:pPr marL="457200" lvl="0" indent="-317500" algn="l" rtl="0">
              <a:lnSpc>
                <a:spcPct val="115000"/>
              </a:lnSpc>
              <a:spcBef>
                <a:spcPts val="0"/>
              </a:spcBef>
              <a:spcAft>
                <a:spcPts val="0"/>
              </a:spcAft>
              <a:buClr>
                <a:srgbClr val="232323"/>
              </a:buClr>
              <a:buSzPts val="1400"/>
              <a:buFont typeface="Roboto"/>
              <a:buChar char="●"/>
            </a:pPr>
            <a:r>
              <a:rPr lang="en" dirty="0">
                <a:solidFill>
                  <a:srgbClr val="232323"/>
                </a:solidFill>
                <a:latin typeface="Roboto"/>
                <a:ea typeface="Roboto"/>
                <a:cs typeface="Roboto"/>
                <a:sym typeface="Roboto"/>
              </a:rPr>
              <a:t>DPH records indicate that </a:t>
            </a:r>
            <a:r>
              <a:rPr lang="en" b="1" dirty="0">
                <a:solidFill>
                  <a:srgbClr val="232323"/>
                </a:solidFill>
                <a:latin typeface="Roboto"/>
                <a:ea typeface="Roboto"/>
                <a:cs typeface="Roboto"/>
                <a:sym typeface="Roboto"/>
              </a:rPr>
              <a:t>only 335,521 homes</a:t>
            </a:r>
            <a:r>
              <a:rPr lang="en" dirty="0">
                <a:solidFill>
                  <a:srgbClr val="232323"/>
                </a:solidFill>
                <a:latin typeface="Roboto"/>
                <a:ea typeface="Roboto"/>
                <a:cs typeface="Roboto"/>
                <a:sym typeface="Roboto"/>
              </a:rPr>
              <a:t> in the whole state have been tested.</a:t>
            </a:r>
            <a:endParaRPr dirty="0">
              <a:solidFill>
                <a:srgbClr val="232323"/>
              </a:solidFill>
              <a:latin typeface="Roboto"/>
              <a:ea typeface="Roboto"/>
              <a:cs typeface="Roboto"/>
              <a:sym typeface="Roboto"/>
            </a:endParaRPr>
          </a:p>
          <a:p>
            <a:pPr marL="914400" lvl="1" indent="-317500" algn="l" rtl="0">
              <a:lnSpc>
                <a:spcPct val="115000"/>
              </a:lnSpc>
              <a:spcBef>
                <a:spcPts val="0"/>
              </a:spcBef>
              <a:spcAft>
                <a:spcPts val="0"/>
              </a:spcAft>
              <a:buClr>
                <a:srgbClr val="232323"/>
              </a:buClr>
              <a:buSzPts val="1400"/>
              <a:buFont typeface="Roboto"/>
              <a:buChar char="○"/>
            </a:pPr>
            <a:r>
              <a:rPr lang="en" dirty="0">
                <a:solidFill>
                  <a:srgbClr val="232323"/>
                </a:solidFill>
                <a:latin typeface="Roboto"/>
                <a:ea typeface="Roboto"/>
                <a:cs typeface="Roboto"/>
                <a:sym typeface="Roboto"/>
              </a:rPr>
              <a:t>This is roughly just the amount of homes in the city of Boston, not the greater area.</a:t>
            </a:r>
            <a:endParaRPr dirty="0">
              <a:solidFill>
                <a:srgbClr val="232323"/>
              </a:solidFill>
              <a:latin typeface="Roboto"/>
              <a:ea typeface="Roboto"/>
              <a:cs typeface="Roboto"/>
              <a:sym typeface="Roboto"/>
            </a:endParaRPr>
          </a:p>
          <a:p>
            <a:pPr marL="0" lvl="0" indent="0" algn="l" rtl="0">
              <a:spcBef>
                <a:spcPts val="0"/>
              </a:spcBef>
              <a:spcAft>
                <a:spcPts val="0"/>
              </a:spcAft>
              <a:buNone/>
            </a:pPr>
            <a:endParaRPr dirty="0">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Lead: In our Schools? </a:t>
            </a:r>
            <a:endParaRPr dirty="0"/>
          </a:p>
        </p:txBody>
      </p:sp>
      <p:sp>
        <p:nvSpPr>
          <p:cNvPr id="92" name="Google Shape;92;p17"/>
          <p:cNvSpPr txBox="1">
            <a:spLocks noGrp="1"/>
          </p:cNvSpPr>
          <p:nvPr>
            <p:ph type="body" idx="1"/>
          </p:nvPr>
        </p:nvSpPr>
        <p:spPr>
          <a:xfrm>
            <a:off x="311725" y="2083875"/>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t>Yes:</a:t>
            </a:r>
            <a:r>
              <a:rPr lang="en" sz="1800" dirty="0"/>
              <a:t> Lead is a major issue in our school systems in the Commonwealth of Massachusetts.</a:t>
            </a:r>
            <a:endParaRPr sz="1800" dirty="0"/>
          </a:p>
          <a:p>
            <a:pPr marL="0" lvl="0" indent="0" algn="l" rtl="0">
              <a:spcBef>
                <a:spcPts val="1600"/>
              </a:spcBef>
              <a:spcAft>
                <a:spcPts val="0"/>
              </a:spcAft>
              <a:buNone/>
            </a:pPr>
            <a:endParaRPr dirty="0"/>
          </a:p>
          <a:p>
            <a:pPr marL="0" lvl="0" indent="0" algn="l" rtl="0">
              <a:spcBef>
                <a:spcPts val="1600"/>
              </a:spcBef>
              <a:spcAft>
                <a:spcPts val="1600"/>
              </a:spcAft>
              <a:buClr>
                <a:srgbClr val="000000"/>
              </a:buClr>
              <a:buSzPts val="1100"/>
              <a:buFont typeface="Arial"/>
              <a:buNone/>
            </a:pPr>
            <a:r>
              <a:rPr lang="en" sz="1100" dirty="0"/>
              <a:t>From the Department of Health, American Academy of Pediatrics, Massachusetts Department of Health  and the Boston Globe.</a:t>
            </a:r>
            <a:endParaRPr dirty="0"/>
          </a:p>
        </p:txBody>
      </p:sp>
      <p:sp>
        <p:nvSpPr>
          <p:cNvPr id="93" name="Google Shape;93;p17"/>
          <p:cNvSpPr txBox="1"/>
          <p:nvPr/>
        </p:nvSpPr>
        <p:spPr>
          <a:xfrm>
            <a:off x="3810000" y="330025"/>
            <a:ext cx="3915300" cy="30000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232323"/>
              </a:buClr>
              <a:buSzPts val="1500"/>
              <a:buFont typeface="Calibri"/>
              <a:buChar char="●"/>
            </a:pPr>
            <a:r>
              <a:rPr lang="en" sz="1500" b="1" dirty="0">
                <a:solidFill>
                  <a:srgbClr val="232323"/>
                </a:solidFill>
                <a:latin typeface="Roboto"/>
                <a:ea typeface="Roboto"/>
                <a:cs typeface="Roboto"/>
                <a:sym typeface="Roboto"/>
              </a:rPr>
              <a:t>980 school water taps </a:t>
            </a:r>
            <a:r>
              <a:rPr lang="en" sz="1500" dirty="0">
                <a:solidFill>
                  <a:srgbClr val="232323"/>
                </a:solidFill>
                <a:latin typeface="Roboto"/>
                <a:ea typeface="Roboto"/>
                <a:cs typeface="Roboto"/>
                <a:sym typeface="Roboto"/>
              </a:rPr>
              <a:t>were tested in Massachusetts and 59% have come back positive</a:t>
            </a:r>
            <a:r>
              <a:rPr lang="en-US" sz="1500" dirty="0">
                <a:solidFill>
                  <a:srgbClr val="232323"/>
                </a:solidFill>
                <a:latin typeface="Roboto"/>
                <a:ea typeface="Roboto"/>
                <a:cs typeface="Roboto"/>
                <a:sym typeface="Roboto"/>
              </a:rPr>
              <a:t> for lead contamination.</a:t>
            </a:r>
            <a:endParaRPr sz="1500" dirty="0">
              <a:solidFill>
                <a:srgbClr val="232323"/>
              </a:solidFill>
              <a:latin typeface="Roboto"/>
              <a:ea typeface="Roboto"/>
              <a:cs typeface="Roboto"/>
              <a:sym typeface="Roboto"/>
            </a:endParaRPr>
          </a:p>
          <a:p>
            <a:pPr marL="457200" lvl="0" indent="-323850" algn="l" rtl="0">
              <a:lnSpc>
                <a:spcPct val="115000"/>
              </a:lnSpc>
              <a:spcBef>
                <a:spcPts val="0"/>
              </a:spcBef>
              <a:spcAft>
                <a:spcPts val="0"/>
              </a:spcAft>
              <a:buClr>
                <a:srgbClr val="232323"/>
              </a:buClr>
              <a:buSzPts val="1500"/>
              <a:buFont typeface="Calibri"/>
              <a:buChar char="●"/>
            </a:pPr>
            <a:r>
              <a:rPr lang="en" sz="1500" b="1" dirty="0">
                <a:solidFill>
                  <a:srgbClr val="232323"/>
                </a:solidFill>
                <a:latin typeface="Roboto"/>
                <a:ea typeface="Roboto"/>
                <a:cs typeface="Roboto"/>
                <a:sym typeface="Roboto"/>
              </a:rPr>
              <a:t>20 early education centers</a:t>
            </a:r>
            <a:r>
              <a:rPr lang="en" sz="1500" dirty="0">
                <a:solidFill>
                  <a:srgbClr val="232323"/>
                </a:solidFill>
                <a:latin typeface="Roboto"/>
                <a:ea typeface="Roboto"/>
                <a:cs typeface="Roboto"/>
                <a:sym typeface="Roboto"/>
              </a:rPr>
              <a:t> out of </a:t>
            </a:r>
            <a:r>
              <a:rPr lang="en" sz="1500" b="1" dirty="0">
                <a:solidFill>
                  <a:srgbClr val="232323"/>
                </a:solidFill>
                <a:latin typeface="Roboto"/>
                <a:ea typeface="Roboto"/>
                <a:cs typeface="Roboto"/>
                <a:sym typeface="Roboto"/>
              </a:rPr>
              <a:t>293</a:t>
            </a:r>
            <a:r>
              <a:rPr lang="en" sz="1500" dirty="0">
                <a:solidFill>
                  <a:srgbClr val="232323"/>
                </a:solidFill>
                <a:latin typeface="Roboto"/>
                <a:ea typeface="Roboto"/>
                <a:cs typeface="Roboto"/>
                <a:sym typeface="Roboto"/>
              </a:rPr>
              <a:t> tested were found to have </a:t>
            </a:r>
            <a:r>
              <a:rPr lang="en" sz="1500" b="1" dirty="0">
                <a:solidFill>
                  <a:srgbClr val="232323"/>
                </a:solidFill>
                <a:latin typeface="Roboto"/>
                <a:ea typeface="Roboto"/>
                <a:cs typeface="Roboto"/>
                <a:sym typeface="Roboto"/>
              </a:rPr>
              <a:t>very high </a:t>
            </a:r>
            <a:r>
              <a:rPr lang="en" sz="1500" dirty="0">
                <a:solidFill>
                  <a:srgbClr val="232323"/>
                </a:solidFill>
                <a:latin typeface="Roboto"/>
                <a:ea typeface="Roboto"/>
                <a:cs typeface="Roboto"/>
                <a:sym typeface="Roboto"/>
              </a:rPr>
              <a:t>lead levels according to state regulators. </a:t>
            </a:r>
            <a:endParaRPr sz="1500" dirty="0">
              <a:solidFill>
                <a:srgbClr val="232323"/>
              </a:solidFill>
              <a:latin typeface="Roboto"/>
              <a:ea typeface="Roboto"/>
              <a:cs typeface="Roboto"/>
              <a:sym typeface="Roboto"/>
            </a:endParaRPr>
          </a:p>
          <a:p>
            <a:pPr marL="457200" lvl="0" indent="0" algn="l" rtl="0">
              <a:lnSpc>
                <a:spcPct val="115000"/>
              </a:lnSpc>
              <a:spcBef>
                <a:spcPts val="0"/>
              </a:spcBef>
              <a:spcAft>
                <a:spcPts val="0"/>
              </a:spcAft>
              <a:buNone/>
            </a:pPr>
            <a:endParaRPr dirty="0">
              <a:highlight>
                <a:srgbClr val="FFFF00"/>
              </a:highlight>
              <a:latin typeface="Roboto"/>
              <a:ea typeface="Roboto"/>
              <a:cs typeface="Roboto"/>
              <a:sym typeface="Roboto"/>
            </a:endParaRPr>
          </a:p>
        </p:txBody>
      </p:sp>
      <p:pic>
        <p:nvPicPr>
          <p:cNvPr id="5" name="Google Shape;224;p34">
            <a:extLst>
              <a:ext uri="{FF2B5EF4-FFF2-40B4-BE49-F238E27FC236}">
                <a16:creationId xmlns:a16="http://schemas.microsoft.com/office/drawing/2014/main" xmlns="" id="{6487D6C0-179E-AF42-8E70-E0283E3784A5}"/>
              </a:ext>
            </a:extLst>
          </p:cNvPr>
          <p:cNvPicPr preferRelativeResize="0"/>
          <p:nvPr/>
        </p:nvPicPr>
        <p:blipFill rotWithShape="1">
          <a:blip r:embed="rId3">
            <a:alphaModFix/>
          </a:blip>
          <a:srcRect l="5611" t="2827" r="21596" b="2567"/>
          <a:stretch/>
        </p:blipFill>
        <p:spPr>
          <a:xfrm>
            <a:off x="6019800" y="2330025"/>
            <a:ext cx="3124200" cy="2813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1F0C5C72-5C0F-564C-B07B-08E7DDECB4AB}"/>
              </a:ext>
            </a:extLst>
          </p:cNvPr>
          <p:cNvPicPr>
            <a:picLocks noChangeAspect="1"/>
          </p:cNvPicPr>
          <p:nvPr/>
        </p:nvPicPr>
        <p:blipFill rotWithShape="1">
          <a:blip r:embed="rId3"/>
          <a:srcRect l="3409" r="2829"/>
          <a:stretch/>
        </p:blipFill>
        <p:spPr>
          <a:xfrm>
            <a:off x="0" y="0"/>
            <a:ext cx="9144000" cy="2529933"/>
          </a:xfrm>
          <a:prstGeom prst="rect">
            <a:avLst/>
          </a:prstGeom>
        </p:spPr>
      </p:pic>
      <p:pic>
        <p:nvPicPr>
          <p:cNvPr id="9" name="Picture 8">
            <a:extLst>
              <a:ext uri="{FF2B5EF4-FFF2-40B4-BE49-F238E27FC236}">
                <a16:creationId xmlns:a16="http://schemas.microsoft.com/office/drawing/2014/main" xmlns="" id="{05CD81E6-946B-FE4C-BB6B-5B624EBDC78E}"/>
              </a:ext>
            </a:extLst>
          </p:cNvPr>
          <p:cNvPicPr>
            <a:picLocks noChangeAspect="1"/>
          </p:cNvPicPr>
          <p:nvPr/>
        </p:nvPicPr>
        <p:blipFill>
          <a:blip r:embed="rId4"/>
          <a:stretch>
            <a:fillRect/>
          </a:stretch>
        </p:blipFill>
        <p:spPr>
          <a:xfrm>
            <a:off x="0" y="2529933"/>
            <a:ext cx="8876145" cy="436133"/>
          </a:xfrm>
          <a:prstGeom prst="rect">
            <a:avLst/>
          </a:prstGeom>
        </p:spPr>
      </p:pic>
    </p:spTree>
    <p:extLst>
      <p:ext uri="{BB962C8B-B14F-4D97-AF65-F5344CB8AC3E}">
        <p14:creationId xmlns:p14="http://schemas.microsoft.com/office/powerpoint/2010/main" xmlns="" val="130643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Lead: In our Communities?</a:t>
            </a:r>
            <a:endParaRPr/>
          </a:p>
        </p:txBody>
      </p:sp>
      <p:sp>
        <p:nvSpPr>
          <p:cNvPr id="99" name="Google Shape;99;p18"/>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t>Yes: There are many towns within MA that have children who are lead poisoned </a:t>
            </a:r>
            <a:endParaRPr sz="1800"/>
          </a:p>
        </p:txBody>
      </p:sp>
      <p:sp>
        <p:nvSpPr>
          <p:cNvPr id="100" name="Google Shape;100;p18"/>
          <p:cNvSpPr txBox="1"/>
          <p:nvPr/>
        </p:nvSpPr>
        <p:spPr>
          <a:xfrm>
            <a:off x="3841672" y="363024"/>
            <a:ext cx="5119448" cy="4148015"/>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600" dirty="0">
                <a:highlight>
                  <a:srgbClr val="FFFFFF"/>
                </a:highlight>
              </a:rPr>
              <a:t>Locations where children have high levels of lead:</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Boston</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Brockton</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Cambridge</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Chelsea</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Fall River</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Framingham</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Haverhill</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Lawrence</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Lowell</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Lynn</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Malden</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Methuen</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New Bedford</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Springfield</a:t>
            </a:r>
            <a:endParaRPr sz="1600" dirty="0">
              <a:highlight>
                <a:srgbClr val="FFFFFF"/>
              </a:highlight>
            </a:endParaRPr>
          </a:p>
          <a:p>
            <a:pPr marL="914400" lvl="1" indent="-342900" algn="l" rtl="0">
              <a:spcBef>
                <a:spcPts val="0"/>
              </a:spcBef>
              <a:spcAft>
                <a:spcPts val="0"/>
              </a:spcAft>
              <a:buSzPts val="1800"/>
              <a:buChar char="○"/>
            </a:pPr>
            <a:r>
              <a:rPr lang="en" sz="1600" dirty="0">
                <a:highlight>
                  <a:srgbClr val="FFFFFF"/>
                </a:highlight>
              </a:rPr>
              <a:t>Worcester</a:t>
            </a:r>
            <a:endParaRPr sz="1600" dirty="0">
              <a:highlight>
                <a:srgbClr val="FFFFFF"/>
              </a:highlight>
            </a:endParaRPr>
          </a:p>
          <a:p>
            <a:pPr marL="0" lvl="0" indent="0" algn="l" rtl="0">
              <a:spcBef>
                <a:spcPts val="0"/>
              </a:spcBef>
              <a:spcAft>
                <a:spcPts val="0"/>
              </a:spcAft>
              <a:buNone/>
            </a:pPr>
            <a:endParaRPr dirty="0">
              <a:highlight>
                <a:srgbClr val="FFFFFF"/>
              </a:highlight>
            </a:endParaRPr>
          </a:p>
          <a:p>
            <a:pPr marL="0" lvl="0" indent="0" algn="l" rtl="0">
              <a:spcBef>
                <a:spcPts val="0"/>
              </a:spcBef>
              <a:spcAft>
                <a:spcPts val="0"/>
              </a:spcAft>
              <a:buNone/>
            </a:pPr>
            <a:endParaRPr dirty="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3948220-991E-9C45-A676-55230DD37B7D}"/>
              </a:ext>
            </a:extLst>
          </p:cNvPr>
          <p:cNvPicPr>
            <a:picLocks noChangeAspect="1"/>
          </p:cNvPicPr>
          <p:nvPr/>
        </p:nvPicPr>
        <p:blipFill>
          <a:blip r:embed="rId3"/>
          <a:stretch>
            <a:fillRect/>
          </a:stretch>
        </p:blipFill>
        <p:spPr>
          <a:xfrm>
            <a:off x="0" y="0"/>
            <a:ext cx="9143999" cy="5143500"/>
          </a:xfrm>
          <a:prstGeom prst="rect">
            <a:avLst/>
          </a:prstGeom>
        </p:spPr>
      </p:pic>
    </p:spTree>
    <p:extLst>
      <p:ext uri="{BB962C8B-B14F-4D97-AF65-F5344CB8AC3E}">
        <p14:creationId xmlns:p14="http://schemas.microsoft.com/office/powerpoint/2010/main" xmlns="" val="330107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This Bill?</a:t>
            </a:r>
            <a:endParaRPr/>
          </a:p>
        </p:txBody>
      </p:sp>
      <p:sp>
        <p:nvSpPr>
          <p:cNvPr id="106" name="Google Shape;106;p1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dirty="0"/>
              <a:t>Who Benefits?</a:t>
            </a:r>
            <a:endParaRPr sz="1800" dirty="0"/>
          </a:p>
        </p:txBody>
      </p:sp>
      <p:sp>
        <p:nvSpPr>
          <p:cNvPr id="107" name="Google Shape;107;p19"/>
          <p:cNvSpPr txBox="1"/>
          <p:nvPr/>
        </p:nvSpPr>
        <p:spPr>
          <a:xfrm>
            <a:off x="4196963" y="145081"/>
            <a:ext cx="4678800" cy="41985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Roboto"/>
              <a:buChar char="●"/>
            </a:pPr>
            <a:r>
              <a:rPr lang="en" dirty="0">
                <a:latin typeface="Roboto"/>
                <a:ea typeface="Roboto"/>
                <a:cs typeface="Roboto"/>
                <a:sym typeface="Roboto"/>
              </a:rPr>
              <a:t>Those who have been poisoned and experienced the side effects of lead poisoning should be compensated</a:t>
            </a:r>
          </a:p>
          <a:p>
            <a:pPr marL="139700" lvl="0" algn="l" rtl="0">
              <a:spcBef>
                <a:spcPts val="0"/>
              </a:spcBef>
              <a:spcAft>
                <a:spcPts val="0"/>
              </a:spcAft>
              <a:buSzPts val="1400"/>
            </a:pPr>
            <a:endParaRPr dirty="0">
              <a:latin typeface="Roboto"/>
              <a:ea typeface="Roboto"/>
              <a:cs typeface="Roboto"/>
              <a:sym typeface="Roboto"/>
            </a:endParaRPr>
          </a:p>
          <a:p>
            <a:pPr marL="457200" lvl="0" indent="-317500" algn="l" rtl="0">
              <a:spcBef>
                <a:spcPts val="0"/>
              </a:spcBef>
              <a:spcAft>
                <a:spcPts val="0"/>
              </a:spcAft>
              <a:buSzPts val="1400"/>
              <a:buFont typeface="Roboto"/>
              <a:buChar char="●"/>
            </a:pPr>
            <a:r>
              <a:rPr lang="en" dirty="0">
                <a:latin typeface="Roboto"/>
                <a:ea typeface="Roboto"/>
                <a:cs typeface="Roboto"/>
                <a:sym typeface="Roboto"/>
              </a:rPr>
              <a:t>The lives of many children have been severely hindered and </a:t>
            </a:r>
            <a:r>
              <a:rPr lang="en-US" dirty="0">
                <a:latin typeface="Roboto"/>
                <a:ea typeface="Roboto"/>
                <a:cs typeface="Roboto"/>
                <a:sym typeface="Roboto"/>
              </a:rPr>
              <a:t>they will never be able to reach their full potential</a:t>
            </a:r>
          </a:p>
          <a:p>
            <a:pPr marL="139700" lvl="0" algn="l" rtl="0">
              <a:spcBef>
                <a:spcPts val="0"/>
              </a:spcBef>
              <a:spcAft>
                <a:spcPts val="0"/>
              </a:spcAft>
              <a:buSzPts val="1400"/>
            </a:pPr>
            <a:endParaRPr dirty="0">
              <a:latin typeface="Roboto"/>
              <a:ea typeface="Roboto"/>
              <a:cs typeface="Roboto"/>
              <a:sym typeface="Roboto"/>
            </a:endParaRPr>
          </a:p>
          <a:p>
            <a:pPr marL="457200" lvl="0" indent="-317500" algn="l" rtl="0">
              <a:spcBef>
                <a:spcPts val="0"/>
              </a:spcBef>
              <a:spcAft>
                <a:spcPts val="0"/>
              </a:spcAft>
              <a:buSzPts val="1400"/>
              <a:buFont typeface="Roboto"/>
              <a:buChar char="●"/>
            </a:pPr>
            <a:r>
              <a:rPr lang="en" dirty="0">
                <a:latin typeface="Roboto"/>
                <a:ea typeface="Roboto"/>
                <a:cs typeface="Roboto"/>
                <a:sym typeface="Roboto"/>
              </a:rPr>
              <a:t>The families of these children should be able to receive compensation in order to overcome medical expenses and cover the disadvantages their children will </a:t>
            </a:r>
            <a:r>
              <a:rPr lang="en-US" dirty="0">
                <a:latin typeface="Roboto"/>
                <a:ea typeface="Roboto"/>
                <a:cs typeface="Roboto"/>
                <a:sym typeface="Roboto"/>
              </a:rPr>
              <a:t>experience</a:t>
            </a:r>
            <a:endParaRPr dirty="0">
              <a:latin typeface="Roboto"/>
              <a:ea typeface="Roboto"/>
              <a:cs typeface="Roboto"/>
              <a:sym typeface="Roboto"/>
            </a:endParaRPr>
          </a:p>
        </p:txBody>
      </p:sp>
      <p:pic>
        <p:nvPicPr>
          <p:cNvPr id="3" name="Picture 2">
            <a:extLst>
              <a:ext uri="{FF2B5EF4-FFF2-40B4-BE49-F238E27FC236}">
                <a16:creationId xmlns:a16="http://schemas.microsoft.com/office/drawing/2014/main" xmlns="" id="{8F273B04-53C4-DD48-A15D-010E9D2222CC}"/>
              </a:ext>
            </a:extLst>
          </p:cNvPr>
          <p:cNvPicPr>
            <a:picLocks noChangeAspect="1"/>
          </p:cNvPicPr>
          <p:nvPr/>
        </p:nvPicPr>
        <p:blipFill>
          <a:blip r:embed="rId3"/>
          <a:stretch>
            <a:fillRect/>
          </a:stretch>
        </p:blipFill>
        <p:spPr>
          <a:xfrm>
            <a:off x="3761508" y="2964873"/>
            <a:ext cx="5382491" cy="21786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Who will and won't be affected</a:t>
            </a:r>
            <a:endParaRPr/>
          </a:p>
        </p:txBody>
      </p:sp>
      <p:sp>
        <p:nvSpPr>
          <p:cNvPr id="113" name="Google Shape;113;p20"/>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Only those who committed wrongdoing should be concerned.</a:t>
            </a:r>
            <a:endParaRPr/>
          </a:p>
        </p:txBody>
      </p:sp>
      <p:sp>
        <p:nvSpPr>
          <p:cNvPr id="114" name="Google Shape;114;p20"/>
          <p:cNvSpPr txBox="1"/>
          <p:nvPr/>
        </p:nvSpPr>
        <p:spPr>
          <a:xfrm>
            <a:off x="3875250" y="120775"/>
            <a:ext cx="5143500" cy="48717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endParaRPr sz="1200" dirty="0">
              <a:latin typeface="Roboto"/>
              <a:ea typeface="Roboto"/>
              <a:cs typeface="Roboto"/>
              <a:sym typeface="Roboto"/>
            </a:endParaRPr>
          </a:p>
          <a:p>
            <a:pPr marL="457200" lvl="0" indent="-317500" algn="l" rtl="0">
              <a:spcBef>
                <a:spcPts val="0"/>
              </a:spcBef>
              <a:spcAft>
                <a:spcPts val="0"/>
              </a:spcAft>
              <a:buSzPts val="1400"/>
              <a:buFont typeface="Roboto"/>
              <a:buChar char="●"/>
            </a:pPr>
            <a:r>
              <a:rPr lang="en" dirty="0">
                <a:latin typeface="Roboto"/>
                <a:ea typeface="Roboto"/>
                <a:cs typeface="Roboto"/>
                <a:sym typeface="Roboto"/>
              </a:rPr>
              <a:t>A party will be Liable if </a:t>
            </a:r>
            <a:endParaRPr dirty="0">
              <a:latin typeface="Roboto"/>
              <a:ea typeface="Roboto"/>
              <a:cs typeface="Roboto"/>
              <a:sym typeface="Roboto"/>
            </a:endParaRPr>
          </a:p>
          <a:p>
            <a:pPr marL="0" lvl="0" indent="0" algn="l" rtl="0">
              <a:spcBef>
                <a:spcPts val="0"/>
              </a:spcBef>
              <a:spcAft>
                <a:spcPts val="0"/>
              </a:spcAft>
              <a:buNone/>
            </a:pPr>
            <a:r>
              <a:rPr lang="en" dirty="0">
                <a:latin typeface="Roboto"/>
                <a:ea typeface="Roboto"/>
                <a:cs typeface="Roboto"/>
                <a:sym typeface="Roboto"/>
              </a:rPr>
              <a:t>	</a:t>
            </a:r>
            <a:endParaRPr dirty="0">
              <a:latin typeface="+mn-lt"/>
              <a:ea typeface="Roboto"/>
              <a:cs typeface="Roboto"/>
              <a:sym typeface="Roboto"/>
            </a:endParaRPr>
          </a:p>
          <a:p>
            <a:pPr marL="914400" lvl="0" indent="-298450" algn="l" rtl="0">
              <a:lnSpc>
                <a:spcPct val="115000"/>
              </a:lnSpc>
              <a:spcBef>
                <a:spcPts val="0"/>
              </a:spcBef>
              <a:spcAft>
                <a:spcPts val="0"/>
              </a:spcAft>
              <a:buSzPts val="1100"/>
              <a:buAutoNum type="arabicPeriod"/>
            </a:pPr>
            <a:r>
              <a:rPr lang="en" sz="1100" dirty="0">
                <a:latin typeface="+mn-lt"/>
              </a:rPr>
              <a:t>The placement of the lead or lead-containing products into commerce was a substantial contributing factor in bringing about the </a:t>
            </a:r>
            <a:r>
              <a:rPr lang="en-US" sz="1100" dirty="0">
                <a:latin typeface="+mn-lt"/>
              </a:rPr>
              <a:t>plaintiffs'</a:t>
            </a:r>
            <a:r>
              <a:rPr lang="en" sz="1100" dirty="0">
                <a:latin typeface="+mn-lt"/>
              </a:rPr>
              <a:t> injury</a:t>
            </a:r>
          </a:p>
          <a:p>
            <a:pPr marL="914400" lvl="0" indent="-298450" algn="l" rtl="0">
              <a:lnSpc>
                <a:spcPct val="115000"/>
              </a:lnSpc>
              <a:spcBef>
                <a:spcPts val="0"/>
              </a:spcBef>
              <a:spcAft>
                <a:spcPts val="0"/>
              </a:spcAft>
              <a:buSzPts val="1100"/>
              <a:buAutoNum type="arabicPeriod"/>
            </a:pPr>
            <a:r>
              <a:rPr lang="en" sz="1100" dirty="0">
                <a:latin typeface="+mn-lt"/>
              </a:rPr>
              <a:t>The party placing lead in commerce knew or should have known that such harm was a likely consequence of their actions </a:t>
            </a:r>
            <a:endParaRPr sz="1100" dirty="0">
              <a:latin typeface="+mn-lt"/>
            </a:endParaRPr>
          </a:p>
          <a:p>
            <a:pPr marL="914400" lvl="0" indent="-298450" algn="l" rtl="0">
              <a:lnSpc>
                <a:spcPct val="115000"/>
              </a:lnSpc>
              <a:spcBef>
                <a:spcPts val="0"/>
              </a:spcBef>
              <a:spcAft>
                <a:spcPts val="0"/>
              </a:spcAft>
              <a:buSzPts val="1100"/>
              <a:buAutoNum type="arabicPeriod"/>
            </a:pPr>
            <a:r>
              <a:rPr lang="en" sz="1100" dirty="0">
                <a:latin typeface="+mn-lt"/>
              </a:rPr>
              <a:t>The party placing lead in commerce took no or insufficient action to prevent such harm to </a:t>
            </a:r>
            <a:r>
              <a:rPr lang="en-US" sz="1100" dirty="0">
                <a:latin typeface="+mn-lt"/>
              </a:rPr>
              <a:t>society</a:t>
            </a:r>
            <a:endParaRPr sz="1100" dirty="0">
              <a:latin typeface="+mn-lt"/>
            </a:endParaRPr>
          </a:p>
          <a:p>
            <a:pPr marL="342900" lvl="0" indent="0" algn="l" rtl="0">
              <a:lnSpc>
                <a:spcPct val="115000"/>
              </a:lnSpc>
              <a:spcBef>
                <a:spcPts val="0"/>
              </a:spcBef>
              <a:spcAft>
                <a:spcPts val="0"/>
              </a:spcAft>
              <a:buNone/>
            </a:pPr>
            <a:endParaRPr sz="1200" dirty="0"/>
          </a:p>
          <a:p>
            <a:pPr marL="457200" lvl="0" indent="-304800" algn="l" rtl="0">
              <a:spcBef>
                <a:spcPts val="0"/>
              </a:spcBef>
              <a:spcAft>
                <a:spcPts val="0"/>
              </a:spcAft>
              <a:buSzPts val="1200"/>
              <a:buFont typeface="Roboto"/>
              <a:buChar char="●"/>
            </a:pPr>
            <a:r>
              <a:rPr lang="en" dirty="0">
                <a:latin typeface="Roboto"/>
                <a:ea typeface="Roboto"/>
                <a:cs typeface="Roboto"/>
                <a:sym typeface="Roboto"/>
              </a:rPr>
              <a:t>No Party will not be Liable if:</a:t>
            </a:r>
          </a:p>
          <a:p>
            <a:pPr marL="152400" lvl="0" algn="l" rtl="0">
              <a:spcBef>
                <a:spcPts val="0"/>
              </a:spcBef>
              <a:spcAft>
                <a:spcPts val="0"/>
              </a:spcAft>
              <a:buSzPts val="1200"/>
            </a:pPr>
            <a:endParaRPr sz="1200" dirty="0">
              <a:latin typeface="Roboto"/>
              <a:ea typeface="Roboto"/>
              <a:cs typeface="Roboto"/>
              <a:sym typeface="Roboto"/>
            </a:endParaRPr>
          </a:p>
          <a:p>
            <a:pPr marL="914400" lvl="1" indent="-298450" algn="l" rtl="0">
              <a:spcBef>
                <a:spcPts val="0"/>
              </a:spcBef>
              <a:spcAft>
                <a:spcPts val="0"/>
              </a:spcAft>
              <a:buSzPts val="1100"/>
              <a:buFont typeface="+mj-lt"/>
              <a:buAutoNum type="arabicPeriod"/>
            </a:pPr>
            <a:r>
              <a:rPr lang="en" sz="1100" dirty="0">
                <a:latin typeface="+mn-lt"/>
                <a:ea typeface="Roboto"/>
                <a:cs typeface="Roboto"/>
                <a:sym typeface="Roboto"/>
              </a:rPr>
              <a:t>They took adequate action to prevent exposure to users of the product</a:t>
            </a:r>
            <a:endParaRPr sz="1100" dirty="0">
              <a:latin typeface="+mn-lt"/>
              <a:ea typeface="Roboto"/>
              <a:cs typeface="Roboto"/>
              <a:sym typeface="Roboto"/>
            </a:endParaRPr>
          </a:p>
          <a:p>
            <a:pPr marL="914400" lvl="1" indent="-298450" algn="l" rtl="0">
              <a:spcBef>
                <a:spcPts val="0"/>
              </a:spcBef>
              <a:spcAft>
                <a:spcPts val="0"/>
              </a:spcAft>
              <a:buSzPts val="1100"/>
              <a:buFont typeface="+mj-lt"/>
              <a:buAutoNum type="arabicPeriod"/>
            </a:pPr>
            <a:r>
              <a:rPr lang="en-US" sz="1100" dirty="0">
                <a:latin typeface="+mn-lt"/>
                <a:ea typeface="Roboto"/>
                <a:cs typeface="Roboto"/>
                <a:sym typeface="Roboto"/>
              </a:rPr>
              <a:t>They sold a product that used as intended would not cause unreasonable exposure</a:t>
            </a:r>
            <a:endParaRPr sz="1100" dirty="0">
              <a:latin typeface="+mn-lt"/>
              <a:ea typeface="Roboto"/>
              <a:cs typeface="Roboto"/>
              <a:sym typeface="Roboto"/>
            </a:endParaRPr>
          </a:p>
          <a:p>
            <a:pPr marL="914400" lvl="1" indent="-298450" algn="l" rtl="0">
              <a:spcBef>
                <a:spcPts val="0"/>
              </a:spcBef>
              <a:spcAft>
                <a:spcPts val="0"/>
              </a:spcAft>
              <a:buSzPts val="1100"/>
              <a:buFont typeface="+mj-lt"/>
              <a:buAutoNum type="arabicPeriod"/>
            </a:pPr>
            <a:r>
              <a:rPr lang="en" sz="1100" dirty="0">
                <a:latin typeface="+mn-lt"/>
                <a:ea typeface="Roboto"/>
                <a:cs typeface="Roboto"/>
                <a:sym typeface="Roboto"/>
              </a:rPr>
              <a:t>That the product could not have harmed the plaintiff</a:t>
            </a:r>
            <a:endParaRPr sz="1100" dirty="0">
              <a:latin typeface="+mn-lt"/>
              <a:ea typeface="Roboto"/>
              <a:cs typeface="Roboto"/>
              <a:sym typeface="Roboto"/>
            </a:endParaRPr>
          </a:p>
          <a:p>
            <a:pPr marL="914400" lvl="1" indent="-298450" algn="l" rtl="0">
              <a:spcBef>
                <a:spcPts val="0"/>
              </a:spcBef>
              <a:spcAft>
                <a:spcPts val="0"/>
              </a:spcAft>
              <a:buSzPts val="1100"/>
              <a:buFont typeface="+mj-lt"/>
              <a:buAutoNum type="arabicPeriod"/>
            </a:pPr>
            <a:r>
              <a:rPr lang="en" sz="1100" dirty="0">
                <a:latin typeface="+mn-lt"/>
                <a:ea typeface="Roboto"/>
                <a:cs typeface="Roboto"/>
                <a:sym typeface="Roboto"/>
              </a:rPr>
              <a:t>That there was no expectation that their product may be used in residences, </a:t>
            </a:r>
            <a:r>
              <a:rPr lang="en-US" sz="1100" dirty="0">
                <a:latin typeface="+mn-lt"/>
                <a:ea typeface="Roboto"/>
                <a:cs typeface="Roboto"/>
                <a:sym typeface="Roboto"/>
              </a:rPr>
              <a:t>schools</a:t>
            </a:r>
            <a:r>
              <a:rPr lang="en" sz="1100" dirty="0">
                <a:latin typeface="+mn-lt"/>
                <a:ea typeface="Roboto"/>
                <a:cs typeface="Roboto"/>
                <a:sym typeface="Roboto"/>
              </a:rPr>
              <a:t>, hospitals, or at </a:t>
            </a:r>
            <a:r>
              <a:rPr lang="en" sz="1100" dirty="0">
                <a:latin typeface="+mn-lt"/>
              </a:rPr>
              <a:t>child-occupied facilities as defined by the federal Residential Lead-Based Paint Hazard Reduction Act.   </a:t>
            </a:r>
            <a:endParaRPr sz="1100"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How MA Can be a Champion for Children's Health</a:t>
            </a:r>
            <a:endParaRPr dirty="0"/>
          </a:p>
        </p:txBody>
      </p:sp>
      <p:sp>
        <p:nvSpPr>
          <p:cNvPr id="120" name="Google Shape;120;p21"/>
          <p:cNvSpPr txBox="1">
            <a:spLocks noGrp="1"/>
          </p:cNvSpPr>
          <p:nvPr>
            <p:ph type="body" idx="1"/>
          </p:nvPr>
        </p:nvSpPr>
        <p:spPr>
          <a:xfrm>
            <a:off x="311700" y="3195782"/>
            <a:ext cx="3127500" cy="637309"/>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US" sz="1400" dirty="0"/>
              <a:t>Why Now?</a:t>
            </a:r>
            <a:endParaRPr sz="1400" dirty="0"/>
          </a:p>
        </p:txBody>
      </p:sp>
      <p:sp>
        <p:nvSpPr>
          <p:cNvPr id="2" name="TextBox 1">
            <a:extLst>
              <a:ext uri="{FF2B5EF4-FFF2-40B4-BE49-F238E27FC236}">
                <a16:creationId xmlns:a16="http://schemas.microsoft.com/office/drawing/2014/main" xmlns="" id="{EB882F1D-EE59-024D-8D7C-03D8968483A9}"/>
              </a:ext>
            </a:extLst>
          </p:cNvPr>
          <p:cNvSpPr txBox="1"/>
          <p:nvPr/>
        </p:nvSpPr>
        <p:spPr>
          <a:xfrm>
            <a:off x="4082473" y="360218"/>
            <a:ext cx="4682836" cy="375487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Now is the perfect time to make this bill law, following the ConAgra case in California.</a:t>
            </a:r>
          </a:p>
          <a:p>
            <a:pPr marL="285750" lvl="4"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lvl="4" indent="-285750">
              <a:buFont typeface="Arial" panose="020B0604020202020204" pitchFamily="34" charset="0"/>
              <a:buChar char="•"/>
            </a:pPr>
            <a:r>
              <a:rPr lang="en-US" dirty="0">
                <a:latin typeface="Arial" panose="020B0604020202020204" pitchFamily="34" charset="0"/>
                <a:cs typeface="Arial" panose="020B0604020202020204" pitchFamily="34" charset="0"/>
              </a:rPr>
              <a:t>We have the ability to help those affected directly, rather than just cover lead abatement costs.</a:t>
            </a:r>
          </a:p>
          <a:p>
            <a:pPr marL="285750" lvl="4"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lvl="4" indent="-285750">
              <a:buFont typeface="Arial" panose="020B0604020202020204" pitchFamily="34" charset="0"/>
              <a:buChar char="•"/>
            </a:pPr>
            <a:r>
              <a:rPr lang="en-US" dirty="0">
                <a:latin typeface="Arial" panose="020B0604020202020204" pitchFamily="34" charset="0"/>
                <a:cs typeface="Arial" panose="020B0604020202020204" pitchFamily="34" charset="0"/>
              </a:rPr>
              <a:t>Lead poisoning can occur to anyone. It doesn't matter if you are rich or poor, lead has harmful effects on everyone. </a:t>
            </a:r>
          </a:p>
          <a:p>
            <a:pPr marL="285750" lvl="4"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lvl="4" indent="-285750">
              <a:buFont typeface="Arial" panose="020B0604020202020204" pitchFamily="34" charset="0"/>
              <a:buChar char="•"/>
            </a:pPr>
            <a:r>
              <a:rPr lang="en-US" dirty="0">
                <a:latin typeface="Arial" panose="020B0604020202020204" pitchFamily="34" charset="0"/>
                <a:cs typeface="Arial" panose="020B0604020202020204" pitchFamily="34" charset="0"/>
              </a:rPr>
              <a:t>Now is the time to step up and hold those accountable who have done damage to our country’s future generations, the children who we hold most dear.</a:t>
            </a:r>
          </a:p>
          <a:p>
            <a:pPr marL="285750" lvl="4"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lvl="4"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2"/>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97B015-E534-3A49-AB5C-DB448D8DE2EB}"/>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xmlns="" val="1026593713"/>
      </p:ext>
    </p:extLst>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2413</TotalTime>
  <Words>1544</Words>
  <Application>Microsoft Office PowerPoint</Application>
  <PresentationFormat>On-screen Show (16:9)</PresentationFormat>
  <Paragraphs>137</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Georgia</vt:lpstr>
      <vt:lpstr>Calibri</vt:lpstr>
      <vt:lpstr>Merriweather</vt:lpstr>
      <vt:lpstr>Roboto</vt:lpstr>
      <vt:lpstr>Trebuchet MS</vt:lpstr>
      <vt:lpstr>Paradigm</vt:lpstr>
      <vt:lpstr>An Act Enhancing Justice for Families Harmed by Lead Sen. Patricia D. Jehlen (S.955) &amp; Rep. David H.A. LeBeouf (H.1491) </vt:lpstr>
      <vt:lpstr>Summary of The Bill</vt:lpstr>
      <vt:lpstr>Lead Quick Facts </vt:lpstr>
      <vt:lpstr>Lead: In Our Homes?</vt:lpstr>
      <vt:lpstr>Lead: In our Schools? </vt:lpstr>
      <vt:lpstr>Slide 6</vt:lpstr>
      <vt:lpstr>Lead: In our Communities?</vt:lpstr>
      <vt:lpstr>Slide 8</vt:lpstr>
      <vt:lpstr>Why This Bill?</vt:lpstr>
      <vt:lpstr>Who will and won't be affected</vt:lpstr>
      <vt:lpstr>How MA Can be a Champion for Children's Health</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Act Enhancing Justice for Families Harmed by Lead Sen. Patricia D. Jehlen (SD.1297) &amp; Rep. David H.A. LeBeouf (H.1491)</dc:title>
  <dc:creator>rick</dc:creator>
  <cp:lastModifiedBy>rick</cp:lastModifiedBy>
  <cp:revision>34</cp:revision>
  <dcterms:modified xsi:type="dcterms:W3CDTF">2019-05-02T12:01:15Z</dcterms:modified>
</cp:coreProperties>
</file>