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p:cViewPr varScale="1">
        <p:scale>
          <a:sx n="107" d="100"/>
          <a:sy n="107" d="100"/>
        </p:scale>
        <p:origin x="65" y="38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3/27/2019</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3/27/2019</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00592-4086-4EA4-9E7A-B7B815E5FDFF}"/>
              </a:ext>
            </a:extLst>
          </p:cNvPr>
          <p:cNvSpPr>
            <a:spLocks noGrp="1"/>
          </p:cNvSpPr>
          <p:nvPr>
            <p:ph type="ctrTitle"/>
          </p:nvPr>
        </p:nvSpPr>
        <p:spPr/>
        <p:txBody>
          <a:bodyPr/>
          <a:lstStyle/>
          <a:p>
            <a:r>
              <a:rPr lang="en-US" dirty="0"/>
              <a:t>Closing the loop</a:t>
            </a:r>
          </a:p>
        </p:txBody>
      </p:sp>
      <p:sp>
        <p:nvSpPr>
          <p:cNvPr id="3" name="Subtitle 2">
            <a:extLst>
              <a:ext uri="{FF2B5EF4-FFF2-40B4-BE49-F238E27FC236}">
                <a16:creationId xmlns:a16="http://schemas.microsoft.com/office/drawing/2014/main" id="{50BE4171-841C-4EDD-8429-EE6734C48136}"/>
              </a:ext>
            </a:extLst>
          </p:cNvPr>
          <p:cNvSpPr>
            <a:spLocks noGrp="1"/>
          </p:cNvSpPr>
          <p:nvPr>
            <p:ph type="subTitle" idx="1"/>
          </p:nvPr>
        </p:nvSpPr>
        <p:spPr/>
        <p:txBody>
          <a:bodyPr/>
          <a:lstStyle/>
          <a:p>
            <a:r>
              <a:rPr lang="en-US" dirty="0"/>
              <a:t>Integrating assessment findings</a:t>
            </a:r>
          </a:p>
          <a:p>
            <a:r>
              <a:rPr lang="en-US" dirty="0"/>
              <a:t>Into curricular design</a:t>
            </a:r>
          </a:p>
        </p:txBody>
      </p:sp>
    </p:spTree>
    <p:extLst>
      <p:ext uri="{BB962C8B-B14F-4D97-AF65-F5344CB8AC3E}">
        <p14:creationId xmlns:p14="http://schemas.microsoft.com/office/powerpoint/2010/main" val="3240782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CD86-1F63-4776-9F94-E4B6D06AC337}"/>
              </a:ext>
            </a:extLst>
          </p:cNvPr>
          <p:cNvSpPr>
            <a:spLocks noGrp="1"/>
          </p:cNvSpPr>
          <p:nvPr>
            <p:ph type="title"/>
          </p:nvPr>
        </p:nvSpPr>
        <p:spPr/>
        <p:txBody>
          <a:bodyPr/>
          <a:lstStyle/>
          <a:p>
            <a:r>
              <a:rPr lang="en-US" dirty="0"/>
              <a:t>Bu history department: where are we?</a:t>
            </a:r>
          </a:p>
        </p:txBody>
      </p:sp>
      <p:sp>
        <p:nvSpPr>
          <p:cNvPr id="3" name="Content Placeholder 2">
            <a:extLst>
              <a:ext uri="{FF2B5EF4-FFF2-40B4-BE49-F238E27FC236}">
                <a16:creationId xmlns:a16="http://schemas.microsoft.com/office/drawing/2014/main" id="{0F34B418-9CD2-490E-BD05-1CE98252CEDF}"/>
              </a:ext>
            </a:extLst>
          </p:cNvPr>
          <p:cNvSpPr>
            <a:spLocks noGrp="1"/>
          </p:cNvSpPr>
          <p:nvPr>
            <p:ph idx="1"/>
          </p:nvPr>
        </p:nvSpPr>
        <p:spPr>
          <a:xfrm>
            <a:off x="1141413" y="2181702"/>
            <a:ext cx="9905998" cy="3124201"/>
          </a:xfrm>
        </p:spPr>
        <p:txBody>
          <a:bodyPr/>
          <a:lstStyle/>
          <a:p>
            <a:r>
              <a:rPr lang="en-US" dirty="0"/>
              <a:t>End of a five year “cycle”</a:t>
            </a:r>
          </a:p>
          <a:p>
            <a:r>
              <a:rPr lang="en-US" dirty="0"/>
              <a:t>Formulated outcomes, may 2014</a:t>
            </a:r>
          </a:p>
          <a:p>
            <a:r>
              <a:rPr lang="en-US" dirty="0"/>
              <a:t>Created yearly plan to assess individual goals at different levels of curriculum</a:t>
            </a:r>
          </a:p>
          <a:p>
            <a:r>
              <a:rPr lang="en-US" dirty="0"/>
              <a:t>Gathered data, both direct (student work at all levels) and indirect (primarily surveys to students at chosen points in the curriculum)</a:t>
            </a:r>
          </a:p>
          <a:p>
            <a:r>
              <a:rPr lang="en-US" dirty="0"/>
              <a:t>Finally, beginning to employ our findings as foundation for next “cycle”</a:t>
            </a:r>
          </a:p>
        </p:txBody>
      </p:sp>
    </p:spTree>
    <p:extLst>
      <p:ext uri="{BB962C8B-B14F-4D97-AF65-F5344CB8AC3E}">
        <p14:creationId xmlns:p14="http://schemas.microsoft.com/office/powerpoint/2010/main" val="2230598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C04E2-8702-4B02-BE6D-4BF73A6B5394}"/>
              </a:ext>
            </a:extLst>
          </p:cNvPr>
          <p:cNvSpPr>
            <a:spLocks noGrp="1"/>
          </p:cNvSpPr>
          <p:nvPr>
            <p:ph type="title"/>
          </p:nvPr>
        </p:nvSpPr>
        <p:spPr>
          <a:xfrm>
            <a:off x="1141413" y="609600"/>
            <a:ext cx="9905998" cy="945931"/>
          </a:xfrm>
        </p:spPr>
        <p:txBody>
          <a:bodyPr/>
          <a:lstStyle/>
          <a:p>
            <a:r>
              <a:rPr lang="en-US" dirty="0"/>
              <a:t>Our outcomes, per 2014</a:t>
            </a:r>
          </a:p>
        </p:txBody>
      </p:sp>
      <p:sp>
        <p:nvSpPr>
          <p:cNvPr id="3" name="Content Placeholder 2">
            <a:extLst>
              <a:ext uri="{FF2B5EF4-FFF2-40B4-BE49-F238E27FC236}">
                <a16:creationId xmlns:a16="http://schemas.microsoft.com/office/drawing/2014/main" id="{B07E5558-230F-45FE-8506-0E5ED2C34517}"/>
              </a:ext>
            </a:extLst>
          </p:cNvPr>
          <p:cNvSpPr>
            <a:spLocks noGrp="1"/>
          </p:cNvSpPr>
          <p:nvPr>
            <p:ph idx="1"/>
          </p:nvPr>
        </p:nvSpPr>
        <p:spPr>
          <a:xfrm>
            <a:off x="1141413" y="1744717"/>
            <a:ext cx="9905998" cy="4046483"/>
          </a:xfrm>
        </p:spPr>
        <p:txBody>
          <a:bodyPr>
            <a:normAutofit fontScale="85000" lnSpcReduction="20000"/>
          </a:bodyPr>
          <a:lstStyle/>
          <a:p>
            <a:pPr lvl="0"/>
            <a:r>
              <a:rPr lang="en-US" dirty="0">
                <a:effectLst/>
              </a:rPr>
              <a:t>1: Demonstrate knowledge of past societies and familiarity with patterns of social, political, economic, and cultural change; and appreciate how historical perspective can enrich understanding of contemporary developments and problems (directly assessed across levels and years, with emphasis on intro courses and direct assessment of final exams in 2017)</a:t>
            </a:r>
          </a:p>
          <a:p>
            <a:pPr lvl="0"/>
            <a:r>
              <a:rPr lang="en-US" dirty="0">
                <a:effectLst/>
              </a:rPr>
              <a:t>2: Recognize how varied sources can be used as historical evidence and analyze the role of evidence in the construction of historical arguments (targeted in 2015, indirect measurement in required methods course)</a:t>
            </a:r>
          </a:p>
          <a:p>
            <a:pPr lvl="0"/>
            <a:r>
              <a:rPr lang="en-US" dirty="0">
                <a:effectLst/>
              </a:rPr>
              <a:t>3: Understand the challenge of weighing multiple perspectives and evaluate the merits of competing interpretations (ditto to #2, along with direct evaluation of final projects from hi 200 sections deliberately including good, average, and poor examples)</a:t>
            </a:r>
          </a:p>
          <a:p>
            <a:pPr lvl="0"/>
            <a:r>
              <a:rPr lang="en-US" dirty="0">
                <a:effectLst/>
              </a:rPr>
              <a:t>4: Conduct research using both primary and secondary sources and assess their relative use (targeted 2016, via direct assessment of work in 400- and 500-level seminars that were randomly selected)</a:t>
            </a:r>
          </a:p>
          <a:p>
            <a:pPr lvl="0"/>
            <a:r>
              <a:rPr lang="en-US" dirty="0">
                <a:effectLst/>
              </a:rPr>
              <a:t>5: Construct persuasive and evidence-based arguments about historical change and present them in written formats (ditto to #4, with an additional round of data gathered in 2017)</a:t>
            </a:r>
            <a:endParaRPr lang="en-US" dirty="0"/>
          </a:p>
        </p:txBody>
      </p:sp>
    </p:spTree>
    <p:extLst>
      <p:ext uri="{BB962C8B-B14F-4D97-AF65-F5344CB8AC3E}">
        <p14:creationId xmlns:p14="http://schemas.microsoft.com/office/powerpoint/2010/main" val="868813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11036-9B3B-43A2-8479-9BA4B0F8F354}"/>
              </a:ext>
            </a:extLst>
          </p:cNvPr>
          <p:cNvSpPr>
            <a:spLocks noGrp="1"/>
          </p:cNvSpPr>
          <p:nvPr>
            <p:ph type="title"/>
          </p:nvPr>
        </p:nvSpPr>
        <p:spPr>
          <a:xfrm>
            <a:off x="717417" y="236688"/>
            <a:ext cx="9905998" cy="1905000"/>
          </a:xfrm>
        </p:spPr>
        <p:txBody>
          <a:bodyPr/>
          <a:lstStyle/>
          <a:p>
            <a:r>
              <a:rPr lang="en-US" dirty="0"/>
              <a:t>Assessing our assessment: challenges and achievements</a:t>
            </a:r>
          </a:p>
        </p:txBody>
      </p:sp>
      <p:sp>
        <p:nvSpPr>
          <p:cNvPr id="3" name="Content Placeholder 2">
            <a:extLst>
              <a:ext uri="{FF2B5EF4-FFF2-40B4-BE49-F238E27FC236}">
                <a16:creationId xmlns:a16="http://schemas.microsoft.com/office/drawing/2014/main" id="{ED76AB0E-E6B6-432E-A576-8B750D351C26}"/>
              </a:ext>
            </a:extLst>
          </p:cNvPr>
          <p:cNvSpPr>
            <a:spLocks noGrp="1"/>
          </p:cNvSpPr>
          <p:nvPr>
            <p:ph idx="1"/>
          </p:nvPr>
        </p:nvSpPr>
        <p:spPr>
          <a:xfrm>
            <a:off x="717417" y="1768850"/>
            <a:ext cx="10419080" cy="4624551"/>
          </a:xfrm>
        </p:spPr>
        <p:txBody>
          <a:bodyPr>
            <a:normAutofit lnSpcReduction="10000"/>
          </a:bodyPr>
          <a:lstStyle/>
          <a:p>
            <a:r>
              <a:rPr lang="en-US" dirty="0"/>
              <a:t>The big positives: students achieved competence in all five outcomes, even when examples were chosen to exemplify weak student performance; received buy-in from a core group of faculty</a:t>
            </a:r>
          </a:p>
          <a:p>
            <a:r>
              <a:rPr lang="en-US" dirty="0"/>
              <a:t>Added benefit: Open-ended survey questions revealed that students’ abilities to perform certain tasks like professional historians (esp. re: outcomes #2 and #3) improved over time, which has stimulated a </a:t>
            </a:r>
            <a:r>
              <a:rPr lang="en-US" dirty="0" err="1"/>
              <a:t>s.o.t.l</a:t>
            </a:r>
            <a:r>
              <a:rPr lang="en-US" dirty="0"/>
              <a:t>. project in the department</a:t>
            </a:r>
          </a:p>
          <a:p>
            <a:r>
              <a:rPr lang="en-US" dirty="0"/>
              <a:t>Challenges: awareness and investment of faculty as a whole; finding time for rigorous analysis of data; communicating findings to faculty in a meaningful way, “noise” from other administrative imperatives</a:t>
            </a:r>
          </a:p>
          <a:p>
            <a:r>
              <a:rPr lang="en-US" dirty="0"/>
              <a:t>Our Big question: We know that we’re doing what we want/need to do. Can we identify the moments and spaces that are crucial in fostering this learning, and then export them to other places in the curriculum?</a:t>
            </a:r>
          </a:p>
          <a:p>
            <a:pPr lvl="1"/>
            <a:r>
              <a:rPr lang="en-US" dirty="0"/>
              <a:t>We have ideas and anecdotal data (HI 190, some sections of hi 200, honors program)</a:t>
            </a:r>
          </a:p>
          <a:p>
            <a:pPr lvl="1"/>
            <a:r>
              <a:rPr lang="en-US" dirty="0"/>
              <a:t>We Don’t have enough data to say for sure…</a:t>
            </a:r>
          </a:p>
        </p:txBody>
      </p:sp>
    </p:spTree>
    <p:extLst>
      <p:ext uri="{BB962C8B-B14F-4D97-AF65-F5344CB8AC3E}">
        <p14:creationId xmlns:p14="http://schemas.microsoft.com/office/powerpoint/2010/main" val="678236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73E2-18AB-45F8-828A-5E3BBA80B7EC}"/>
              </a:ext>
            </a:extLst>
          </p:cNvPr>
          <p:cNvSpPr>
            <a:spLocks noGrp="1"/>
          </p:cNvSpPr>
          <p:nvPr>
            <p:ph type="title"/>
          </p:nvPr>
        </p:nvSpPr>
        <p:spPr/>
        <p:txBody>
          <a:bodyPr/>
          <a:lstStyle/>
          <a:p>
            <a:r>
              <a:rPr lang="en-US" dirty="0"/>
              <a:t>April 2018: faculty half-day seminar on pedagogy and assessment</a:t>
            </a:r>
          </a:p>
        </p:txBody>
      </p:sp>
      <p:sp>
        <p:nvSpPr>
          <p:cNvPr id="3" name="Content Placeholder 2">
            <a:extLst>
              <a:ext uri="{FF2B5EF4-FFF2-40B4-BE49-F238E27FC236}">
                <a16:creationId xmlns:a16="http://schemas.microsoft.com/office/drawing/2014/main" id="{18EDDEE4-8F0C-481D-B742-060A920EEBFA}"/>
              </a:ext>
            </a:extLst>
          </p:cNvPr>
          <p:cNvSpPr>
            <a:spLocks noGrp="1"/>
          </p:cNvSpPr>
          <p:nvPr>
            <p:ph idx="1"/>
          </p:nvPr>
        </p:nvSpPr>
        <p:spPr/>
        <p:txBody>
          <a:bodyPr>
            <a:normAutofit lnSpcReduction="10000"/>
          </a:bodyPr>
          <a:lstStyle/>
          <a:p>
            <a:r>
              <a:rPr lang="en-US" dirty="0"/>
              <a:t>Supported by mini-grant, which offered compensation for participation and support for good event space and catering</a:t>
            </a:r>
          </a:p>
          <a:p>
            <a:r>
              <a:rPr lang="en-US" dirty="0"/>
              <a:t>Huge numbers in terms of faculty participation</a:t>
            </a:r>
          </a:p>
          <a:p>
            <a:r>
              <a:rPr lang="en-US" dirty="0"/>
              <a:t>Enthusiasm for future events that foster departmental dialogue outside of regular meetings; hopefully habit forming (advising forum, fall 2019?)</a:t>
            </a:r>
          </a:p>
          <a:p>
            <a:r>
              <a:rPr lang="en-US" dirty="0"/>
              <a:t>Self-assessment of curriculum: areas of need, questions about redeploying human resources, identification of best practices</a:t>
            </a:r>
          </a:p>
          <a:p>
            <a:r>
              <a:rPr lang="en-US" dirty="0"/>
              <a:t>Deliverable: senior exit survey to gain feedback on high impact practices and experiences, as well as forum for identifying areas for growth</a:t>
            </a:r>
          </a:p>
        </p:txBody>
      </p:sp>
    </p:spTree>
    <p:extLst>
      <p:ext uri="{BB962C8B-B14F-4D97-AF65-F5344CB8AC3E}">
        <p14:creationId xmlns:p14="http://schemas.microsoft.com/office/powerpoint/2010/main" val="3708229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12510-B345-4792-AA57-437B34459566}"/>
              </a:ext>
            </a:extLst>
          </p:cNvPr>
          <p:cNvSpPr>
            <a:spLocks noGrp="1"/>
          </p:cNvSpPr>
          <p:nvPr>
            <p:ph type="title"/>
          </p:nvPr>
        </p:nvSpPr>
        <p:spPr>
          <a:xfrm>
            <a:off x="178794" y="229879"/>
            <a:ext cx="6293523" cy="1302636"/>
          </a:xfrm>
        </p:spPr>
        <p:txBody>
          <a:bodyPr/>
          <a:lstStyle/>
          <a:p>
            <a:r>
              <a:rPr lang="en-US" dirty="0"/>
              <a:t>What are we looking for?</a:t>
            </a:r>
          </a:p>
        </p:txBody>
      </p:sp>
      <p:pic>
        <p:nvPicPr>
          <p:cNvPr id="9" name="Content Placeholder 8" descr="2018 Senior Major Survey (1)  -  Compatibility Mode - Word">
            <a:extLst>
              <a:ext uri="{FF2B5EF4-FFF2-40B4-BE49-F238E27FC236}">
                <a16:creationId xmlns:a16="http://schemas.microsoft.com/office/drawing/2014/main" id="{03119D57-1F2A-4C06-B809-FE8148F554D4}"/>
              </a:ext>
            </a:extLst>
          </p:cNvPr>
          <p:cNvPicPr>
            <a:picLocks noGrp="1" noChangeAspect="1"/>
          </p:cNvPicPr>
          <p:nvPr>
            <p:ph idx="1"/>
          </p:nvPr>
        </p:nvPicPr>
        <p:blipFill rotWithShape="1">
          <a:blip r:embed="rId2"/>
          <a:srcRect l="26000" t="3538" r="26404"/>
          <a:stretch/>
        </p:blipFill>
        <p:spPr>
          <a:xfrm>
            <a:off x="7085465" y="178794"/>
            <a:ext cx="5024263" cy="6579593"/>
          </a:xfrm>
        </p:spPr>
      </p:pic>
      <p:sp>
        <p:nvSpPr>
          <p:cNvPr id="11" name="TextBox 10">
            <a:extLst>
              <a:ext uri="{FF2B5EF4-FFF2-40B4-BE49-F238E27FC236}">
                <a16:creationId xmlns:a16="http://schemas.microsoft.com/office/drawing/2014/main" id="{8DCD2207-D721-4650-A1DA-301511013919}"/>
              </a:ext>
            </a:extLst>
          </p:cNvPr>
          <p:cNvSpPr txBox="1"/>
          <p:nvPr/>
        </p:nvSpPr>
        <p:spPr>
          <a:xfrm>
            <a:off x="311611" y="1655115"/>
            <a:ext cx="6160706" cy="4247317"/>
          </a:xfrm>
          <a:prstGeom prst="rect">
            <a:avLst/>
          </a:prstGeom>
          <a:noFill/>
        </p:spPr>
        <p:txBody>
          <a:bodyPr wrap="square" rtlCol="0">
            <a:spAutoFit/>
          </a:bodyPr>
          <a:lstStyle/>
          <a:p>
            <a:pPr marL="342900" indent="-342900">
              <a:buAutoNum type="arabicParenR"/>
            </a:pPr>
            <a:r>
              <a:rPr lang="en-US" dirty="0"/>
              <a:t>Confirmation or alteration of our curricular priorities: what do students want or need that we don’t offer?</a:t>
            </a:r>
          </a:p>
          <a:p>
            <a:pPr marL="342900" indent="-342900">
              <a:buAutoNum type="arabicParenR"/>
            </a:pPr>
            <a:r>
              <a:rPr lang="en-US" dirty="0"/>
              <a:t>Affirmation of strengths as reinforcement for what we do well.</a:t>
            </a:r>
          </a:p>
          <a:p>
            <a:pPr marL="342900" indent="-342900">
              <a:buAutoNum type="arabicParenR"/>
            </a:pPr>
            <a:r>
              <a:rPr lang="en-US" dirty="0"/>
              <a:t>Motivation for making changes or offering more in terms of faculty/student interactions (especially re: advising).</a:t>
            </a:r>
          </a:p>
          <a:p>
            <a:pPr marL="342900" indent="-342900">
              <a:buAutoNum type="arabicParenR"/>
            </a:pPr>
            <a:r>
              <a:rPr lang="en-US" dirty="0"/>
              <a:t>Incorporation of our classroom programs into extracurricular activities and students’ future plans.</a:t>
            </a:r>
          </a:p>
          <a:p>
            <a:pPr marL="342900" indent="-342900">
              <a:buAutoNum type="arabicParenR"/>
            </a:pPr>
            <a:endParaRPr lang="en-US" dirty="0"/>
          </a:p>
          <a:p>
            <a:r>
              <a:rPr lang="en-US" dirty="0"/>
              <a:t>But…Do we need more specific prompts, or some Likert scale questions about student satisfaction? This made some faculty uncomfortable, but may be an option down the road.</a:t>
            </a:r>
          </a:p>
        </p:txBody>
      </p:sp>
    </p:spTree>
    <p:extLst>
      <p:ext uri="{BB962C8B-B14F-4D97-AF65-F5344CB8AC3E}">
        <p14:creationId xmlns:p14="http://schemas.microsoft.com/office/powerpoint/2010/main" val="22130925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5AD0B8"/>
      </a:accent1>
      <a:accent2>
        <a:srgbClr val="47BB7E"/>
      </a:accent2>
      <a:accent3>
        <a:srgbClr val="96CD4B"/>
      </a:accent3>
      <a:accent4>
        <a:srgbClr val="61C7DD"/>
      </a:accent4>
      <a:accent5>
        <a:srgbClr val="2495CF"/>
      </a:accent5>
      <a:accent6>
        <a:srgbClr val="5A74D1"/>
      </a:accent6>
      <a:hlink>
        <a:srgbClr val="72CEBB"/>
      </a:hlink>
      <a:folHlink>
        <a:srgbClr val="98E6D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0F262FD6-3409-4039-A531-64BD4D2F99E4}"/>
    </a:ext>
  </a:extLst>
</a:theme>
</file>

<file path=docProps/app.xml><?xml version="1.0" encoding="utf-8"?>
<Properties xmlns="http://schemas.openxmlformats.org/officeDocument/2006/extended-properties" xmlns:vt="http://schemas.openxmlformats.org/officeDocument/2006/docPropsVTypes">
  <Template>TM03457485[[fn=Mesh]]</Template>
  <TotalTime>50</TotalTime>
  <Words>686</Words>
  <Application>Microsoft Office PowerPoint</Application>
  <PresentationFormat>Widescreen</PresentationFormat>
  <Paragraphs>35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Century Gothic</vt:lpstr>
      <vt:lpstr>Mesh</vt:lpstr>
      <vt:lpstr>Closing the loop</vt:lpstr>
      <vt:lpstr>Bu history department: where are we?</vt:lpstr>
      <vt:lpstr>Our outcomes, per 2014</vt:lpstr>
      <vt:lpstr>Assessing our assessment: challenges and achievements</vt:lpstr>
      <vt:lpstr>April 2018: faculty half-day seminar on pedagogy and assessment</vt:lpstr>
      <vt:lpstr>What are we looking for?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Closing the loop</dc:title>
  <dc:creator>Phillip Haberkern</dc:creator>
  <cp:lastModifiedBy>Phillip Haberkern</cp:lastModifiedBy>
  <cp:revision>6</cp:revision>
  <dcterms:created xsi:type="dcterms:W3CDTF">2019-03-27T17:34:57Z</dcterms:created>
  <dcterms:modified xsi:type="dcterms:W3CDTF">2019-03-27T18:25:00Z</dcterms:modified>
</cp:coreProperties>
</file>