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72" r:id="rId1"/>
  </p:sldMasterIdLst>
  <p:notesMasterIdLst>
    <p:notesMasterId r:id="rId20"/>
  </p:notesMasterIdLst>
  <p:sldIdLst>
    <p:sldId id="256" r:id="rId2"/>
    <p:sldId id="270" r:id="rId3"/>
    <p:sldId id="257" r:id="rId4"/>
    <p:sldId id="259" r:id="rId5"/>
    <p:sldId id="271" r:id="rId6"/>
    <p:sldId id="272" r:id="rId7"/>
    <p:sldId id="263" r:id="rId8"/>
    <p:sldId id="264" r:id="rId9"/>
    <p:sldId id="258" r:id="rId10"/>
    <p:sldId id="261" r:id="rId11"/>
    <p:sldId id="262" r:id="rId12"/>
    <p:sldId id="266" r:id="rId13"/>
    <p:sldId id="265" r:id="rId14"/>
    <p:sldId id="267" r:id="rId15"/>
    <p:sldId id="268" r:id="rId16"/>
    <p:sldId id="269" r:id="rId17"/>
    <p:sldId id="273" r:id="rId18"/>
    <p:sldId id="26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19BAFE-545E-4B44-B2C1-BC46D30A4FD0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F0F8FE-F606-477D-9405-4A8B91CB8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343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In 2017, total payments for health care, long-term care, and hospice for dementia is $259 billion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0F8FE-F606-477D-9405-4A8B91CB859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320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They were developed in 2009 at a national consensus conference hosted by the Association of American Medical Colleges and the John A. Hartford Foundation.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0F8FE-F606-477D-9405-4A8B91CB859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8672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Talk here about how we developed the case – myself and </a:t>
            </a:r>
            <a:r>
              <a:rPr lang="en-US" dirty="0" err="1" smtClean="0"/>
              <a:t>laura</a:t>
            </a:r>
            <a:r>
              <a:rPr lang="en-US" dirty="0" smtClean="0"/>
              <a:t>.</a:t>
            </a:r>
            <a:r>
              <a:rPr lang="en-US" baseline="0" dirty="0" smtClean="0"/>
              <a:t> And then show the competencies and why we chose this case </a:t>
            </a:r>
            <a:endParaRPr lang="en-US" baseline="0" dirty="0" smtClean="0"/>
          </a:p>
          <a:p>
            <a:r>
              <a:rPr lang="en-US" baseline="0" dirty="0" smtClean="0"/>
              <a:t>Describe delirium- disturbance in attention, awareness. Develops over a short period of time (hours to days), represents a change from baseline, and fluctuates during the day. Can have disturbance in cognition.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0F8FE-F606-477D-9405-4A8B91CB859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2608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Whereas students received high scores in communication skills, they did not perform as strongly on geriatrics content items tested in the OSCE. 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 note, students were rated very highly on communication and interpersonal skills. Communication skills were graded as not done, done, and done well. The mean communication score for all students was 88% of checklist items done well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(range 60-100%). The mean content subtotal was 65% (range 53-80).   T</a:t>
            </a:r>
            <a:r>
              <a:rPr lang="en-US" dirty="0" smtClean="0">
                <a:effectLst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Is this true?? Is that what the 88 % means?</a:t>
            </a:r>
          </a:p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0F8FE-F606-477D-9405-4A8B91CB859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608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F0C79-1EA4-4F2B-8776-2EE940600493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E4CEA-24DA-4080-9835-6A56D39B6724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0798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F0C79-1EA4-4F2B-8776-2EE940600493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E4CEA-24DA-4080-9835-6A56D39B6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265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F0C79-1EA4-4F2B-8776-2EE940600493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E4CEA-24DA-4080-9835-6A56D39B6724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0420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F0C79-1EA4-4F2B-8776-2EE940600493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E4CEA-24DA-4080-9835-6A56D39B6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896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F0C79-1EA4-4F2B-8776-2EE940600493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E4CEA-24DA-4080-9835-6A56D39B6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445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F0C79-1EA4-4F2B-8776-2EE940600493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E4CEA-24DA-4080-9835-6A56D39B6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109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F0C79-1EA4-4F2B-8776-2EE940600493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E4CEA-24DA-4080-9835-6A56D39B6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071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A0F0C79-1EA4-4F2B-8776-2EE940600493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5BE4CEA-24DA-4080-9835-6A56D39B6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108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F0C79-1EA4-4F2B-8776-2EE940600493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E4CEA-24DA-4080-9835-6A56D39B6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077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F0C79-1EA4-4F2B-8776-2EE940600493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E4CEA-24DA-4080-9835-6A56D39B6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602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F0C79-1EA4-4F2B-8776-2EE940600493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E4CEA-24DA-4080-9835-6A56D39B6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86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A0F0C79-1EA4-4F2B-8776-2EE940600493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5BE4CEA-24DA-4080-9835-6A56D39B6724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8039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oscehome.com/What_is_Objective-Structured-Clinical-Examination_OSCE.html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scehome.com/What_is_Objective-Structured-Clinical-Examination_OSCE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088571" y="279854"/>
            <a:ext cx="10058400" cy="3565525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/>
              <a:t>Using an OSCE to Assess Medical Students’ Mastery of Geriatrics Competencies in a Hospitalized Older Adult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770708" y="4255816"/>
            <a:ext cx="10694125" cy="114300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Leah </a:t>
            </a:r>
            <a:r>
              <a:rPr lang="en-US" sz="2800" dirty="0" smtClean="0"/>
              <a:t>Taffel MD, </a:t>
            </a:r>
            <a:r>
              <a:rPr lang="en-US" sz="2800" dirty="0" smtClean="0"/>
              <a:t>Laura </a:t>
            </a:r>
            <a:r>
              <a:rPr lang="en-US" sz="2800" dirty="0" smtClean="0"/>
              <a:t>Fernandez MD, </a:t>
            </a:r>
            <a:r>
              <a:rPr lang="en-US" sz="2800" dirty="0"/>
              <a:t>Serena </a:t>
            </a:r>
            <a:r>
              <a:rPr lang="en-US" sz="2800" dirty="0" smtClean="0"/>
              <a:t>Chao MD MSc, </a:t>
            </a:r>
          </a:p>
          <a:p>
            <a:pPr algn="ctr"/>
            <a:r>
              <a:rPr lang="en-US" sz="2800" dirty="0" smtClean="0"/>
              <a:t>Andrea Schwartz MD MPH</a:t>
            </a:r>
            <a:endParaRPr lang="en-US" sz="2800" b="1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75037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97280" y="1845734"/>
            <a:ext cx="3814354" cy="4023360"/>
          </a:xfrm>
        </p:spPr>
        <p:txBody>
          <a:bodyPr/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Number of older adults in the US is growing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Increase in incidence of geriatric syndromes: 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2200" dirty="0" smtClean="0"/>
              <a:t>Dementia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2200" dirty="0" smtClean="0"/>
              <a:t>Falls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2200" dirty="0" smtClean="0"/>
              <a:t>Functional impairment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2200" dirty="0" smtClean="0"/>
              <a:t>Frequent hospitalizations </a:t>
            </a:r>
            <a:endParaRPr lang="en-US" sz="2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899" y="1845734"/>
            <a:ext cx="7494101" cy="4215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381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The “don’t kill Granny” competencies are a </a:t>
            </a:r>
            <a:r>
              <a:rPr lang="en-US" sz="2600" dirty="0"/>
              <a:t>set of minimum standards </a:t>
            </a:r>
            <a:r>
              <a:rPr lang="en-US" sz="2600" dirty="0" smtClean="0"/>
              <a:t>that new interns are expected to master in order to care for older </a:t>
            </a:r>
            <a:r>
              <a:rPr lang="en-US" sz="2600" dirty="0" smtClean="0"/>
              <a:t>adults</a:t>
            </a:r>
            <a:endParaRPr lang="en-US" sz="26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They were </a:t>
            </a:r>
            <a:r>
              <a:rPr lang="en-US" sz="2600" dirty="0"/>
              <a:t>developed in </a:t>
            </a:r>
            <a:r>
              <a:rPr lang="en-US" sz="2600" dirty="0" smtClean="0"/>
              <a:t>2009 </a:t>
            </a:r>
            <a:r>
              <a:rPr lang="en-US" sz="2600" dirty="0"/>
              <a:t>at a national consensus conference </a:t>
            </a:r>
            <a:endParaRPr lang="en-US" sz="26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To </a:t>
            </a:r>
            <a:r>
              <a:rPr lang="en-US" sz="2600" dirty="0"/>
              <a:t>ensure that students are meeting these competencies, medical schools require evaluation tools that assess students’ knowledge and skills in these </a:t>
            </a:r>
            <a:r>
              <a:rPr lang="en-US" sz="2600" dirty="0" smtClean="0"/>
              <a:t>areas</a:t>
            </a:r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2444878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Harvard Medical School geriatricians and palliative care physicians are working to create a new geriatrics curriculum that is integrated into the four years of medical school.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We created an objective structured clinical exam (OSCE) to </a:t>
            </a:r>
            <a:r>
              <a:rPr lang="en-US" sz="2600" dirty="0"/>
              <a:t>evaluate whether students have achieved mastery of geriatrics competencies by </a:t>
            </a:r>
            <a:r>
              <a:rPr lang="en-US" sz="2600" dirty="0" smtClean="0"/>
              <a:t>graduation.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140" y="5171396"/>
            <a:ext cx="3794351" cy="8982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3702" y="5175354"/>
            <a:ext cx="2483304" cy="894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255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OSCE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7228114" cy="4023360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Form of performance-based testing used to measure clinical competence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Standardized Patients (SP) are trained to present with a specific medical problem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Medical students are observed and evaluated by SPs and sometimes faculty members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Evaluated on communication skills, information gathering, clinical diagnosis skills </a:t>
            </a:r>
            <a:endParaRPr lang="en-US" sz="2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2647" y="451485"/>
            <a:ext cx="2735581" cy="34194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6877" y="3979335"/>
            <a:ext cx="3808367" cy="268194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6755" y="5480359"/>
            <a:ext cx="68449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hlinkClick r:id="rId4"/>
              </a:rPr>
              <a:t>https://</a:t>
            </a:r>
            <a:r>
              <a:rPr lang="en-US" sz="1400" dirty="0" smtClean="0">
                <a:hlinkClick r:id="rId4"/>
              </a:rPr>
              <a:t>www.oscehome.com/What_is_Objective-Structured-Clinical-Examination_OSCE.html</a:t>
            </a:r>
            <a:endParaRPr lang="en-US" sz="1400" dirty="0" smtClean="0"/>
          </a:p>
          <a:p>
            <a:r>
              <a:rPr lang="en-US" sz="1400" dirty="0" smtClean="0"/>
              <a:t>Daniels VJ, Pugh D. Med Teach.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941901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OSCE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4833257" cy="4023360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600" dirty="0"/>
              <a:t>Miller’s pyramid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To demonstrate clinical competence, should assess students at level 3 and 4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354" y="1845734"/>
            <a:ext cx="5537971" cy="473475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8673" y="5715858"/>
            <a:ext cx="595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http://www.gp-training.net/training/educational_theory/adult_learning/miller.htm</a:t>
            </a:r>
          </a:p>
        </p:txBody>
      </p:sp>
    </p:spTree>
    <p:extLst>
      <p:ext uri="{BB962C8B-B14F-4D97-AF65-F5344CB8AC3E}">
        <p14:creationId xmlns:p14="http://schemas.microsoft.com/office/powerpoint/2010/main" val="3146417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To </a:t>
            </a:r>
            <a:r>
              <a:rPr lang="en-US" sz="2600" dirty="0" smtClean="0"/>
              <a:t>pilot </a:t>
            </a:r>
            <a:r>
              <a:rPr lang="en-US" sz="2600" dirty="0"/>
              <a:t>the OSCE to </a:t>
            </a:r>
            <a:r>
              <a:rPr lang="en-US" sz="2600" dirty="0" smtClean="0"/>
              <a:t>evaluate baseline proficiency in certain geriatric competencies among medical students, prior to implementation of a new longitudinal geriatrics curriculum </a:t>
            </a:r>
            <a:endParaRPr lang="en-US" sz="26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817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600" dirty="0"/>
              <a:t>The newly developed </a:t>
            </a:r>
            <a:r>
              <a:rPr lang="en-US" sz="2600" dirty="0" smtClean="0"/>
              <a:t>case </a:t>
            </a:r>
            <a:r>
              <a:rPr lang="en-US" sz="2600" dirty="0"/>
              <a:t>asked learners to interact both with a patient and a nurse in order to develop an assessment and plan for a patient who presents with new confusion and inattention, consistent with delirium.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2776" y="3123945"/>
            <a:ext cx="4886128" cy="33200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80696" y="6550223"/>
            <a:ext cx="71092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https://www.health.harvard.edu/staying-healthy/when-patients-suddenly-become-confused</a:t>
            </a:r>
          </a:p>
        </p:txBody>
      </p:sp>
    </p:spTree>
    <p:extLst>
      <p:ext uri="{BB962C8B-B14F-4D97-AF65-F5344CB8AC3E}">
        <p14:creationId xmlns:p14="http://schemas.microsoft.com/office/powerpoint/2010/main" val="383141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0495249"/>
              </p:ext>
            </p:extLst>
          </p:nvPr>
        </p:nvGraphicFramePr>
        <p:xfrm>
          <a:off x="678833" y="738983"/>
          <a:ext cx="10661904" cy="4802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1904"/>
              </a:tblGrid>
              <a:tr h="43675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Competencies evaluated </a:t>
                      </a:r>
                      <a:endParaRPr lang="en-US" sz="2800" dirty="0"/>
                    </a:p>
                  </a:txBody>
                  <a:tcPr/>
                </a:tc>
              </a:tr>
              <a:tr h="4284542"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600" dirty="0" smtClean="0"/>
                        <a:t>In </a:t>
                      </a:r>
                      <a:r>
                        <a:rPr lang="en-US" sz="2600" dirty="0" smtClean="0"/>
                        <a:t>an older patient with delirium, urgently initiate a diagnostic workup to determine the root cause (etiology</a:t>
                      </a:r>
                      <a:r>
                        <a:rPr lang="en-US" sz="2600" dirty="0" smtClean="0"/>
                        <a:t>).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US" sz="2600" dirty="0" smtClean="0"/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600" dirty="0" smtClean="0"/>
                        <a:t>Explain </a:t>
                      </a:r>
                      <a:r>
                        <a:rPr lang="en-US" sz="2600" dirty="0" smtClean="0"/>
                        <a:t>the risks, indications, alternatives, and contraindications for physical and pharmacological restraint use</a:t>
                      </a:r>
                      <a:r>
                        <a:rPr lang="en-US" sz="2600" dirty="0" smtClean="0"/>
                        <a:t>.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US" sz="2600" dirty="0" smtClean="0"/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600" dirty="0" smtClean="0"/>
                        <a:t>Identify </a:t>
                      </a:r>
                      <a:r>
                        <a:rPr lang="en-US" sz="2600" dirty="0" smtClean="0"/>
                        <a:t>potential hazards of hospitalization for all older adult patients (including immobility, delirium, medication side effects, malnutrition, pressure ulcers, procedures, </a:t>
                      </a:r>
                      <a:r>
                        <a:rPr lang="en-US" sz="2600" dirty="0" err="1" smtClean="0"/>
                        <a:t>peri</a:t>
                      </a:r>
                      <a:r>
                        <a:rPr lang="en-US" sz="2600" dirty="0" smtClean="0"/>
                        <a:t>- and postoperative periods, and hospital acquired infections) and identify potential prevention strategies.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083040" y="5965141"/>
            <a:ext cx="2950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Leipzig et al, </a:t>
            </a:r>
            <a:r>
              <a:rPr lang="en-US" dirty="0" err="1" smtClean="0"/>
              <a:t>Acad</a:t>
            </a:r>
            <a:r>
              <a:rPr lang="en-US" dirty="0" smtClean="0"/>
              <a:t> Med, 2009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418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6426926" cy="4023360"/>
          </a:xfrm>
        </p:spPr>
        <p:txBody>
          <a:bodyPr>
            <a:no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600" u="sng" dirty="0" smtClean="0"/>
              <a:t>Participants</a:t>
            </a:r>
            <a:r>
              <a:rPr lang="en-US" sz="2600" dirty="0" smtClean="0"/>
              <a:t>: six 4</a:t>
            </a:r>
            <a:r>
              <a:rPr lang="en-US" sz="2600" baseline="30000" dirty="0" smtClean="0"/>
              <a:t>th</a:t>
            </a:r>
            <a:r>
              <a:rPr lang="en-US" sz="2600" dirty="0" smtClean="0"/>
              <a:t> year </a:t>
            </a:r>
            <a:r>
              <a:rPr lang="en-US" sz="2600" dirty="0" smtClean="0"/>
              <a:t>HMS student volunteers </a:t>
            </a:r>
            <a:endParaRPr lang="en-US" sz="26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u="sng" dirty="0" smtClean="0"/>
              <a:t>Location:</a:t>
            </a:r>
            <a:r>
              <a:rPr lang="en-US" sz="2600" dirty="0" smtClean="0"/>
              <a:t> Beth Israel Deaconess Medical </a:t>
            </a:r>
            <a:r>
              <a:rPr lang="en-US" sz="2600" dirty="0" smtClean="0"/>
              <a:t>Center (BIDMC) simulation </a:t>
            </a:r>
            <a:r>
              <a:rPr lang="en-US" sz="2600" dirty="0" smtClean="0"/>
              <a:t>center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u="sng" dirty="0" smtClean="0"/>
              <a:t>Standardized Patients:</a:t>
            </a:r>
            <a:endParaRPr lang="en-US" sz="2600" dirty="0" smtClean="0"/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2400" dirty="0" smtClean="0"/>
              <a:t>A nurse interested in medical education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2400" dirty="0" smtClean="0"/>
              <a:t>The patient (a simulated mannequin) </a:t>
            </a:r>
            <a:endParaRPr lang="en-US" sz="24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u="sng" dirty="0" smtClean="0"/>
              <a:t>Evaluators</a:t>
            </a:r>
            <a:r>
              <a:rPr lang="en-US" sz="2600" u="sng" dirty="0" smtClean="0"/>
              <a:t>:</a:t>
            </a:r>
            <a:r>
              <a:rPr lang="en-US" sz="2600" dirty="0" smtClean="0"/>
              <a:t> Geriatricians at </a:t>
            </a:r>
            <a:r>
              <a:rPr lang="en-US" sz="2600" dirty="0" smtClean="0"/>
              <a:t>BIDMC</a:t>
            </a:r>
            <a:endParaRPr lang="en-US" sz="2200" u="sng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3279" y="2172244"/>
            <a:ext cx="5262735" cy="35928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00201" y="5765073"/>
            <a:ext cx="39798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https://www.idahocom.org/facilities-rental</a:t>
            </a:r>
          </a:p>
        </p:txBody>
      </p:sp>
    </p:spTree>
    <p:extLst>
      <p:ext uri="{BB962C8B-B14F-4D97-AF65-F5344CB8AC3E}">
        <p14:creationId xmlns:p14="http://schemas.microsoft.com/office/powerpoint/2010/main" val="260571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400" dirty="0" smtClean="0"/>
              <a:t>Students were evaluated on their communication skills, checklist items (history gathering and physical exam), note writing</a:t>
            </a:r>
            <a:endParaRPr lang="en-US" sz="2400" dirty="0"/>
          </a:p>
          <a:p>
            <a:pPr lvl="1">
              <a:buFont typeface="Wingdings" panose="05000000000000000000" pitchFamily="2" charset="2"/>
              <a:buChar char="§"/>
            </a:pP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512" y="3060837"/>
            <a:ext cx="11391936" cy="259452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476206" y="4720046"/>
            <a:ext cx="862148" cy="26996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476206" y="4413312"/>
            <a:ext cx="862148" cy="26996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81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400" dirty="0" smtClean="0"/>
              <a:t>Students received timely feedback on communication skills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 smtClean="0"/>
              <a:t>Surveyed students to get their feedback on appropriateness of case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218" y="2721742"/>
            <a:ext cx="11328308" cy="314735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795657" y="4243163"/>
            <a:ext cx="862148" cy="26996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795657" y="4812290"/>
            <a:ext cx="862148" cy="26996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9984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400" dirty="0" smtClean="0"/>
              <a:t>Surveyed faculty members on their feedback of the case developed </a:t>
            </a:r>
            <a:endParaRPr lang="en-US" sz="2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33" y="2885863"/>
            <a:ext cx="11359996" cy="221552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891453" y="3749787"/>
            <a:ext cx="862148" cy="26996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82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The results from this pilot </a:t>
            </a:r>
            <a:r>
              <a:rPr lang="en-US" sz="2600" dirty="0"/>
              <a:t>OSCE </a:t>
            </a:r>
            <a:r>
              <a:rPr lang="en-US" sz="2600" dirty="0" smtClean="0"/>
              <a:t>demonstrate </a:t>
            </a:r>
            <a:r>
              <a:rPr lang="en-US" sz="2600" dirty="0"/>
              <a:t>opportunities to better integrate geriatrics content through a longitudinal </a:t>
            </a:r>
            <a:r>
              <a:rPr lang="en-US" sz="2600" dirty="0" smtClean="0"/>
              <a:t>curriculum.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The </a:t>
            </a:r>
            <a:r>
              <a:rPr lang="en-US" sz="2600" dirty="0"/>
              <a:t>OSCE </a:t>
            </a:r>
            <a:r>
              <a:rPr lang="en-US" sz="2600" dirty="0" smtClean="0"/>
              <a:t>provided </a:t>
            </a:r>
            <a:r>
              <a:rPr lang="en-US" sz="2600" dirty="0"/>
              <a:t>enough variability among student performance to discriminate between better and poorer performing students.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Faculty </a:t>
            </a:r>
            <a:r>
              <a:rPr lang="en-US" sz="2600" dirty="0"/>
              <a:t>members felt that the delirium case was </a:t>
            </a:r>
            <a:r>
              <a:rPr lang="en-US" sz="2600" dirty="0" smtClean="0"/>
              <a:t>realistic and appropriate.</a:t>
            </a:r>
            <a:endParaRPr lang="en-US" sz="26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Students felt </a:t>
            </a:r>
            <a:r>
              <a:rPr lang="en-US" sz="2600" dirty="0"/>
              <a:t>the case </a:t>
            </a:r>
            <a:r>
              <a:rPr lang="en-US" sz="2600" dirty="0" smtClean="0"/>
              <a:t>was at </a:t>
            </a:r>
            <a:r>
              <a:rPr lang="en-US" sz="2600" dirty="0"/>
              <a:t>the correct level of difficulty. </a:t>
            </a:r>
            <a:endParaRPr lang="en-US" sz="26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In </a:t>
            </a:r>
            <a:r>
              <a:rPr lang="en-US" sz="2600" dirty="0"/>
              <a:t>open-ended feedback, students universally indicated that this was a helpful learning opportunity. </a:t>
            </a:r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3261973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Recruitment of students and faculty members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Time required to create training videos (6 hours), train SPs (8 hours, divided into 3 groups), and train faculty evaluators (6 hours) 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4894155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Information obtained from this pilot OSCE is being used to implement a new longitudinal geriatrics OSCE with an aging patient at HMS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Continue to improve the geriatrics curriculum to meet content needs of students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Using skills obtained through this process, to think about new assessment opportunities for the BUSM geriatrics clerkship </a:t>
            </a:r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36893817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VA New England GRECC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BIDMC Simulation Center Staff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Sarah Berry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Mary Beth Harrington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Barbara Hayes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Liz Bowers </a:t>
            </a:r>
          </a:p>
        </p:txBody>
      </p:sp>
    </p:spTree>
    <p:extLst>
      <p:ext uri="{BB962C8B-B14F-4D97-AF65-F5344CB8AC3E}">
        <p14:creationId xmlns:p14="http://schemas.microsoft.com/office/powerpoint/2010/main" val="734084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Leipzig RM, Granville L, Simpson D, Anderson MB, </a:t>
            </a:r>
            <a:r>
              <a:rPr lang="en-US" dirty="0" err="1"/>
              <a:t>Sauvigne</a:t>
            </a:r>
            <a:r>
              <a:rPr lang="en-US" dirty="0"/>
              <a:t> K, Soriano RP. Keeping granny safe on July 1: a consensus on minimum geriatrics competencies for graduating medical students. </a:t>
            </a:r>
            <a:r>
              <a:rPr lang="en-US" i="1" dirty="0" err="1"/>
              <a:t>Acad</a:t>
            </a:r>
            <a:r>
              <a:rPr lang="en-US" i="1" dirty="0"/>
              <a:t> Med</a:t>
            </a:r>
            <a:r>
              <a:rPr lang="en-US" dirty="0"/>
              <a:t>. 2009;84(5):</a:t>
            </a:r>
            <a:r>
              <a:rPr lang="en-US" dirty="0" smtClean="0"/>
              <a:t>604-610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www.oscehome.com/What_is_Objective-Structured-Clinical-Examination_OSCE.html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Daniels </a:t>
            </a:r>
            <a:r>
              <a:rPr lang="en-US" dirty="0"/>
              <a:t>VJ, Pugh D. </a:t>
            </a:r>
            <a:r>
              <a:rPr lang="en-US" dirty="0" smtClean="0"/>
              <a:t>Twelve tips for developing an OSCE that measures what you want. </a:t>
            </a:r>
            <a:r>
              <a:rPr lang="en-US" i="1" dirty="0" smtClean="0"/>
              <a:t>Med </a:t>
            </a:r>
            <a:r>
              <a:rPr lang="en-US" i="1" dirty="0"/>
              <a:t>Teach. </a:t>
            </a:r>
            <a:r>
              <a:rPr lang="en-US" dirty="0" smtClean="0"/>
              <a:t>2017; Oct 25:1-6.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http://www.gp-training.net/training/educational_theory/adult_learning/miller.htm</a:t>
            </a:r>
          </a:p>
          <a:p>
            <a:pPr marL="457200" indent="-457200">
              <a:buFont typeface="+mj-lt"/>
              <a:buAutoNum type="arabicPeriod"/>
            </a:pPr>
            <a:endParaRPr lang="en-US" i="1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41308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120</TotalTime>
  <Words>936</Words>
  <Application>Microsoft Office PowerPoint</Application>
  <PresentationFormat>Widescreen</PresentationFormat>
  <Paragraphs>92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Wingdings</vt:lpstr>
      <vt:lpstr>Retrospect</vt:lpstr>
      <vt:lpstr>Using an OSCE to Assess Medical Students’ Mastery of Geriatrics Competencies in a Hospitalized Older Adult</vt:lpstr>
      <vt:lpstr>Background</vt:lpstr>
      <vt:lpstr>Background </vt:lpstr>
      <vt:lpstr>Background</vt:lpstr>
      <vt:lpstr>OSCE</vt:lpstr>
      <vt:lpstr> OSCE</vt:lpstr>
      <vt:lpstr>Aims</vt:lpstr>
      <vt:lpstr>Case</vt:lpstr>
      <vt:lpstr>PowerPoint Presentation</vt:lpstr>
      <vt:lpstr>Methods</vt:lpstr>
      <vt:lpstr>Results </vt:lpstr>
      <vt:lpstr>Results </vt:lpstr>
      <vt:lpstr>Results </vt:lpstr>
      <vt:lpstr>Conclusions</vt:lpstr>
      <vt:lpstr>Challenges </vt:lpstr>
      <vt:lpstr>Next Steps</vt:lpstr>
      <vt:lpstr>Acknowledgements </vt:lpstr>
      <vt:lpstr>References </vt:lpstr>
    </vt:vector>
  </TitlesOfParts>
  <Company>Boston Medical Center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an OSCE to Assess Medical Students’ Mastery of Geriatrics Competencies in a Hospitalized Older Adult</dc:title>
  <dc:creator>Taffel, Leah</dc:creator>
  <cp:lastModifiedBy>Taffel, Leah</cp:lastModifiedBy>
  <cp:revision>23</cp:revision>
  <dcterms:created xsi:type="dcterms:W3CDTF">2019-03-27T01:25:56Z</dcterms:created>
  <dcterms:modified xsi:type="dcterms:W3CDTF">2019-03-28T12:33:06Z</dcterms:modified>
</cp:coreProperties>
</file>