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7" r:id="rId2"/>
    <p:sldId id="261" r:id="rId3"/>
    <p:sldId id="265" r:id="rId4"/>
    <p:sldId id="274" r:id="rId5"/>
    <p:sldId id="275" r:id="rId6"/>
    <p:sldId id="278" r:id="rId7"/>
    <p:sldId id="271" r:id="rId8"/>
    <p:sldId id="279" r:id="rId9"/>
    <p:sldId id="277" r:id="rId10"/>
    <p:sldId id="281" r:id="rId11"/>
    <p:sldId id="273" r:id="rId12"/>
    <p:sldId id="282" r:id="rId13"/>
    <p:sldId id="264" r:id="rId14"/>
    <p:sldId id="25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57"/>
    <p:restoredTop sz="91386"/>
  </p:normalViewPr>
  <p:slideViewPr>
    <p:cSldViewPr snapToGrid="0" snapToObjects="1">
      <p:cViewPr varScale="1">
        <p:scale>
          <a:sx n="123" d="100"/>
          <a:sy n="123" d="100"/>
        </p:scale>
        <p:origin x="616" y="176"/>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6">
                  <a:lumMod val="75000"/>
                </a:schemeClr>
              </a:solidFill>
              <a:ln>
                <a:noFill/>
              </a:ln>
              <a:effectLst/>
            </c:spPr>
            <c:extLst>
              <c:ext xmlns:c16="http://schemas.microsoft.com/office/drawing/2014/chart" uri="{C3380CC4-5D6E-409C-BE32-E72D297353CC}">
                <c16:uniqueId val="{00000003-BD92-2D44-ACE2-F923C6F38191}"/>
              </c:ext>
            </c:extLst>
          </c:dPt>
          <c:dPt>
            <c:idx val="1"/>
            <c:bubble3D val="0"/>
            <c:spPr>
              <a:solidFill>
                <a:srgbClr val="7030A0"/>
              </a:solidFill>
              <a:ln>
                <a:noFill/>
              </a:ln>
              <a:effectLst/>
            </c:spPr>
            <c:extLst>
              <c:ext xmlns:c16="http://schemas.microsoft.com/office/drawing/2014/chart" uri="{C3380CC4-5D6E-409C-BE32-E72D297353CC}">
                <c16:uniqueId val="{00000002-BD92-2D44-ACE2-F923C6F38191}"/>
              </c:ext>
            </c:extLst>
          </c:dPt>
          <c:dPt>
            <c:idx val="2"/>
            <c:bubble3D val="0"/>
            <c:spPr>
              <a:solidFill>
                <a:schemeClr val="accent1"/>
              </a:solidFill>
              <a:ln>
                <a:noFill/>
              </a:ln>
              <a:effectLst/>
            </c:spPr>
            <c:extLst>
              <c:ext xmlns:c16="http://schemas.microsoft.com/office/drawing/2014/chart" uri="{C3380CC4-5D6E-409C-BE32-E72D297353CC}">
                <c16:uniqueId val="{00000001-BD92-2D44-ACE2-F923C6F38191}"/>
              </c:ext>
            </c:extLst>
          </c:dPt>
          <c:dPt>
            <c:idx val="3"/>
            <c:bubble3D val="0"/>
            <c:spPr>
              <a:solidFill>
                <a:srgbClr val="C00000"/>
              </a:solidFill>
              <a:ln>
                <a:noFill/>
              </a:ln>
              <a:effectLst/>
            </c:spPr>
            <c:extLst>
              <c:ext xmlns:c16="http://schemas.microsoft.com/office/drawing/2014/chart" uri="{C3380CC4-5D6E-409C-BE32-E72D297353CC}">
                <c16:uniqueId val="{00000000-BD92-2D44-ACE2-F923C6F38191}"/>
              </c:ext>
            </c:extLst>
          </c:dPt>
          <c:dPt>
            <c:idx val="4"/>
            <c:bubble3D val="0"/>
            <c:spPr>
              <a:solidFill>
                <a:schemeClr val="accent6">
                  <a:lumMod val="75000"/>
                </a:schemeClr>
              </a:solidFill>
              <a:ln>
                <a:noFill/>
              </a:ln>
              <a:effectLst/>
            </c:spPr>
            <c:extLst>
              <c:ext xmlns:c16="http://schemas.microsoft.com/office/drawing/2014/chart" uri="{C3380CC4-5D6E-409C-BE32-E72D297353CC}">
                <c16:uniqueId val="{00000004-BD92-2D44-ACE2-F923C6F38191}"/>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extLst>
              <c:ext xmlns:c16="http://schemas.microsoft.com/office/drawing/2014/chart" uri="{C3380CC4-5D6E-409C-BE32-E72D297353CC}">
                <c16:uniqueId val="{0000000B-6CEA-2D42-B9D9-3D501A3E1E84}"/>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0D-6CEA-2D42-B9D9-3D501A3E1E84}"/>
              </c:ext>
            </c:extLst>
          </c:dPt>
          <c:dLbls>
            <c:dLbl>
              <c:idx val="0"/>
              <c:layout>
                <c:manualLayout>
                  <c:x val="-0.20147453248031497"/>
                  <c:y val="0.17825407983181102"/>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r>
                      <a:rPr lang="en-US" sz="2000" b="1" dirty="0">
                        <a:solidFill>
                          <a:schemeClr val="bg1"/>
                        </a:solidFill>
                      </a:rPr>
                      <a:t>Biology of Cancer</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70515625"/>
                      <c:h val="0.26157429493268358"/>
                    </c:manualLayout>
                  </c15:layout>
                </c:ext>
                <c:ext xmlns:c16="http://schemas.microsoft.com/office/drawing/2014/chart" uri="{C3380CC4-5D6E-409C-BE32-E72D297353CC}">
                  <c16:uniqueId val="{00000003-BD92-2D44-ACE2-F923C6F38191}"/>
                </c:ext>
              </c:extLst>
            </c:dLbl>
            <c:dLbl>
              <c:idx val="1"/>
              <c:layout>
                <c:manualLayout>
                  <c:x val="-0.43817611958661418"/>
                  <c:y val="-0.18483401914160807"/>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r>
                      <a:rPr lang="en-US" sz="2000" b="1" dirty="0">
                        <a:solidFill>
                          <a:schemeClr val="bg1"/>
                        </a:solidFill>
                      </a:rPr>
                      <a:t>Cell Biology</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5489062499999998"/>
                      <c:h val="0.23344929666281394"/>
                    </c:manualLayout>
                  </c15:layout>
                </c:ext>
                <c:ext xmlns:c16="http://schemas.microsoft.com/office/drawing/2014/chart" uri="{C3380CC4-5D6E-409C-BE32-E72D297353CC}">
                  <c16:uniqueId val="{00000002-BD92-2D44-ACE2-F923C6F38191}"/>
                </c:ext>
              </c:extLst>
            </c:dLbl>
            <c:dLbl>
              <c:idx val="2"/>
              <c:delete val="1"/>
              <c:extLst>
                <c:ext xmlns:c15="http://schemas.microsoft.com/office/drawing/2012/chart" uri="{CE6537A1-D6FC-4f65-9D91-7224C49458BB}"/>
                <c:ext xmlns:c16="http://schemas.microsoft.com/office/drawing/2014/chart" uri="{C3380CC4-5D6E-409C-BE32-E72D297353CC}">
                  <c16:uniqueId val="{00000001-BD92-2D44-ACE2-F923C6F38191}"/>
                </c:ext>
              </c:extLst>
            </c:dLbl>
            <c:dLbl>
              <c:idx val="3"/>
              <c:layout>
                <c:manualLayout>
                  <c:x val="0.2022840797244094"/>
                  <c:y val="0.16874998961921817"/>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r>
                      <a:rPr lang="en-US" sz="2000" b="1" dirty="0">
                        <a:solidFill>
                          <a:schemeClr val="bg1"/>
                        </a:solidFill>
                      </a:rPr>
                      <a:t>Biomedical Research Techniques</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70515625"/>
                      <c:h val="0.28501179349090844"/>
                    </c:manualLayout>
                  </c15:layout>
                </c:ext>
                <c:ext xmlns:c16="http://schemas.microsoft.com/office/drawing/2014/chart" uri="{C3380CC4-5D6E-409C-BE32-E72D297353CC}">
                  <c16:uniqueId val="{00000000-BD92-2D44-ACE2-F923C6F38191}"/>
                </c:ext>
              </c:extLst>
            </c:dLbl>
            <c:dLbl>
              <c:idx val="4"/>
              <c:layout>
                <c:manualLayout>
                  <c:x val="0.169576156496063"/>
                  <c:y val="0.14603277891038513"/>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r>
                      <a:rPr lang="en-US" sz="2000" dirty="0">
                        <a:solidFill>
                          <a:schemeClr val="bg1"/>
                        </a:solidFill>
                      </a:rPr>
                      <a:t>Cell Biology</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21426562499999999"/>
                      <c:h val="0.21235554796041167"/>
                    </c:manualLayout>
                  </c15:layout>
                </c:ext>
                <c:ext xmlns:c16="http://schemas.microsoft.com/office/drawing/2014/chart" uri="{C3380CC4-5D6E-409C-BE32-E72D297353CC}">
                  <c16:uniqueId val="{00000004-BD92-2D44-ACE2-F923C6F3819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Sheet1!$A$2:$A$8</c:f>
              <c:strCache>
                <c:ptCount val="4"/>
                <c:pt idx="0">
                  <c:v>Biomedical Research Techniques</c:v>
                </c:pt>
                <c:pt idx="1">
                  <c:v>Cell Biology</c:v>
                </c:pt>
                <c:pt idx="2">
                  <c:v>Biohemstry</c:v>
                </c:pt>
                <c:pt idx="3">
                  <c:v>Biology of Cancer</c:v>
                </c:pt>
              </c:strCache>
            </c:strRef>
          </c:cat>
          <c:val>
            <c:numRef>
              <c:f>Sheet1!$B$2:$B$8</c:f>
              <c:numCache>
                <c:formatCode>General</c:formatCode>
                <c:ptCount val="7"/>
                <c:pt idx="0">
                  <c:v>25</c:v>
                </c:pt>
                <c:pt idx="1">
                  <c:v>25</c:v>
                </c:pt>
                <c:pt idx="2">
                  <c:v>25</c:v>
                </c:pt>
                <c:pt idx="3">
                  <c:v>25</c:v>
                </c:pt>
              </c:numCache>
            </c:numRef>
          </c:val>
          <c:extLst>
            <c:ext xmlns:c16="http://schemas.microsoft.com/office/drawing/2014/chart" uri="{C3380CC4-5D6E-409C-BE32-E72D297353CC}">
              <c16:uniqueId val="{00000000-41AE-014F-A0C2-78F0D8CFEE1C}"/>
            </c:ext>
          </c:extLst>
        </c:ser>
        <c:ser>
          <c:idx val="1"/>
          <c:order val="1"/>
          <c:tx>
            <c:strRef>
              <c:f>Sheet1!$C$1</c:f>
              <c:strCache>
                <c:ptCount val="1"/>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F-6CEA-2D42-B9D9-3D501A3E1E84}"/>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11-6CEA-2D42-B9D9-3D501A3E1E84}"/>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13-6CEA-2D42-B9D9-3D501A3E1E84}"/>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15-6CEA-2D42-B9D9-3D501A3E1E84}"/>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17-6CEA-2D42-B9D9-3D501A3E1E84}"/>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extLst>
              <c:ext xmlns:c16="http://schemas.microsoft.com/office/drawing/2014/chart" uri="{C3380CC4-5D6E-409C-BE32-E72D297353CC}">
                <c16:uniqueId val="{00000019-6CEA-2D42-B9D9-3D501A3E1E84}"/>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1B-6CEA-2D42-B9D9-3D501A3E1E8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Sheet1!$A$2:$A$8</c:f>
              <c:strCache>
                <c:ptCount val="4"/>
                <c:pt idx="0">
                  <c:v>Biomedical Research Techniques</c:v>
                </c:pt>
                <c:pt idx="1">
                  <c:v>Cell Biology</c:v>
                </c:pt>
                <c:pt idx="2">
                  <c:v>Biohemstry</c:v>
                </c:pt>
                <c:pt idx="3">
                  <c:v>Biology of Cancer</c:v>
                </c:pt>
              </c:strCache>
            </c:strRef>
          </c:cat>
          <c:val>
            <c:numRef>
              <c:f>Sheet1!$C$2:$C$8</c:f>
              <c:numCache>
                <c:formatCode>General</c:formatCode>
                <c:ptCount val="7"/>
              </c:numCache>
            </c:numRef>
          </c:val>
          <c:extLst>
            <c:ext xmlns:c16="http://schemas.microsoft.com/office/drawing/2014/chart" uri="{C3380CC4-5D6E-409C-BE32-E72D297353CC}">
              <c16:uniqueId val="{00000001-41AE-014F-A0C2-78F0D8CFEE1C}"/>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D44ED7-02DB-4D4D-9F5A-2DCE202B8B46}" type="doc">
      <dgm:prSet loTypeId="urn:microsoft.com/office/officeart/2005/8/layout/cycle8" loCatId="" qsTypeId="urn:microsoft.com/office/officeart/2005/8/quickstyle/3d2" qsCatId="3D" csTypeId="urn:microsoft.com/office/officeart/2005/8/colors/accent1_4" csCatId="accent1" phldr="1"/>
      <dgm:spPr/>
    </dgm:pt>
    <dgm:pt modelId="{E1627A91-FE5D-6A4E-B6B9-0842223F3260}">
      <dgm:prSet phldrT="[Text]" custT="1"/>
      <dgm:spPr/>
      <dgm:t>
        <a:bodyPr/>
        <a:lstStyle/>
        <a:p>
          <a:r>
            <a:rPr lang="en-US" sz="2000" b="1" u="sng"/>
            <a:t>Assessment</a:t>
          </a:r>
        </a:p>
        <a:p>
          <a:r>
            <a:rPr lang="en-US" sz="1600"/>
            <a:t>Programmatic</a:t>
          </a:r>
        </a:p>
        <a:p>
          <a:pPr>
            <a:buFont typeface="Wingdings" pitchFamily="2" charset="2"/>
            <a:buChar char="§"/>
          </a:pPr>
          <a:r>
            <a:rPr lang="en-US" sz="1600"/>
            <a:t>Course</a:t>
          </a:r>
        </a:p>
        <a:p>
          <a:pPr>
            <a:buFont typeface="Wingdings" pitchFamily="2" charset="2"/>
            <a:buChar char="§"/>
          </a:pPr>
          <a:r>
            <a:rPr lang="en-US" sz="1600"/>
            <a:t>Student </a:t>
          </a:r>
          <a:endParaRPr lang="en-US" sz="1600" dirty="0"/>
        </a:p>
      </dgm:t>
    </dgm:pt>
    <dgm:pt modelId="{D4F76F62-ABEC-604F-A588-E61445CDC26E}" type="parTrans" cxnId="{F279CF09-5DC5-1449-BB21-236695C65955}">
      <dgm:prSet/>
      <dgm:spPr/>
      <dgm:t>
        <a:bodyPr/>
        <a:lstStyle/>
        <a:p>
          <a:endParaRPr lang="en-US"/>
        </a:p>
      </dgm:t>
    </dgm:pt>
    <dgm:pt modelId="{ED80D017-E4AA-2745-9D50-6474B818F879}" type="sibTrans" cxnId="{F279CF09-5DC5-1449-BB21-236695C65955}">
      <dgm:prSet/>
      <dgm:spPr/>
      <dgm:t>
        <a:bodyPr/>
        <a:lstStyle/>
        <a:p>
          <a:endParaRPr lang="en-US"/>
        </a:p>
      </dgm:t>
    </dgm:pt>
    <dgm:pt modelId="{6FA01ED6-0B67-C749-9D5B-975C2FA96C19}">
      <dgm:prSet phldrT="[Text]" custT="1"/>
      <dgm:spPr/>
      <dgm:t>
        <a:bodyPr/>
        <a:lstStyle/>
        <a:p>
          <a:r>
            <a:rPr lang="en-US" sz="2000" b="1" u="sng"/>
            <a:t>Mentoring</a:t>
          </a:r>
        </a:p>
        <a:p>
          <a:r>
            <a:rPr lang="en-US" sz="1600"/>
            <a:t>Academic Advising </a:t>
          </a:r>
        </a:p>
        <a:p>
          <a:pPr>
            <a:buFont typeface="Wingdings" pitchFamily="2" charset="2"/>
            <a:buChar char="§"/>
          </a:pPr>
          <a:r>
            <a:rPr lang="en-US" sz="1600"/>
            <a:t>Career Advising</a:t>
          </a:r>
        </a:p>
        <a:p>
          <a:pPr>
            <a:buFont typeface="Wingdings" pitchFamily="2" charset="2"/>
            <a:buChar char="§"/>
          </a:pPr>
          <a:r>
            <a:rPr lang="en-US" sz="1600"/>
            <a:t>Professional Development </a:t>
          </a:r>
          <a:endParaRPr lang="en-US" sz="1600" dirty="0"/>
        </a:p>
      </dgm:t>
    </dgm:pt>
    <dgm:pt modelId="{51881E68-F12D-0A4B-B5D1-33F49C27B5BF}" type="parTrans" cxnId="{1B22F7E6-9355-CB4A-9A74-9FCDE111BD5D}">
      <dgm:prSet/>
      <dgm:spPr/>
      <dgm:t>
        <a:bodyPr/>
        <a:lstStyle/>
        <a:p>
          <a:endParaRPr lang="en-US"/>
        </a:p>
      </dgm:t>
    </dgm:pt>
    <dgm:pt modelId="{183285E8-B6E9-3E44-B5A2-E0E746FE05B1}" type="sibTrans" cxnId="{1B22F7E6-9355-CB4A-9A74-9FCDE111BD5D}">
      <dgm:prSet/>
      <dgm:spPr/>
      <dgm:t>
        <a:bodyPr/>
        <a:lstStyle/>
        <a:p>
          <a:endParaRPr lang="en-US"/>
        </a:p>
      </dgm:t>
    </dgm:pt>
    <dgm:pt modelId="{00391FF0-5745-A243-A103-7A098BC0D3A6}">
      <dgm:prSet phldrT="[Text]" custT="1"/>
      <dgm:spPr/>
      <dgm:t>
        <a:bodyPr/>
        <a:lstStyle/>
        <a:p>
          <a:endParaRPr lang="en-US" sz="2000" b="1" u="sng" dirty="0"/>
        </a:p>
        <a:p>
          <a:r>
            <a:rPr lang="en-US" sz="2000" b="1" u="sng" dirty="0"/>
            <a:t>Curriculum</a:t>
          </a:r>
        </a:p>
        <a:p>
          <a:r>
            <a:rPr lang="en-US" sz="1600" dirty="0"/>
            <a:t>Evidence-based reform</a:t>
          </a:r>
        </a:p>
        <a:p>
          <a:pPr>
            <a:buFont typeface="Wingdings" pitchFamily="2" charset="2"/>
            <a:buChar char="§"/>
          </a:pPr>
          <a:r>
            <a:rPr lang="en-US" sz="1600" dirty="0"/>
            <a:t>Inquiry pedagogy</a:t>
          </a:r>
        </a:p>
        <a:p>
          <a:pPr>
            <a:buFont typeface="Wingdings" pitchFamily="2" charset="2"/>
            <a:buChar char="§"/>
          </a:pPr>
          <a:r>
            <a:rPr lang="en-US" sz="1600" dirty="0"/>
            <a:t>Hands-on training </a:t>
          </a:r>
          <a:endParaRPr lang="en-US" sz="1600" b="1" u="sng" dirty="0"/>
        </a:p>
        <a:p>
          <a:endParaRPr lang="en-US" sz="2000" b="1" u="sng" dirty="0"/>
        </a:p>
      </dgm:t>
    </dgm:pt>
    <dgm:pt modelId="{16B1D18F-1BD3-F94F-A52E-E2410F1E743B}" type="parTrans" cxnId="{E0541DEF-5B78-B845-9280-BA24783C5364}">
      <dgm:prSet/>
      <dgm:spPr/>
      <dgm:t>
        <a:bodyPr/>
        <a:lstStyle/>
        <a:p>
          <a:endParaRPr lang="en-US"/>
        </a:p>
      </dgm:t>
    </dgm:pt>
    <dgm:pt modelId="{BDD44E78-A653-CE41-A3CE-E028CCB73216}" type="sibTrans" cxnId="{E0541DEF-5B78-B845-9280-BA24783C5364}">
      <dgm:prSet/>
      <dgm:spPr/>
      <dgm:t>
        <a:bodyPr/>
        <a:lstStyle/>
        <a:p>
          <a:endParaRPr lang="en-US"/>
        </a:p>
      </dgm:t>
    </dgm:pt>
    <dgm:pt modelId="{3F29CAF7-56CC-B541-B114-D5486C28BB63}" type="pres">
      <dgm:prSet presAssocID="{27D44ED7-02DB-4D4D-9F5A-2DCE202B8B46}" presName="compositeShape" presStyleCnt="0">
        <dgm:presLayoutVars>
          <dgm:chMax val="7"/>
          <dgm:dir/>
          <dgm:resizeHandles val="exact"/>
        </dgm:presLayoutVars>
      </dgm:prSet>
      <dgm:spPr/>
    </dgm:pt>
    <dgm:pt modelId="{3FD08109-1661-B849-AAFB-1344E412B16E}" type="pres">
      <dgm:prSet presAssocID="{27D44ED7-02DB-4D4D-9F5A-2DCE202B8B46}" presName="wedge1" presStyleLbl="node1" presStyleIdx="0" presStyleCnt="3" custScaleX="104480" custScaleY="103863"/>
      <dgm:spPr/>
    </dgm:pt>
    <dgm:pt modelId="{8A36D067-A433-454D-AC65-3FCE5522A0EB}" type="pres">
      <dgm:prSet presAssocID="{27D44ED7-02DB-4D4D-9F5A-2DCE202B8B46}" presName="dummy1a" presStyleCnt="0"/>
      <dgm:spPr/>
    </dgm:pt>
    <dgm:pt modelId="{66C3AA1B-A274-4C49-9FC3-5AF8C3E3AD23}" type="pres">
      <dgm:prSet presAssocID="{27D44ED7-02DB-4D4D-9F5A-2DCE202B8B46}" presName="dummy1b" presStyleCnt="0"/>
      <dgm:spPr/>
    </dgm:pt>
    <dgm:pt modelId="{2B20F259-0648-5B4A-B97B-50AFFEEBAA93}" type="pres">
      <dgm:prSet presAssocID="{27D44ED7-02DB-4D4D-9F5A-2DCE202B8B46}" presName="wedge1Tx" presStyleLbl="node1" presStyleIdx="0" presStyleCnt="3">
        <dgm:presLayoutVars>
          <dgm:chMax val="0"/>
          <dgm:chPref val="0"/>
          <dgm:bulletEnabled val="1"/>
        </dgm:presLayoutVars>
      </dgm:prSet>
      <dgm:spPr/>
    </dgm:pt>
    <dgm:pt modelId="{9F1FC32E-632B-1941-A6A1-A47E666D94F2}" type="pres">
      <dgm:prSet presAssocID="{27D44ED7-02DB-4D4D-9F5A-2DCE202B8B46}" presName="wedge2" presStyleLbl="node1" presStyleIdx="1" presStyleCnt="3"/>
      <dgm:spPr/>
    </dgm:pt>
    <dgm:pt modelId="{0F41A3A9-9F45-104A-9468-78ACE23852DE}" type="pres">
      <dgm:prSet presAssocID="{27D44ED7-02DB-4D4D-9F5A-2DCE202B8B46}" presName="dummy2a" presStyleCnt="0"/>
      <dgm:spPr/>
    </dgm:pt>
    <dgm:pt modelId="{635FC533-4ED4-9F49-80C8-4649E52C1AB5}" type="pres">
      <dgm:prSet presAssocID="{27D44ED7-02DB-4D4D-9F5A-2DCE202B8B46}" presName="dummy2b" presStyleCnt="0"/>
      <dgm:spPr/>
    </dgm:pt>
    <dgm:pt modelId="{27C7585C-F76F-2249-A2E0-EA817B0A0379}" type="pres">
      <dgm:prSet presAssocID="{27D44ED7-02DB-4D4D-9F5A-2DCE202B8B46}" presName="wedge2Tx" presStyleLbl="node1" presStyleIdx="1" presStyleCnt="3">
        <dgm:presLayoutVars>
          <dgm:chMax val="0"/>
          <dgm:chPref val="0"/>
          <dgm:bulletEnabled val="1"/>
        </dgm:presLayoutVars>
      </dgm:prSet>
      <dgm:spPr/>
    </dgm:pt>
    <dgm:pt modelId="{E95C5EC7-6002-FA47-B123-42565BE51637}" type="pres">
      <dgm:prSet presAssocID="{27D44ED7-02DB-4D4D-9F5A-2DCE202B8B46}" presName="wedge3" presStyleLbl="node1" presStyleIdx="2" presStyleCnt="3"/>
      <dgm:spPr/>
    </dgm:pt>
    <dgm:pt modelId="{1B2DB9B4-47DB-0F44-8DFA-10218B5200E7}" type="pres">
      <dgm:prSet presAssocID="{27D44ED7-02DB-4D4D-9F5A-2DCE202B8B46}" presName="dummy3a" presStyleCnt="0"/>
      <dgm:spPr/>
    </dgm:pt>
    <dgm:pt modelId="{56C8A8F5-C661-344A-8D16-198739C75902}" type="pres">
      <dgm:prSet presAssocID="{27D44ED7-02DB-4D4D-9F5A-2DCE202B8B46}" presName="dummy3b" presStyleCnt="0"/>
      <dgm:spPr/>
    </dgm:pt>
    <dgm:pt modelId="{95C3EA7D-B43F-584E-837F-D1B515FC54C4}" type="pres">
      <dgm:prSet presAssocID="{27D44ED7-02DB-4D4D-9F5A-2DCE202B8B46}" presName="wedge3Tx" presStyleLbl="node1" presStyleIdx="2" presStyleCnt="3">
        <dgm:presLayoutVars>
          <dgm:chMax val="0"/>
          <dgm:chPref val="0"/>
          <dgm:bulletEnabled val="1"/>
        </dgm:presLayoutVars>
      </dgm:prSet>
      <dgm:spPr/>
    </dgm:pt>
    <dgm:pt modelId="{9BC965F9-EA7E-3642-AC69-94D9F36A61D2}" type="pres">
      <dgm:prSet presAssocID="{ED80D017-E4AA-2745-9D50-6474B818F879}" presName="arrowWedge1" presStyleLbl="fgSibTrans2D1" presStyleIdx="0" presStyleCnt="3"/>
      <dgm:spPr/>
    </dgm:pt>
    <dgm:pt modelId="{44A3D961-D283-0E47-B7FA-90BE6D8BA198}" type="pres">
      <dgm:prSet presAssocID="{183285E8-B6E9-3E44-B5A2-E0E746FE05B1}" presName="arrowWedge2" presStyleLbl="fgSibTrans2D1" presStyleIdx="1" presStyleCnt="3"/>
      <dgm:spPr/>
    </dgm:pt>
    <dgm:pt modelId="{5DC18863-8F09-904F-85D9-709AC6C13908}" type="pres">
      <dgm:prSet presAssocID="{BDD44E78-A653-CE41-A3CE-E028CCB73216}" presName="arrowWedge3" presStyleLbl="fgSibTrans2D1" presStyleIdx="2" presStyleCnt="3"/>
      <dgm:spPr/>
    </dgm:pt>
  </dgm:ptLst>
  <dgm:cxnLst>
    <dgm:cxn modelId="{F279CF09-5DC5-1449-BB21-236695C65955}" srcId="{27D44ED7-02DB-4D4D-9F5A-2DCE202B8B46}" destId="{E1627A91-FE5D-6A4E-B6B9-0842223F3260}" srcOrd="0" destOrd="0" parTransId="{D4F76F62-ABEC-604F-A588-E61445CDC26E}" sibTransId="{ED80D017-E4AA-2745-9D50-6474B818F879}"/>
    <dgm:cxn modelId="{04F40138-6302-4045-859E-7EE64A45D369}" type="presOf" srcId="{00391FF0-5745-A243-A103-7A098BC0D3A6}" destId="{95C3EA7D-B43F-584E-837F-D1B515FC54C4}" srcOrd="1" destOrd="0" presId="urn:microsoft.com/office/officeart/2005/8/layout/cycle8"/>
    <dgm:cxn modelId="{465D6D5A-8DC2-A448-96E9-3C36A3A8EC9C}" type="presOf" srcId="{00391FF0-5745-A243-A103-7A098BC0D3A6}" destId="{E95C5EC7-6002-FA47-B123-42565BE51637}" srcOrd="0" destOrd="0" presId="urn:microsoft.com/office/officeart/2005/8/layout/cycle8"/>
    <dgm:cxn modelId="{D0DF7D5F-B0E4-7047-8281-864462D9CE23}" type="presOf" srcId="{E1627A91-FE5D-6A4E-B6B9-0842223F3260}" destId="{2B20F259-0648-5B4A-B97B-50AFFEEBAA93}" srcOrd="1" destOrd="0" presId="urn:microsoft.com/office/officeart/2005/8/layout/cycle8"/>
    <dgm:cxn modelId="{7C09FFBE-E2B9-1D44-8780-B66E5415FE37}" type="presOf" srcId="{E1627A91-FE5D-6A4E-B6B9-0842223F3260}" destId="{3FD08109-1661-B849-AAFB-1344E412B16E}" srcOrd="0" destOrd="0" presId="urn:microsoft.com/office/officeart/2005/8/layout/cycle8"/>
    <dgm:cxn modelId="{BEE145CE-E7E6-D04A-B974-43C86A79E730}" type="presOf" srcId="{6FA01ED6-0B67-C749-9D5B-975C2FA96C19}" destId="{27C7585C-F76F-2249-A2E0-EA817B0A0379}" srcOrd="1" destOrd="0" presId="urn:microsoft.com/office/officeart/2005/8/layout/cycle8"/>
    <dgm:cxn modelId="{100D58D2-B92E-7645-820A-7D13727ED65D}" type="presOf" srcId="{6FA01ED6-0B67-C749-9D5B-975C2FA96C19}" destId="{9F1FC32E-632B-1941-A6A1-A47E666D94F2}" srcOrd="0" destOrd="0" presId="urn:microsoft.com/office/officeart/2005/8/layout/cycle8"/>
    <dgm:cxn modelId="{1B22F7E6-9355-CB4A-9A74-9FCDE111BD5D}" srcId="{27D44ED7-02DB-4D4D-9F5A-2DCE202B8B46}" destId="{6FA01ED6-0B67-C749-9D5B-975C2FA96C19}" srcOrd="1" destOrd="0" parTransId="{51881E68-F12D-0A4B-B5D1-33F49C27B5BF}" sibTransId="{183285E8-B6E9-3E44-B5A2-E0E746FE05B1}"/>
    <dgm:cxn modelId="{E0541DEF-5B78-B845-9280-BA24783C5364}" srcId="{27D44ED7-02DB-4D4D-9F5A-2DCE202B8B46}" destId="{00391FF0-5745-A243-A103-7A098BC0D3A6}" srcOrd="2" destOrd="0" parTransId="{16B1D18F-1BD3-F94F-A52E-E2410F1E743B}" sibTransId="{BDD44E78-A653-CE41-A3CE-E028CCB73216}"/>
    <dgm:cxn modelId="{734BD0F0-189B-C447-83F8-27A894D6B21D}" type="presOf" srcId="{27D44ED7-02DB-4D4D-9F5A-2DCE202B8B46}" destId="{3F29CAF7-56CC-B541-B114-D5486C28BB63}" srcOrd="0" destOrd="0" presId="urn:microsoft.com/office/officeart/2005/8/layout/cycle8"/>
    <dgm:cxn modelId="{FB9ACA49-92AE-714B-9502-484B32A605F8}" type="presParOf" srcId="{3F29CAF7-56CC-B541-B114-D5486C28BB63}" destId="{3FD08109-1661-B849-AAFB-1344E412B16E}" srcOrd="0" destOrd="0" presId="urn:microsoft.com/office/officeart/2005/8/layout/cycle8"/>
    <dgm:cxn modelId="{3085A5D0-3267-8544-A43A-31D092774C08}" type="presParOf" srcId="{3F29CAF7-56CC-B541-B114-D5486C28BB63}" destId="{8A36D067-A433-454D-AC65-3FCE5522A0EB}" srcOrd="1" destOrd="0" presId="urn:microsoft.com/office/officeart/2005/8/layout/cycle8"/>
    <dgm:cxn modelId="{5BF71A65-0766-EE42-9645-0566BE282AD9}" type="presParOf" srcId="{3F29CAF7-56CC-B541-B114-D5486C28BB63}" destId="{66C3AA1B-A274-4C49-9FC3-5AF8C3E3AD23}" srcOrd="2" destOrd="0" presId="urn:microsoft.com/office/officeart/2005/8/layout/cycle8"/>
    <dgm:cxn modelId="{78CA8B29-C769-354E-8CD7-74730D750EC2}" type="presParOf" srcId="{3F29CAF7-56CC-B541-B114-D5486C28BB63}" destId="{2B20F259-0648-5B4A-B97B-50AFFEEBAA93}" srcOrd="3" destOrd="0" presId="urn:microsoft.com/office/officeart/2005/8/layout/cycle8"/>
    <dgm:cxn modelId="{AE785282-4641-EE46-A1EF-59DD465A4429}" type="presParOf" srcId="{3F29CAF7-56CC-B541-B114-D5486C28BB63}" destId="{9F1FC32E-632B-1941-A6A1-A47E666D94F2}" srcOrd="4" destOrd="0" presId="urn:microsoft.com/office/officeart/2005/8/layout/cycle8"/>
    <dgm:cxn modelId="{B7E3CCC5-E3FB-9448-B906-757A6D037E16}" type="presParOf" srcId="{3F29CAF7-56CC-B541-B114-D5486C28BB63}" destId="{0F41A3A9-9F45-104A-9468-78ACE23852DE}" srcOrd="5" destOrd="0" presId="urn:microsoft.com/office/officeart/2005/8/layout/cycle8"/>
    <dgm:cxn modelId="{B201C423-01F9-8C48-BD4F-B771D8545773}" type="presParOf" srcId="{3F29CAF7-56CC-B541-B114-D5486C28BB63}" destId="{635FC533-4ED4-9F49-80C8-4649E52C1AB5}" srcOrd="6" destOrd="0" presId="urn:microsoft.com/office/officeart/2005/8/layout/cycle8"/>
    <dgm:cxn modelId="{503AE612-A9A7-DC48-A175-1EC4BD5DC00B}" type="presParOf" srcId="{3F29CAF7-56CC-B541-B114-D5486C28BB63}" destId="{27C7585C-F76F-2249-A2E0-EA817B0A0379}" srcOrd="7" destOrd="0" presId="urn:microsoft.com/office/officeart/2005/8/layout/cycle8"/>
    <dgm:cxn modelId="{D740C21D-73D1-0E41-BE87-34722CE57EA9}" type="presParOf" srcId="{3F29CAF7-56CC-B541-B114-D5486C28BB63}" destId="{E95C5EC7-6002-FA47-B123-42565BE51637}" srcOrd="8" destOrd="0" presId="urn:microsoft.com/office/officeart/2005/8/layout/cycle8"/>
    <dgm:cxn modelId="{2B267919-DD31-D049-8490-31A3DD6187A7}" type="presParOf" srcId="{3F29CAF7-56CC-B541-B114-D5486C28BB63}" destId="{1B2DB9B4-47DB-0F44-8DFA-10218B5200E7}" srcOrd="9" destOrd="0" presId="urn:microsoft.com/office/officeart/2005/8/layout/cycle8"/>
    <dgm:cxn modelId="{45098835-BD0E-9446-B403-F1FF07AA4D3F}" type="presParOf" srcId="{3F29CAF7-56CC-B541-B114-D5486C28BB63}" destId="{56C8A8F5-C661-344A-8D16-198739C75902}" srcOrd="10" destOrd="0" presId="urn:microsoft.com/office/officeart/2005/8/layout/cycle8"/>
    <dgm:cxn modelId="{9F201668-014A-2148-8562-9C4260693666}" type="presParOf" srcId="{3F29CAF7-56CC-B541-B114-D5486C28BB63}" destId="{95C3EA7D-B43F-584E-837F-D1B515FC54C4}" srcOrd="11" destOrd="0" presId="urn:microsoft.com/office/officeart/2005/8/layout/cycle8"/>
    <dgm:cxn modelId="{7C5944B2-EBB1-2740-8FC8-93EA1B566A60}" type="presParOf" srcId="{3F29CAF7-56CC-B541-B114-D5486C28BB63}" destId="{9BC965F9-EA7E-3642-AC69-94D9F36A61D2}" srcOrd="12" destOrd="0" presId="urn:microsoft.com/office/officeart/2005/8/layout/cycle8"/>
    <dgm:cxn modelId="{F37A93F1-4BE9-934C-8A2F-86ECF0408560}" type="presParOf" srcId="{3F29CAF7-56CC-B541-B114-D5486C28BB63}" destId="{44A3D961-D283-0E47-B7FA-90BE6D8BA198}" srcOrd="13" destOrd="0" presId="urn:microsoft.com/office/officeart/2005/8/layout/cycle8"/>
    <dgm:cxn modelId="{ED57809E-3C8B-8F4C-818D-66D61A0F0C5C}" type="presParOf" srcId="{3F29CAF7-56CC-B541-B114-D5486C28BB63}" destId="{5DC18863-8F09-904F-85D9-709AC6C13908}"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0D323D-0849-C044-B614-41C66127B0F9}" type="doc">
      <dgm:prSet loTypeId="urn:microsoft.com/office/officeart/2005/8/layout/radial4" loCatId="" qsTypeId="urn:microsoft.com/office/officeart/2005/8/quickstyle/simple1" qsCatId="simple" csTypeId="urn:microsoft.com/office/officeart/2005/8/colors/accent1_2" csCatId="accent1" phldr="1"/>
      <dgm:spPr/>
      <dgm:t>
        <a:bodyPr/>
        <a:lstStyle/>
        <a:p>
          <a:endParaRPr lang="en-US"/>
        </a:p>
      </dgm:t>
    </dgm:pt>
    <dgm:pt modelId="{084CC9B7-F02B-704A-89D2-0FF1A03EC0FB}">
      <dgm:prSet phldrT="[Text]"/>
      <dgm:spPr>
        <a:solidFill>
          <a:srgbClr val="7030A0"/>
        </a:solidFill>
      </dgm:spPr>
      <dgm:t>
        <a:bodyPr/>
        <a:lstStyle/>
        <a:p>
          <a:endParaRPr lang="en-US" b="1" dirty="0"/>
        </a:p>
      </dgm:t>
    </dgm:pt>
    <dgm:pt modelId="{1A586779-3166-4E4F-8D49-A30066588666}" type="parTrans" cxnId="{1250BD3E-2E68-CB4C-B00D-9B429EAFE29A}">
      <dgm:prSet/>
      <dgm:spPr/>
      <dgm:t>
        <a:bodyPr/>
        <a:lstStyle/>
        <a:p>
          <a:endParaRPr lang="en-US"/>
        </a:p>
      </dgm:t>
    </dgm:pt>
    <dgm:pt modelId="{9FF03379-C27B-CA4A-8657-CCAD4C054BFA}" type="sibTrans" cxnId="{1250BD3E-2E68-CB4C-B00D-9B429EAFE29A}">
      <dgm:prSet/>
      <dgm:spPr/>
      <dgm:t>
        <a:bodyPr/>
        <a:lstStyle/>
        <a:p>
          <a:endParaRPr lang="en-US"/>
        </a:p>
      </dgm:t>
    </dgm:pt>
    <dgm:pt modelId="{FD51775F-E379-DD44-B05B-90F7F834606C}">
      <dgm:prSet phldrT="[Text]" custT="1"/>
      <dgm:spPr>
        <a:solidFill>
          <a:schemeClr val="accent1">
            <a:lumMod val="75000"/>
          </a:schemeClr>
        </a:solidFill>
        <a:ln w="38100">
          <a:solidFill>
            <a:srgbClr val="C00000"/>
          </a:solidFill>
        </a:ln>
      </dgm:spPr>
      <dgm:t>
        <a:bodyPr/>
        <a:lstStyle/>
        <a:p>
          <a:r>
            <a:rPr lang="en-US" sz="2800" dirty="0"/>
            <a:t>Data driven intervention</a:t>
          </a:r>
          <a:endParaRPr lang="en-US" sz="2300" dirty="0"/>
        </a:p>
      </dgm:t>
    </dgm:pt>
    <dgm:pt modelId="{22033802-7161-D84D-8A20-E1B9E067583E}" type="parTrans" cxnId="{CB93D5CB-7567-AC4B-886D-6D6380253C5E}">
      <dgm:prSet/>
      <dgm:spPr>
        <a:solidFill>
          <a:schemeClr val="accent1">
            <a:lumMod val="75000"/>
          </a:schemeClr>
        </a:solidFill>
        <a:ln w="31750">
          <a:solidFill>
            <a:srgbClr val="C00000"/>
          </a:solidFill>
        </a:ln>
      </dgm:spPr>
      <dgm:t>
        <a:bodyPr/>
        <a:lstStyle/>
        <a:p>
          <a:endParaRPr lang="en-US"/>
        </a:p>
      </dgm:t>
    </dgm:pt>
    <dgm:pt modelId="{71979B17-B466-7A48-9796-2A7FBDC6A4BF}" type="sibTrans" cxnId="{CB93D5CB-7567-AC4B-886D-6D6380253C5E}">
      <dgm:prSet/>
      <dgm:spPr/>
      <dgm:t>
        <a:bodyPr/>
        <a:lstStyle/>
        <a:p>
          <a:endParaRPr lang="en-US"/>
        </a:p>
      </dgm:t>
    </dgm:pt>
    <dgm:pt modelId="{647695CF-529C-124A-A57D-6A3991F0A057}">
      <dgm:prSet custT="1"/>
      <dgm:spPr>
        <a:solidFill>
          <a:schemeClr val="accent1">
            <a:lumMod val="75000"/>
          </a:schemeClr>
        </a:solidFill>
        <a:ln w="38100">
          <a:solidFill>
            <a:srgbClr val="C00000"/>
          </a:solidFill>
        </a:ln>
      </dgm:spPr>
      <dgm:t>
        <a:bodyPr/>
        <a:lstStyle/>
        <a:p>
          <a:r>
            <a:rPr lang="en-US" sz="2600" dirty="0"/>
            <a:t>Mapping of exams to programmatic goals</a:t>
          </a:r>
        </a:p>
      </dgm:t>
    </dgm:pt>
    <dgm:pt modelId="{264AA35D-AB2F-FE4B-9E65-9AEABA0845A0}" type="parTrans" cxnId="{29C2F477-6C72-EB40-B921-7CF4D77C2C2A}">
      <dgm:prSet/>
      <dgm:spPr>
        <a:solidFill>
          <a:schemeClr val="accent1">
            <a:lumMod val="75000"/>
          </a:schemeClr>
        </a:solidFill>
        <a:ln w="22225">
          <a:solidFill>
            <a:srgbClr val="C00000"/>
          </a:solidFill>
        </a:ln>
      </dgm:spPr>
      <dgm:t>
        <a:bodyPr/>
        <a:lstStyle/>
        <a:p>
          <a:endParaRPr lang="en-US"/>
        </a:p>
      </dgm:t>
    </dgm:pt>
    <dgm:pt modelId="{69B30AAA-7E89-6747-B932-5ED1A106AE1F}" type="sibTrans" cxnId="{29C2F477-6C72-EB40-B921-7CF4D77C2C2A}">
      <dgm:prSet/>
      <dgm:spPr/>
      <dgm:t>
        <a:bodyPr/>
        <a:lstStyle/>
        <a:p>
          <a:endParaRPr lang="en-US"/>
        </a:p>
      </dgm:t>
    </dgm:pt>
    <dgm:pt modelId="{E10CAC9A-3D79-D645-8B67-76CDA21745C9}">
      <dgm:prSet custT="1"/>
      <dgm:spPr>
        <a:solidFill>
          <a:schemeClr val="accent1">
            <a:lumMod val="75000"/>
          </a:schemeClr>
        </a:solidFill>
        <a:ln w="38100">
          <a:solidFill>
            <a:srgbClr val="C00000"/>
          </a:solidFill>
        </a:ln>
      </dgm:spPr>
      <dgm:t>
        <a:bodyPr/>
        <a:lstStyle/>
        <a:p>
          <a:r>
            <a:rPr lang="en-US" sz="2400" dirty="0"/>
            <a:t>Transparent system of assessment analysis </a:t>
          </a:r>
        </a:p>
      </dgm:t>
    </dgm:pt>
    <dgm:pt modelId="{8540B59B-21A1-DD42-A899-9AB0D265428E}" type="parTrans" cxnId="{FF8D7DDE-9E8F-2F40-8939-DB9535626466}">
      <dgm:prSet/>
      <dgm:spPr>
        <a:solidFill>
          <a:schemeClr val="accent1">
            <a:lumMod val="75000"/>
          </a:schemeClr>
        </a:solidFill>
        <a:ln w="22225">
          <a:solidFill>
            <a:srgbClr val="C00000"/>
          </a:solidFill>
        </a:ln>
      </dgm:spPr>
      <dgm:t>
        <a:bodyPr/>
        <a:lstStyle/>
        <a:p>
          <a:endParaRPr lang="en-US"/>
        </a:p>
      </dgm:t>
    </dgm:pt>
    <dgm:pt modelId="{31CD5F65-EFF3-3547-A5C4-F72777E265CE}" type="sibTrans" cxnId="{FF8D7DDE-9E8F-2F40-8939-DB9535626466}">
      <dgm:prSet/>
      <dgm:spPr/>
      <dgm:t>
        <a:bodyPr/>
        <a:lstStyle/>
        <a:p>
          <a:endParaRPr lang="en-US"/>
        </a:p>
      </dgm:t>
    </dgm:pt>
    <dgm:pt modelId="{A57368BF-9793-9D48-AFF4-5E1F05A5C1F3}" type="pres">
      <dgm:prSet presAssocID="{350D323D-0849-C044-B614-41C66127B0F9}" presName="cycle" presStyleCnt="0">
        <dgm:presLayoutVars>
          <dgm:chMax val="1"/>
          <dgm:dir/>
          <dgm:animLvl val="ctr"/>
          <dgm:resizeHandles val="exact"/>
        </dgm:presLayoutVars>
      </dgm:prSet>
      <dgm:spPr/>
    </dgm:pt>
    <dgm:pt modelId="{018AD081-6D2B-7843-8CCA-ED0CA6C18B4C}" type="pres">
      <dgm:prSet presAssocID="{084CC9B7-F02B-704A-89D2-0FF1A03EC0FB}" presName="centerShape" presStyleLbl="node0" presStyleIdx="0" presStyleCnt="1"/>
      <dgm:spPr/>
    </dgm:pt>
    <dgm:pt modelId="{A479EAE0-9DAD-5C41-8079-B06C85718815}" type="pres">
      <dgm:prSet presAssocID="{22033802-7161-D84D-8A20-E1B9E067583E}" presName="parTrans" presStyleLbl="bgSibTrans2D1" presStyleIdx="0" presStyleCnt="3" custAng="10985908" custFlipHor="0" custScaleX="30696" custScaleY="132791" custLinFactNeighborX="27114" custLinFactNeighborY="70792"/>
      <dgm:spPr/>
    </dgm:pt>
    <dgm:pt modelId="{AA25D7CB-7D27-1642-917E-DE055901B813}" type="pres">
      <dgm:prSet presAssocID="{FD51775F-E379-DD44-B05B-90F7F834606C}" presName="node" presStyleLbl="node1" presStyleIdx="0" presStyleCnt="3" custRadScaleRad="102677" custRadScaleInc="-10719">
        <dgm:presLayoutVars>
          <dgm:bulletEnabled val="1"/>
        </dgm:presLayoutVars>
      </dgm:prSet>
      <dgm:spPr/>
    </dgm:pt>
    <dgm:pt modelId="{EA85152F-2CCD-3E4B-B171-70645EE847EC}" type="pres">
      <dgm:prSet presAssocID="{264AA35D-AB2F-FE4B-9E65-9AEABA0845A0}" presName="parTrans" presStyleLbl="bgSibTrans2D1" presStyleIdx="1" presStyleCnt="3" custAng="10800000" custFlipHor="0" custScaleX="30696" custScaleY="132791" custLinFactNeighborX="-261" custLinFactNeighborY="78841"/>
      <dgm:spPr/>
    </dgm:pt>
    <dgm:pt modelId="{FCE8204F-7506-0F4F-A4E5-74B3C430B894}" type="pres">
      <dgm:prSet presAssocID="{647695CF-529C-124A-A57D-6A3991F0A057}" presName="node" presStyleLbl="node1" presStyleIdx="1" presStyleCnt="3" custRadScaleRad="86026">
        <dgm:presLayoutVars>
          <dgm:bulletEnabled val="1"/>
        </dgm:presLayoutVars>
      </dgm:prSet>
      <dgm:spPr/>
    </dgm:pt>
    <dgm:pt modelId="{B345F654-3398-AB40-B87D-DCB1CBF3B3E3}" type="pres">
      <dgm:prSet presAssocID="{8540B59B-21A1-DD42-A899-9AB0D265428E}" presName="parTrans" presStyleLbl="bgSibTrans2D1" presStyleIdx="2" presStyleCnt="3" custAng="10985908" custFlipHor="0" custScaleX="30696" custScaleY="132791" custLinFactNeighborX="-25766" custLinFactNeighborY="86889"/>
      <dgm:spPr/>
    </dgm:pt>
    <dgm:pt modelId="{5A3E7ABD-FB27-884B-BD49-F6A06E18C431}" type="pres">
      <dgm:prSet presAssocID="{E10CAC9A-3D79-D645-8B67-76CDA21745C9}" presName="node" presStyleLbl="node1" presStyleIdx="2" presStyleCnt="3" custRadScaleRad="105043" custRadScaleInc="10573">
        <dgm:presLayoutVars>
          <dgm:bulletEnabled val="1"/>
        </dgm:presLayoutVars>
      </dgm:prSet>
      <dgm:spPr/>
    </dgm:pt>
  </dgm:ptLst>
  <dgm:cxnLst>
    <dgm:cxn modelId="{B8EAB220-8DB9-7F41-9C26-F38506958FDC}" type="presOf" srcId="{E10CAC9A-3D79-D645-8B67-76CDA21745C9}" destId="{5A3E7ABD-FB27-884B-BD49-F6A06E18C431}" srcOrd="0" destOrd="0" presId="urn:microsoft.com/office/officeart/2005/8/layout/radial4"/>
    <dgm:cxn modelId="{9AB39F2E-4597-A74C-9BF9-C9EAF7215B99}" type="presOf" srcId="{084CC9B7-F02B-704A-89D2-0FF1A03EC0FB}" destId="{018AD081-6D2B-7843-8CCA-ED0CA6C18B4C}" srcOrd="0" destOrd="0" presId="urn:microsoft.com/office/officeart/2005/8/layout/radial4"/>
    <dgm:cxn modelId="{1250BD3E-2E68-CB4C-B00D-9B429EAFE29A}" srcId="{350D323D-0849-C044-B614-41C66127B0F9}" destId="{084CC9B7-F02B-704A-89D2-0FF1A03EC0FB}" srcOrd="0" destOrd="0" parTransId="{1A586779-3166-4E4F-8D49-A30066588666}" sibTransId="{9FF03379-C27B-CA4A-8657-CCAD4C054BFA}"/>
    <dgm:cxn modelId="{CA1E8241-9FD4-FB4F-959A-E508FA2AA760}" type="presOf" srcId="{350D323D-0849-C044-B614-41C66127B0F9}" destId="{A57368BF-9793-9D48-AFF4-5E1F05A5C1F3}" srcOrd="0" destOrd="0" presId="urn:microsoft.com/office/officeart/2005/8/layout/radial4"/>
    <dgm:cxn modelId="{FB072F49-86BE-CA45-8E12-329211C35A8F}" type="presOf" srcId="{264AA35D-AB2F-FE4B-9E65-9AEABA0845A0}" destId="{EA85152F-2CCD-3E4B-B171-70645EE847EC}" srcOrd="0" destOrd="0" presId="urn:microsoft.com/office/officeart/2005/8/layout/radial4"/>
    <dgm:cxn modelId="{131E4C51-E113-0F4C-BAC9-6A612470E511}" type="presOf" srcId="{FD51775F-E379-DD44-B05B-90F7F834606C}" destId="{AA25D7CB-7D27-1642-917E-DE055901B813}" srcOrd="0" destOrd="0" presId="urn:microsoft.com/office/officeart/2005/8/layout/radial4"/>
    <dgm:cxn modelId="{29C2F477-6C72-EB40-B921-7CF4D77C2C2A}" srcId="{084CC9B7-F02B-704A-89D2-0FF1A03EC0FB}" destId="{647695CF-529C-124A-A57D-6A3991F0A057}" srcOrd="1" destOrd="0" parTransId="{264AA35D-AB2F-FE4B-9E65-9AEABA0845A0}" sibTransId="{69B30AAA-7E89-6747-B932-5ED1A106AE1F}"/>
    <dgm:cxn modelId="{729A8CA5-ED4D-6548-B858-90A452BBD583}" type="presOf" srcId="{647695CF-529C-124A-A57D-6A3991F0A057}" destId="{FCE8204F-7506-0F4F-A4E5-74B3C430B894}" srcOrd="0" destOrd="0" presId="urn:microsoft.com/office/officeart/2005/8/layout/radial4"/>
    <dgm:cxn modelId="{558FF8C8-089A-D14E-9E28-92D6C00F6484}" type="presOf" srcId="{22033802-7161-D84D-8A20-E1B9E067583E}" destId="{A479EAE0-9DAD-5C41-8079-B06C85718815}" srcOrd="0" destOrd="0" presId="urn:microsoft.com/office/officeart/2005/8/layout/radial4"/>
    <dgm:cxn modelId="{CB93D5CB-7567-AC4B-886D-6D6380253C5E}" srcId="{084CC9B7-F02B-704A-89D2-0FF1A03EC0FB}" destId="{FD51775F-E379-DD44-B05B-90F7F834606C}" srcOrd="0" destOrd="0" parTransId="{22033802-7161-D84D-8A20-E1B9E067583E}" sibTransId="{71979B17-B466-7A48-9796-2A7FBDC6A4BF}"/>
    <dgm:cxn modelId="{87B49ECE-7481-7848-8E2E-0EE393C0DF58}" type="presOf" srcId="{8540B59B-21A1-DD42-A899-9AB0D265428E}" destId="{B345F654-3398-AB40-B87D-DCB1CBF3B3E3}" srcOrd="0" destOrd="0" presId="urn:microsoft.com/office/officeart/2005/8/layout/radial4"/>
    <dgm:cxn modelId="{FF8D7DDE-9E8F-2F40-8939-DB9535626466}" srcId="{084CC9B7-F02B-704A-89D2-0FF1A03EC0FB}" destId="{E10CAC9A-3D79-D645-8B67-76CDA21745C9}" srcOrd="2" destOrd="0" parTransId="{8540B59B-21A1-DD42-A899-9AB0D265428E}" sibTransId="{31CD5F65-EFF3-3547-A5C4-F72777E265CE}"/>
    <dgm:cxn modelId="{97772BD8-28C5-AF4D-9E80-096A7EB01E8A}" type="presParOf" srcId="{A57368BF-9793-9D48-AFF4-5E1F05A5C1F3}" destId="{018AD081-6D2B-7843-8CCA-ED0CA6C18B4C}" srcOrd="0" destOrd="0" presId="urn:microsoft.com/office/officeart/2005/8/layout/radial4"/>
    <dgm:cxn modelId="{225BDA47-C91D-A648-963A-14F0D82DE7E8}" type="presParOf" srcId="{A57368BF-9793-9D48-AFF4-5E1F05A5C1F3}" destId="{A479EAE0-9DAD-5C41-8079-B06C85718815}" srcOrd="1" destOrd="0" presId="urn:microsoft.com/office/officeart/2005/8/layout/radial4"/>
    <dgm:cxn modelId="{11DD8C00-A894-0241-8BD0-50B326D3413F}" type="presParOf" srcId="{A57368BF-9793-9D48-AFF4-5E1F05A5C1F3}" destId="{AA25D7CB-7D27-1642-917E-DE055901B813}" srcOrd="2" destOrd="0" presId="urn:microsoft.com/office/officeart/2005/8/layout/radial4"/>
    <dgm:cxn modelId="{50E5BD29-3D8C-6145-8990-DA36E3493535}" type="presParOf" srcId="{A57368BF-9793-9D48-AFF4-5E1F05A5C1F3}" destId="{EA85152F-2CCD-3E4B-B171-70645EE847EC}" srcOrd="3" destOrd="0" presId="urn:microsoft.com/office/officeart/2005/8/layout/radial4"/>
    <dgm:cxn modelId="{1021B814-BD8E-6643-9DEA-93A22EDB5E3C}" type="presParOf" srcId="{A57368BF-9793-9D48-AFF4-5E1F05A5C1F3}" destId="{FCE8204F-7506-0F4F-A4E5-74B3C430B894}" srcOrd="4" destOrd="0" presId="urn:microsoft.com/office/officeart/2005/8/layout/radial4"/>
    <dgm:cxn modelId="{874E064E-DB20-294D-B84E-107A28E42277}" type="presParOf" srcId="{A57368BF-9793-9D48-AFF4-5E1F05A5C1F3}" destId="{B345F654-3398-AB40-B87D-DCB1CBF3B3E3}" srcOrd="5" destOrd="0" presId="urn:microsoft.com/office/officeart/2005/8/layout/radial4"/>
    <dgm:cxn modelId="{6EB6DB92-B82B-924B-A756-688822E4CF56}" type="presParOf" srcId="{A57368BF-9793-9D48-AFF4-5E1F05A5C1F3}" destId="{5A3E7ABD-FB27-884B-BD49-F6A06E18C431}"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0D323D-0849-C044-B614-41C66127B0F9}" type="doc">
      <dgm:prSet loTypeId="urn:microsoft.com/office/officeart/2005/8/layout/radial4" loCatId="" qsTypeId="urn:microsoft.com/office/officeart/2005/8/quickstyle/simple1" qsCatId="simple" csTypeId="urn:microsoft.com/office/officeart/2005/8/colors/accent1_2" csCatId="accent1" phldr="1"/>
      <dgm:spPr/>
      <dgm:t>
        <a:bodyPr/>
        <a:lstStyle/>
        <a:p>
          <a:endParaRPr lang="en-US"/>
        </a:p>
      </dgm:t>
    </dgm:pt>
    <dgm:pt modelId="{084CC9B7-F02B-704A-89D2-0FF1A03EC0FB}">
      <dgm:prSet phldrT="[Text]"/>
      <dgm:spPr>
        <a:solidFill>
          <a:srgbClr val="7030A0"/>
        </a:solidFill>
        <a:ln w="22225"/>
      </dgm:spPr>
      <dgm:t>
        <a:bodyPr/>
        <a:lstStyle/>
        <a:p>
          <a:r>
            <a:rPr lang="en-US" b="1" dirty="0" err="1"/>
            <a:t>ExamSoft</a:t>
          </a:r>
          <a:endParaRPr lang="en-US" b="1" dirty="0"/>
        </a:p>
      </dgm:t>
    </dgm:pt>
    <dgm:pt modelId="{1A586779-3166-4E4F-8D49-A30066588666}" type="parTrans" cxnId="{1250BD3E-2E68-CB4C-B00D-9B429EAFE29A}">
      <dgm:prSet/>
      <dgm:spPr/>
      <dgm:t>
        <a:bodyPr/>
        <a:lstStyle/>
        <a:p>
          <a:endParaRPr lang="en-US"/>
        </a:p>
      </dgm:t>
    </dgm:pt>
    <dgm:pt modelId="{9FF03379-C27B-CA4A-8657-CCAD4C054BFA}" type="sibTrans" cxnId="{1250BD3E-2E68-CB4C-B00D-9B429EAFE29A}">
      <dgm:prSet/>
      <dgm:spPr/>
      <dgm:t>
        <a:bodyPr/>
        <a:lstStyle/>
        <a:p>
          <a:endParaRPr lang="en-US"/>
        </a:p>
      </dgm:t>
    </dgm:pt>
    <dgm:pt modelId="{FD51775F-E379-DD44-B05B-90F7F834606C}">
      <dgm:prSet phldrT="[Text]" custT="1"/>
      <dgm:spPr>
        <a:ln w="22225">
          <a:solidFill>
            <a:srgbClr val="C00000"/>
          </a:solidFill>
        </a:ln>
      </dgm:spPr>
      <dgm:t>
        <a:bodyPr/>
        <a:lstStyle/>
        <a:p>
          <a:r>
            <a:rPr lang="en-US" sz="1800" dirty="0"/>
            <a:t>Data driven intervention</a:t>
          </a:r>
          <a:endParaRPr lang="en-US" sz="2300" dirty="0"/>
        </a:p>
      </dgm:t>
    </dgm:pt>
    <dgm:pt modelId="{22033802-7161-D84D-8A20-E1B9E067583E}" type="parTrans" cxnId="{CB93D5CB-7567-AC4B-886D-6D6380253C5E}">
      <dgm:prSet/>
      <dgm:spPr>
        <a:solidFill>
          <a:schemeClr val="accent1">
            <a:lumMod val="60000"/>
            <a:lumOff val="40000"/>
          </a:schemeClr>
        </a:solidFill>
        <a:ln w="31750">
          <a:solidFill>
            <a:srgbClr val="7030A0"/>
          </a:solidFill>
        </a:ln>
      </dgm:spPr>
      <dgm:t>
        <a:bodyPr/>
        <a:lstStyle/>
        <a:p>
          <a:endParaRPr lang="en-US"/>
        </a:p>
      </dgm:t>
    </dgm:pt>
    <dgm:pt modelId="{71979B17-B466-7A48-9796-2A7FBDC6A4BF}" type="sibTrans" cxnId="{CB93D5CB-7567-AC4B-886D-6D6380253C5E}">
      <dgm:prSet/>
      <dgm:spPr/>
      <dgm:t>
        <a:bodyPr/>
        <a:lstStyle/>
        <a:p>
          <a:endParaRPr lang="en-US"/>
        </a:p>
      </dgm:t>
    </dgm:pt>
    <dgm:pt modelId="{647695CF-529C-124A-A57D-6A3991F0A057}">
      <dgm:prSet custT="1"/>
      <dgm:spPr>
        <a:ln w="22225">
          <a:solidFill>
            <a:srgbClr val="C00000"/>
          </a:solidFill>
        </a:ln>
      </dgm:spPr>
      <dgm:t>
        <a:bodyPr/>
        <a:lstStyle/>
        <a:p>
          <a:r>
            <a:rPr lang="en-US" sz="1800" dirty="0"/>
            <a:t>Mapping of exams to programmatic goals</a:t>
          </a:r>
          <a:endParaRPr lang="en-US" sz="1200" dirty="0"/>
        </a:p>
      </dgm:t>
    </dgm:pt>
    <dgm:pt modelId="{264AA35D-AB2F-FE4B-9E65-9AEABA0845A0}" type="parTrans" cxnId="{29C2F477-6C72-EB40-B921-7CF4D77C2C2A}">
      <dgm:prSet/>
      <dgm:spPr>
        <a:solidFill>
          <a:schemeClr val="accent1">
            <a:lumMod val="60000"/>
            <a:lumOff val="40000"/>
          </a:schemeClr>
        </a:solidFill>
        <a:ln w="22225">
          <a:solidFill>
            <a:srgbClr val="7030A0"/>
          </a:solidFill>
        </a:ln>
      </dgm:spPr>
      <dgm:t>
        <a:bodyPr/>
        <a:lstStyle/>
        <a:p>
          <a:endParaRPr lang="en-US"/>
        </a:p>
      </dgm:t>
    </dgm:pt>
    <dgm:pt modelId="{69B30AAA-7E89-6747-B932-5ED1A106AE1F}" type="sibTrans" cxnId="{29C2F477-6C72-EB40-B921-7CF4D77C2C2A}">
      <dgm:prSet/>
      <dgm:spPr/>
      <dgm:t>
        <a:bodyPr/>
        <a:lstStyle/>
        <a:p>
          <a:endParaRPr lang="en-US"/>
        </a:p>
      </dgm:t>
    </dgm:pt>
    <dgm:pt modelId="{E10CAC9A-3D79-D645-8B67-76CDA21745C9}">
      <dgm:prSet custT="1"/>
      <dgm:spPr>
        <a:ln w="22225">
          <a:solidFill>
            <a:srgbClr val="C00000"/>
          </a:solidFill>
        </a:ln>
      </dgm:spPr>
      <dgm:t>
        <a:bodyPr/>
        <a:lstStyle/>
        <a:p>
          <a:r>
            <a:rPr lang="en-US" sz="1800" dirty="0"/>
            <a:t>Transparent system of assessment analysis </a:t>
          </a:r>
          <a:endParaRPr lang="en-US" sz="1200" dirty="0"/>
        </a:p>
      </dgm:t>
    </dgm:pt>
    <dgm:pt modelId="{8540B59B-21A1-DD42-A899-9AB0D265428E}" type="parTrans" cxnId="{FF8D7DDE-9E8F-2F40-8939-DB9535626466}">
      <dgm:prSet/>
      <dgm:spPr>
        <a:solidFill>
          <a:schemeClr val="accent1">
            <a:lumMod val="60000"/>
            <a:lumOff val="40000"/>
          </a:schemeClr>
        </a:solidFill>
        <a:ln w="22225">
          <a:solidFill>
            <a:srgbClr val="7030A0"/>
          </a:solidFill>
        </a:ln>
      </dgm:spPr>
      <dgm:t>
        <a:bodyPr/>
        <a:lstStyle/>
        <a:p>
          <a:endParaRPr lang="en-US"/>
        </a:p>
      </dgm:t>
    </dgm:pt>
    <dgm:pt modelId="{31CD5F65-EFF3-3547-A5C4-F72777E265CE}" type="sibTrans" cxnId="{FF8D7DDE-9E8F-2F40-8939-DB9535626466}">
      <dgm:prSet/>
      <dgm:spPr/>
      <dgm:t>
        <a:bodyPr/>
        <a:lstStyle/>
        <a:p>
          <a:endParaRPr lang="en-US"/>
        </a:p>
      </dgm:t>
    </dgm:pt>
    <dgm:pt modelId="{A57368BF-9793-9D48-AFF4-5E1F05A5C1F3}" type="pres">
      <dgm:prSet presAssocID="{350D323D-0849-C044-B614-41C66127B0F9}" presName="cycle" presStyleCnt="0">
        <dgm:presLayoutVars>
          <dgm:chMax val="1"/>
          <dgm:dir/>
          <dgm:animLvl val="ctr"/>
          <dgm:resizeHandles val="exact"/>
        </dgm:presLayoutVars>
      </dgm:prSet>
      <dgm:spPr/>
    </dgm:pt>
    <dgm:pt modelId="{018AD081-6D2B-7843-8CCA-ED0CA6C18B4C}" type="pres">
      <dgm:prSet presAssocID="{084CC9B7-F02B-704A-89D2-0FF1A03EC0FB}" presName="centerShape" presStyleLbl="node0" presStyleIdx="0" presStyleCnt="1"/>
      <dgm:spPr/>
    </dgm:pt>
    <dgm:pt modelId="{A479EAE0-9DAD-5C41-8079-B06C85718815}" type="pres">
      <dgm:prSet presAssocID="{22033802-7161-D84D-8A20-E1B9E067583E}" presName="parTrans" presStyleLbl="bgSibTrans2D1" presStyleIdx="0" presStyleCnt="3" custAng="10985908" custFlipHor="0" custScaleX="30696" custScaleY="132791" custLinFactNeighborX="27114" custLinFactNeighborY="70792"/>
      <dgm:spPr/>
    </dgm:pt>
    <dgm:pt modelId="{AA25D7CB-7D27-1642-917E-DE055901B813}" type="pres">
      <dgm:prSet presAssocID="{FD51775F-E379-DD44-B05B-90F7F834606C}" presName="node" presStyleLbl="node1" presStyleIdx="0" presStyleCnt="3" custScaleX="84662" custScaleY="88831" custRadScaleRad="96157" custRadScaleInc="-5751">
        <dgm:presLayoutVars>
          <dgm:bulletEnabled val="1"/>
        </dgm:presLayoutVars>
      </dgm:prSet>
      <dgm:spPr/>
    </dgm:pt>
    <dgm:pt modelId="{EA85152F-2CCD-3E4B-B171-70645EE847EC}" type="pres">
      <dgm:prSet presAssocID="{264AA35D-AB2F-FE4B-9E65-9AEABA0845A0}" presName="parTrans" presStyleLbl="bgSibTrans2D1" presStyleIdx="1" presStyleCnt="3" custAng="10800000" custFlipHor="0" custScaleX="30696" custScaleY="132791" custLinFactNeighborX="-261" custLinFactNeighborY="78841"/>
      <dgm:spPr/>
    </dgm:pt>
    <dgm:pt modelId="{FCE8204F-7506-0F4F-A4E5-74B3C430B894}" type="pres">
      <dgm:prSet presAssocID="{647695CF-529C-124A-A57D-6A3991F0A057}" presName="node" presStyleLbl="node1" presStyleIdx="1" presStyleCnt="3" custScaleX="100726" custScaleY="90456" custRadScaleRad="86026">
        <dgm:presLayoutVars>
          <dgm:bulletEnabled val="1"/>
        </dgm:presLayoutVars>
      </dgm:prSet>
      <dgm:spPr/>
    </dgm:pt>
    <dgm:pt modelId="{B345F654-3398-AB40-B87D-DCB1CBF3B3E3}" type="pres">
      <dgm:prSet presAssocID="{8540B59B-21A1-DD42-A899-9AB0D265428E}" presName="parTrans" presStyleLbl="bgSibTrans2D1" presStyleIdx="2" presStyleCnt="3" custAng="10985908" custFlipHor="0" custScaleX="30696" custScaleY="132791" custLinFactNeighborX="-23048" custLinFactNeighborY="86889"/>
      <dgm:spPr/>
    </dgm:pt>
    <dgm:pt modelId="{5A3E7ABD-FB27-884B-BD49-F6A06E18C431}" type="pres">
      <dgm:prSet presAssocID="{E10CAC9A-3D79-D645-8B67-76CDA21745C9}" presName="node" presStyleLbl="node1" presStyleIdx="2" presStyleCnt="3" custScaleX="86280" custScaleY="94771" custRadScaleRad="105043" custRadScaleInc="10573">
        <dgm:presLayoutVars>
          <dgm:bulletEnabled val="1"/>
        </dgm:presLayoutVars>
      </dgm:prSet>
      <dgm:spPr/>
    </dgm:pt>
  </dgm:ptLst>
  <dgm:cxnLst>
    <dgm:cxn modelId="{B8EAB220-8DB9-7F41-9C26-F38506958FDC}" type="presOf" srcId="{E10CAC9A-3D79-D645-8B67-76CDA21745C9}" destId="{5A3E7ABD-FB27-884B-BD49-F6A06E18C431}" srcOrd="0" destOrd="0" presId="urn:microsoft.com/office/officeart/2005/8/layout/radial4"/>
    <dgm:cxn modelId="{9AB39F2E-4597-A74C-9BF9-C9EAF7215B99}" type="presOf" srcId="{084CC9B7-F02B-704A-89D2-0FF1A03EC0FB}" destId="{018AD081-6D2B-7843-8CCA-ED0CA6C18B4C}" srcOrd="0" destOrd="0" presId="urn:microsoft.com/office/officeart/2005/8/layout/radial4"/>
    <dgm:cxn modelId="{1250BD3E-2E68-CB4C-B00D-9B429EAFE29A}" srcId="{350D323D-0849-C044-B614-41C66127B0F9}" destId="{084CC9B7-F02B-704A-89D2-0FF1A03EC0FB}" srcOrd="0" destOrd="0" parTransId="{1A586779-3166-4E4F-8D49-A30066588666}" sibTransId="{9FF03379-C27B-CA4A-8657-CCAD4C054BFA}"/>
    <dgm:cxn modelId="{CA1E8241-9FD4-FB4F-959A-E508FA2AA760}" type="presOf" srcId="{350D323D-0849-C044-B614-41C66127B0F9}" destId="{A57368BF-9793-9D48-AFF4-5E1F05A5C1F3}" srcOrd="0" destOrd="0" presId="urn:microsoft.com/office/officeart/2005/8/layout/radial4"/>
    <dgm:cxn modelId="{FB072F49-86BE-CA45-8E12-329211C35A8F}" type="presOf" srcId="{264AA35D-AB2F-FE4B-9E65-9AEABA0845A0}" destId="{EA85152F-2CCD-3E4B-B171-70645EE847EC}" srcOrd="0" destOrd="0" presId="urn:microsoft.com/office/officeart/2005/8/layout/radial4"/>
    <dgm:cxn modelId="{131E4C51-E113-0F4C-BAC9-6A612470E511}" type="presOf" srcId="{FD51775F-E379-DD44-B05B-90F7F834606C}" destId="{AA25D7CB-7D27-1642-917E-DE055901B813}" srcOrd="0" destOrd="0" presId="urn:microsoft.com/office/officeart/2005/8/layout/radial4"/>
    <dgm:cxn modelId="{29C2F477-6C72-EB40-B921-7CF4D77C2C2A}" srcId="{084CC9B7-F02B-704A-89D2-0FF1A03EC0FB}" destId="{647695CF-529C-124A-A57D-6A3991F0A057}" srcOrd="1" destOrd="0" parTransId="{264AA35D-AB2F-FE4B-9E65-9AEABA0845A0}" sibTransId="{69B30AAA-7E89-6747-B932-5ED1A106AE1F}"/>
    <dgm:cxn modelId="{729A8CA5-ED4D-6548-B858-90A452BBD583}" type="presOf" srcId="{647695CF-529C-124A-A57D-6A3991F0A057}" destId="{FCE8204F-7506-0F4F-A4E5-74B3C430B894}" srcOrd="0" destOrd="0" presId="urn:microsoft.com/office/officeart/2005/8/layout/radial4"/>
    <dgm:cxn modelId="{558FF8C8-089A-D14E-9E28-92D6C00F6484}" type="presOf" srcId="{22033802-7161-D84D-8A20-E1B9E067583E}" destId="{A479EAE0-9DAD-5C41-8079-B06C85718815}" srcOrd="0" destOrd="0" presId="urn:microsoft.com/office/officeart/2005/8/layout/radial4"/>
    <dgm:cxn modelId="{CB93D5CB-7567-AC4B-886D-6D6380253C5E}" srcId="{084CC9B7-F02B-704A-89D2-0FF1A03EC0FB}" destId="{FD51775F-E379-DD44-B05B-90F7F834606C}" srcOrd="0" destOrd="0" parTransId="{22033802-7161-D84D-8A20-E1B9E067583E}" sibTransId="{71979B17-B466-7A48-9796-2A7FBDC6A4BF}"/>
    <dgm:cxn modelId="{87B49ECE-7481-7848-8E2E-0EE393C0DF58}" type="presOf" srcId="{8540B59B-21A1-DD42-A899-9AB0D265428E}" destId="{B345F654-3398-AB40-B87D-DCB1CBF3B3E3}" srcOrd="0" destOrd="0" presId="urn:microsoft.com/office/officeart/2005/8/layout/radial4"/>
    <dgm:cxn modelId="{FF8D7DDE-9E8F-2F40-8939-DB9535626466}" srcId="{084CC9B7-F02B-704A-89D2-0FF1A03EC0FB}" destId="{E10CAC9A-3D79-D645-8B67-76CDA21745C9}" srcOrd="2" destOrd="0" parTransId="{8540B59B-21A1-DD42-A899-9AB0D265428E}" sibTransId="{31CD5F65-EFF3-3547-A5C4-F72777E265CE}"/>
    <dgm:cxn modelId="{97772BD8-28C5-AF4D-9E80-096A7EB01E8A}" type="presParOf" srcId="{A57368BF-9793-9D48-AFF4-5E1F05A5C1F3}" destId="{018AD081-6D2B-7843-8CCA-ED0CA6C18B4C}" srcOrd="0" destOrd="0" presId="urn:microsoft.com/office/officeart/2005/8/layout/radial4"/>
    <dgm:cxn modelId="{225BDA47-C91D-A648-963A-14F0D82DE7E8}" type="presParOf" srcId="{A57368BF-9793-9D48-AFF4-5E1F05A5C1F3}" destId="{A479EAE0-9DAD-5C41-8079-B06C85718815}" srcOrd="1" destOrd="0" presId="urn:microsoft.com/office/officeart/2005/8/layout/radial4"/>
    <dgm:cxn modelId="{11DD8C00-A894-0241-8BD0-50B326D3413F}" type="presParOf" srcId="{A57368BF-9793-9D48-AFF4-5E1F05A5C1F3}" destId="{AA25D7CB-7D27-1642-917E-DE055901B813}" srcOrd="2" destOrd="0" presId="urn:microsoft.com/office/officeart/2005/8/layout/radial4"/>
    <dgm:cxn modelId="{50E5BD29-3D8C-6145-8990-DA36E3493535}" type="presParOf" srcId="{A57368BF-9793-9D48-AFF4-5E1F05A5C1F3}" destId="{EA85152F-2CCD-3E4B-B171-70645EE847EC}" srcOrd="3" destOrd="0" presId="urn:microsoft.com/office/officeart/2005/8/layout/radial4"/>
    <dgm:cxn modelId="{1021B814-BD8E-6643-9DEA-93A22EDB5E3C}" type="presParOf" srcId="{A57368BF-9793-9D48-AFF4-5E1F05A5C1F3}" destId="{FCE8204F-7506-0F4F-A4E5-74B3C430B894}" srcOrd="4" destOrd="0" presId="urn:microsoft.com/office/officeart/2005/8/layout/radial4"/>
    <dgm:cxn modelId="{874E064E-DB20-294D-B84E-107A28E42277}" type="presParOf" srcId="{A57368BF-9793-9D48-AFF4-5E1F05A5C1F3}" destId="{B345F654-3398-AB40-B87D-DCB1CBF3B3E3}" srcOrd="5" destOrd="0" presId="urn:microsoft.com/office/officeart/2005/8/layout/radial4"/>
    <dgm:cxn modelId="{6EB6DB92-B82B-924B-A756-688822E4CF56}" type="presParOf" srcId="{A57368BF-9793-9D48-AFF4-5E1F05A5C1F3}" destId="{5A3E7ABD-FB27-884B-BD49-F6A06E18C431}"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80957D-7DAE-FD4F-ABFA-85AA6C3060B7}" type="doc">
      <dgm:prSet loTypeId="urn:microsoft.com/office/officeart/2005/8/layout/pyramid2" loCatId="" qsTypeId="urn:microsoft.com/office/officeart/2005/8/quickstyle/simple5" qsCatId="simple" csTypeId="urn:microsoft.com/office/officeart/2005/8/colors/accent1_2" csCatId="accent1" phldr="1"/>
      <dgm:spPr/>
    </dgm:pt>
    <dgm:pt modelId="{98FFEC86-531F-C844-AA97-C7BE290921D8}">
      <dgm:prSet phldrT="[Text]" custT="1"/>
      <dgm:spPr>
        <a:solidFill>
          <a:schemeClr val="accent1">
            <a:lumMod val="75000"/>
            <a:alpha val="90000"/>
          </a:schemeClr>
        </a:solidFill>
        <a:ln w="22225">
          <a:solidFill>
            <a:schemeClr val="bg1"/>
          </a:solidFill>
        </a:ln>
      </dgm:spPr>
      <dgm:t>
        <a:bodyPr/>
        <a:lstStyle/>
        <a:p>
          <a:endParaRPr lang="en-US" sz="1800" dirty="0">
            <a:solidFill>
              <a:schemeClr val="bg1"/>
            </a:solidFill>
          </a:endParaRPr>
        </a:p>
      </dgm:t>
    </dgm:pt>
    <dgm:pt modelId="{DA499FBF-D468-0B40-9AC2-21402F2D114C}" type="parTrans" cxnId="{99C85B9D-AF07-4E4D-B5D5-CDF96EF2A3A8}">
      <dgm:prSet/>
      <dgm:spPr/>
      <dgm:t>
        <a:bodyPr/>
        <a:lstStyle/>
        <a:p>
          <a:endParaRPr lang="en-US"/>
        </a:p>
      </dgm:t>
    </dgm:pt>
    <dgm:pt modelId="{72845992-9A80-0243-9E78-916B29A90143}" type="sibTrans" cxnId="{99C85B9D-AF07-4E4D-B5D5-CDF96EF2A3A8}">
      <dgm:prSet/>
      <dgm:spPr/>
      <dgm:t>
        <a:bodyPr/>
        <a:lstStyle/>
        <a:p>
          <a:endParaRPr lang="en-US"/>
        </a:p>
      </dgm:t>
    </dgm:pt>
    <dgm:pt modelId="{6DB01D95-326C-BC46-852F-72FF09750FB2}">
      <dgm:prSet phldrT="[Text]" custT="1"/>
      <dgm:spPr>
        <a:solidFill>
          <a:schemeClr val="accent1">
            <a:lumMod val="75000"/>
            <a:alpha val="90000"/>
          </a:schemeClr>
        </a:solidFill>
        <a:ln w="22225">
          <a:solidFill>
            <a:schemeClr val="bg1"/>
          </a:solidFill>
        </a:ln>
      </dgm:spPr>
      <dgm:t>
        <a:bodyPr/>
        <a:lstStyle/>
        <a:p>
          <a:r>
            <a:rPr lang="en-US" sz="2000" dirty="0">
              <a:solidFill>
                <a:schemeClr val="bg1"/>
              </a:solidFill>
            </a:rPr>
            <a:t>Students and instructors are able to use assessment reports to gauge student learning and monitor retention of information</a:t>
          </a:r>
          <a:endParaRPr lang="en-US" sz="2000" b="0" dirty="0">
            <a:solidFill>
              <a:schemeClr val="bg1"/>
            </a:solidFill>
          </a:endParaRPr>
        </a:p>
      </dgm:t>
    </dgm:pt>
    <dgm:pt modelId="{B7FC4E59-F68C-4044-9F41-8EBEAAF2D68D}" type="parTrans" cxnId="{CD1D51E6-5AF4-AE40-AD64-862852082BCC}">
      <dgm:prSet/>
      <dgm:spPr/>
      <dgm:t>
        <a:bodyPr/>
        <a:lstStyle/>
        <a:p>
          <a:endParaRPr lang="en-US"/>
        </a:p>
      </dgm:t>
    </dgm:pt>
    <dgm:pt modelId="{6EE1B3A7-A153-A545-93C7-8FBB3D77FCC3}" type="sibTrans" cxnId="{CD1D51E6-5AF4-AE40-AD64-862852082BCC}">
      <dgm:prSet/>
      <dgm:spPr/>
      <dgm:t>
        <a:bodyPr/>
        <a:lstStyle/>
        <a:p>
          <a:endParaRPr lang="en-US"/>
        </a:p>
      </dgm:t>
    </dgm:pt>
    <dgm:pt modelId="{29AE83A5-8BDC-B744-8D7B-9D1207FA185A}">
      <dgm:prSet phldrT="[Text]" custT="1"/>
      <dgm:spPr>
        <a:solidFill>
          <a:schemeClr val="accent1">
            <a:lumMod val="75000"/>
            <a:alpha val="90000"/>
          </a:schemeClr>
        </a:solidFill>
        <a:ln w="22225">
          <a:solidFill>
            <a:schemeClr val="bg1"/>
          </a:solidFill>
        </a:ln>
      </dgm:spPr>
      <dgm:t>
        <a:bodyPr/>
        <a:lstStyle/>
        <a:p>
          <a:r>
            <a:rPr lang="en-US" sz="2000" dirty="0">
              <a:solidFill>
                <a:schemeClr val="bg1"/>
              </a:solidFill>
            </a:rPr>
            <a:t>Instructors and the program can use </a:t>
          </a:r>
          <a:r>
            <a:rPr lang="en-US" sz="2000" dirty="0" err="1">
              <a:solidFill>
                <a:schemeClr val="bg1"/>
              </a:solidFill>
            </a:rPr>
            <a:t>ExamSoft</a:t>
          </a:r>
          <a:r>
            <a:rPr lang="en-US" sz="2000" dirty="0">
              <a:solidFill>
                <a:schemeClr val="bg1"/>
              </a:solidFill>
            </a:rPr>
            <a:t> generate reports as a tool to discern level of understanding on micro and macro levels (student/class)</a:t>
          </a:r>
        </a:p>
      </dgm:t>
    </dgm:pt>
    <dgm:pt modelId="{AEB8A1E1-CFB3-C14F-A539-14A0F5903F7C}" type="parTrans" cxnId="{80F695E4-22B0-AD4C-888B-250F2C1AD2F5}">
      <dgm:prSet/>
      <dgm:spPr/>
      <dgm:t>
        <a:bodyPr/>
        <a:lstStyle/>
        <a:p>
          <a:endParaRPr lang="en-US"/>
        </a:p>
      </dgm:t>
    </dgm:pt>
    <dgm:pt modelId="{56AF79C9-2486-EC4A-8152-2EF06D2EB777}" type="sibTrans" cxnId="{80F695E4-22B0-AD4C-888B-250F2C1AD2F5}">
      <dgm:prSet/>
      <dgm:spPr/>
      <dgm:t>
        <a:bodyPr/>
        <a:lstStyle/>
        <a:p>
          <a:endParaRPr lang="en-US"/>
        </a:p>
      </dgm:t>
    </dgm:pt>
    <dgm:pt modelId="{EFBE8C25-9184-684C-99B9-A3B69D50A569}" type="pres">
      <dgm:prSet presAssocID="{C580957D-7DAE-FD4F-ABFA-85AA6C3060B7}" presName="compositeShape" presStyleCnt="0">
        <dgm:presLayoutVars>
          <dgm:dir/>
          <dgm:resizeHandles/>
        </dgm:presLayoutVars>
      </dgm:prSet>
      <dgm:spPr/>
    </dgm:pt>
    <dgm:pt modelId="{D375C93B-3103-DE47-9F4E-C233723B524B}" type="pres">
      <dgm:prSet presAssocID="{C580957D-7DAE-FD4F-ABFA-85AA6C3060B7}" presName="pyramid" presStyleLbl="node1" presStyleIdx="0" presStyleCnt="1"/>
      <dgm:spPr>
        <a:gradFill rotWithShape="0">
          <a:gsLst>
            <a:gs pos="0">
              <a:schemeClr val="accent1">
                <a:hueOff val="0"/>
                <a:satOff val="0"/>
                <a:alphaOff val="0"/>
                <a:satMod val="103000"/>
                <a:tint val="94000"/>
                <a:lumMod val="47000"/>
              </a:schemeClr>
            </a:gs>
            <a:gs pos="39000">
              <a:schemeClr val="accent2"/>
            </a:gs>
            <a:gs pos="78000">
              <a:schemeClr val="accent2"/>
            </a:gs>
            <a:gs pos="54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dgm:spPr>
    </dgm:pt>
    <dgm:pt modelId="{AFB92566-8F96-4A4D-A540-9E31942326D2}" type="pres">
      <dgm:prSet presAssocID="{C580957D-7DAE-FD4F-ABFA-85AA6C3060B7}" presName="theList" presStyleCnt="0"/>
      <dgm:spPr/>
    </dgm:pt>
    <dgm:pt modelId="{E2FB8841-F65E-684C-99E3-E607B9A9BFFE}" type="pres">
      <dgm:prSet presAssocID="{98FFEC86-531F-C844-AA97-C7BE290921D8}" presName="aNode" presStyleLbl="fgAcc1" presStyleIdx="0" presStyleCnt="3" custScaleX="154053" custLinFactNeighborX="28969" custLinFactNeighborY="95400">
        <dgm:presLayoutVars>
          <dgm:bulletEnabled val="1"/>
        </dgm:presLayoutVars>
      </dgm:prSet>
      <dgm:spPr/>
    </dgm:pt>
    <dgm:pt modelId="{EF7EA06E-19E5-6341-BD5F-94EB983B8C39}" type="pres">
      <dgm:prSet presAssocID="{98FFEC86-531F-C844-AA97-C7BE290921D8}" presName="aSpace" presStyleCnt="0"/>
      <dgm:spPr/>
    </dgm:pt>
    <dgm:pt modelId="{15F6F021-1DA2-9741-8A88-CB4F3EE1B090}" type="pres">
      <dgm:prSet presAssocID="{6DB01D95-326C-BC46-852F-72FF09750FB2}" presName="aNode" presStyleLbl="fgAcc1" presStyleIdx="1" presStyleCnt="3" custScaleX="153088" custLinFactNeighborX="28969" custLinFactNeighborY="95400">
        <dgm:presLayoutVars>
          <dgm:bulletEnabled val="1"/>
        </dgm:presLayoutVars>
      </dgm:prSet>
      <dgm:spPr/>
    </dgm:pt>
    <dgm:pt modelId="{B1CF503E-0CF4-F049-B2CD-85BDD5AB4C5B}" type="pres">
      <dgm:prSet presAssocID="{6DB01D95-326C-BC46-852F-72FF09750FB2}" presName="aSpace" presStyleCnt="0"/>
      <dgm:spPr/>
    </dgm:pt>
    <dgm:pt modelId="{467A78B3-C4C7-6646-A59D-4EC238C91781}" type="pres">
      <dgm:prSet presAssocID="{29AE83A5-8BDC-B744-8D7B-9D1207FA185A}" presName="aNode" presStyleLbl="fgAcc1" presStyleIdx="2" presStyleCnt="3" custScaleX="154053" custLinFactNeighborX="28969" custLinFactNeighborY="95400">
        <dgm:presLayoutVars>
          <dgm:bulletEnabled val="1"/>
        </dgm:presLayoutVars>
      </dgm:prSet>
      <dgm:spPr/>
    </dgm:pt>
    <dgm:pt modelId="{21566834-8BDD-924D-9B5A-0F28DFA11853}" type="pres">
      <dgm:prSet presAssocID="{29AE83A5-8BDC-B744-8D7B-9D1207FA185A}" presName="aSpace" presStyleCnt="0"/>
      <dgm:spPr/>
    </dgm:pt>
  </dgm:ptLst>
  <dgm:cxnLst>
    <dgm:cxn modelId="{7D18B90E-28DE-1A46-8854-448E4A61A92E}" type="presOf" srcId="{29AE83A5-8BDC-B744-8D7B-9D1207FA185A}" destId="{467A78B3-C4C7-6646-A59D-4EC238C91781}" srcOrd="0" destOrd="0" presId="urn:microsoft.com/office/officeart/2005/8/layout/pyramid2"/>
    <dgm:cxn modelId="{0A5F0444-219A-9042-807C-0E7C3AA0A735}" type="presOf" srcId="{C580957D-7DAE-FD4F-ABFA-85AA6C3060B7}" destId="{EFBE8C25-9184-684C-99B9-A3B69D50A569}" srcOrd="0" destOrd="0" presId="urn:microsoft.com/office/officeart/2005/8/layout/pyramid2"/>
    <dgm:cxn modelId="{EDB45D8B-BB38-664D-9519-56BBE561B867}" type="presOf" srcId="{98FFEC86-531F-C844-AA97-C7BE290921D8}" destId="{E2FB8841-F65E-684C-99E3-E607B9A9BFFE}" srcOrd="0" destOrd="0" presId="urn:microsoft.com/office/officeart/2005/8/layout/pyramid2"/>
    <dgm:cxn modelId="{99C85B9D-AF07-4E4D-B5D5-CDF96EF2A3A8}" srcId="{C580957D-7DAE-FD4F-ABFA-85AA6C3060B7}" destId="{98FFEC86-531F-C844-AA97-C7BE290921D8}" srcOrd="0" destOrd="0" parTransId="{DA499FBF-D468-0B40-9AC2-21402F2D114C}" sibTransId="{72845992-9A80-0243-9E78-916B29A90143}"/>
    <dgm:cxn modelId="{80F695E4-22B0-AD4C-888B-250F2C1AD2F5}" srcId="{C580957D-7DAE-FD4F-ABFA-85AA6C3060B7}" destId="{29AE83A5-8BDC-B744-8D7B-9D1207FA185A}" srcOrd="2" destOrd="0" parTransId="{AEB8A1E1-CFB3-C14F-A539-14A0F5903F7C}" sibTransId="{56AF79C9-2486-EC4A-8152-2EF06D2EB777}"/>
    <dgm:cxn modelId="{CD1D51E6-5AF4-AE40-AD64-862852082BCC}" srcId="{C580957D-7DAE-FD4F-ABFA-85AA6C3060B7}" destId="{6DB01D95-326C-BC46-852F-72FF09750FB2}" srcOrd="1" destOrd="0" parTransId="{B7FC4E59-F68C-4044-9F41-8EBEAAF2D68D}" sibTransId="{6EE1B3A7-A153-A545-93C7-8FBB3D77FCC3}"/>
    <dgm:cxn modelId="{074FB0F2-30D6-354C-8228-D4F3FBA3E82B}" type="presOf" srcId="{6DB01D95-326C-BC46-852F-72FF09750FB2}" destId="{15F6F021-1DA2-9741-8A88-CB4F3EE1B090}" srcOrd="0" destOrd="0" presId="urn:microsoft.com/office/officeart/2005/8/layout/pyramid2"/>
    <dgm:cxn modelId="{7CA3F898-5F18-864F-8BA0-288D99CDCF37}" type="presParOf" srcId="{EFBE8C25-9184-684C-99B9-A3B69D50A569}" destId="{D375C93B-3103-DE47-9F4E-C233723B524B}" srcOrd="0" destOrd="0" presId="urn:microsoft.com/office/officeart/2005/8/layout/pyramid2"/>
    <dgm:cxn modelId="{221B7784-D2F0-BC4C-96D4-23C954C25949}" type="presParOf" srcId="{EFBE8C25-9184-684C-99B9-A3B69D50A569}" destId="{AFB92566-8F96-4A4D-A540-9E31942326D2}" srcOrd="1" destOrd="0" presId="urn:microsoft.com/office/officeart/2005/8/layout/pyramid2"/>
    <dgm:cxn modelId="{26E374B2-A4D7-F94D-8E3A-52197D07D298}" type="presParOf" srcId="{AFB92566-8F96-4A4D-A540-9E31942326D2}" destId="{E2FB8841-F65E-684C-99E3-E607B9A9BFFE}" srcOrd="0" destOrd="0" presId="urn:microsoft.com/office/officeart/2005/8/layout/pyramid2"/>
    <dgm:cxn modelId="{64F4375F-BE44-6843-8EB6-D5D6412EB829}" type="presParOf" srcId="{AFB92566-8F96-4A4D-A540-9E31942326D2}" destId="{EF7EA06E-19E5-6341-BD5F-94EB983B8C39}" srcOrd="1" destOrd="0" presId="urn:microsoft.com/office/officeart/2005/8/layout/pyramid2"/>
    <dgm:cxn modelId="{5A84260E-6180-6A42-8D1E-E8ED5EFFBFFE}" type="presParOf" srcId="{AFB92566-8F96-4A4D-A540-9E31942326D2}" destId="{15F6F021-1DA2-9741-8A88-CB4F3EE1B090}" srcOrd="2" destOrd="0" presId="urn:microsoft.com/office/officeart/2005/8/layout/pyramid2"/>
    <dgm:cxn modelId="{D827651D-762F-AC41-AA61-42EFC492AA3C}" type="presParOf" srcId="{AFB92566-8F96-4A4D-A540-9E31942326D2}" destId="{B1CF503E-0CF4-F049-B2CD-85BDD5AB4C5B}" srcOrd="3" destOrd="0" presId="urn:microsoft.com/office/officeart/2005/8/layout/pyramid2"/>
    <dgm:cxn modelId="{673EF6DB-9D35-FB41-9F05-15B386B79F61}" type="presParOf" srcId="{AFB92566-8F96-4A4D-A540-9E31942326D2}" destId="{467A78B3-C4C7-6646-A59D-4EC238C91781}" srcOrd="4" destOrd="0" presId="urn:microsoft.com/office/officeart/2005/8/layout/pyramid2"/>
    <dgm:cxn modelId="{3B01F494-E82E-3148-B917-59A2D60030B7}" type="presParOf" srcId="{AFB92566-8F96-4A4D-A540-9E31942326D2}" destId="{21566834-8BDD-924D-9B5A-0F28DFA11853}"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D08109-1661-B849-AAFB-1344E412B16E}">
      <dsp:nvSpPr>
        <dsp:cNvPr id="0" name=""/>
        <dsp:cNvSpPr/>
      </dsp:nvSpPr>
      <dsp:spPr>
        <a:xfrm>
          <a:off x="1918248" y="316216"/>
          <a:ext cx="4878406" cy="4849596"/>
        </a:xfrm>
        <a:prstGeom prst="pie">
          <a:avLst>
            <a:gd name="adj1" fmla="val 16200000"/>
            <a:gd name="adj2" fmla="val 1800000"/>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u="sng" kern="1200"/>
            <a:t>Assessment</a:t>
          </a:r>
        </a:p>
        <a:p>
          <a:pPr marL="0" lvl="0" indent="0" algn="ctr" defTabSz="889000">
            <a:lnSpc>
              <a:spcPct val="90000"/>
            </a:lnSpc>
            <a:spcBef>
              <a:spcPct val="0"/>
            </a:spcBef>
            <a:spcAft>
              <a:spcPct val="35000"/>
            </a:spcAft>
            <a:buNone/>
          </a:pPr>
          <a:r>
            <a:rPr lang="en-US" sz="1600" kern="1200"/>
            <a:t>Programmatic</a:t>
          </a:r>
        </a:p>
        <a:p>
          <a:pPr marL="0" lvl="0" indent="0" algn="ctr" defTabSz="889000">
            <a:lnSpc>
              <a:spcPct val="90000"/>
            </a:lnSpc>
            <a:spcBef>
              <a:spcPct val="0"/>
            </a:spcBef>
            <a:spcAft>
              <a:spcPct val="35000"/>
            </a:spcAft>
            <a:buFont typeface="Wingdings" pitchFamily="2" charset="2"/>
            <a:buNone/>
          </a:pPr>
          <a:r>
            <a:rPr lang="en-US" sz="1600" kern="1200"/>
            <a:t>Course</a:t>
          </a:r>
        </a:p>
        <a:p>
          <a:pPr marL="0" lvl="0" indent="0" algn="ctr" defTabSz="889000">
            <a:lnSpc>
              <a:spcPct val="90000"/>
            </a:lnSpc>
            <a:spcBef>
              <a:spcPct val="0"/>
            </a:spcBef>
            <a:spcAft>
              <a:spcPct val="35000"/>
            </a:spcAft>
            <a:buFont typeface="Wingdings" pitchFamily="2" charset="2"/>
            <a:buNone/>
          </a:pPr>
          <a:r>
            <a:rPr lang="en-US" sz="1600" kern="1200"/>
            <a:t>Student </a:t>
          </a:r>
          <a:endParaRPr lang="en-US" sz="1600" kern="1200" dirty="0"/>
        </a:p>
      </dsp:txBody>
      <dsp:txXfrm>
        <a:off x="4489284" y="1343868"/>
        <a:ext cx="1742287" cy="1443332"/>
      </dsp:txXfrm>
    </dsp:sp>
    <dsp:sp modelId="{9F1FC32E-632B-1941-A6A1-A47E666D94F2}">
      <dsp:nvSpPr>
        <dsp:cNvPr id="0" name=""/>
        <dsp:cNvSpPr/>
      </dsp:nvSpPr>
      <dsp:spPr>
        <a:xfrm>
          <a:off x="1926675" y="573160"/>
          <a:ext cx="4669224" cy="4669224"/>
        </a:xfrm>
        <a:prstGeom prst="pie">
          <a:avLst>
            <a:gd name="adj1" fmla="val 1800000"/>
            <a:gd name="adj2" fmla="val 9000000"/>
          </a:avLst>
        </a:prstGeom>
        <a:gradFill rotWithShape="0">
          <a:gsLst>
            <a:gs pos="0">
              <a:schemeClr val="accent1">
                <a:shade val="50000"/>
                <a:hueOff val="268329"/>
                <a:satOff val="-6535"/>
                <a:lumOff val="28597"/>
                <a:alphaOff val="0"/>
                <a:satMod val="103000"/>
                <a:lumMod val="102000"/>
                <a:tint val="94000"/>
              </a:schemeClr>
            </a:gs>
            <a:gs pos="50000">
              <a:schemeClr val="accent1">
                <a:shade val="50000"/>
                <a:hueOff val="268329"/>
                <a:satOff val="-6535"/>
                <a:lumOff val="28597"/>
                <a:alphaOff val="0"/>
                <a:satMod val="110000"/>
                <a:lumMod val="100000"/>
                <a:shade val="100000"/>
              </a:schemeClr>
            </a:gs>
            <a:gs pos="100000">
              <a:schemeClr val="accent1">
                <a:shade val="50000"/>
                <a:hueOff val="268329"/>
                <a:satOff val="-6535"/>
                <a:lumOff val="2859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u="sng" kern="1200"/>
            <a:t>Mentoring</a:t>
          </a:r>
        </a:p>
        <a:p>
          <a:pPr marL="0" lvl="0" indent="0" algn="ctr" defTabSz="889000">
            <a:lnSpc>
              <a:spcPct val="90000"/>
            </a:lnSpc>
            <a:spcBef>
              <a:spcPct val="0"/>
            </a:spcBef>
            <a:spcAft>
              <a:spcPct val="35000"/>
            </a:spcAft>
            <a:buNone/>
          </a:pPr>
          <a:r>
            <a:rPr lang="en-US" sz="1600" kern="1200"/>
            <a:t>Academic Advising </a:t>
          </a:r>
        </a:p>
        <a:p>
          <a:pPr marL="0" lvl="0" indent="0" algn="ctr" defTabSz="889000">
            <a:lnSpc>
              <a:spcPct val="90000"/>
            </a:lnSpc>
            <a:spcBef>
              <a:spcPct val="0"/>
            </a:spcBef>
            <a:spcAft>
              <a:spcPct val="35000"/>
            </a:spcAft>
            <a:buFont typeface="Wingdings" pitchFamily="2" charset="2"/>
            <a:buNone/>
          </a:pPr>
          <a:r>
            <a:rPr lang="en-US" sz="1600" kern="1200"/>
            <a:t>Career Advising</a:t>
          </a:r>
        </a:p>
        <a:p>
          <a:pPr marL="0" lvl="0" indent="0" algn="ctr" defTabSz="889000">
            <a:lnSpc>
              <a:spcPct val="90000"/>
            </a:lnSpc>
            <a:spcBef>
              <a:spcPct val="0"/>
            </a:spcBef>
            <a:spcAft>
              <a:spcPct val="35000"/>
            </a:spcAft>
            <a:buFont typeface="Wingdings" pitchFamily="2" charset="2"/>
            <a:buNone/>
          </a:pPr>
          <a:r>
            <a:rPr lang="en-US" sz="1600" kern="1200"/>
            <a:t>Professional Development </a:t>
          </a:r>
          <a:endParaRPr lang="en-US" sz="1600" kern="1200" dirty="0"/>
        </a:p>
      </dsp:txBody>
      <dsp:txXfrm>
        <a:off x="3038395" y="3602597"/>
        <a:ext cx="2501370" cy="1222892"/>
      </dsp:txXfrm>
    </dsp:sp>
    <dsp:sp modelId="{E95C5EC7-6002-FA47-B123-42565BE51637}">
      <dsp:nvSpPr>
        <dsp:cNvPr id="0" name=""/>
        <dsp:cNvSpPr/>
      </dsp:nvSpPr>
      <dsp:spPr>
        <a:xfrm>
          <a:off x="1830511" y="406402"/>
          <a:ext cx="4669224" cy="4669224"/>
        </a:xfrm>
        <a:prstGeom prst="pie">
          <a:avLst>
            <a:gd name="adj1" fmla="val 9000000"/>
            <a:gd name="adj2" fmla="val 16200000"/>
          </a:avLst>
        </a:prstGeom>
        <a:gradFill rotWithShape="0">
          <a:gsLst>
            <a:gs pos="0">
              <a:schemeClr val="accent1">
                <a:shade val="50000"/>
                <a:hueOff val="268329"/>
                <a:satOff val="-6535"/>
                <a:lumOff val="28597"/>
                <a:alphaOff val="0"/>
                <a:satMod val="103000"/>
                <a:lumMod val="102000"/>
                <a:tint val="94000"/>
              </a:schemeClr>
            </a:gs>
            <a:gs pos="50000">
              <a:schemeClr val="accent1">
                <a:shade val="50000"/>
                <a:hueOff val="268329"/>
                <a:satOff val="-6535"/>
                <a:lumOff val="28597"/>
                <a:alphaOff val="0"/>
                <a:satMod val="110000"/>
                <a:lumMod val="100000"/>
                <a:shade val="100000"/>
              </a:schemeClr>
            </a:gs>
            <a:gs pos="100000">
              <a:schemeClr val="accent1">
                <a:shade val="50000"/>
                <a:hueOff val="268329"/>
                <a:satOff val="-6535"/>
                <a:lumOff val="2859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b="1" u="sng" kern="1200" dirty="0"/>
        </a:p>
        <a:p>
          <a:pPr marL="0" lvl="0" indent="0" algn="ctr" defTabSz="889000">
            <a:lnSpc>
              <a:spcPct val="90000"/>
            </a:lnSpc>
            <a:spcBef>
              <a:spcPct val="0"/>
            </a:spcBef>
            <a:spcAft>
              <a:spcPct val="35000"/>
            </a:spcAft>
            <a:buNone/>
          </a:pPr>
          <a:r>
            <a:rPr lang="en-US" sz="2000" b="1" u="sng" kern="1200" dirty="0"/>
            <a:t>Curriculum</a:t>
          </a:r>
        </a:p>
        <a:p>
          <a:pPr marL="0" lvl="0" indent="0" algn="ctr" defTabSz="889000">
            <a:lnSpc>
              <a:spcPct val="90000"/>
            </a:lnSpc>
            <a:spcBef>
              <a:spcPct val="0"/>
            </a:spcBef>
            <a:spcAft>
              <a:spcPct val="35000"/>
            </a:spcAft>
            <a:buNone/>
          </a:pPr>
          <a:r>
            <a:rPr lang="en-US" sz="1600" kern="1200" dirty="0"/>
            <a:t>Evidence-based reform</a:t>
          </a:r>
        </a:p>
        <a:p>
          <a:pPr marL="0" lvl="0" indent="0" algn="ctr" defTabSz="889000">
            <a:lnSpc>
              <a:spcPct val="90000"/>
            </a:lnSpc>
            <a:spcBef>
              <a:spcPct val="0"/>
            </a:spcBef>
            <a:spcAft>
              <a:spcPct val="35000"/>
            </a:spcAft>
            <a:buFont typeface="Wingdings" pitchFamily="2" charset="2"/>
            <a:buNone/>
          </a:pPr>
          <a:r>
            <a:rPr lang="en-US" sz="1600" kern="1200" dirty="0"/>
            <a:t>Inquiry pedagogy</a:t>
          </a:r>
        </a:p>
        <a:p>
          <a:pPr marL="0" lvl="0" indent="0" algn="ctr" defTabSz="889000">
            <a:lnSpc>
              <a:spcPct val="90000"/>
            </a:lnSpc>
            <a:spcBef>
              <a:spcPct val="0"/>
            </a:spcBef>
            <a:spcAft>
              <a:spcPct val="35000"/>
            </a:spcAft>
            <a:buFont typeface="Wingdings" pitchFamily="2" charset="2"/>
            <a:buNone/>
          </a:pPr>
          <a:r>
            <a:rPr lang="en-US" sz="1600" kern="1200" dirty="0"/>
            <a:t>Hands-on training </a:t>
          </a:r>
          <a:endParaRPr lang="en-US" sz="1600" b="1" u="sng" kern="1200" dirty="0"/>
        </a:p>
        <a:p>
          <a:pPr marL="0" lvl="0" indent="0" algn="ctr" defTabSz="889000">
            <a:lnSpc>
              <a:spcPct val="90000"/>
            </a:lnSpc>
            <a:spcBef>
              <a:spcPct val="0"/>
            </a:spcBef>
            <a:spcAft>
              <a:spcPct val="35000"/>
            </a:spcAft>
            <a:buNone/>
          </a:pPr>
          <a:endParaRPr lang="en-US" sz="2000" b="1" u="sng" kern="1200" dirty="0"/>
        </a:p>
      </dsp:txBody>
      <dsp:txXfrm>
        <a:off x="2371363" y="1395833"/>
        <a:ext cx="1667580" cy="1389650"/>
      </dsp:txXfrm>
    </dsp:sp>
    <dsp:sp modelId="{9BC965F9-EA7E-3642-AC69-94D9F36A61D2}">
      <dsp:nvSpPr>
        <dsp:cNvPr id="0" name=""/>
        <dsp:cNvSpPr/>
      </dsp:nvSpPr>
      <dsp:spPr>
        <a:xfrm>
          <a:off x="1733334" y="116632"/>
          <a:ext cx="5247319" cy="5247319"/>
        </a:xfrm>
        <a:prstGeom prst="circularArrow">
          <a:avLst>
            <a:gd name="adj1" fmla="val 5085"/>
            <a:gd name="adj2" fmla="val 327528"/>
            <a:gd name="adj3" fmla="val 1472472"/>
            <a:gd name="adj4" fmla="val 16199432"/>
            <a:gd name="adj5" fmla="val 5932"/>
          </a:avLst>
        </a:prstGeom>
        <a:solidFill>
          <a:schemeClr val="accent1">
            <a:shade val="90000"/>
            <a:hueOff val="0"/>
            <a:satOff val="0"/>
            <a:lumOff val="0"/>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44A3D961-D283-0E47-B7FA-90BE6D8BA198}">
      <dsp:nvSpPr>
        <dsp:cNvPr id="0" name=""/>
        <dsp:cNvSpPr/>
      </dsp:nvSpPr>
      <dsp:spPr>
        <a:xfrm>
          <a:off x="1637628" y="283817"/>
          <a:ext cx="5247319" cy="5247319"/>
        </a:xfrm>
        <a:prstGeom prst="circularArrow">
          <a:avLst>
            <a:gd name="adj1" fmla="val 5085"/>
            <a:gd name="adj2" fmla="val 327528"/>
            <a:gd name="adj3" fmla="val 8671970"/>
            <a:gd name="adj4" fmla="val 1800502"/>
            <a:gd name="adj5" fmla="val 5932"/>
          </a:avLst>
        </a:prstGeom>
        <a:solidFill>
          <a:schemeClr val="accent1">
            <a:shade val="90000"/>
            <a:hueOff val="276951"/>
            <a:satOff val="-5914"/>
            <a:lumOff val="22073"/>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DC18863-8F09-904F-85D9-709AC6C13908}">
      <dsp:nvSpPr>
        <dsp:cNvPr id="0" name=""/>
        <dsp:cNvSpPr/>
      </dsp:nvSpPr>
      <dsp:spPr>
        <a:xfrm>
          <a:off x="1541078" y="117354"/>
          <a:ext cx="5247319" cy="5247319"/>
        </a:xfrm>
        <a:prstGeom prst="circularArrow">
          <a:avLst>
            <a:gd name="adj1" fmla="val 5085"/>
            <a:gd name="adj2" fmla="val 327528"/>
            <a:gd name="adj3" fmla="val 15873039"/>
            <a:gd name="adj4" fmla="val 9000000"/>
            <a:gd name="adj5" fmla="val 5932"/>
          </a:avLst>
        </a:prstGeom>
        <a:solidFill>
          <a:schemeClr val="accent1">
            <a:shade val="90000"/>
            <a:hueOff val="276951"/>
            <a:satOff val="-5914"/>
            <a:lumOff val="22073"/>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8AD081-6D2B-7843-8CCA-ED0CA6C18B4C}">
      <dsp:nvSpPr>
        <dsp:cNvPr id="0" name=""/>
        <dsp:cNvSpPr/>
      </dsp:nvSpPr>
      <dsp:spPr>
        <a:xfrm>
          <a:off x="3208043" y="3045392"/>
          <a:ext cx="2373072" cy="2373072"/>
        </a:xfrm>
        <a:prstGeom prst="ellipse">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b="1" kern="1200" dirty="0"/>
        </a:p>
      </dsp:txBody>
      <dsp:txXfrm>
        <a:off x="3555571" y="3392920"/>
        <a:ext cx="1678016" cy="1678016"/>
      </dsp:txXfrm>
    </dsp:sp>
    <dsp:sp modelId="{A479EAE0-9DAD-5C41-8079-B06C85718815}">
      <dsp:nvSpPr>
        <dsp:cNvPr id="0" name=""/>
        <dsp:cNvSpPr/>
      </dsp:nvSpPr>
      <dsp:spPr>
        <a:xfrm rot="1900024">
          <a:off x="2566455" y="3131070"/>
          <a:ext cx="647616" cy="898099"/>
        </a:xfrm>
        <a:prstGeom prst="leftArrow">
          <a:avLst>
            <a:gd name="adj1" fmla="val 60000"/>
            <a:gd name="adj2" fmla="val 50000"/>
          </a:avLst>
        </a:prstGeom>
        <a:solidFill>
          <a:schemeClr val="accent1">
            <a:lumMod val="75000"/>
          </a:schemeClr>
        </a:solidFill>
        <a:ln w="31750">
          <a:solidFill>
            <a:srgbClr val="C00000"/>
          </a:solidFill>
        </a:ln>
        <a:effectLst/>
      </dsp:spPr>
      <dsp:style>
        <a:lnRef idx="0">
          <a:scrgbClr r="0" g="0" b="0"/>
        </a:lnRef>
        <a:fillRef idx="1">
          <a:scrgbClr r="0" g="0" b="0"/>
        </a:fillRef>
        <a:effectRef idx="0">
          <a:scrgbClr r="0" g="0" b="0"/>
        </a:effectRef>
        <a:fontRef idx="minor">
          <a:schemeClr val="lt1"/>
        </a:fontRef>
      </dsp:style>
    </dsp:sp>
    <dsp:sp modelId="{AA25D7CB-7D27-1642-917E-DE055901B813}">
      <dsp:nvSpPr>
        <dsp:cNvPr id="0" name=""/>
        <dsp:cNvSpPr/>
      </dsp:nvSpPr>
      <dsp:spPr>
        <a:xfrm>
          <a:off x="264559" y="1695110"/>
          <a:ext cx="2254419" cy="1803535"/>
        </a:xfrm>
        <a:prstGeom prst="roundRect">
          <a:avLst>
            <a:gd name="adj" fmla="val 10000"/>
          </a:avLst>
        </a:prstGeom>
        <a:solidFill>
          <a:schemeClr val="accent1">
            <a:lumMod val="75000"/>
          </a:schemeClr>
        </a:solidFill>
        <a:ln w="381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Data driven intervention</a:t>
          </a:r>
          <a:endParaRPr lang="en-US" sz="2300" kern="1200" dirty="0"/>
        </a:p>
      </dsp:txBody>
      <dsp:txXfrm>
        <a:off x="317383" y="1747934"/>
        <a:ext cx="2148771" cy="1697887"/>
      </dsp:txXfrm>
    </dsp:sp>
    <dsp:sp modelId="{EA85152F-2CCD-3E4B-B171-70645EE847EC}">
      <dsp:nvSpPr>
        <dsp:cNvPr id="0" name=""/>
        <dsp:cNvSpPr/>
      </dsp:nvSpPr>
      <dsp:spPr>
        <a:xfrm rot="5400000">
          <a:off x="4147052" y="2244369"/>
          <a:ext cx="486776" cy="898099"/>
        </a:xfrm>
        <a:prstGeom prst="leftArrow">
          <a:avLst>
            <a:gd name="adj1" fmla="val 60000"/>
            <a:gd name="adj2" fmla="val 50000"/>
          </a:avLst>
        </a:prstGeom>
        <a:solidFill>
          <a:schemeClr val="accent1">
            <a:lumMod val="75000"/>
          </a:schemeClr>
        </a:solidFill>
        <a:ln w="22225">
          <a:solidFill>
            <a:srgbClr val="C00000"/>
          </a:solidFill>
        </a:ln>
        <a:effectLst/>
      </dsp:spPr>
      <dsp:style>
        <a:lnRef idx="0">
          <a:scrgbClr r="0" g="0" b="0"/>
        </a:lnRef>
        <a:fillRef idx="1">
          <a:scrgbClr r="0" g="0" b="0"/>
        </a:fillRef>
        <a:effectRef idx="0">
          <a:scrgbClr r="0" g="0" b="0"/>
        </a:effectRef>
        <a:fontRef idx="minor">
          <a:schemeClr val="lt1"/>
        </a:fontRef>
      </dsp:style>
    </dsp:sp>
    <dsp:sp modelId="{FCE8204F-7506-0F4F-A4E5-74B3C430B894}">
      <dsp:nvSpPr>
        <dsp:cNvPr id="0" name=""/>
        <dsp:cNvSpPr/>
      </dsp:nvSpPr>
      <dsp:spPr>
        <a:xfrm>
          <a:off x="3267369" y="465530"/>
          <a:ext cx="2254419" cy="1803535"/>
        </a:xfrm>
        <a:prstGeom prst="roundRect">
          <a:avLst>
            <a:gd name="adj" fmla="val 10000"/>
          </a:avLst>
        </a:prstGeom>
        <a:solidFill>
          <a:schemeClr val="accent1">
            <a:lumMod val="75000"/>
          </a:schemeClr>
        </a:solidFill>
        <a:ln w="381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Mapping of exams to programmatic goals</a:t>
          </a:r>
        </a:p>
      </dsp:txBody>
      <dsp:txXfrm>
        <a:off x="3320193" y="518354"/>
        <a:ext cx="2148771" cy="1697887"/>
      </dsp:txXfrm>
    </dsp:sp>
    <dsp:sp modelId="{B345F654-3398-AB40-B87D-DCB1CBF3B3E3}">
      <dsp:nvSpPr>
        <dsp:cNvPr id="0" name=""/>
        <dsp:cNvSpPr/>
      </dsp:nvSpPr>
      <dsp:spPr>
        <a:xfrm rot="9266536">
          <a:off x="5607654" y="3216835"/>
          <a:ext cx="670470" cy="898099"/>
        </a:xfrm>
        <a:prstGeom prst="leftArrow">
          <a:avLst>
            <a:gd name="adj1" fmla="val 60000"/>
            <a:gd name="adj2" fmla="val 50000"/>
          </a:avLst>
        </a:prstGeom>
        <a:solidFill>
          <a:schemeClr val="accent1">
            <a:lumMod val="75000"/>
          </a:schemeClr>
        </a:solidFill>
        <a:ln w="22225">
          <a:solidFill>
            <a:srgbClr val="C00000"/>
          </a:solidFill>
        </a:ln>
        <a:effectLst/>
      </dsp:spPr>
      <dsp:style>
        <a:lnRef idx="0">
          <a:scrgbClr r="0" g="0" b="0"/>
        </a:lnRef>
        <a:fillRef idx="1">
          <a:scrgbClr r="0" g="0" b="0"/>
        </a:fillRef>
        <a:effectRef idx="0">
          <a:scrgbClr r="0" g="0" b="0"/>
        </a:effectRef>
        <a:fontRef idx="minor">
          <a:schemeClr val="lt1"/>
        </a:fontRef>
      </dsp:style>
    </dsp:sp>
    <dsp:sp modelId="{5A3E7ABD-FB27-884B-BD49-F6A06E18C431}">
      <dsp:nvSpPr>
        <dsp:cNvPr id="0" name=""/>
        <dsp:cNvSpPr/>
      </dsp:nvSpPr>
      <dsp:spPr>
        <a:xfrm>
          <a:off x="6336813" y="1652738"/>
          <a:ext cx="2254419" cy="1803535"/>
        </a:xfrm>
        <a:prstGeom prst="roundRect">
          <a:avLst>
            <a:gd name="adj" fmla="val 10000"/>
          </a:avLst>
        </a:prstGeom>
        <a:solidFill>
          <a:schemeClr val="accent1">
            <a:lumMod val="75000"/>
          </a:schemeClr>
        </a:solidFill>
        <a:ln w="381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Transparent system of assessment analysis </a:t>
          </a:r>
        </a:p>
      </dsp:txBody>
      <dsp:txXfrm>
        <a:off x="6389637" y="1705562"/>
        <a:ext cx="2148771" cy="16978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8AD081-6D2B-7843-8CCA-ED0CA6C18B4C}">
      <dsp:nvSpPr>
        <dsp:cNvPr id="0" name=""/>
        <dsp:cNvSpPr/>
      </dsp:nvSpPr>
      <dsp:spPr>
        <a:xfrm>
          <a:off x="1769735" y="2470476"/>
          <a:ext cx="1638165" cy="1638165"/>
        </a:xfrm>
        <a:prstGeom prst="ellipse">
          <a:avLst/>
        </a:prstGeom>
        <a:solidFill>
          <a:srgbClr val="7030A0"/>
        </a:solidFill>
        <a:ln w="2222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kern="1200" dirty="0" err="1"/>
            <a:t>ExamSoft</a:t>
          </a:r>
          <a:endParaRPr lang="en-US" sz="2200" b="1" kern="1200" dirty="0"/>
        </a:p>
      </dsp:txBody>
      <dsp:txXfrm>
        <a:off x="2009639" y="2710380"/>
        <a:ext cx="1158357" cy="1158357"/>
      </dsp:txXfrm>
    </dsp:sp>
    <dsp:sp modelId="{A479EAE0-9DAD-5C41-8079-B06C85718815}">
      <dsp:nvSpPr>
        <dsp:cNvPr id="0" name=""/>
        <dsp:cNvSpPr/>
      </dsp:nvSpPr>
      <dsp:spPr>
        <a:xfrm rot="2078872">
          <a:off x="1446548" y="2519106"/>
          <a:ext cx="380883" cy="619970"/>
        </a:xfrm>
        <a:prstGeom prst="leftArrow">
          <a:avLst>
            <a:gd name="adj1" fmla="val 60000"/>
            <a:gd name="adj2" fmla="val 50000"/>
          </a:avLst>
        </a:prstGeom>
        <a:solidFill>
          <a:schemeClr val="accent1">
            <a:lumMod val="60000"/>
            <a:lumOff val="40000"/>
          </a:schemeClr>
        </a:solidFill>
        <a:ln w="31750">
          <a:solidFill>
            <a:srgbClr val="7030A0"/>
          </a:solidFill>
        </a:ln>
        <a:effectLst/>
      </dsp:spPr>
      <dsp:style>
        <a:lnRef idx="0">
          <a:scrgbClr r="0" g="0" b="0"/>
        </a:lnRef>
        <a:fillRef idx="1">
          <a:scrgbClr r="0" g="0" b="0"/>
        </a:fillRef>
        <a:effectRef idx="0">
          <a:scrgbClr r="0" g="0" b="0"/>
        </a:effectRef>
        <a:fontRef idx="minor">
          <a:schemeClr val="lt1"/>
        </a:fontRef>
      </dsp:style>
    </dsp:sp>
    <dsp:sp modelId="{AA25D7CB-7D27-1642-917E-DE055901B813}">
      <dsp:nvSpPr>
        <dsp:cNvPr id="0" name=""/>
        <dsp:cNvSpPr/>
      </dsp:nvSpPr>
      <dsp:spPr>
        <a:xfrm>
          <a:off x="113065" y="1620984"/>
          <a:ext cx="1317558" cy="1105950"/>
        </a:xfrm>
        <a:prstGeom prst="roundRect">
          <a:avLst>
            <a:gd name="adj" fmla="val 10000"/>
          </a:avLst>
        </a:prstGeom>
        <a:solidFill>
          <a:schemeClr val="accent1">
            <a:hueOff val="0"/>
            <a:satOff val="0"/>
            <a:lumOff val="0"/>
            <a:alphaOff val="0"/>
          </a:schemeClr>
        </a:solidFill>
        <a:ln w="2222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t>Data driven intervention</a:t>
          </a:r>
          <a:endParaRPr lang="en-US" sz="2300" kern="1200" dirty="0"/>
        </a:p>
      </dsp:txBody>
      <dsp:txXfrm>
        <a:off x="145457" y="1653376"/>
        <a:ext cx="1252774" cy="1041166"/>
      </dsp:txXfrm>
    </dsp:sp>
    <dsp:sp modelId="{EA85152F-2CCD-3E4B-B171-70645EE847EC}">
      <dsp:nvSpPr>
        <dsp:cNvPr id="0" name=""/>
        <dsp:cNvSpPr/>
      </dsp:nvSpPr>
      <dsp:spPr>
        <a:xfrm rot="5400000">
          <a:off x="2428273" y="1954448"/>
          <a:ext cx="315720" cy="619970"/>
        </a:xfrm>
        <a:prstGeom prst="leftArrow">
          <a:avLst>
            <a:gd name="adj1" fmla="val 60000"/>
            <a:gd name="adj2" fmla="val 50000"/>
          </a:avLst>
        </a:prstGeom>
        <a:solidFill>
          <a:schemeClr val="accent1">
            <a:lumMod val="60000"/>
            <a:lumOff val="40000"/>
          </a:schemeClr>
        </a:solidFill>
        <a:ln w="22225">
          <a:solidFill>
            <a:srgbClr val="7030A0"/>
          </a:solidFill>
        </a:ln>
        <a:effectLst/>
      </dsp:spPr>
      <dsp:style>
        <a:lnRef idx="0">
          <a:scrgbClr r="0" g="0" b="0"/>
        </a:lnRef>
        <a:fillRef idx="1">
          <a:scrgbClr r="0" g="0" b="0"/>
        </a:fillRef>
        <a:effectRef idx="0">
          <a:scrgbClr r="0" g="0" b="0"/>
        </a:effectRef>
        <a:fontRef idx="minor">
          <a:schemeClr val="lt1"/>
        </a:fontRef>
      </dsp:style>
    </dsp:sp>
    <dsp:sp modelId="{FCE8204F-7506-0F4F-A4E5-74B3C430B894}">
      <dsp:nvSpPr>
        <dsp:cNvPr id="0" name=""/>
        <dsp:cNvSpPr/>
      </dsp:nvSpPr>
      <dsp:spPr>
        <a:xfrm>
          <a:off x="1805040" y="818982"/>
          <a:ext cx="1567555" cy="1126182"/>
        </a:xfrm>
        <a:prstGeom prst="roundRect">
          <a:avLst>
            <a:gd name="adj" fmla="val 10000"/>
          </a:avLst>
        </a:prstGeom>
        <a:solidFill>
          <a:schemeClr val="accent1">
            <a:hueOff val="0"/>
            <a:satOff val="0"/>
            <a:lumOff val="0"/>
            <a:alphaOff val="0"/>
          </a:schemeClr>
        </a:solidFill>
        <a:ln w="2222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t>Mapping of exams to programmatic goals</a:t>
          </a:r>
          <a:endParaRPr lang="en-US" sz="1200" kern="1200" dirty="0"/>
        </a:p>
      </dsp:txBody>
      <dsp:txXfrm>
        <a:off x="1838025" y="851967"/>
        <a:ext cx="1501585" cy="1060212"/>
      </dsp:txXfrm>
    </dsp:sp>
    <dsp:sp modelId="{B345F654-3398-AB40-B87D-DCB1CBF3B3E3}">
      <dsp:nvSpPr>
        <dsp:cNvPr id="0" name=""/>
        <dsp:cNvSpPr/>
      </dsp:nvSpPr>
      <dsp:spPr>
        <a:xfrm rot="9182377">
          <a:off x="3429961" y="2602192"/>
          <a:ext cx="409257" cy="619970"/>
        </a:xfrm>
        <a:prstGeom prst="leftArrow">
          <a:avLst>
            <a:gd name="adj1" fmla="val 60000"/>
            <a:gd name="adj2" fmla="val 50000"/>
          </a:avLst>
        </a:prstGeom>
        <a:solidFill>
          <a:schemeClr val="accent1">
            <a:lumMod val="60000"/>
            <a:lumOff val="40000"/>
          </a:schemeClr>
        </a:solidFill>
        <a:ln w="22225">
          <a:solidFill>
            <a:srgbClr val="7030A0"/>
          </a:solidFill>
        </a:ln>
        <a:effectLst/>
      </dsp:spPr>
      <dsp:style>
        <a:lnRef idx="0">
          <a:scrgbClr r="0" g="0" b="0"/>
        </a:lnRef>
        <a:fillRef idx="1">
          <a:scrgbClr r="0" g="0" b="0"/>
        </a:fillRef>
        <a:effectRef idx="0">
          <a:scrgbClr r="0" g="0" b="0"/>
        </a:effectRef>
        <a:fontRef idx="minor">
          <a:schemeClr val="lt1"/>
        </a:fontRef>
      </dsp:style>
    </dsp:sp>
    <dsp:sp modelId="{5A3E7ABD-FB27-884B-BD49-F6A06E18C431}">
      <dsp:nvSpPr>
        <dsp:cNvPr id="0" name=""/>
        <dsp:cNvSpPr/>
      </dsp:nvSpPr>
      <dsp:spPr>
        <a:xfrm>
          <a:off x="3847487" y="1582653"/>
          <a:ext cx="1342738" cy="1179904"/>
        </a:xfrm>
        <a:prstGeom prst="roundRect">
          <a:avLst>
            <a:gd name="adj" fmla="val 10000"/>
          </a:avLst>
        </a:prstGeom>
        <a:solidFill>
          <a:schemeClr val="accent1">
            <a:hueOff val="0"/>
            <a:satOff val="0"/>
            <a:lumOff val="0"/>
            <a:alphaOff val="0"/>
          </a:schemeClr>
        </a:solidFill>
        <a:ln w="2222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t>Transparent system of assessment analysis </a:t>
          </a:r>
          <a:endParaRPr lang="en-US" sz="1200" kern="1200" dirty="0"/>
        </a:p>
      </dsp:txBody>
      <dsp:txXfrm>
        <a:off x="3882045" y="1617211"/>
        <a:ext cx="1273622" cy="11107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75C93B-3103-DE47-9F4E-C233723B524B}">
      <dsp:nvSpPr>
        <dsp:cNvPr id="0" name=""/>
        <dsp:cNvSpPr/>
      </dsp:nvSpPr>
      <dsp:spPr>
        <a:xfrm>
          <a:off x="1847371" y="0"/>
          <a:ext cx="5145206" cy="5145206"/>
        </a:xfrm>
        <a:prstGeom prst="triangle">
          <a:avLst/>
        </a:prstGeom>
        <a:gradFill rotWithShape="0">
          <a:gsLst>
            <a:gs pos="0">
              <a:schemeClr val="accent1">
                <a:hueOff val="0"/>
                <a:satOff val="0"/>
                <a:alphaOff val="0"/>
                <a:satMod val="103000"/>
                <a:tint val="94000"/>
                <a:lumMod val="47000"/>
              </a:schemeClr>
            </a:gs>
            <a:gs pos="39000">
              <a:schemeClr val="accent2"/>
            </a:gs>
            <a:gs pos="78000">
              <a:schemeClr val="accent2"/>
            </a:gs>
            <a:gs pos="54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2FB8841-F65E-684C-99E3-E607B9A9BFFE}">
      <dsp:nvSpPr>
        <dsp:cNvPr id="0" name=""/>
        <dsp:cNvSpPr/>
      </dsp:nvSpPr>
      <dsp:spPr>
        <a:xfrm>
          <a:off x="4484939" y="662526"/>
          <a:ext cx="5152123" cy="1217966"/>
        </a:xfrm>
        <a:prstGeom prst="roundRect">
          <a:avLst/>
        </a:prstGeom>
        <a:solidFill>
          <a:schemeClr val="accent1">
            <a:lumMod val="75000"/>
            <a:alpha val="90000"/>
          </a:schemeClr>
        </a:solidFill>
        <a:ln w="22225" cap="flat" cmpd="sng" algn="ctr">
          <a:solidFill>
            <a:schemeClr val="bg1"/>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US" sz="1800" kern="1200" dirty="0">
            <a:solidFill>
              <a:schemeClr val="bg1"/>
            </a:solidFill>
          </a:endParaRPr>
        </a:p>
      </dsp:txBody>
      <dsp:txXfrm>
        <a:off x="4544395" y="721982"/>
        <a:ext cx="5033211" cy="1099054"/>
      </dsp:txXfrm>
    </dsp:sp>
    <dsp:sp modelId="{15F6F021-1DA2-9741-8A88-CB4F3EE1B090}">
      <dsp:nvSpPr>
        <dsp:cNvPr id="0" name=""/>
        <dsp:cNvSpPr/>
      </dsp:nvSpPr>
      <dsp:spPr>
        <a:xfrm>
          <a:off x="4501075" y="2032739"/>
          <a:ext cx="5119850" cy="1217966"/>
        </a:xfrm>
        <a:prstGeom prst="roundRect">
          <a:avLst/>
        </a:prstGeom>
        <a:solidFill>
          <a:schemeClr val="accent1">
            <a:lumMod val="75000"/>
            <a:alpha val="90000"/>
          </a:schemeClr>
        </a:solidFill>
        <a:ln w="22225" cap="flat" cmpd="sng" algn="ctr">
          <a:solidFill>
            <a:schemeClr val="bg1"/>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Students and instructors are able to use assessment reports to gauge student learning and monitor retention of information</a:t>
          </a:r>
          <a:endParaRPr lang="en-US" sz="2000" b="0" kern="1200" dirty="0">
            <a:solidFill>
              <a:schemeClr val="bg1"/>
            </a:solidFill>
          </a:endParaRPr>
        </a:p>
      </dsp:txBody>
      <dsp:txXfrm>
        <a:off x="4560531" y="2092195"/>
        <a:ext cx="5000938" cy="1099054"/>
      </dsp:txXfrm>
    </dsp:sp>
    <dsp:sp modelId="{467A78B3-C4C7-6646-A59D-4EC238C91781}">
      <dsp:nvSpPr>
        <dsp:cNvPr id="0" name=""/>
        <dsp:cNvSpPr/>
      </dsp:nvSpPr>
      <dsp:spPr>
        <a:xfrm>
          <a:off x="4484939" y="3402951"/>
          <a:ext cx="5152123" cy="1217966"/>
        </a:xfrm>
        <a:prstGeom prst="roundRect">
          <a:avLst/>
        </a:prstGeom>
        <a:solidFill>
          <a:schemeClr val="accent1">
            <a:lumMod val="75000"/>
            <a:alpha val="90000"/>
          </a:schemeClr>
        </a:solidFill>
        <a:ln w="22225" cap="flat" cmpd="sng" algn="ctr">
          <a:solidFill>
            <a:schemeClr val="bg1"/>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Instructors and the program can use </a:t>
          </a:r>
          <a:r>
            <a:rPr lang="en-US" sz="2000" kern="1200" dirty="0" err="1">
              <a:solidFill>
                <a:schemeClr val="bg1"/>
              </a:solidFill>
            </a:rPr>
            <a:t>ExamSoft</a:t>
          </a:r>
          <a:r>
            <a:rPr lang="en-US" sz="2000" kern="1200" dirty="0">
              <a:solidFill>
                <a:schemeClr val="bg1"/>
              </a:solidFill>
            </a:rPr>
            <a:t> generate reports as a tool to discern level of understanding on micro and macro levels (student/class)</a:t>
          </a:r>
        </a:p>
      </dsp:txBody>
      <dsp:txXfrm>
        <a:off x="4544395" y="3462407"/>
        <a:ext cx="5033211" cy="1099054"/>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cdr:x>
      <cdr:y>0.64438</cdr:y>
    </cdr:from>
    <cdr:to>
      <cdr:x>0.76294</cdr:x>
      <cdr:y>0.7412</cdr:y>
    </cdr:to>
    <cdr:sp macro="" textlink="">
      <cdr:nvSpPr>
        <cdr:cNvPr id="2" name="TextBox 1">
          <a:extLst xmlns:a="http://schemas.openxmlformats.org/drawingml/2006/main">
            <a:ext uri="{FF2B5EF4-FFF2-40B4-BE49-F238E27FC236}">
              <a16:creationId xmlns:a16="http://schemas.microsoft.com/office/drawing/2014/main" id="{17532CB6-F3F4-EB4D-ACA6-E771D339799E}"/>
            </a:ext>
          </a:extLst>
        </cdr:cNvPr>
        <cdr:cNvSpPr txBox="1"/>
      </cdr:nvSpPr>
      <cdr:spPr>
        <a:xfrm xmlns:a="http://schemas.openxmlformats.org/drawingml/2006/main">
          <a:off x="4064000" y="3491687"/>
          <a:ext cx="2137150" cy="5246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000" b="1" dirty="0">
              <a:solidFill>
                <a:schemeClr val="bg1"/>
              </a:solidFill>
            </a:rPr>
            <a:t>Biochemistry</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97E733-853E-F940-A831-2ED3D5296B98}" type="datetimeFigureOut">
              <a:rPr lang="en-US" smtClean="0"/>
              <a:t>3/28/19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0B3508-92E3-0B48-810D-4FA5AC31A19B}" type="slidenum">
              <a:rPr lang="en-US" smtClean="0"/>
              <a:t>‹#›</a:t>
            </a:fld>
            <a:endParaRPr lang="en-US"/>
          </a:p>
        </p:txBody>
      </p:sp>
    </p:spTree>
    <p:extLst>
      <p:ext uri="{BB962C8B-B14F-4D97-AF65-F5344CB8AC3E}">
        <p14:creationId xmlns:p14="http://schemas.microsoft.com/office/powerpoint/2010/main" val="1013930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0B3508-92E3-0B48-810D-4FA5AC31A19B}" type="slidenum">
              <a:rPr lang="en-US" smtClean="0"/>
              <a:t>3</a:t>
            </a:fld>
            <a:endParaRPr lang="en-US"/>
          </a:p>
        </p:txBody>
      </p:sp>
    </p:spTree>
    <p:extLst>
      <p:ext uri="{BB962C8B-B14F-4D97-AF65-F5344CB8AC3E}">
        <p14:creationId xmlns:p14="http://schemas.microsoft.com/office/powerpoint/2010/main" val="2891674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0B3508-92E3-0B48-810D-4FA5AC31A19B}" type="slidenum">
              <a:rPr lang="en-US" smtClean="0"/>
              <a:t>4</a:t>
            </a:fld>
            <a:endParaRPr lang="en-US"/>
          </a:p>
        </p:txBody>
      </p:sp>
    </p:spTree>
    <p:extLst>
      <p:ext uri="{BB962C8B-B14F-4D97-AF65-F5344CB8AC3E}">
        <p14:creationId xmlns:p14="http://schemas.microsoft.com/office/powerpoint/2010/main" val="4252175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Yet, this line of reasoning does not fully address the discrepancy that exists between STEM field pursuers and their representation in the workforce. Alternately, one can argue that the dearth of diversity in the STEM workforce is due to a lack of rigorous preparation.  Not all STEM studies are made equal and not all programs focus on the combination of academic preparation and the acquisition of a diverse skill-set, which implies that many graduates with STEM degrees do not possess the hands-on, real-world experience and soft skills needed to compete in the workforce.  Biomedical hubs, such as the greater Boston area, are attractive to many underrepresented STEM graduates and therefore present a challenge to 4-year institutions to make it a priority to develop underrepresented students’ interests and talents in STEM.   The National Academies of Sciences, Engineering, and Medicine encourage us to recognize that there is an opportunity to expand and diversify the nation’s STEM workforce and STEM-skilled workers by providing more opportunities to engage in high-quality STEM learning and experiences</a:t>
            </a:r>
            <a:r>
              <a:rPr lang="en-US" sz="1200" kern="1200" baseline="30000" dirty="0">
                <a:solidFill>
                  <a:schemeClr val="tx1"/>
                </a:solidFill>
                <a:effectLst/>
                <a:latin typeface="+mn-lt"/>
                <a:ea typeface="+mn-ea"/>
                <a:cs typeface="+mn-cs"/>
              </a:rPr>
              <a:t>6</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E90B3508-92E3-0B48-810D-4FA5AC31A19B}" type="slidenum">
              <a:rPr lang="en-US" smtClean="0"/>
              <a:t>7</a:t>
            </a:fld>
            <a:endParaRPr lang="en-US"/>
          </a:p>
        </p:txBody>
      </p:sp>
    </p:spTree>
    <p:extLst>
      <p:ext uri="{BB962C8B-B14F-4D97-AF65-F5344CB8AC3E}">
        <p14:creationId xmlns:p14="http://schemas.microsoft.com/office/powerpoint/2010/main" val="513025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Undergraduate students often appear to be treated as interchangeable entities without acknowledgment of the central role of the individual students, their learning histories, and their personal characteristics in the student-centered nature of “how” we aspire to teach.</a:t>
            </a:r>
          </a:p>
          <a:p>
            <a:r>
              <a:rPr lang="en-US" sz="1200" kern="1200" dirty="0">
                <a:solidFill>
                  <a:schemeClr val="tx1"/>
                </a:solidFill>
                <a:effectLst/>
                <a:latin typeface="+mn-lt"/>
                <a:ea typeface="+mn-ea"/>
                <a:cs typeface="+mn-cs"/>
              </a:rPr>
              <a:t>(Kimberly Tanner)—</a:t>
            </a:r>
            <a:r>
              <a:rPr lang="en-US" sz="1200" i="1" kern="1200" dirty="0">
                <a:solidFill>
                  <a:schemeClr val="tx1"/>
                </a:solidFill>
                <a:effectLst/>
                <a:latin typeface="+mn-lt"/>
                <a:ea typeface="+mn-ea"/>
                <a:cs typeface="+mn-cs"/>
              </a:rPr>
              <a:t> justifying my approach [when I started the restructuring process for BLCS, I had to understand where are students were coming from in order to really know how the program can best address their needs.]  </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Hard skills: science, research, trouble shooting, critical thinking, data analysis</a:t>
            </a:r>
          </a:p>
          <a:p>
            <a:r>
              <a:rPr lang="en-US" sz="1200" i="1" kern="1200" dirty="0">
                <a:solidFill>
                  <a:schemeClr val="tx1"/>
                </a:solidFill>
                <a:effectLst/>
                <a:latin typeface="+mn-lt"/>
                <a:ea typeface="+mn-ea"/>
                <a:cs typeface="+mn-cs"/>
              </a:rPr>
              <a:t>Soft skills: writing, oral presentations, self-advocacy</a:t>
            </a:r>
            <a:endParaRPr lang="en-US" sz="1200" kern="1200" dirty="0">
              <a:solidFill>
                <a:schemeClr val="tx1"/>
              </a:solidFill>
              <a:effectLst/>
              <a:latin typeface="+mn-lt"/>
              <a:ea typeface="+mn-ea"/>
              <a:cs typeface="+mn-cs"/>
            </a:endParaRPr>
          </a:p>
          <a:p>
            <a:r>
              <a:rPr lang="en-US" sz="1200" u="none" strike="noStrike"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u="none" strike="noStrike"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90B3508-92E3-0B48-810D-4FA5AC31A19B}" type="slidenum">
              <a:rPr lang="en-US" smtClean="0"/>
              <a:t>8</a:t>
            </a:fld>
            <a:endParaRPr lang="en-US"/>
          </a:p>
        </p:txBody>
      </p:sp>
    </p:spTree>
    <p:extLst>
      <p:ext uri="{BB962C8B-B14F-4D97-AF65-F5344CB8AC3E}">
        <p14:creationId xmlns:p14="http://schemas.microsoft.com/office/powerpoint/2010/main" val="308125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 efficacy-–trying to address the issue of students not knowing how to present themselves (market their skills, </a:t>
            </a:r>
            <a:r>
              <a:rPr lang="en-US" dirty="0" err="1"/>
              <a:t>etc</a:t>
            </a:r>
            <a:r>
              <a:rPr lang="en-US" dirty="0"/>
              <a:t>)</a:t>
            </a:r>
          </a:p>
          <a:p>
            <a:r>
              <a:rPr lang="en-US" dirty="0"/>
              <a:t>Sustainability of intervention efforts and self-efficacy among students</a:t>
            </a:r>
          </a:p>
          <a:p>
            <a:r>
              <a:rPr lang="en-US" dirty="0"/>
              <a:t>Writing workshops; CV/resume workshops; networking (approaching </a:t>
            </a:r>
            <a:r>
              <a:rPr lang="en-US" dirty="0" err="1"/>
              <a:t>Pis</a:t>
            </a:r>
            <a:r>
              <a:rPr lang="en-US" dirty="0"/>
              <a:t>)</a:t>
            </a:r>
          </a:p>
          <a:p>
            <a:r>
              <a:rPr lang="en-US" sz="1200" b="1" i="1" kern="1200" dirty="0">
                <a:solidFill>
                  <a:schemeClr val="tx1"/>
                </a:solidFill>
                <a:effectLst/>
                <a:latin typeface="+mn-lt"/>
                <a:ea typeface="+mn-ea"/>
                <a:cs typeface="+mn-cs"/>
              </a:rPr>
              <a:t>Inform students about the following: </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Understanding the value of gaining effective study skills. </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Understanding how to leverage the skills gained throughout the program</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Learning how to take advantage of the opportunities available to them on the med campus</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Learning how to articulate their thoughts about the science they are learning</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Understanding how to seek advice about next steps </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Understanding the purpose and value of pre-requisites (taking the appropriate courses at the appropriate time).</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90B3508-92E3-0B48-810D-4FA5AC31A19B}" type="slidenum">
              <a:rPr lang="en-US" smtClean="0"/>
              <a:t>10</a:t>
            </a:fld>
            <a:endParaRPr lang="en-US"/>
          </a:p>
        </p:txBody>
      </p:sp>
    </p:spTree>
    <p:extLst>
      <p:ext uri="{BB962C8B-B14F-4D97-AF65-F5344CB8AC3E}">
        <p14:creationId xmlns:p14="http://schemas.microsoft.com/office/powerpoint/2010/main" val="3277145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 efficacy-–trying to address the issue of students not knowing how to present themselves (market their skills, </a:t>
            </a:r>
            <a:r>
              <a:rPr lang="en-US" dirty="0" err="1"/>
              <a:t>etc</a:t>
            </a:r>
            <a:r>
              <a:rPr lang="en-US" dirty="0"/>
              <a:t>)</a:t>
            </a:r>
          </a:p>
          <a:p>
            <a:r>
              <a:rPr lang="en-US" dirty="0"/>
              <a:t>Sustainability of intervention efforts and self-efficacy among students</a:t>
            </a:r>
          </a:p>
          <a:p>
            <a:r>
              <a:rPr lang="en-US" dirty="0"/>
              <a:t>Writing workshops; CV/resume workshops; networking (approaching </a:t>
            </a:r>
            <a:r>
              <a:rPr lang="en-US" dirty="0" err="1"/>
              <a:t>Pis</a:t>
            </a:r>
            <a:r>
              <a:rPr lang="en-US" dirty="0"/>
              <a:t>)</a:t>
            </a:r>
          </a:p>
          <a:p>
            <a:r>
              <a:rPr lang="en-US" sz="1200" b="1" i="1" kern="1200" dirty="0">
                <a:solidFill>
                  <a:schemeClr val="tx1"/>
                </a:solidFill>
                <a:effectLst/>
                <a:latin typeface="+mn-lt"/>
                <a:ea typeface="+mn-ea"/>
                <a:cs typeface="+mn-cs"/>
              </a:rPr>
              <a:t>Inform students about the following: </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Understanding the value of gaining effective study skills. </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Understanding how to leverage the skills gained throughout the program</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Learning how to take advantage of the opportunities available to them on the med campus</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Learning how to articulate their thoughts about the science they are learning</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Understanding how to seek advice about next steps </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Understanding the purpose and value of pre-requisites (taking the appropriate courses at the appropriate time).</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90B3508-92E3-0B48-810D-4FA5AC31A19B}" type="slidenum">
              <a:rPr lang="en-US" smtClean="0"/>
              <a:t>11</a:t>
            </a:fld>
            <a:endParaRPr lang="en-US"/>
          </a:p>
        </p:txBody>
      </p:sp>
    </p:spTree>
    <p:extLst>
      <p:ext uri="{BB962C8B-B14F-4D97-AF65-F5344CB8AC3E}">
        <p14:creationId xmlns:p14="http://schemas.microsoft.com/office/powerpoint/2010/main" val="3203083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 efficacy-–trying to address the issue of students not knowing how to present themselves (market their skills, </a:t>
            </a:r>
            <a:r>
              <a:rPr lang="en-US" dirty="0" err="1"/>
              <a:t>etc</a:t>
            </a:r>
            <a:r>
              <a:rPr lang="en-US" dirty="0"/>
              <a:t>)</a:t>
            </a:r>
          </a:p>
          <a:p>
            <a:r>
              <a:rPr lang="en-US" dirty="0"/>
              <a:t>Sustainability of intervention efforts and self-efficacy among students</a:t>
            </a:r>
          </a:p>
          <a:p>
            <a:r>
              <a:rPr lang="en-US" dirty="0"/>
              <a:t>Writing workshops; CV/resume workshops; networking (approaching </a:t>
            </a:r>
            <a:r>
              <a:rPr lang="en-US" dirty="0" err="1"/>
              <a:t>Pis</a:t>
            </a:r>
            <a:r>
              <a:rPr lang="en-US" dirty="0"/>
              <a:t>)</a:t>
            </a:r>
          </a:p>
          <a:p>
            <a:r>
              <a:rPr lang="en-US" sz="1200" b="1" i="1" kern="1200" dirty="0">
                <a:solidFill>
                  <a:schemeClr val="tx1"/>
                </a:solidFill>
                <a:effectLst/>
                <a:latin typeface="+mn-lt"/>
                <a:ea typeface="+mn-ea"/>
                <a:cs typeface="+mn-cs"/>
              </a:rPr>
              <a:t>Inform students about the following: </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Understanding the value of gaining effective study skills. </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Understanding how to leverage the skills gained throughout the program</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Learning how to take advantage of the opportunities available to them on the med campus</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Learning how to articulate their thoughts about the science they are learning</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Understanding how to seek advice about next steps </a:t>
            </a:r>
            <a:endParaRPr lang="en-US" sz="1200" b="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Understanding the purpose and value of pre-requisites (taking the appropriate courses at the appropriate time).</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90B3508-92E3-0B48-810D-4FA5AC31A19B}" type="slidenum">
              <a:rPr lang="en-US" smtClean="0"/>
              <a:t>12</a:t>
            </a:fld>
            <a:endParaRPr lang="en-US"/>
          </a:p>
        </p:txBody>
      </p:sp>
    </p:spTree>
    <p:extLst>
      <p:ext uri="{BB962C8B-B14F-4D97-AF65-F5344CB8AC3E}">
        <p14:creationId xmlns:p14="http://schemas.microsoft.com/office/powerpoint/2010/main" val="1699017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0B3508-92E3-0B48-810D-4FA5AC31A19B}" type="slidenum">
              <a:rPr lang="en-US" smtClean="0"/>
              <a:t>13</a:t>
            </a:fld>
            <a:endParaRPr lang="en-US"/>
          </a:p>
        </p:txBody>
      </p:sp>
    </p:spTree>
    <p:extLst>
      <p:ext uri="{BB962C8B-B14F-4D97-AF65-F5344CB8AC3E}">
        <p14:creationId xmlns:p14="http://schemas.microsoft.com/office/powerpoint/2010/main" val="933561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51367-4466-6D42-B378-E26BE03856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AD78D8-5896-C04F-8E51-EEAB467452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02A561-2871-DA46-A3BC-71D7D41883B1}"/>
              </a:ext>
            </a:extLst>
          </p:cNvPr>
          <p:cNvSpPr>
            <a:spLocks noGrp="1"/>
          </p:cNvSpPr>
          <p:nvPr>
            <p:ph type="dt" sz="half" idx="10"/>
          </p:nvPr>
        </p:nvSpPr>
        <p:spPr/>
        <p:txBody>
          <a:bodyPr/>
          <a:lstStyle/>
          <a:p>
            <a:fld id="{B75A17C0-DBC4-0A42-858A-3B7F4783D0E4}" type="datetimeFigureOut">
              <a:rPr lang="en-US" smtClean="0"/>
              <a:t>3/28/19</a:t>
            </a:fld>
            <a:endParaRPr lang="en-US"/>
          </a:p>
        </p:txBody>
      </p:sp>
      <p:sp>
        <p:nvSpPr>
          <p:cNvPr id="5" name="Footer Placeholder 4">
            <a:extLst>
              <a:ext uri="{FF2B5EF4-FFF2-40B4-BE49-F238E27FC236}">
                <a16:creationId xmlns:a16="http://schemas.microsoft.com/office/drawing/2014/main" id="{D9DAC5C6-4A0A-0848-B9FE-DFA89934FC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AB189A-F7D1-6442-80E8-611797BDBAE0}"/>
              </a:ext>
            </a:extLst>
          </p:cNvPr>
          <p:cNvSpPr>
            <a:spLocks noGrp="1"/>
          </p:cNvSpPr>
          <p:nvPr>
            <p:ph type="sldNum" sz="quarter" idx="12"/>
          </p:nvPr>
        </p:nvSpPr>
        <p:spPr/>
        <p:txBody>
          <a:bodyPr/>
          <a:lstStyle/>
          <a:p>
            <a:fld id="{24E837BF-1080-634C-BB8A-61C8EAD250E9}" type="slidenum">
              <a:rPr lang="en-US" smtClean="0"/>
              <a:t>‹#›</a:t>
            </a:fld>
            <a:endParaRPr lang="en-US"/>
          </a:p>
        </p:txBody>
      </p:sp>
    </p:spTree>
    <p:extLst>
      <p:ext uri="{BB962C8B-B14F-4D97-AF65-F5344CB8AC3E}">
        <p14:creationId xmlns:p14="http://schemas.microsoft.com/office/powerpoint/2010/main" val="4148655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A1C67-64CD-F243-970D-D91D03E71B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EDC7F4-0F65-5541-9C6D-28BFBE74A64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816ACE-226E-A242-8AA4-BC9C60A3DB6F}"/>
              </a:ext>
            </a:extLst>
          </p:cNvPr>
          <p:cNvSpPr>
            <a:spLocks noGrp="1"/>
          </p:cNvSpPr>
          <p:nvPr>
            <p:ph type="dt" sz="half" idx="10"/>
          </p:nvPr>
        </p:nvSpPr>
        <p:spPr/>
        <p:txBody>
          <a:bodyPr/>
          <a:lstStyle/>
          <a:p>
            <a:fld id="{B75A17C0-DBC4-0A42-858A-3B7F4783D0E4}" type="datetimeFigureOut">
              <a:rPr lang="en-US" smtClean="0"/>
              <a:t>3/28/19</a:t>
            </a:fld>
            <a:endParaRPr lang="en-US"/>
          </a:p>
        </p:txBody>
      </p:sp>
      <p:sp>
        <p:nvSpPr>
          <p:cNvPr id="5" name="Footer Placeholder 4">
            <a:extLst>
              <a:ext uri="{FF2B5EF4-FFF2-40B4-BE49-F238E27FC236}">
                <a16:creationId xmlns:a16="http://schemas.microsoft.com/office/drawing/2014/main" id="{0DA11E95-5AA9-1B45-9C06-CD0319308A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9D0CB8-2E99-204C-9135-0E78D94B1DBF}"/>
              </a:ext>
            </a:extLst>
          </p:cNvPr>
          <p:cNvSpPr>
            <a:spLocks noGrp="1"/>
          </p:cNvSpPr>
          <p:nvPr>
            <p:ph type="sldNum" sz="quarter" idx="12"/>
          </p:nvPr>
        </p:nvSpPr>
        <p:spPr/>
        <p:txBody>
          <a:bodyPr/>
          <a:lstStyle/>
          <a:p>
            <a:fld id="{24E837BF-1080-634C-BB8A-61C8EAD250E9}" type="slidenum">
              <a:rPr lang="en-US" smtClean="0"/>
              <a:t>‹#›</a:t>
            </a:fld>
            <a:endParaRPr lang="en-US"/>
          </a:p>
        </p:txBody>
      </p:sp>
    </p:spTree>
    <p:extLst>
      <p:ext uri="{BB962C8B-B14F-4D97-AF65-F5344CB8AC3E}">
        <p14:creationId xmlns:p14="http://schemas.microsoft.com/office/powerpoint/2010/main" val="2014794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426F5-9D54-9F4F-8DCE-A4AAD6E236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6B4A26-D617-8141-B0AF-BD76EDBDC5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9BC3D76-9AE9-4840-A80D-3C50FDD03E46}"/>
              </a:ext>
            </a:extLst>
          </p:cNvPr>
          <p:cNvSpPr>
            <a:spLocks noGrp="1"/>
          </p:cNvSpPr>
          <p:nvPr>
            <p:ph type="dt" sz="half" idx="10"/>
          </p:nvPr>
        </p:nvSpPr>
        <p:spPr/>
        <p:txBody>
          <a:bodyPr/>
          <a:lstStyle/>
          <a:p>
            <a:fld id="{B75A17C0-DBC4-0A42-858A-3B7F4783D0E4}" type="datetimeFigureOut">
              <a:rPr lang="en-US" smtClean="0"/>
              <a:t>3/28/19</a:t>
            </a:fld>
            <a:endParaRPr lang="en-US"/>
          </a:p>
        </p:txBody>
      </p:sp>
      <p:sp>
        <p:nvSpPr>
          <p:cNvPr id="5" name="Footer Placeholder 4">
            <a:extLst>
              <a:ext uri="{FF2B5EF4-FFF2-40B4-BE49-F238E27FC236}">
                <a16:creationId xmlns:a16="http://schemas.microsoft.com/office/drawing/2014/main" id="{509B61DE-9B88-974A-91E9-E5D3D07FEA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64595D-CC56-6E42-B227-0CE123AEE7C0}"/>
              </a:ext>
            </a:extLst>
          </p:cNvPr>
          <p:cNvSpPr>
            <a:spLocks noGrp="1"/>
          </p:cNvSpPr>
          <p:nvPr>
            <p:ph type="sldNum" sz="quarter" idx="12"/>
          </p:nvPr>
        </p:nvSpPr>
        <p:spPr/>
        <p:txBody>
          <a:bodyPr/>
          <a:lstStyle/>
          <a:p>
            <a:fld id="{24E837BF-1080-634C-BB8A-61C8EAD250E9}" type="slidenum">
              <a:rPr lang="en-US" smtClean="0"/>
              <a:t>‹#›</a:t>
            </a:fld>
            <a:endParaRPr lang="en-US"/>
          </a:p>
        </p:txBody>
      </p:sp>
    </p:spTree>
    <p:extLst>
      <p:ext uri="{BB962C8B-B14F-4D97-AF65-F5344CB8AC3E}">
        <p14:creationId xmlns:p14="http://schemas.microsoft.com/office/powerpoint/2010/main" val="2321406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A2CE1-C754-2A43-9059-32431C0F40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21BECC-3067-1A42-B42C-007D96304E5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D9D712-7420-0D4D-95F4-5D66742803B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E64083-5BFF-8A46-AB7D-E1FDFF77D949}"/>
              </a:ext>
            </a:extLst>
          </p:cNvPr>
          <p:cNvSpPr>
            <a:spLocks noGrp="1"/>
          </p:cNvSpPr>
          <p:nvPr>
            <p:ph type="dt" sz="half" idx="10"/>
          </p:nvPr>
        </p:nvSpPr>
        <p:spPr/>
        <p:txBody>
          <a:bodyPr/>
          <a:lstStyle/>
          <a:p>
            <a:fld id="{B75A17C0-DBC4-0A42-858A-3B7F4783D0E4}" type="datetimeFigureOut">
              <a:rPr lang="en-US" smtClean="0"/>
              <a:t>3/28/19</a:t>
            </a:fld>
            <a:endParaRPr lang="en-US"/>
          </a:p>
        </p:txBody>
      </p:sp>
      <p:sp>
        <p:nvSpPr>
          <p:cNvPr id="6" name="Footer Placeholder 5">
            <a:extLst>
              <a:ext uri="{FF2B5EF4-FFF2-40B4-BE49-F238E27FC236}">
                <a16:creationId xmlns:a16="http://schemas.microsoft.com/office/drawing/2014/main" id="{213A2AE0-6002-FE45-8E5F-968D4E1492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546ED1-14AB-904C-B8DF-6FA94ADF678C}"/>
              </a:ext>
            </a:extLst>
          </p:cNvPr>
          <p:cNvSpPr>
            <a:spLocks noGrp="1"/>
          </p:cNvSpPr>
          <p:nvPr>
            <p:ph type="sldNum" sz="quarter" idx="12"/>
          </p:nvPr>
        </p:nvSpPr>
        <p:spPr/>
        <p:txBody>
          <a:bodyPr/>
          <a:lstStyle/>
          <a:p>
            <a:fld id="{24E837BF-1080-634C-BB8A-61C8EAD250E9}" type="slidenum">
              <a:rPr lang="en-US" smtClean="0"/>
              <a:t>‹#›</a:t>
            </a:fld>
            <a:endParaRPr lang="en-US"/>
          </a:p>
        </p:txBody>
      </p:sp>
    </p:spTree>
    <p:extLst>
      <p:ext uri="{BB962C8B-B14F-4D97-AF65-F5344CB8AC3E}">
        <p14:creationId xmlns:p14="http://schemas.microsoft.com/office/powerpoint/2010/main" val="1204782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C831E-6109-4940-9529-DC88A47A5F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E6D673-AB41-614F-8748-EF4638E70E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56E88DE-B6AC-BD47-9D02-040C85D83C4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39FFD2-C8DE-AB49-9CC6-427926361C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402CE06-9770-324D-8AF2-8A3871DE267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F31FCF-CF5B-974D-B986-FAD7916EBDC1}"/>
              </a:ext>
            </a:extLst>
          </p:cNvPr>
          <p:cNvSpPr>
            <a:spLocks noGrp="1"/>
          </p:cNvSpPr>
          <p:nvPr>
            <p:ph type="dt" sz="half" idx="10"/>
          </p:nvPr>
        </p:nvSpPr>
        <p:spPr/>
        <p:txBody>
          <a:bodyPr/>
          <a:lstStyle/>
          <a:p>
            <a:fld id="{B75A17C0-DBC4-0A42-858A-3B7F4783D0E4}" type="datetimeFigureOut">
              <a:rPr lang="en-US" smtClean="0"/>
              <a:t>3/28/19</a:t>
            </a:fld>
            <a:endParaRPr lang="en-US"/>
          </a:p>
        </p:txBody>
      </p:sp>
      <p:sp>
        <p:nvSpPr>
          <p:cNvPr id="8" name="Footer Placeholder 7">
            <a:extLst>
              <a:ext uri="{FF2B5EF4-FFF2-40B4-BE49-F238E27FC236}">
                <a16:creationId xmlns:a16="http://schemas.microsoft.com/office/drawing/2014/main" id="{6259C26F-2B7D-3842-A7B3-4414EF655EF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C696FA-CF7F-204C-9A4D-E3A89622E427}"/>
              </a:ext>
            </a:extLst>
          </p:cNvPr>
          <p:cNvSpPr>
            <a:spLocks noGrp="1"/>
          </p:cNvSpPr>
          <p:nvPr>
            <p:ph type="sldNum" sz="quarter" idx="12"/>
          </p:nvPr>
        </p:nvSpPr>
        <p:spPr/>
        <p:txBody>
          <a:bodyPr/>
          <a:lstStyle/>
          <a:p>
            <a:fld id="{24E837BF-1080-634C-BB8A-61C8EAD250E9}" type="slidenum">
              <a:rPr lang="en-US" smtClean="0"/>
              <a:t>‹#›</a:t>
            </a:fld>
            <a:endParaRPr lang="en-US"/>
          </a:p>
        </p:txBody>
      </p:sp>
    </p:spTree>
    <p:extLst>
      <p:ext uri="{BB962C8B-B14F-4D97-AF65-F5344CB8AC3E}">
        <p14:creationId xmlns:p14="http://schemas.microsoft.com/office/powerpoint/2010/main" val="1951400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39893-3D09-3F44-95CA-2AD37A3F78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5B8C9F-DA31-3546-AC89-2F9CFFC42C19}"/>
              </a:ext>
            </a:extLst>
          </p:cNvPr>
          <p:cNvSpPr>
            <a:spLocks noGrp="1"/>
          </p:cNvSpPr>
          <p:nvPr>
            <p:ph type="dt" sz="half" idx="10"/>
          </p:nvPr>
        </p:nvSpPr>
        <p:spPr/>
        <p:txBody>
          <a:bodyPr/>
          <a:lstStyle/>
          <a:p>
            <a:fld id="{B75A17C0-DBC4-0A42-858A-3B7F4783D0E4}" type="datetimeFigureOut">
              <a:rPr lang="en-US" smtClean="0"/>
              <a:t>3/28/19</a:t>
            </a:fld>
            <a:endParaRPr lang="en-US"/>
          </a:p>
        </p:txBody>
      </p:sp>
      <p:sp>
        <p:nvSpPr>
          <p:cNvPr id="4" name="Footer Placeholder 3">
            <a:extLst>
              <a:ext uri="{FF2B5EF4-FFF2-40B4-BE49-F238E27FC236}">
                <a16:creationId xmlns:a16="http://schemas.microsoft.com/office/drawing/2014/main" id="{53C333B9-782C-C848-ABD8-A6B891674D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74FD4B-2A2A-D649-A9D1-49A7AAEDE8EB}"/>
              </a:ext>
            </a:extLst>
          </p:cNvPr>
          <p:cNvSpPr>
            <a:spLocks noGrp="1"/>
          </p:cNvSpPr>
          <p:nvPr>
            <p:ph type="sldNum" sz="quarter" idx="12"/>
          </p:nvPr>
        </p:nvSpPr>
        <p:spPr/>
        <p:txBody>
          <a:bodyPr/>
          <a:lstStyle/>
          <a:p>
            <a:fld id="{24E837BF-1080-634C-BB8A-61C8EAD250E9}" type="slidenum">
              <a:rPr lang="en-US" smtClean="0"/>
              <a:t>‹#›</a:t>
            </a:fld>
            <a:endParaRPr lang="en-US"/>
          </a:p>
        </p:txBody>
      </p:sp>
    </p:spTree>
    <p:extLst>
      <p:ext uri="{BB962C8B-B14F-4D97-AF65-F5344CB8AC3E}">
        <p14:creationId xmlns:p14="http://schemas.microsoft.com/office/powerpoint/2010/main" val="3324154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AB734E-E8DE-664A-BA6D-AA259F8D295A}"/>
              </a:ext>
            </a:extLst>
          </p:cNvPr>
          <p:cNvSpPr>
            <a:spLocks noGrp="1"/>
          </p:cNvSpPr>
          <p:nvPr>
            <p:ph type="dt" sz="half" idx="10"/>
          </p:nvPr>
        </p:nvSpPr>
        <p:spPr/>
        <p:txBody>
          <a:bodyPr/>
          <a:lstStyle/>
          <a:p>
            <a:fld id="{B75A17C0-DBC4-0A42-858A-3B7F4783D0E4}" type="datetimeFigureOut">
              <a:rPr lang="en-US" smtClean="0"/>
              <a:t>3/28/19</a:t>
            </a:fld>
            <a:endParaRPr lang="en-US"/>
          </a:p>
        </p:txBody>
      </p:sp>
      <p:sp>
        <p:nvSpPr>
          <p:cNvPr id="3" name="Footer Placeholder 2">
            <a:extLst>
              <a:ext uri="{FF2B5EF4-FFF2-40B4-BE49-F238E27FC236}">
                <a16:creationId xmlns:a16="http://schemas.microsoft.com/office/drawing/2014/main" id="{ED1D0644-7181-6D4E-9625-0CA014A595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361957-7D3B-A04A-A29F-3BBDC4A474BD}"/>
              </a:ext>
            </a:extLst>
          </p:cNvPr>
          <p:cNvSpPr>
            <a:spLocks noGrp="1"/>
          </p:cNvSpPr>
          <p:nvPr>
            <p:ph type="sldNum" sz="quarter" idx="12"/>
          </p:nvPr>
        </p:nvSpPr>
        <p:spPr/>
        <p:txBody>
          <a:bodyPr/>
          <a:lstStyle/>
          <a:p>
            <a:fld id="{24E837BF-1080-634C-BB8A-61C8EAD250E9}" type="slidenum">
              <a:rPr lang="en-US" smtClean="0"/>
              <a:t>‹#›</a:t>
            </a:fld>
            <a:endParaRPr lang="en-US"/>
          </a:p>
        </p:txBody>
      </p:sp>
    </p:spTree>
    <p:extLst>
      <p:ext uri="{BB962C8B-B14F-4D97-AF65-F5344CB8AC3E}">
        <p14:creationId xmlns:p14="http://schemas.microsoft.com/office/powerpoint/2010/main" val="2488912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3EDF1-0172-F54E-A6AA-780C36F7E5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3008AE-BCA0-4047-A19C-D4516B37A3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6CCD39-65D7-7A4B-9A79-F37CC09A46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765795B-6B4B-E14C-93C9-4144557D985B}"/>
              </a:ext>
            </a:extLst>
          </p:cNvPr>
          <p:cNvSpPr>
            <a:spLocks noGrp="1"/>
          </p:cNvSpPr>
          <p:nvPr>
            <p:ph type="dt" sz="half" idx="10"/>
          </p:nvPr>
        </p:nvSpPr>
        <p:spPr/>
        <p:txBody>
          <a:bodyPr/>
          <a:lstStyle/>
          <a:p>
            <a:fld id="{B75A17C0-DBC4-0A42-858A-3B7F4783D0E4}" type="datetimeFigureOut">
              <a:rPr lang="en-US" smtClean="0"/>
              <a:t>3/28/19</a:t>
            </a:fld>
            <a:endParaRPr lang="en-US"/>
          </a:p>
        </p:txBody>
      </p:sp>
      <p:sp>
        <p:nvSpPr>
          <p:cNvPr id="6" name="Footer Placeholder 5">
            <a:extLst>
              <a:ext uri="{FF2B5EF4-FFF2-40B4-BE49-F238E27FC236}">
                <a16:creationId xmlns:a16="http://schemas.microsoft.com/office/drawing/2014/main" id="{7A541EF9-E232-9E46-A50E-043758470B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9CBF9C-9C32-4946-90E0-EB865E331B17}"/>
              </a:ext>
            </a:extLst>
          </p:cNvPr>
          <p:cNvSpPr>
            <a:spLocks noGrp="1"/>
          </p:cNvSpPr>
          <p:nvPr>
            <p:ph type="sldNum" sz="quarter" idx="12"/>
          </p:nvPr>
        </p:nvSpPr>
        <p:spPr/>
        <p:txBody>
          <a:bodyPr/>
          <a:lstStyle/>
          <a:p>
            <a:fld id="{24E837BF-1080-634C-BB8A-61C8EAD250E9}" type="slidenum">
              <a:rPr lang="en-US" smtClean="0"/>
              <a:t>‹#›</a:t>
            </a:fld>
            <a:endParaRPr lang="en-US"/>
          </a:p>
        </p:txBody>
      </p:sp>
    </p:spTree>
    <p:extLst>
      <p:ext uri="{BB962C8B-B14F-4D97-AF65-F5344CB8AC3E}">
        <p14:creationId xmlns:p14="http://schemas.microsoft.com/office/powerpoint/2010/main" val="3260098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3CF44-5BB9-7E43-97DF-807FDA0073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71DC8E-B17D-0C4E-8A94-3A33F43A29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FC6572-53A1-4749-A595-D34717FEA8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6AE79D5-FEF2-1146-8E54-08FCFF80BE66}"/>
              </a:ext>
            </a:extLst>
          </p:cNvPr>
          <p:cNvSpPr>
            <a:spLocks noGrp="1"/>
          </p:cNvSpPr>
          <p:nvPr>
            <p:ph type="dt" sz="half" idx="10"/>
          </p:nvPr>
        </p:nvSpPr>
        <p:spPr/>
        <p:txBody>
          <a:bodyPr/>
          <a:lstStyle/>
          <a:p>
            <a:fld id="{B75A17C0-DBC4-0A42-858A-3B7F4783D0E4}" type="datetimeFigureOut">
              <a:rPr lang="en-US" smtClean="0"/>
              <a:t>3/28/19</a:t>
            </a:fld>
            <a:endParaRPr lang="en-US"/>
          </a:p>
        </p:txBody>
      </p:sp>
      <p:sp>
        <p:nvSpPr>
          <p:cNvPr id="6" name="Footer Placeholder 5">
            <a:extLst>
              <a:ext uri="{FF2B5EF4-FFF2-40B4-BE49-F238E27FC236}">
                <a16:creationId xmlns:a16="http://schemas.microsoft.com/office/drawing/2014/main" id="{CD6E8F66-5DDC-2246-9319-CD97EC3769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67F701-EF93-2F47-94AD-42D466B72405}"/>
              </a:ext>
            </a:extLst>
          </p:cNvPr>
          <p:cNvSpPr>
            <a:spLocks noGrp="1"/>
          </p:cNvSpPr>
          <p:nvPr>
            <p:ph type="sldNum" sz="quarter" idx="12"/>
          </p:nvPr>
        </p:nvSpPr>
        <p:spPr/>
        <p:txBody>
          <a:bodyPr/>
          <a:lstStyle/>
          <a:p>
            <a:fld id="{24E837BF-1080-634C-BB8A-61C8EAD250E9}" type="slidenum">
              <a:rPr lang="en-US" smtClean="0"/>
              <a:t>‹#›</a:t>
            </a:fld>
            <a:endParaRPr lang="en-US"/>
          </a:p>
        </p:txBody>
      </p:sp>
    </p:spTree>
    <p:extLst>
      <p:ext uri="{BB962C8B-B14F-4D97-AF65-F5344CB8AC3E}">
        <p14:creationId xmlns:p14="http://schemas.microsoft.com/office/powerpoint/2010/main" val="4146672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AD18F-BC78-514E-B465-7EAF5E5BDF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D21BEB-270D-0646-99B6-71FE8458D24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9973E3-DA39-3B4B-90E1-B321FC971448}"/>
              </a:ext>
            </a:extLst>
          </p:cNvPr>
          <p:cNvSpPr>
            <a:spLocks noGrp="1"/>
          </p:cNvSpPr>
          <p:nvPr>
            <p:ph type="dt" sz="half" idx="10"/>
          </p:nvPr>
        </p:nvSpPr>
        <p:spPr/>
        <p:txBody>
          <a:bodyPr/>
          <a:lstStyle/>
          <a:p>
            <a:fld id="{B75A17C0-DBC4-0A42-858A-3B7F4783D0E4}" type="datetimeFigureOut">
              <a:rPr lang="en-US" smtClean="0"/>
              <a:t>3/28/19</a:t>
            </a:fld>
            <a:endParaRPr lang="en-US"/>
          </a:p>
        </p:txBody>
      </p:sp>
      <p:sp>
        <p:nvSpPr>
          <p:cNvPr id="5" name="Footer Placeholder 4">
            <a:extLst>
              <a:ext uri="{FF2B5EF4-FFF2-40B4-BE49-F238E27FC236}">
                <a16:creationId xmlns:a16="http://schemas.microsoft.com/office/drawing/2014/main" id="{23D13E26-E6A0-114A-A961-BF9903F796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DEEF83-05BC-5B44-9CFB-3033E54E4893}"/>
              </a:ext>
            </a:extLst>
          </p:cNvPr>
          <p:cNvSpPr>
            <a:spLocks noGrp="1"/>
          </p:cNvSpPr>
          <p:nvPr>
            <p:ph type="sldNum" sz="quarter" idx="12"/>
          </p:nvPr>
        </p:nvSpPr>
        <p:spPr/>
        <p:txBody>
          <a:bodyPr/>
          <a:lstStyle/>
          <a:p>
            <a:fld id="{24E837BF-1080-634C-BB8A-61C8EAD250E9}" type="slidenum">
              <a:rPr lang="en-US" smtClean="0"/>
              <a:t>‹#›</a:t>
            </a:fld>
            <a:endParaRPr lang="en-US"/>
          </a:p>
        </p:txBody>
      </p:sp>
    </p:spTree>
    <p:extLst>
      <p:ext uri="{BB962C8B-B14F-4D97-AF65-F5344CB8AC3E}">
        <p14:creationId xmlns:p14="http://schemas.microsoft.com/office/powerpoint/2010/main" val="413475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11B53E-D8ED-6B4F-80FB-7E4F0C0B79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571D77-1A43-6E4A-B98E-661CE75DB74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0D32AA-C039-024F-A327-37398B988550}"/>
              </a:ext>
            </a:extLst>
          </p:cNvPr>
          <p:cNvSpPr>
            <a:spLocks noGrp="1"/>
          </p:cNvSpPr>
          <p:nvPr>
            <p:ph type="dt" sz="half" idx="10"/>
          </p:nvPr>
        </p:nvSpPr>
        <p:spPr/>
        <p:txBody>
          <a:bodyPr/>
          <a:lstStyle/>
          <a:p>
            <a:fld id="{B75A17C0-DBC4-0A42-858A-3B7F4783D0E4}" type="datetimeFigureOut">
              <a:rPr lang="en-US" smtClean="0"/>
              <a:t>3/28/19</a:t>
            </a:fld>
            <a:endParaRPr lang="en-US"/>
          </a:p>
        </p:txBody>
      </p:sp>
      <p:sp>
        <p:nvSpPr>
          <p:cNvPr id="5" name="Footer Placeholder 4">
            <a:extLst>
              <a:ext uri="{FF2B5EF4-FFF2-40B4-BE49-F238E27FC236}">
                <a16:creationId xmlns:a16="http://schemas.microsoft.com/office/drawing/2014/main" id="{1CFEE163-DF90-304E-9A9A-039D9FCAD1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E90207-5428-4748-BA68-D28CFEEBFC93}"/>
              </a:ext>
            </a:extLst>
          </p:cNvPr>
          <p:cNvSpPr>
            <a:spLocks noGrp="1"/>
          </p:cNvSpPr>
          <p:nvPr>
            <p:ph type="sldNum" sz="quarter" idx="12"/>
          </p:nvPr>
        </p:nvSpPr>
        <p:spPr/>
        <p:txBody>
          <a:bodyPr/>
          <a:lstStyle/>
          <a:p>
            <a:fld id="{24E837BF-1080-634C-BB8A-61C8EAD250E9}" type="slidenum">
              <a:rPr lang="en-US" smtClean="0"/>
              <a:t>‹#›</a:t>
            </a:fld>
            <a:endParaRPr lang="en-US"/>
          </a:p>
        </p:txBody>
      </p:sp>
    </p:spTree>
    <p:extLst>
      <p:ext uri="{BB962C8B-B14F-4D97-AF65-F5344CB8AC3E}">
        <p14:creationId xmlns:p14="http://schemas.microsoft.com/office/powerpoint/2010/main" val="3562525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167768-A451-CA45-91AB-918A7CA9B7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D866156-858F-AA4D-8BFC-5633107CE6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688DAA-7B41-854A-BE14-8C77A3C297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5A17C0-DBC4-0A42-858A-3B7F4783D0E4}" type="datetimeFigureOut">
              <a:rPr lang="en-US" smtClean="0"/>
              <a:t>3/28/19</a:t>
            </a:fld>
            <a:endParaRPr lang="en-US"/>
          </a:p>
        </p:txBody>
      </p:sp>
      <p:sp>
        <p:nvSpPr>
          <p:cNvPr id="5" name="Footer Placeholder 4">
            <a:extLst>
              <a:ext uri="{FF2B5EF4-FFF2-40B4-BE49-F238E27FC236}">
                <a16:creationId xmlns:a16="http://schemas.microsoft.com/office/drawing/2014/main" id="{612EF3BF-28CD-DA49-A080-2DE64B4118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200724-4C0B-D440-B4FC-FC63BB76CF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E837BF-1080-634C-BB8A-61C8EAD250E9}" type="slidenum">
              <a:rPr lang="en-US" smtClean="0"/>
              <a:t>‹#›</a:t>
            </a:fld>
            <a:endParaRPr lang="en-US"/>
          </a:p>
        </p:txBody>
      </p:sp>
    </p:spTree>
    <p:extLst>
      <p:ext uri="{BB962C8B-B14F-4D97-AF65-F5344CB8AC3E}">
        <p14:creationId xmlns:p14="http://schemas.microsoft.com/office/powerpoint/2010/main" val="41813497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FBA176-B042-A846-B655-06CC5709F47B}"/>
              </a:ext>
            </a:extLst>
          </p:cNvPr>
          <p:cNvSpPr/>
          <p:nvPr/>
        </p:nvSpPr>
        <p:spPr>
          <a:xfrm>
            <a:off x="116075" y="126874"/>
            <a:ext cx="11929241" cy="6600496"/>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F3784CDF-09BD-2D43-AE5E-97EF57A7FB24}"/>
              </a:ext>
            </a:extLst>
          </p:cNvPr>
          <p:cNvSpPr>
            <a:spLocks noGrp="1"/>
          </p:cNvSpPr>
          <p:nvPr>
            <p:ph type="ctrTitle"/>
          </p:nvPr>
        </p:nvSpPr>
        <p:spPr>
          <a:xfrm>
            <a:off x="736186" y="884255"/>
            <a:ext cx="10699531" cy="3421168"/>
          </a:xfrm>
        </p:spPr>
        <p:txBody>
          <a:bodyPr>
            <a:noAutofit/>
          </a:bodyPr>
          <a:lstStyle/>
          <a:p>
            <a:r>
              <a:rPr lang="en-US" sz="4000" b="1" dirty="0"/>
              <a:t>Program Assessment Retreat—Building a Community of Educators and Learners to Improve Learning Outcomes </a:t>
            </a:r>
            <a:br>
              <a:rPr lang="en-US" sz="3200" b="1" dirty="0"/>
            </a:br>
            <a:br>
              <a:rPr lang="en-US" sz="3200" dirty="0"/>
            </a:br>
            <a:r>
              <a:rPr lang="en-US" sz="2400" b="1" dirty="0" err="1"/>
              <a:t>Fadie</a:t>
            </a:r>
            <a:r>
              <a:rPr lang="en-US" sz="2400" b="1" dirty="0"/>
              <a:t> T. Coleman, Ph.D. , Alexandra </a:t>
            </a:r>
            <a:r>
              <a:rPr lang="en-US" sz="2400" b="1" dirty="0" err="1"/>
              <a:t>Bertran</a:t>
            </a:r>
            <a:r>
              <a:rPr lang="en-US" sz="2400" b="1" dirty="0"/>
              <a:t>, and Izabela </a:t>
            </a:r>
            <a:r>
              <a:rPr lang="en-US" sz="2400" b="1" dirty="0" err="1"/>
              <a:t>Panova</a:t>
            </a:r>
            <a:r>
              <a:rPr lang="en-US" sz="2400" b="1" dirty="0"/>
              <a:t>, M.Sc.</a:t>
            </a:r>
            <a:br>
              <a:rPr lang="en-US" sz="2400" b="1" dirty="0"/>
            </a:br>
            <a:r>
              <a:rPr lang="en-US" sz="2400" dirty="0"/>
              <a:t>Biomedical Laboratory &amp; Clinical Sciences Program</a:t>
            </a:r>
            <a:br>
              <a:rPr lang="en-US" sz="2400" dirty="0"/>
            </a:br>
            <a:r>
              <a:rPr lang="en-US" sz="2400" dirty="0"/>
              <a:t>Boston University School of Medicine and Metropolitan College</a:t>
            </a:r>
          </a:p>
        </p:txBody>
      </p:sp>
      <p:sp>
        <p:nvSpPr>
          <p:cNvPr id="3" name="Subtitle 2">
            <a:extLst>
              <a:ext uri="{FF2B5EF4-FFF2-40B4-BE49-F238E27FC236}">
                <a16:creationId xmlns:a16="http://schemas.microsoft.com/office/drawing/2014/main" id="{64CA2FD4-04DC-CD41-A521-6C2E9A00276F}"/>
              </a:ext>
            </a:extLst>
          </p:cNvPr>
          <p:cNvSpPr>
            <a:spLocks noGrp="1"/>
          </p:cNvSpPr>
          <p:nvPr>
            <p:ph type="subTitle" idx="1"/>
          </p:nvPr>
        </p:nvSpPr>
        <p:spPr>
          <a:xfrm>
            <a:off x="736186" y="4578378"/>
            <a:ext cx="10699531" cy="1655762"/>
          </a:xfrm>
        </p:spPr>
        <p:txBody>
          <a:bodyPr>
            <a:normAutofit lnSpcReduction="10000"/>
          </a:bodyPr>
          <a:lstStyle/>
          <a:p>
            <a:endParaRPr lang="en-US" dirty="0"/>
          </a:p>
          <a:p>
            <a:pPr fontAlgn="base"/>
            <a:r>
              <a:rPr lang="en-US" dirty="0"/>
              <a:t>5th Annual Assessment Symposium</a:t>
            </a:r>
          </a:p>
          <a:p>
            <a:r>
              <a:rPr lang="en-US" dirty="0">
                <a:latin typeface="+mj-lt"/>
              </a:rPr>
              <a:t>Boston University</a:t>
            </a:r>
          </a:p>
          <a:p>
            <a:r>
              <a:rPr lang="en-US" dirty="0">
                <a:latin typeface="+mj-lt"/>
              </a:rPr>
              <a:t>March 29</a:t>
            </a:r>
            <a:r>
              <a:rPr lang="en-US" baseline="30000" dirty="0">
                <a:latin typeface="+mj-lt"/>
              </a:rPr>
              <a:t>th</a:t>
            </a:r>
            <a:r>
              <a:rPr lang="en-US" dirty="0">
                <a:latin typeface="+mj-lt"/>
              </a:rPr>
              <a:t>, 2019</a:t>
            </a:r>
          </a:p>
        </p:txBody>
      </p:sp>
    </p:spTree>
    <p:extLst>
      <p:ext uri="{BB962C8B-B14F-4D97-AF65-F5344CB8AC3E}">
        <p14:creationId xmlns:p14="http://schemas.microsoft.com/office/powerpoint/2010/main" val="2824224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FBA176-B042-A846-B655-06CC5709F47B}"/>
              </a:ext>
            </a:extLst>
          </p:cNvPr>
          <p:cNvSpPr/>
          <p:nvPr/>
        </p:nvSpPr>
        <p:spPr>
          <a:xfrm>
            <a:off x="112475" y="121027"/>
            <a:ext cx="11929241" cy="6600496"/>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73A8CF74-9B76-6547-923C-8E71FF5F9058}"/>
              </a:ext>
            </a:extLst>
          </p:cNvPr>
          <p:cNvSpPr>
            <a:spLocks noGrp="1"/>
          </p:cNvSpPr>
          <p:nvPr>
            <p:ph type="title"/>
          </p:nvPr>
        </p:nvSpPr>
        <p:spPr/>
        <p:txBody>
          <a:bodyPr>
            <a:normAutofit/>
          </a:bodyPr>
          <a:lstStyle/>
          <a:p>
            <a:r>
              <a:rPr lang="en-US" sz="4000" dirty="0"/>
              <a:t>The Problem Defined</a:t>
            </a:r>
          </a:p>
        </p:txBody>
      </p:sp>
      <p:sp>
        <p:nvSpPr>
          <p:cNvPr id="2" name="Content Placeholder 1">
            <a:extLst>
              <a:ext uri="{FF2B5EF4-FFF2-40B4-BE49-F238E27FC236}">
                <a16:creationId xmlns:a16="http://schemas.microsoft.com/office/drawing/2014/main" id="{EF5E638E-B953-1245-862A-8BA82ACEF141}"/>
              </a:ext>
            </a:extLst>
          </p:cNvPr>
          <p:cNvSpPr>
            <a:spLocks noGrp="1"/>
          </p:cNvSpPr>
          <p:nvPr>
            <p:ph idx="1"/>
          </p:nvPr>
        </p:nvSpPr>
        <p:spPr>
          <a:xfrm>
            <a:off x="819295" y="1564368"/>
            <a:ext cx="10515600" cy="4693928"/>
          </a:xfrm>
        </p:spPr>
        <p:txBody>
          <a:bodyPr>
            <a:noAutofit/>
          </a:bodyPr>
          <a:lstStyle/>
          <a:p>
            <a:r>
              <a:rPr lang="en-US" sz="3000" dirty="0"/>
              <a:t>Effective program assessment was a challenge: </a:t>
            </a:r>
          </a:p>
          <a:p>
            <a:pPr lvl="1"/>
            <a:r>
              <a:rPr lang="en-US" sz="3000" dirty="0"/>
              <a:t>Fragmented curriculum (course offerings lacked structure)</a:t>
            </a:r>
          </a:p>
          <a:p>
            <a:pPr marL="457200" lvl="1" indent="0">
              <a:buNone/>
            </a:pPr>
            <a:endParaRPr lang="en-US" sz="3000" dirty="0"/>
          </a:p>
          <a:p>
            <a:pPr lvl="1"/>
            <a:r>
              <a:rPr lang="en-US" sz="3000" dirty="0"/>
              <a:t>Random course selection (simply to fulfill credit requirements)</a:t>
            </a:r>
          </a:p>
          <a:p>
            <a:pPr marL="457200" lvl="1" indent="0">
              <a:buNone/>
            </a:pPr>
            <a:endParaRPr lang="en-US" sz="3000" dirty="0"/>
          </a:p>
          <a:p>
            <a:pPr lvl="1"/>
            <a:r>
              <a:rPr lang="en-US" sz="3000" dirty="0"/>
              <a:t>Lack of programmatic transparency (little understanding for the impact courses could have on future career success)</a:t>
            </a:r>
          </a:p>
          <a:p>
            <a:pPr marL="457200" lvl="1" indent="0">
              <a:buNone/>
            </a:pPr>
            <a:endParaRPr lang="en-US" sz="3000" dirty="0"/>
          </a:p>
          <a:p>
            <a:pPr lvl="1"/>
            <a:r>
              <a:rPr lang="en-US" sz="3000" dirty="0"/>
              <a:t>Lack of programmatic identity and a unified mission (amongst educators)</a:t>
            </a:r>
          </a:p>
        </p:txBody>
      </p:sp>
    </p:spTree>
    <p:extLst>
      <p:ext uri="{BB962C8B-B14F-4D97-AF65-F5344CB8AC3E}">
        <p14:creationId xmlns:p14="http://schemas.microsoft.com/office/powerpoint/2010/main" val="392806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FBA176-B042-A846-B655-06CC5709F47B}"/>
              </a:ext>
            </a:extLst>
          </p:cNvPr>
          <p:cNvSpPr/>
          <p:nvPr/>
        </p:nvSpPr>
        <p:spPr>
          <a:xfrm>
            <a:off x="112475" y="121027"/>
            <a:ext cx="11929241" cy="6600496"/>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73A8CF74-9B76-6547-923C-8E71FF5F9058}"/>
              </a:ext>
            </a:extLst>
          </p:cNvPr>
          <p:cNvSpPr>
            <a:spLocks noGrp="1"/>
          </p:cNvSpPr>
          <p:nvPr>
            <p:ph type="title"/>
          </p:nvPr>
        </p:nvSpPr>
        <p:spPr/>
        <p:txBody>
          <a:bodyPr>
            <a:normAutofit/>
          </a:bodyPr>
          <a:lstStyle/>
          <a:p>
            <a:r>
              <a:rPr lang="en-US" sz="4000" dirty="0"/>
              <a:t>Objective</a:t>
            </a:r>
          </a:p>
        </p:txBody>
      </p:sp>
      <p:sp>
        <p:nvSpPr>
          <p:cNvPr id="2" name="Content Placeholder 1">
            <a:extLst>
              <a:ext uri="{FF2B5EF4-FFF2-40B4-BE49-F238E27FC236}">
                <a16:creationId xmlns:a16="http://schemas.microsoft.com/office/drawing/2014/main" id="{EF5E638E-B953-1245-862A-8BA82ACEF141}"/>
              </a:ext>
            </a:extLst>
          </p:cNvPr>
          <p:cNvSpPr>
            <a:spLocks noGrp="1"/>
          </p:cNvSpPr>
          <p:nvPr>
            <p:ph idx="1"/>
          </p:nvPr>
        </p:nvSpPr>
        <p:spPr/>
        <p:txBody>
          <a:bodyPr>
            <a:normAutofit/>
          </a:bodyPr>
          <a:lstStyle/>
          <a:p>
            <a:pPr>
              <a:buFont typeface="Wingdings" pitchFamily="2" charset="2"/>
              <a:buChar char="§"/>
            </a:pPr>
            <a:r>
              <a:rPr lang="en-US" sz="3000" dirty="0"/>
              <a:t>Establish an academic program assessment plan that will:</a:t>
            </a:r>
          </a:p>
          <a:p>
            <a:pPr lvl="1">
              <a:buFont typeface="Wingdings" pitchFamily="2" charset="2"/>
              <a:buChar char="§"/>
            </a:pPr>
            <a:r>
              <a:rPr lang="en-US" sz="3000" dirty="0"/>
              <a:t>facilitate continuous program level improvement.  </a:t>
            </a:r>
          </a:p>
          <a:p>
            <a:pPr marL="457200" lvl="1" indent="0">
              <a:buNone/>
            </a:pPr>
            <a:endParaRPr lang="en-US" sz="3000" dirty="0"/>
          </a:p>
          <a:p>
            <a:pPr lvl="1">
              <a:buFont typeface="Wingdings" pitchFamily="2" charset="2"/>
              <a:buChar char="§"/>
            </a:pPr>
            <a:r>
              <a:rPr lang="en-US" sz="3000" dirty="0"/>
              <a:t>reflect the specific goals of the BLCS program </a:t>
            </a:r>
          </a:p>
          <a:p>
            <a:pPr marL="457200" lvl="1" indent="0">
              <a:buNone/>
            </a:pPr>
            <a:endParaRPr lang="en-US" sz="3000" dirty="0"/>
          </a:p>
          <a:p>
            <a:pPr lvl="1">
              <a:buFont typeface="Wingdings" pitchFamily="2" charset="2"/>
              <a:buChar char="§"/>
            </a:pPr>
            <a:r>
              <a:rPr lang="en-US" sz="3000" dirty="0"/>
              <a:t>allow for more a organized tracking, evaluation, &amp; review of intervention efforts </a:t>
            </a:r>
          </a:p>
        </p:txBody>
      </p:sp>
    </p:spTree>
    <p:extLst>
      <p:ext uri="{BB962C8B-B14F-4D97-AF65-F5344CB8AC3E}">
        <p14:creationId xmlns:p14="http://schemas.microsoft.com/office/powerpoint/2010/main" val="1428198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FBA176-B042-A846-B655-06CC5709F47B}"/>
              </a:ext>
            </a:extLst>
          </p:cNvPr>
          <p:cNvSpPr/>
          <p:nvPr/>
        </p:nvSpPr>
        <p:spPr>
          <a:xfrm>
            <a:off x="112475" y="121027"/>
            <a:ext cx="11929241" cy="6600496"/>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73A8CF74-9B76-6547-923C-8E71FF5F9058}"/>
              </a:ext>
            </a:extLst>
          </p:cNvPr>
          <p:cNvSpPr>
            <a:spLocks noGrp="1"/>
          </p:cNvSpPr>
          <p:nvPr>
            <p:ph type="title"/>
          </p:nvPr>
        </p:nvSpPr>
        <p:spPr/>
        <p:txBody>
          <a:bodyPr>
            <a:normAutofit/>
          </a:bodyPr>
          <a:lstStyle/>
          <a:p>
            <a:r>
              <a:rPr lang="en-US" sz="4000" dirty="0"/>
              <a:t>Approach</a:t>
            </a:r>
          </a:p>
        </p:txBody>
      </p:sp>
      <p:sp>
        <p:nvSpPr>
          <p:cNvPr id="2" name="Content Placeholder 1">
            <a:extLst>
              <a:ext uri="{FF2B5EF4-FFF2-40B4-BE49-F238E27FC236}">
                <a16:creationId xmlns:a16="http://schemas.microsoft.com/office/drawing/2014/main" id="{EF5E638E-B953-1245-862A-8BA82ACEF141}"/>
              </a:ext>
            </a:extLst>
          </p:cNvPr>
          <p:cNvSpPr>
            <a:spLocks noGrp="1"/>
          </p:cNvSpPr>
          <p:nvPr>
            <p:ph idx="1"/>
          </p:nvPr>
        </p:nvSpPr>
        <p:spPr/>
        <p:txBody>
          <a:bodyPr>
            <a:normAutofit/>
          </a:bodyPr>
          <a:lstStyle/>
          <a:p>
            <a:pPr>
              <a:buFont typeface="Wingdings" pitchFamily="2" charset="2"/>
              <a:buChar char="§"/>
            </a:pPr>
            <a:r>
              <a:rPr lang="en-US" dirty="0"/>
              <a:t>Two full-day retreats (one in June and another in August)	</a:t>
            </a:r>
          </a:p>
          <a:p>
            <a:pPr lvl="1">
              <a:buFont typeface="Wingdings" pitchFamily="2" charset="2"/>
              <a:buChar char="§"/>
            </a:pPr>
            <a:r>
              <a:rPr lang="en-US" dirty="0"/>
              <a:t>Discuss the program in its entirety (including: mission, goals, curriculum, and learning outcome assessments)</a:t>
            </a:r>
          </a:p>
          <a:p>
            <a:pPr marL="457200" lvl="1" indent="0">
              <a:buNone/>
            </a:pPr>
            <a:endParaRPr lang="en-US" dirty="0"/>
          </a:p>
          <a:p>
            <a:pPr lvl="1">
              <a:buFont typeface="Wingdings" pitchFamily="2" charset="2"/>
              <a:buChar char="§"/>
            </a:pPr>
            <a:r>
              <a:rPr lang="en-US" dirty="0"/>
              <a:t>Provide an opportunity for core course educators to review, discuss, and revise course material to establish synergy with the overall program mission</a:t>
            </a:r>
          </a:p>
          <a:p>
            <a:pPr marL="457200" lvl="1" indent="0">
              <a:buNone/>
            </a:pPr>
            <a:endParaRPr lang="en-US" dirty="0"/>
          </a:p>
          <a:p>
            <a:pPr lvl="1">
              <a:buFont typeface="Wingdings" pitchFamily="2" charset="2"/>
              <a:buChar char="§"/>
            </a:pPr>
            <a:r>
              <a:rPr lang="en-US" dirty="0"/>
              <a:t>Focus on specific curricula to facilitate a unified understanding and mindset around the curriculum</a:t>
            </a:r>
          </a:p>
          <a:p>
            <a:pPr marL="457200" lvl="1" indent="0">
              <a:buNone/>
            </a:pPr>
            <a:endParaRPr lang="en-US" dirty="0"/>
          </a:p>
          <a:p>
            <a:pPr lvl="1">
              <a:buFont typeface="Wingdings" pitchFamily="2" charset="2"/>
              <a:buChar char="§"/>
            </a:pPr>
            <a:r>
              <a:rPr lang="en-US" dirty="0"/>
              <a:t>Assist educators in navigating the Exam Soft program as a community </a:t>
            </a:r>
          </a:p>
          <a:p>
            <a:pPr marL="0" indent="0">
              <a:buNone/>
            </a:pPr>
            <a:endParaRPr lang="en-US" sz="3200" dirty="0"/>
          </a:p>
        </p:txBody>
      </p:sp>
    </p:spTree>
    <p:extLst>
      <p:ext uri="{BB962C8B-B14F-4D97-AF65-F5344CB8AC3E}">
        <p14:creationId xmlns:p14="http://schemas.microsoft.com/office/powerpoint/2010/main" val="3794308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FBA176-B042-A846-B655-06CC5709F47B}"/>
              </a:ext>
            </a:extLst>
          </p:cNvPr>
          <p:cNvSpPr/>
          <p:nvPr/>
        </p:nvSpPr>
        <p:spPr>
          <a:xfrm>
            <a:off x="151533" y="90630"/>
            <a:ext cx="11929241" cy="6600496"/>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model</a:t>
            </a:r>
          </a:p>
        </p:txBody>
      </p:sp>
      <p:sp>
        <p:nvSpPr>
          <p:cNvPr id="15" name="Title 14">
            <a:extLst>
              <a:ext uri="{FF2B5EF4-FFF2-40B4-BE49-F238E27FC236}">
                <a16:creationId xmlns:a16="http://schemas.microsoft.com/office/drawing/2014/main" id="{524E2D9E-23BC-334C-9C21-09440449BD59}"/>
              </a:ext>
            </a:extLst>
          </p:cNvPr>
          <p:cNvSpPr>
            <a:spLocks noGrp="1"/>
          </p:cNvSpPr>
          <p:nvPr>
            <p:ph type="title"/>
          </p:nvPr>
        </p:nvSpPr>
        <p:spPr/>
        <p:txBody>
          <a:bodyPr>
            <a:normAutofit/>
          </a:bodyPr>
          <a:lstStyle/>
          <a:p>
            <a:r>
              <a:rPr lang="en-US" sz="4000" dirty="0"/>
              <a:t>Approach (continued)</a:t>
            </a:r>
          </a:p>
        </p:txBody>
      </p:sp>
      <p:sp>
        <p:nvSpPr>
          <p:cNvPr id="3" name="Content Placeholder 2">
            <a:extLst>
              <a:ext uri="{FF2B5EF4-FFF2-40B4-BE49-F238E27FC236}">
                <a16:creationId xmlns:a16="http://schemas.microsoft.com/office/drawing/2014/main" id="{DA5817D9-51ED-0A4C-8B03-FB8508A265E2}"/>
              </a:ext>
            </a:extLst>
          </p:cNvPr>
          <p:cNvSpPr>
            <a:spLocks noGrp="1"/>
          </p:cNvSpPr>
          <p:nvPr>
            <p:ph idx="1"/>
          </p:nvPr>
        </p:nvSpPr>
        <p:spPr/>
        <p:txBody>
          <a:bodyPr/>
          <a:lstStyle/>
          <a:p>
            <a:pPr marL="0" indent="0">
              <a:buNone/>
            </a:pPr>
            <a:r>
              <a:rPr lang="en-US" dirty="0"/>
              <a:t>This project is the first stage of a larger project that will work towards establishing an academic program assessment plan that will facilitate continuous program level improvement. </a:t>
            </a:r>
            <a:br>
              <a:rPr lang="en-US" dirty="0"/>
            </a:br>
            <a:endParaRPr lang="en-US" dirty="0"/>
          </a:p>
        </p:txBody>
      </p:sp>
    </p:spTree>
    <p:extLst>
      <p:ext uri="{BB962C8B-B14F-4D97-AF65-F5344CB8AC3E}">
        <p14:creationId xmlns:p14="http://schemas.microsoft.com/office/powerpoint/2010/main" val="2352216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FBA176-B042-A846-B655-06CC5709F47B}"/>
              </a:ext>
            </a:extLst>
          </p:cNvPr>
          <p:cNvSpPr/>
          <p:nvPr/>
        </p:nvSpPr>
        <p:spPr>
          <a:xfrm>
            <a:off x="151533" y="90630"/>
            <a:ext cx="11929241" cy="6600496"/>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model</a:t>
            </a:r>
          </a:p>
        </p:txBody>
      </p:sp>
      <p:graphicFrame>
        <p:nvGraphicFramePr>
          <p:cNvPr id="7" name="Diagram 6">
            <a:extLst>
              <a:ext uri="{FF2B5EF4-FFF2-40B4-BE49-F238E27FC236}">
                <a16:creationId xmlns:a16="http://schemas.microsoft.com/office/drawing/2014/main" id="{AA18EBB7-CD27-034D-B5E2-A4878F859F8B}"/>
              </a:ext>
            </a:extLst>
          </p:cNvPr>
          <p:cNvGraphicFramePr/>
          <p:nvPr>
            <p:extLst>
              <p:ext uri="{D42A27DB-BD31-4B8C-83A1-F6EECF244321}">
                <p14:modId xmlns:p14="http://schemas.microsoft.com/office/powerpoint/2010/main" val="2580223114"/>
              </p:ext>
            </p:extLst>
          </p:nvPr>
        </p:nvGraphicFramePr>
        <p:xfrm>
          <a:off x="1479892" y="1082554"/>
          <a:ext cx="8627166" cy="5558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86325BEC-F8B6-B44D-A6E4-7D74FE57C00E}"/>
              </a:ext>
            </a:extLst>
          </p:cNvPr>
          <p:cNvSpPr txBox="1"/>
          <p:nvPr/>
        </p:nvSpPr>
        <p:spPr>
          <a:xfrm>
            <a:off x="474049" y="1859135"/>
            <a:ext cx="2569401" cy="2031325"/>
          </a:xfrm>
          <a:prstGeom prst="rect">
            <a:avLst/>
          </a:prstGeom>
          <a:noFill/>
        </p:spPr>
        <p:txBody>
          <a:bodyPr wrap="square" rtlCol="0">
            <a:spAutoFit/>
          </a:bodyPr>
          <a:lstStyle/>
          <a:p>
            <a:r>
              <a:rPr lang="en-US" dirty="0">
                <a:solidFill>
                  <a:schemeClr val="tx1">
                    <a:lumMod val="50000"/>
                    <a:lumOff val="50000"/>
                  </a:schemeClr>
                </a:solidFill>
                <a:latin typeface="+mj-lt"/>
              </a:rPr>
              <a:t>“…the aspect of classroom teaching that seems to be consistently underappreciated is the nature of “whom” we are teaching.” </a:t>
            </a:r>
          </a:p>
          <a:p>
            <a:r>
              <a:rPr lang="en-US" dirty="0">
                <a:solidFill>
                  <a:schemeClr val="tx1">
                    <a:lumMod val="50000"/>
                    <a:lumOff val="50000"/>
                  </a:schemeClr>
                </a:solidFill>
                <a:latin typeface="+mj-lt"/>
              </a:rPr>
              <a:t>–Kimberly D. Tanner</a:t>
            </a:r>
          </a:p>
        </p:txBody>
      </p:sp>
      <p:sp>
        <p:nvSpPr>
          <p:cNvPr id="11" name="TextBox 10">
            <a:extLst>
              <a:ext uri="{FF2B5EF4-FFF2-40B4-BE49-F238E27FC236}">
                <a16:creationId xmlns:a16="http://schemas.microsoft.com/office/drawing/2014/main" id="{E416626F-1F1C-1249-8C00-3B2A7360FEB8}"/>
              </a:ext>
            </a:extLst>
          </p:cNvPr>
          <p:cNvSpPr txBox="1"/>
          <p:nvPr/>
        </p:nvSpPr>
        <p:spPr>
          <a:xfrm>
            <a:off x="8543499" y="1082554"/>
            <a:ext cx="3269355" cy="2031325"/>
          </a:xfrm>
          <a:prstGeom prst="rect">
            <a:avLst/>
          </a:prstGeom>
          <a:noFill/>
        </p:spPr>
        <p:txBody>
          <a:bodyPr wrap="square" rtlCol="0">
            <a:spAutoFit/>
          </a:bodyPr>
          <a:lstStyle/>
          <a:p>
            <a:r>
              <a:rPr lang="en-US" i="1" dirty="0"/>
              <a:t>“The more you teach without finding out who understands the concepts and who doesn’t, the greater the likelihood that only already-proficient students will succeed.”</a:t>
            </a:r>
            <a:endParaRPr lang="en-US" dirty="0"/>
          </a:p>
          <a:p>
            <a:r>
              <a:rPr lang="en-US" dirty="0"/>
              <a:t>-Grant Wiggins, 2006</a:t>
            </a:r>
          </a:p>
        </p:txBody>
      </p:sp>
      <p:sp>
        <p:nvSpPr>
          <p:cNvPr id="12" name="TextBox 11">
            <a:extLst>
              <a:ext uri="{FF2B5EF4-FFF2-40B4-BE49-F238E27FC236}">
                <a16:creationId xmlns:a16="http://schemas.microsoft.com/office/drawing/2014/main" id="{236185B3-0F38-0A4E-8830-CC37AE1189F3}"/>
              </a:ext>
            </a:extLst>
          </p:cNvPr>
          <p:cNvSpPr txBox="1"/>
          <p:nvPr/>
        </p:nvSpPr>
        <p:spPr>
          <a:xfrm>
            <a:off x="8543499" y="4164136"/>
            <a:ext cx="2973025" cy="2308324"/>
          </a:xfrm>
          <a:prstGeom prst="rect">
            <a:avLst/>
          </a:prstGeom>
          <a:noFill/>
        </p:spPr>
        <p:txBody>
          <a:bodyPr wrap="square" rtlCol="0">
            <a:spAutoFit/>
          </a:bodyPr>
          <a:lstStyle/>
          <a:p>
            <a:r>
              <a:rPr lang="en-US" dirty="0">
                <a:solidFill>
                  <a:schemeClr val="tx1">
                    <a:lumMod val="50000"/>
                    <a:lumOff val="50000"/>
                  </a:schemeClr>
                </a:solidFill>
                <a:latin typeface="+mj-lt"/>
              </a:rPr>
              <a:t>“When we treat a </a:t>
            </a:r>
            <a:r>
              <a:rPr lang="en-US" i="1" dirty="0">
                <a:solidFill>
                  <a:schemeClr val="tx1">
                    <a:lumMod val="50000"/>
                    <a:lumOff val="50000"/>
                  </a:schemeClr>
                </a:solidFill>
                <a:latin typeface="+mj-lt"/>
              </a:rPr>
              <a:t>student</a:t>
            </a:r>
            <a:r>
              <a:rPr lang="en-US" dirty="0">
                <a:solidFill>
                  <a:schemeClr val="tx1">
                    <a:lumMod val="50000"/>
                    <a:lumOff val="50000"/>
                  </a:schemeClr>
                </a:solidFill>
                <a:latin typeface="+mj-lt"/>
              </a:rPr>
              <a:t> as they are we make them  worse than they are. But, when we treat them as if they are already what they potentially could be, we make them what they should be.”  </a:t>
            </a:r>
          </a:p>
          <a:p>
            <a:r>
              <a:rPr lang="en-US" dirty="0">
                <a:solidFill>
                  <a:schemeClr val="tx1">
                    <a:lumMod val="50000"/>
                    <a:lumOff val="50000"/>
                  </a:schemeClr>
                </a:solidFill>
                <a:latin typeface="+mj-lt"/>
              </a:rPr>
              <a:t>-Johann Wolfgang von Goethe</a:t>
            </a:r>
          </a:p>
        </p:txBody>
      </p:sp>
      <p:sp>
        <p:nvSpPr>
          <p:cNvPr id="15" name="Title 14">
            <a:extLst>
              <a:ext uri="{FF2B5EF4-FFF2-40B4-BE49-F238E27FC236}">
                <a16:creationId xmlns:a16="http://schemas.microsoft.com/office/drawing/2014/main" id="{524E2D9E-23BC-334C-9C21-09440449BD59}"/>
              </a:ext>
            </a:extLst>
          </p:cNvPr>
          <p:cNvSpPr>
            <a:spLocks noGrp="1"/>
          </p:cNvSpPr>
          <p:nvPr>
            <p:ph type="title"/>
          </p:nvPr>
        </p:nvSpPr>
        <p:spPr>
          <a:xfrm>
            <a:off x="474049" y="365125"/>
            <a:ext cx="11042475" cy="1325563"/>
          </a:xfrm>
        </p:spPr>
        <p:txBody>
          <a:bodyPr>
            <a:normAutofit/>
          </a:bodyPr>
          <a:lstStyle/>
          <a:p>
            <a:r>
              <a:rPr lang="en-US" sz="4000" dirty="0"/>
              <a:t>A multi-pronged intervention</a:t>
            </a:r>
            <a:br>
              <a:rPr lang="en-US" sz="4000" dirty="0"/>
            </a:br>
            <a:endParaRPr lang="en-US" sz="4000" dirty="0"/>
          </a:p>
        </p:txBody>
      </p:sp>
    </p:spTree>
    <p:extLst>
      <p:ext uri="{BB962C8B-B14F-4D97-AF65-F5344CB8AC3E}">
        <p14:creationId xmlns:p14="http://schemas.microsoft.com/office/powerpoint/2010/main" val="2799371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FBA176-B042-A846-B655-06CC5709F47B}"/>
              </a:ext>
            </a:extLst>
          </p:cNvPr>
          <p:cNvSpPr/>
          <p:nvPr/>
        </p:nvSpPr>
        <p:spPr>
          <a:xfrm>
            <a:off x="112475" y="121027"/>
            <a:ext cx="11929241" cy="6600496"/>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4E387FF0-303D-3D4E-8BAC-8D1EBE9263CE}"/>
              </a:ext>
            </a:extLst>
          </p:cNvPr>
          <p:cNvSpPr>
            <a:spLocks noGrp="1"/>
          </p:cNvSpPr>
          <p:nvPr>
            <p:ph type="title"/>
          </p:nvPr>
        </p:nvSpPr>
        <p:spPr/>
        <p:txBody>
          <a:bodyPr/>
          <a:lstStyle/>
          <a:p>
            <a:r>
              <a:rPr lang="en-US" dirty="0"/>
              <a:t>Program Retreat</a:t>
            </a:r>
          </a:p>
        </p:txBody>
      </p:sp>
      <p:sp>
        <p:nvSpPr>
          <p:cNvPr id="2" name="Content Placeholder 1">
            <a:extLst>
              <a:ext uri="{FF2B5EF4-FFF2-40B4-BE49-F238E27FC236}">
                <a16:creationId xmlns:a16="http://schemas.microsoft.com/office/drawing/2014/main" id="{EF5E638E-B953-1245-862A-8BA82ACEF141}"/>
              </a:ext>
            </a:extLst>
          </p:cNvPr>
          <p:cNvSpPr>
            <a:spLocks noGrp="1"/>
          </p:cNvSpPr>
          <p:nvPr>
            <p:ph idx="1"/>
          </p:nvPr>
        </p:nvSpPr>
        <p:spPr/>
        <p:txBody>
          <a:bodyPr>
            <a:normAutofit/>
          </a:bodyPr>
          <a:lstStyle/>
          <a:p>
            <a:pPr>
              <a:buFont typeface="Wingdings" pitchFamily="2" charset="2"/>
              <a:buChar char="§"/>
            </a:pPr>
            <a:r>
              <a:rPr lang="en-US" sz="3200" dirty="0"/>
              <a:t>Introduction—A Discussion on the Program mission</a:t>
            </a:r>
          </a:p>
          <a:p>
            <a:pPr>
              <a:buFont typeface="Wingdings" pitchFamily="2" charset="2"/>
              <a:buChar char="§"/>
            </a:pPr>
            <a:r>
              <a:rPr lang="en-US" sz="3200" dirty="0"/>
              <a:t>Course Presentation Exercise</a:t>
            </a:r>
          </a:p>
          <a:p>
            <a:pPr>
              <a:buFont typeface="Wingdings" pitchFamily="2" charset="2"/>
              <a:buChar char="§"/>
            </a:pPr>
            <a:r>
              <a:rPr lang="en-US" sz="3200" dirty="0"/>
              <a:t>Changes to BLCS Degree—Presentation of Approved New Courses</a:t>
            </a:r>
          </a:p>
          <a:p>
            <a:pPr>
              <a:buFont typeface="Wingdings" pitchFamily="2" charset="2"/>
              <a:buChar char="§"/>
            </a:pPr>
            <a:r>
              <a:rPr lang="en-US" sz="3200" dirty="0"/>
              <a:t>Backward Design—An exercise in curriculum alignment</a:t>
            </a:r>
          </a:p>
          <a:p>
            <a:pPr>
              <a:buFont typeface="Wingdings" pitchFamily="2" charset="2"/>
              <a:buChar char="§"/>
            </a:pPr>
            <a:r>
              <a:rPr lang="en-US" sz="3200" dirty="0"/>
              <a:t>Active Learning—A Discussion on Inclusive Teaching Practices</a:t>
            </a:r>
          </a:p>
        </p:txBody>
      </p:sp>
    </p:spTree>
    <p:extLst>
      <p:ext uri="{BB962C8B-B14F-4D97-AF65-F5344CB8AC3E}">
        <p14:creationId xmlns:p14="http://schemas.microsoft.com/office/powerpoint/2010/main" val="1253375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FBA176-B042-A846-B655-06CC5709F47B}"/>
              </a:ext>
            </a:extLst>
          </p:cNvPr>
          <p:cNvSpPr/>
          <p:nvPr/>
        </p:nvSpPr>
        <p:spPr>
          <a:xfrm>
            <a:off x="126123" y="126125"/>
            <a:ext cx="11929241" cy="6600496"/>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73A8CF74-9B76-6547-923C-8E71FF5F9058}"/>
              </a:ext>
            </a:extLst>
          </p:cNvPr>
          <p:cNvSpPr>
            <a:spLocks noGrp="1"/>
          </p:cNvSpPr>
          <p:nvPr>
            <p:ph type="title"/>
          </p:nvPr>
        </p:nvSpPr>
        <p:spPr>
          <a:xfrm>
            <a:off x="409433" y="293875"/>
            <a:ext cx="11341289" cy="1325563"/>
          </a:xfrm>
        </p:spPr>
        <p:txBody>
          <a:bodyPr>
            <a:normAutofit/>
          </a:bodyPr>
          <a:lstStyle/>
          <a:p>
            <a:r>
              <a:rPr lang="en-US" sz="4000" dirty="0"/>
              <a:t>Foundational  Courses</a:t>
            </a:r>
          </a:p>
        </p:txBody>
      </p:sp>
      <p:sp>
        <p:nvSpPr>
          <p:cNvPr id="6" name="Content Placeholder 5">
            <a:extLst>
              <a:ext uri="{FF2B5EF4-FFF2-40B4-BE49-F238E27FC236}">
                <a16:creationId xmlns:a16="http://schemas.microsoft.com/office/drawing/2014/main" id="{ABAF3450-3951-A949-B312-492207FF73D3}"/>
              </a:ext>
            </a:extLst>
          </p:cNvPr>
          <p:cNvSpPr>
            <a:spLocks noGrp="1"/>
          </p:cNvSpPr>
          <p:nvPr>
            <p:ph idx="1"/>
          </p:nvPr>
        </p:nvSpPr>
        <p:spPr/>
        <p:txBody>
          <a:bodyPr/>
          <a:lstStyle/>
          <a:p>
            <a:pPr lvl="0">
              <a:buFont typeface="Wingdings" pitchFamily="2" charset="2"/>
              <a:buChar char="§"/>
            </a:pPr>
            <a:endParaRPr lang="en-US" b="1" u="sng" dirty="0"/>
          </a:p>
          <a:p>
            <a:endParaRPr lang="en-US" dirty="0"/>
          </a:p>
        </p:txBody>
      </p:sp>
      <p:graphicFrame>
        <p:nvGraphicFramePr>
          <p:cNvPr id="2" name="Chart 1">
            <a:extLst>
              <a:ext uri="{FF2B5EF4-FFF2-40B4-BE49-F238E27FC236}">
                <a16:creationId xmlns:a16="http://schemas.microsoft.com/office/drawing/2014/main" id="{C523842A-310B-5144-838D-700439A430A5}"/>
              </a:ext>
            </a:extLst>
          </p:cNvPr>
          <p:cNvGraphicFramePr/>
          <p:nvPr>
            <p:extLst>
              <p:ext uri="{D42A27DB-BD31-4B8C-83A1-F6EECF244321}">
                <p14:modId xmlns:p14="http://schemas.microsoft.com/office/powerpoint/2010/main" val="1664074233"/>
              </p:ext>
            </p:extLst>
          </p:nvPr>
        </p:nvGraphicFramePr>
        <p:xfrm>
          <a:off x="4051489" y="1272329"/>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79AB4011-08D4-F14E-AD46-77893CDBDEAE}"/>
              </a:ext>
            </a:extLst>
          </p:cNvPr>
          <p:cNvSpPr txBox="1"/>
          <p:nvPr/>
        </p:nvSpPr>
        <p:spPr>
          <a:xfrm>
            <a:off x="838200" y="1766825"/>
            <a:ext cx="4161312" cy="3785652"/>
          </a:xfrm>
          <a:prstGeom prst="rect">
            <a:avLst/>
          </a:prstGeom>
          <a:noFill/>
        </p:spPr>
        <p:txBody>
          <a:bodyPr wrap="square" rtlCol="0">
            <a:spAutoFit/>
          </a:bodyPr>
          <a:lstStyle/>
          <a:p>
            <a:pPr marL="285750" indent="-285750">
              <a:buFont typeface="Wingdings" pitchFamily="2" charset="2"/>
              <a:buChar char="§"/>
            </a:pPr>
            <a:r>
              <a:rPr lang="en-US" sz="2000" dirty="0"/>
              <a:t>Brought instructors together to discuss new and existing courses, and revise course content</a:t>
            </a:r>
          </a:p>
          <a:p>
            <a:endParaRPr lang="en-US" sz="2000" dirty="0"/>
          </a:p>
          <a:p>
            <a:pPr marL="285750" indent="-285750">
              <a:buFont typeface="Wingdings" pitchFamily="2" charset="2"/>
              <a:buChar char="§"/>
            </a:pPr>
            <a:r>
              <a:rPr lang="en-US" sz="2000" dirty="0"/>
              <a:t>Chose courses for the first round of evaluations based on their focus on cell/molecular concepts </a:t>
            </a:r>
          </a:p>
          <a:p>
            <a:pPr marL="285750" indent="-285750">
              <a:buFont typeface="Wingdings" pitchFamily="2" charset="2"/>
              <a:buChar char="§"/>
            </a:pPr>
            <a:endParaRPr lang="en-US" sz="2000" dirty="0"/>
          </a:p>
          <a:p>
            <a:pPr marL="285750" indent="-285750">
              <a:buFont typeface="Wingdings" pitchFamily="2" charset="2"/>
              <a:buChar char="§"/>
            </a:pPr>
            <a:r>
              <a:rPr lang="en-US" sz="2000" dirty="0"/>
              <a:t>Sought to identify and elucidate the unifying conceptual thread amongst the courses and connect to programmatic mission</a:t>
            </a:r>
          </a:p>
        </p:txBody>
      </p:sp>
    </p:spTree>
    <p:extLst>
      <p:ext uri="{BB962C8B-B14F-4D97-AF65-F5344CB8AC3E}">
        <p14:creationId xmlns:p14="http://schemas.microsoft.com/office/powerpoint/2010/main" val="4044890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C14401-79B9-544B-B46A-37B3795C2DFB}"/>
              </a:ext>
            </a:extLst>
          </p:cNvPr>
          <p:cNvPicPr>
            <a:picLocks noChangeAspect="1"/>
          </p:cNvPicPr>
          <p:nvPr/>
        </p:nvPicPr>
        <p:blipFill>
          <a:blip r:embed="rId2"/>
          <a:stretch>
            <a:fillRect/>
          </a:stretch>
        </p:blipFill>
        <p:spPr>
          <a:xfrm>
            <a:off x="6894533" y="754374"/>
            <a:ext cx="2997612" cy="860558"/>
          </a:xfrm>
          <a:prstGeom prst="rect">
            <a:avLst/>
          </a:prstGeom>
        </p:spPr>
      </p:pic>
      <p:sp>
        <p:nvSpPr>
          <p:cNvPr id="5" name="Title 4">
            <a:extLst>
              <a:ext uri="{FF2B5EF4-FFF2-40B4-BE49-F238E27FC236}">
                <a16:creationId xmlns:a16="http://schemas.microsoft.com/office/drawing/2014/main" id="{5CFD8DC7-6EFD-864E-A68E-8051D7383A5C}"/>
              </a:ext>
            </a:extLst>
          </p:cNvPr>
          <p:cNvSpPr>
            <a:spLocks noGrp="1"/>
          </p:cNvSpPr>
          <p:nvPr>
            <p:ph type="title"/>
          </p:nvPr>
        </p:nvSpPr>
        <p:spPr>
          <a:xfrm>
            <a:off x="838200" y="500062"/>
            <a:ext cx="10515600" cy="1325563"/>
          </a:xfrm>
        </p:spPr>
        <p:txBody>
          <a:bodyPr/>
          <a:lstStyle/>
          <a:p>
            <a:r>
              <a:rPr lang="en-US" dirty="0"/>
              <a:t>Program Retreat (Part II)—</a:t>
            </a:r>
          </a:p>
        </p:txBody>
      </p:sp>
      <p:sp>
        <p:nvSpPr>
          <p:cNvPr id="3" name="Content Placeholder 2">
            <a:extLst>
              <a:ext uri="{FF2B5EF4-FFF2-40B4-BE49-F238E27FC236}">
                <a16:creationId xmlns:a16="http://schemas.microsoft.com/office/drawing/2014/main" id="{7AB242C5-B28A-4A4B-9081-820A85DA0495}"/>
              </a:ext>
            </a:extLst>
          </p:cNvPr>
          <p:cNvSpPr>
            <a:spLocks noGrp="1"/>
          </p:cNvSpPr>
          <p:nvPr>
            <p:ph idx="1"/>
          </p:nvPr>
        </p:nvSpPr>
        <p:spPr/>
        <p:txBody>
          <a:bodyPr>
            <a:normAutofit/>
          </a:bodyPr>
          <a:lstStyle/>
          <a:p>
            <a:pPr>
              <a:buFont typeface="Wingdings" pitchFamily="2" charset="2"/>
              <a:buChar char="§"/>
            </a:pPr>
            <a:endParaRPr lang="en-US" dirty="0"/>
          </a:p>
          <a:p>
            <a:pPr>
              <a:buFont typeface="Wingdings" pitchFamily="2" charset="2"/>
              <a:buChar char="§"/>
            </a:pPr>
            <a:r>
              <a:rPr lang="en-US" dirty="0"/>
              <a:t>A digital assessment tool that will facilitate collaborative assessment creation, ease in assessment administration, and analysis of assessment data </a:t>
            </a:r>
          </a:p>
          <a:p>
            <a:pPr>
              <a:buFont typeface="Wingdings" pitchFamily="2" charset="2"/>
              <a:buChar char="§"/>
            </a:pPr>
            <a:r>
              <a:rPr lang="en-US" dirty="0"/>
              <a:t>retreat will provide an opportunity for core course educators allowed for the  review, discussion, and revision of course material to establish synergy with the overall program mission.  </a:t>
            </a:r>
          </a:p>
        </p:txBody>
      </p:sp>
    </p:spTree>
    <p:extLst>
      <p:ext uri="{BB962C8B-B14F-4D97-AF65-F5344CB8AC3E}">
        <p14:creationId xmlns:p14="http://schemas.microsoft.com/office/powerpoint/2010/main" val="1090746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FBA176-B042-A846-B655-06CC5709F47B}"/>
              </a:ext>
            </a:extLst>
          </p:cNvPr>
          <p:cNvSpPr/>
          <p:nvPr/>
        </p:nvSpPr>
        <p:spPr>
          <a:xfrm>
            <a:off x="126123" y="126125"/>
            <a:ext cx="11929241" cy="6600496"/>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73A8CF74-9B76-6547-923C-8E71FF5F9058}"/>
              </a:ext>
            </a:extLst>
          </p:cNvPr>
          <p:cNvSpPr>
            <a:spLocks noGrp="1"/>
          </p:cNvSpPr>
          <p:nvPr>
            <p:ph type="title"/>
          </p:nvPr>
        </p:nvSpPr>
        <p:spPr>
          <a:xfrm>
            <a:off x="504967" y="365125"/>
            <a:ext cx="11204812" cy="1325563"/>
          </a:xfrm>
        </p:spPr>
        <p:txBody>
          <a:bodyPr>
            <a:normAutofit/>
          </a:bodyPr>
          <a:lstStyle/>
          <a:p>
            <a:r>
              <a:rPr lang="en-US" sz="4000" dirty="0"/>
              <a:t>Evaluating the intervention </a:t>
            </a:r>
          </a:p>
        </p:txBody>
      </p:sp>
      <p:graphicFrame>
        <p:nvGraphicFramePr>
          <p:cNvPr id="8" name="Diagram 7">
            <a:extLst>
              <a:ext uri="{FF2B5EF4-FFF2-40B4-BE49-F238E27FC236}">
                <a16:creationId xmlns:a16="http://schemas.microsoft.com/office/drawing/2014/main" id="{F6A1CA69-1300-6A47-ADD2-0D01D42DAA91}"/>
              </a:ext>
            </a:extLst>
          </p:cNvPr>
          <p:cNvGraphicFramePr/>
          <p:nvPr>
            <p:extLst>
              <p:ext uri="{D42A27DB-BD31-4B8C-83A1-F6EECF244321}">
                <p14:modId xmlns:p14="http://schemas.microsoft.com/office/powerpoint/2010/main" val="2812268618"/>
              </p:ext>
            </p:extLst>
          </p:nvPr>
        </p:nvGraphicFramePr>
        <p:xfrm>
          <a:off x="1637730" y="1027906"/>
          <a:ext cx="8789159"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61537AAC-D8D0-A44A-A7E0-C63ECE056D31}"/>
              </a:ext>
            </a:extLst>
          </p:cNvPr>
          <p:cNvPicPr>
            <a:picLocks noChangeAspect="1"/>
          </p:cNvPicPr>
          <p:nvPr/>
        </p:nvPicPr>
        <p:blipFill>
          <a:blip r:embed="rId8"/>
          <a:stretch>
            <a:fillRect/>
          </a:stretch>
        </p:blipFill>
        <p:spPr>
          <a:xfrm>
            <a:off x="5153892" y="4986176"/>
            <a:ext cx="1757548" cy="504559"/>
          </a:xfrm>
          <a:prstGeom prst="rect">
            <a:avLst/>
          </a:prstGeom>
          <a:ln w="31750">
            <a:solidFill>
              <a:srgbClr val="7030A0"/>
            </a:solidFill>
          </a:ln>
        </p:spPr>
      </p:pic>
    </p:spTree>
    <p:extLst>
      <p:ext uri="{BB962C8B-B14F-4D97-AF65-F5344CB8AC3E}">
        <p14:creationId xmlns:p14="http://schemas.microsoft.com/office/powerpoint/2010/main" val="2102678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FBA176-B042-A846-B655-06CC5709F47B}"/>
              </a:ext>
            </a:extLst>
          </p:cNvPr>
          <p:cNvSpPr/>
          <p:nvPr/>
        </p:nvSpPr>
        <p:spPr>
          <a:xfrm>
            <a:off x="126123" y="126125"/>
            <a:ext cx="11929241" cy="6600496"/>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73A8CF74-9B76-6547-923C-8E71FF5F9058}"/>
              </a:ext>
            </a:extLst>
          </p:cNvPr>
          <p:cNvSpPr>
            <a:spLocks noGrp="1"/>
          </p:cNvSpPr>
          <p:nvPr>
            <p:ph type="title"/>
          </p:nvPr>
        </p:nvSpPr>
        <p:spPr>
          <a:xfrm>
            <a:off x="504967" y="365125"/>
            <a:ext cx="11204812" cy="1325563"/>
          </a:xfrm>
        </p:spPr>
        <p:txBody>
          <a:bodyPr>
            <a:normAutofit/>
          </a:bodyPr>
          <a:lstStyle/>
          <a:p>
            <a:r>
              <a:rPr lang="en-US" sz="4000" dirty="0"/>
              <a:t>Evaluating the intervention in real time</a:t>
            </a:r>
          </a:p>
        </p:txBody>
      </p:sp>
      <p:graphicFrame>
        <p:nvGraphicFramePr>
          <p:cNvPr id="8" name="Diagram 7">
            <a:extLst>
              <a:ext uri="{FF2B5EF4-FFF2-40B4-BE49-F238E27FC236}">
                <a16:creationId xmlns:a16="http://schemas.microsoft.com/office/drawing/2014/main" id="{F6A1CA69-1300-6A47-ADD2-0D01D42DAA91}"/>
              </a:ext>
            </a:extLst>
          </p:cNvPr>
          <p:cNvGraphicFramePr/>
          <p:nvPr>
            <p:extLst>
              <p:ext uri="{D42A27DB-BD31-4B8C-83A1-F6EECF244321}">
                <p14:modId xmlns:p14="http://schemas.microsoft.com/office/powerpoint/2010/main" val="1185742126"/>
              </p:ext>
            </p:extLst>
          </p:nvPr>
        </p:nvGraphicFramePr>
        <p:xfrm>
          <a:off x="6519553" y="1690688"/>
          <a:ext cx="5190226" cy="4617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946C8EB9-BF69-9F4C-88A7-2A758FA9A7E8}"/>
              </a:ext>
            </a:extLst>
          </p:cNvPr>
          <p:cNvSpPr txBox="1"/>
          <p:nvPr/>
        </p:nvSpPr>
        <p:spPr>
          <a:xfrm>
            <a:off x="504967" y="1561451"/>
            <a:ext cx="5813947" cy="5170646"/>
          </a:xfrm>
          <a:prstGeom prst="rect">
            <a:avLst/>
          </a:prstGeom>
          <a:noFill/>
        </p:spPr>
        <p:txBody>
          <a:bodyPr wrap="square" rtlCol="0">
            <a:spAutoFit/>
          </a:bodyPr>
          <a:lstStyle/>
          <a:p>
            <a:pPr marL="342900" indent="-342900">
              <a:buFont typeface="Wingdings" pitchFamily="2" charset="2"/>
              <a:buChar char="§"/>
            </a:pPr>
            <a:r>
              <a:rPr lang="en-US" sz="2200" dirty="0"/>
              <a:t>Understanding which learning objective are being achieved</a:t>
            </a:r>
          </a:p>
          <a:p>
            <a:endParaRPr lang="en-US" sz="2200" dirty="0"/>
          </a:p>
          <a:p>
            <a:pPr marL="342900" indent="-342900">
              <a:buFont typeface="Wingdings" pitchFamily="2" charset="2"/>
              <a:buChar char="§"/>
            </a:pPr>
            <a:r>
              <a:rPr lang="en-US" sz="2200" dirty="0"/>
              <a:t>Understanding where knowledge gaps exist</a:t>
            </a:r>
          </a:p>
          <a:p>
            <a:endParaRPr lang="en-US" sz="2200" dirty="0"/>
          </a:p>
          <a:p>
            <a:pPr marL="342900" indent="-342900">
              <a:buFont typeface="Wingdings" pitchFamily="2" charset="2"/>
              <a:buChar char="§"/>
            </a:pPr>
            <a:r>
              <a:rPr lang="en-US" sz="2200" dirty="0"/>
              <a:t>Reinforcing the purpose and value of pre-requisites (taking the appropriate courses at the appropriate time)</a:t>
            </a:r>
          </a:p>
          <a:p>
            <a:endParaRPr lang="en-US" sz="2200" dirty="0"/>
          </a:p>
          <a:p>
            <a:pPr marL="342900" indent="-342900">
              <a:buFont typeface="Wingdings" pitchFamily="2" charset="2"/>
              <a:buChar char="§"/>
            </a:pPr>
            <a:r>
              <a:rPr lang="en-US" sz="2200" dirty="0"/>
              <a:t>Reinforcing the importance of gaining effective study skills </a:t>
            </a:r>
          </a:p>
          <a:p>
            <a:endParaRPr lang="en-US" sz="2200" dirty="0"/>
          </a:p>
          <a:p>
            <a:pPr marL="285750" lvl="0" indent="-285750">
              <a:buFont typeface="Wingdings" pitchFamily="2" charset="2"/>
              <a:buChar char="§"/>
            </a:pPr>
            <a:r>
              <a:rPr lang="en-US" sz="2200" dirty="0"/>
              <a:t>Highlighting the progressive property of  science education</a:t>
            </a:r>
          </a:p>
          <a:p>
            <a:pPr lvl="0"/>
            <a:endParaRPr lang="en-US" sz="2200" dirty="0">
              <a:latin typeface="+mj-lt"/>
            </a:endParaRPr>
          </a:p>
        </p:txBody>
      </p:sp>
    </p:spTree>
    <p:extLst>
      <p:ext uri="{BB962C8B-B14F-4D97-AF65-F5344CB8AC3E}">
        <p14:creationId xmlns:p14="http://schemas.microsoft.com/office/powerpoint/2010/main" val="1241196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FBA176-B042-A846-B655-06CC5709F47B}"/>
              </a:ext>
            </a:extLst>
          </p:cNvPr>
          <p:cNvSpPr/>
          <p:nvPr/>
        </p:nvSpPr>
        <p:spPr>
          <a:xfrm>
            <a:off x="126123" y="126125"/>
            <a:ext cx="11929241" cy="6600496"/>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73A8CF74-9B76-6547-923C-8E71FF5F9058}"/>
              </a:ext>
            </a:extLst>
          </p:cNvPr>
          <p:cNvSpPr>
            <a:spLocks noGrp="1"/>
          </p:cNvSpPr>
          <p:nvPr>
            <p:ph type="title"/>
          </p:nvPr>
        </p:nvSpPr>
        <p:spPr>
          <a:xfrm>
            <a:off x="504967" y="365125"/>
            <a:ext cx="11204812" cy="1325563"/>
          </a:xfrm>
        </p:spPr>
        <p:txBody>
          <a:bodyPr>
            <a:normAutofit/>
          </a:bodyPr>
          <a:lstStyle/>
          <a:p>
            <a:r>
              <a:rPr lang="en-US" sz="4000" dirty="0"/>
              <a:t>Evaluating the intervention in real time</a:t>
            </a:r>
          </a:p>
        </p:txBody>
      </p:sp>
      <p:sp>
        <p:nvSpPr>
          <p:cNvPr id="2" name="TextBox 1">
            <a:extLst>
              <a:ext uri="{FF2B5EF4-FFF2-40B4-BE49-F238E27FC236}">
                <a16:creationId xmlns:a16="http://schemas.microsoft.com/office/drawing/2014/main" id="{946C8EB9-BF69-9F4C-88A7-2A758FA9A7E8}"/>
              </a:ext>
            </a:extLst>
          </p:cNvPr>
          <p:cNvSpPr txBox="1"/>
          <p:nvPr/>
        </p:nvSpPr>
        <p:spPr>
          <a:xfrm>
            <a:off x="504967" y="1561451"/>
            <a:ext cx="5813947" cy="5170646"/>
          </a:xfrm>
          <a:prstGeom prst="rect">
            <a:avLst/>
          </a:prstGeom>
          <a:noFill/>
        </p:spPr>
        <p:txBody>
          <a:bodyPr wrap="square" rtlCol="0">
            <a:spAutoFit/>
          </a:bodyPr>
          <a:lstStyle/>
          <a:p>
            <a:pPr marL="342900" indent="-342900">
              <a:buFont typeface="Wingdings" pitchFamily="2" charset="2"/>
              <a:buChar char="§"/>
            </a:pPr>
            <a:r>
              <a:rPr lang="en-US" sz="2200" dirty="0"/>
              <a:t>Understanding which learning objective are being achieved</a:t>
            </a:r>
          </a:p>
          <a:p>
            <a:endParaRPr lang="en-US" sz="2200" dirty="0"/>
          </a:p>
          <a:p>
            <a:pPr marL="342900" indent="-342900">
              <a:buFont typeface="Wingdings" pitchFamily="2" charset="2"/>
              <a:buChar char="§"/>
            </a:pPr>
            <a:r>
              <a:rPr lang="en-US" sz="2200" dirty="0"/>
              <a:t>Understanding where knowledge gaps exist</a:t>
            </a:r>
          </a:p>
          <a:p>
            <a:endParaRPr lang="en-US" sz="2200" dirty="0"/>
          </a:p>
          <a:p>
            <a:pPr marL="342900" indent="-342900">
              <a:buFont typeface="Wingdings" pitchFamily="2" charset="2"/>
              <a:buChar char="§"/>
            </a:pPr>
            <a:r>
              <a:rPr lang="en-US" sz="2200" dirty="0"/>
              <a:t>Reinforcing the purpose and value of pre-requisites (taking the appropriate courses at the appropriate time)</a:t>
            </a:r>
          </a:p>
          <a:p>
            <a:endParaRPr lang="en-US" sz="2200" dirty="0"/>
          </a:p>
          <a:p>
            <a:pPr marL="342900" indent="-342900">
              <a:buFont typeface="Wingdings" pitchFamily="2" charset="2"/>
              <a:buChar char="§"/>
            </a:pPr>
            <a:r>
              <a:rPr lang="en-US" sz="2200" dirty="0"/>
              <a:t>Reinforcing the importance of gaining effective study skills </a:t>
            </a:r>
          </a:p>
          <a:p>
            <a:endParaRPr lang="en-US" sz="2200" dirty="0"/>
          </a:p>
          <a:p>
            <a:pPr marL="285750" lvl="0" indent="-285750">
              <a:buFont typeface="Wingdings" pitchFamily="2" charset="2"/>
              <a:buChar char="§"/>
            </a:pPr>
            <a:r>
              <a:rPr lang="en-US" sz="2200" dirty="0"/>
              <a:t>Highlighting the progressive property of  science education</a:t>
            </a:r>
          </a:p>
          <a:p>
            <a:pPr lvl="0"/>
            <a:endParaRPr lang="en-US" sz="2200" dirty="0">
              <a:latin typeface="+mj-lt"/>
            </a:endParaRPr>
          </a:p>
        </p:txBody>
      </p:sp>
      <p:grpSp>
        <p:nvGrpSpPr>
          <p:cNvPr id="13" name="Group 12">
            <a:extLst>
              <a:ext uri="{FF2B5EF4-FFF2-40B4-BE49-F238E27FC236}">
                <a16:creationId xmlns:a16="http://schemas.microsoft.com/office/drawing/2014/main" id="{132CE0AD-760F-C14C-909C-84ADB369398A}"/>
              </a:ext>
            </a:extLst>
          </p:cNvPr>
          <p:cNvGrpSpPr/>
          <p:nvPr/>
        </p:nvGrpSpPr>
        <p:grpSpPr>
          <a:xfrm>
            <a:off x="6697758" y="1690688"/>
            <a:ext cx="4761930" cy="4457700"/>
            <a:chOff x="6697758" y="1561451"/>
            <a:chExt cx="4761930" cy="4457700"/>
          </a:xfrm>
        </p:grpSpPr>
        <p:pic>
          <p:nvPicPr>
            <p:cNvPr id="6" name="Picture 5">
              <a:extLst>
                <a:ext uri="{FF2B5EF4-FFF2-40B4-BE49-F238E27FC236}">
                  <a16:creationId xmlns:a16="http://schemas.microsoft.com/office/drawing/2014/main" id="{E24BC85C-99BF-ED42-ACA4-5D6468248735}"/>
                </a:ext>
              </a:extLst>
            </p:cNvPr>
            <p:cNvPicPr>
              <a:picLocks noChangeAspect="1"/>
            </p:cNvPicPr>
            <p:nvPr/>
          </p:nvPicPr>
          <p:blipFill>
            <a:blip r:embed="rId3"/>
            <a:stretch>
              <a:fillRect/>
            </a:stretch>
          </p:blipFill>
          <p:spPr>
            <a:xfrm>
              <a:off x="6697758" y="1561451"/>
              <a:ext cx="4761930" cy="4457700"/>
            </a:xfrm>
            <a:prstGeom prst="rect">
              <a:avLst/>
            </a:prstGeom>
          </p:spPr>
        </p:pic>
        <p:sp>
          <p:nvSpPr>
            <p:cNvPr id="7" name="TextBox 6">
              <a:extLst>
                <a:ext uri="{FF2B5EF4-FFF2-40B4-BE49-F238E27FC236}">
                  <a16:creationId xmlns:a16="http://schemas.microsoft.com/office/drawing/2014/main" id="{C99BC957-5E47-7741-8A32-F4CA96C3A299}"/>
                </a:ext>
              </a:extLst>
            </p:cNvPr>
            <p:cNvSpPr txBox="1"/>
            <p:nvPr/>
          </p:nvSpPr>
          <p:spPr>
            <a:xfrm>
              <a:off x="9567149" y="2904091"/>
              <a:ext cx="653067" cy="1169551"/>
            </a:xfrm>
            <a:prstGeom prst="rect">
              <a:avLst/>
            </a:prstGeom>
            <a:noFill/>
          </p:spPr>
          <p:txBody>
            <a:bodyPr wrap="square" rtlCol="0">
              <a:spAutoFit/>
            </a:bodyPr>
            <a:lstStyle/>
            <a:p>
              <a:pPr algn="ctr"/>
              <a:r>
                <a:rPr lang="en-US" sz="1000" dirty="0">
                  <a:solidFill>
                    <a:schemeClr val="bg1"/>
                  </a:solidFill>
                </a:rPr>
                <a:t>Can learner use </a:t>
              </a:r>
              <a:r>
                <a:rPr lang="en-US" sz="1000" dirty="0" err="1">
                  <a:solidFill>
                    <a:schemeClr val="bg1"/>
                  </a:solidFill>
                </a:rPr>
                <a:t>infor-mation</a:t>
              </a:r>
              <a:r>
                <a:rPr lang="en-US" sz="1000" dirty="0">
                  <a:solidFill>
                    <a:schemeClr val="bg1"/>
                  </a:solidFill>
                </a:rPr>
                <a:t> in a new way?</a:t>
              </a:r>
            </a:p>
          </p:txBody>
        </p:sp>
        <p:sp>
          <p:nvSpPr>
            <p:cNvPr id="9" name="TextBox 8">
              <a:extLst>
                <a:ext uri="{FF2B5EF4-FFF2-40B4-BE49-F238E27FC236}">
                  <a16:creationId xmlns:a16="http://schemas.microsoft.com/office/drawing/2014/main" id="{B8E18306-FF6A-A845-B259-401176291224}"/>
                </a:ext>
              </a:extLst>
            </p:cNvPr>
            <p:cNvSpPr txBox="1"/>
            <p:nvPr/>
          </p:nvSpPr>
          <p:spPr>
            <a:xfrm>
              <a:off x="8545871" y="2627093"/>
              <a:ext cx="716882" cy="861774"/>
            </a:xfrm>
            <a:prstGeom prst="rect">
              <a:avLst/>
            </a:prstGeom>
            <a:noFill/>
          </p:spPr>
          <p:txBody>
            <a:bodyPr wrap="square" rtlCol="0">
              <a:spAutoFit/>
            </a:bodyPr>
            <a:lstStyle/>
            <a:p>
              <a:pPr algn="ctr"/>
              <a:r>
                <a:rPr lang="en-US" sz="1000" dirty="0">
                  <a:solidFill>
                    <a:schemeClr val="bg1"/>
                  </a:solidFill>
                </a:rPr>
                <a:t>Can learner  explain ideas/</a:t>
              </a:r>
            </a:p>
            <a:p>
              <a:pPr algn="ctr"/>
              <a:r>
                <a:rPr lang="en-US" sz="1000" dirty="0">
                  <a:solidFill>
                    <a:schemeClr val="bg1"/>
                  </a:solidFill>
                </a:rPr>
                <a:t>concepts?</a:t>
              </a:r>
            </a:p>
          </p:txBody>
        </p:sp>
        <p:sp>
          <p:nvSpPr>
            <p:cNvPr id="11" name="TextBox 10">
              <a:extLst>
                <a:ext uri="{FF2B5EF4-FFF2-40B4-BE49-F238E27FC236}">
                  <a16:creationId xmlns:a16="http://schemas.microsoft.com/office/drawing/2014/main" id="{E11CE568-3B43-A246-8784-C7C145FCD100}"/>
                </a:ext>
              </a:extLst>
            </p:cNvPr>
            <p:cNvSpPr txBox="1"/>
            <p:nvPr/>
          </p:nvSpPr>
          <p:spPr>
            <a:xfrm>
              <a:off x="7589574" y="3087584"/>
              <a:ext cx="651901" cy="861774"/>
            </a:xfrm>
            <a:prstGeom prst="rect">
              <a:avLst/>
            </a:prstGeom>
            <a:noFill/>
          </p:spPr>
          <p:txBody>
            <a:bodyPr wrap="square" rtlCol="0">
              <a:spAutoFit/>
            </a:bodyPr>
            <a:lstStyle/>
            <a:p>
              <a:pPr algn="ctr"/>
              <a:r>
                <a:rPr lang="en-US" sz="1000" dirty="0">
                  <a:solidFill>
                    <a:schemeClr val="bg1"/>
                  </a:solidFill>
                </a:rPr>
                <a:t>Can learner recall </a:t>
              </a:r>
              <a:r>
                <a:rPr lang="en-US" sz="1000" dirty="0" err="1">
                  <a:solidFill>
                    <a:schemeClr val="bg1"/>
                  </a:solidFill>
                </a:rPr>
                <a:t>infor-mation</a:t>
              </a:r>
              <a:r>
                <a:rPr lang="en-US" sz="1000" dirty="0">
                  <a:solidFill>
                    <a:schemeClr val="bg1"/>
                  </a:solidFill>
                </a:rPr>
                <a:t>?</a:t>
              </a:r>
            </a:p>
          </p:txBody>
        </p:sp>
        <p:sp>
          <p:nvSpPr>
            <p:cNvPr id="12" name="TextBox 11">
              <a:extLst>
                <a:ext uri="{FF2B5EF4-FFF2-40B4-BE49-F238E27FC236}">
                  <a16:creationId xmlns:a16="http://schemas.microsoft.com/office/drawing/2014/main" id="{137B3B5D-F102-824D-BDF3-E4521B5E5BF9}"/>
                </a:ext>
              </a:extLst>
            </p:cNvPr>
            <p:cNvSpPr txBox="1"/>
            <p:nvPr/>
          </p:nvSpPr>
          <p:spPr>
            <a:xfrm>
              <a:off x="10485230" y="2229186"/>
              <a:ext cx="748826" cy="1015663"/>
            </a:xfrm>
            <a:prstGeom prst="rect">
              <a:avLst/>
            </a:prstGeom>
            <a:noFill/>
          </p:spPr>
          <p:txBody>
            <a:bodyPr wrap="square" rtlCol="0">
              <a:spAutoFit/>
            </a:bodyPr>
            <a:lstStyle/>
            <a:p>
              <a:pPr algn="ctr"/>
              <a:r>
                <a:rPr lang="en-US" sz="1000" dirty="0"/>
                <a:t>Can learner distinguish between different  parts?</a:t>
              </a:r>
            </a:p>
          </p:txBody>
        </p:sp>
      </p:grpSp>
    </p:spTree>
    <p:extLst>
      <p:ext uri="{BB962C8B-B14F-4D97-AF65-F5344CB8AC3E}">
        <p14:creationId xmlns:p14="http://schemas.microsoft.com/office/powerpoint/2010/main" val="450156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FBA176-B042-A846-B655-06CC5709F47B}"/>
              </a:ext>
            </a:extLst>
          </p:cNvPr>
          <p:cNvSpPr/>
          <p:nvPr/>
        </p:nvSpPr>
        <p:spPr>
          <a:xfrm>
            <a:off x="126123" y="126125"/>
            <a:ext cx="11929241" cy="6600496"/>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73A8CF74-9B76-6547-923C-8E71FF5F9058}"/>
              </a:ext>
            </a:extLst>
          </p:cNvPr>
          <p:cNvSpPr>
            <a:spLocks noGrp="1"/>
          </p:cNvSpPr>
          <p:nvPr>
            <p:ph type="title"/>
          </p:nvPr>
        </p:nvSpPr>
        <p:spPr/>
        <p:txBody>
          <a:bodyPr/>
          <a:lstStyle/>
          <a:p>
            <a:r>
              <a:rPr lang="en-US" dirty="0"/>
              <a:t>Lessons learned</a:t>
            </a:r>
          </a:p>
        </p:txBody>
      </p:sp>
      <p:graphicFrame>
        <p:nvGraphicFramePr>
          <p:cNvPr id="2" name="Content Placeholder 1">
            <a:extLst>
              <a:ext uri="{FF2B5EF4-FFF2-40B4-BE49-F238E27FC236}">
                <a16:creationId xmlns:a16="http://schemas.microsoft.com/office/drawing/2014/main" id="{176F277F-DCD9-C944-ABC3-4071EABEBE80}"/>
              </a:ext>
            </a:extLst>
          </p:cNvPr>
          <p:cNvGraphicFramePr>
            <a:graphicFrameLocks noGrp="1"/>
          </p:cNvGraphicFramePr>
          <p:nvPr>
            <p:ph idx="1"/>
            <p:extLst>
              <p:ext uri="{D42A27DB-BD31-4B8C-83A1-F6EECF244321}">
                <p14:modId xmlns:p14="http://schemas.microsoft.com/office/powerpoint/2010/main" val="1524924312"/>
              </p:ext>
            </p:extLst>
          </p:nvPr>
        </p:nvGraphicFramePr>
        <p:xfrm>
          <a:off x="838200" y="1255594"/>
          <a:ext cx="10515600" cy="51452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128EA8EA-EE68-F042-A6A2-DEBBA5CE798B}"/>
              </a:ext>
            </a:extLst>
          </p:cNvPr>
          <p:cNvSpPr txBox="1"/>
          <p:nvPr/>
        </p:nvSpPr>
        <p:spPr>
          <a:xfrm>
            <a:off x="5498275" y="1989063"/>
            <a:ext cx="4892634" cy="1015663"/>
          </a:xfrm>
          <a:prstGeom prst="rect">
            <a:avLst/>
          </a:prstGeom>
          <a:noFill/>
        </p:spPr>
        <p:txBody>
          <a:bodyPr wrap="square" rtlCol="0">
            <a:spAutoFit/>
          </a:bodyPr>
          <a:lstStyle/>
          <a:p>
            <a:r>
              <a:rPr lang="en-US" sz="2000" dirty="0">
                <a:solidFill>
                  <a:schemeClr val="bg1"/>
                </a:solidFill>
              </a:rPr>
              <a:t>Immediate feedback from </a:t>
            </a:r>
            <a:r>
              <a:rPr lang="en-US" sz="2000" dirty="0" err="1">
                <a:solidFill>
                  <a:schemeClr val="bg1"/>
                </a:solidFill>
              </a:rPr>
              <a:t>ExamSoft</a:t>
            </a:r>
            <a:r>
              <a:rPr lang="en-US" sz="2000" dirty="0">
                <a:solidFill>
                  <a:schemeClr val="bg1"/>
                </a:solidFill>
              </a:rPr>
              <a:t> generated assessments help to reinforce the importance of effective learning skills</a:t>
            </a:r>
          </a:p>
        </p:txBody>
      </p:sp>
    </p:spTree>
    <p:extLst>
      <p:ext uri="{BB962C8B-B14F-4D97-AF65-F5344CB8AC3E}">
        <p14:creationId xmlns:p14="http://schemas.microsoft.com/office/powerpoint/2010/main" val="774738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FBA176-B042-A846-B655-06CC5709F47B}"/>
              </a:ext>
            </a:extLst>
          </p:cNvPr>
          <p:cNvSpPr/>
          <p:nvPr/>
        </p:nvSpPr>
        <p:spPr>
          <a:xfrm>
            <a:off x="126123" y="126125"/>
            <a:ext cx="11929241" cy="6600496"/>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02D76563-8AA3-C34A-9657-E838CF82A31F}"/>
              </a:ext>
            </a:extLst>
          </p:cNvPr>
          <p:cNvSpPr>
            <a:spLocks noGrp="1"/>
          </p:cNvSpPr>
          <p:nvPr>
            <p:ph type="title"/>
          </p:nvPr>
        </p:nvSpPr>
        <p:spPr/>
        <p:txBody>
          <a:bodyPr/>
          <a:lstStyle/>
          <a:p>
            <a:r>
              <a:rPr lang="en-US" dirty="0"/>
              <a:t>Acknowledgements</a:t>
            </a:r>
          </a:p>
        </p:txBody>
      </p:sp>
      <p:sp>
        <p:nvSpPr>
          <p:cNvPr id="3" name="Subtitle 2">
            <a:extLst>
              <a:ext uri="{FF2B5EF4-FFF2-40B4-BE49-F238E27FC236}">
                <a16:creationId xmlns:a16="http://schemas.microsoft.com/office/drawing/2014/main" id="{64CA2FD4-04DC-CD41-A521-6C2E9A00276F}"/>
              </a:ext>
            </a:extLst>
          </p:cNvPr>
          <p:cNvSpPr>
            <a:spLocks noGrp="1"/>
          </p:cNvSpPr>
          <p:nvPr>
            <p:ph idx="1"/>
          </p:nvPr>
        </p:nvSpPr>
        <p:spPr/>
        <p:txBody>
          <a:bodyPr>
            <a:normAutofit fontScale="92500" lnSpcReduction="20000"/>
          </a:bodyPr>
          <a:lstStyle/>
          <a:p>
            <a:r>
              <a:rPr lang="en-US" b="1" dirty="0">
                <a:latin typeface="+mj-lt"/>
              </a:rPr>
              <a:t>Alexandra </a:t>
            </a:r>
            <a:r>
              <a:rPr lang="en-US" b="1" dirty="0" err="1">
                <a:latin typeface="+mj-lt"/>
              </a:rPr>
              <a:t>Bertran</a:t>
            </a:r>
            <a:r>
              <a:rPr lang="en-US" b="1" dirty="0">
                <a:latin typeface="+mj-lt"/>
              </a:rPr>
              <a:t>, </a:t>
            </a:r>
            <a:r>
              <a:rPr lang="en-US" dirty="0">
                <a:latin typeface="+mj-lt"/>
              </a:rPr>
              <a:t>Program Administrator</a:t>
            </a:r>
            <a:br>
              <a:rPr lang="en-US" dirty="0">
                <a:latin typeface="+mj-lt"/>
              </a:rPr>
            </a:br>
            <a:endParaRPr lang="en-US" b="1" dirty="0">
              <a:latin typeface="+mj-lt"/>
            </a:endParaRPr>
          </a:p>
          <a:p>
            <a:r>
              <a:rPr lang="en-US" b="1" dirty="0">
                <a:latin typeface="+mj-lt"/>
              </a:rPr>
              <a:t>Izabela </a:t>
            </a:r>
            <a:r>
              <a:rPr lang="en-US" b="1" dirty="0" err="1">
                <a:latin typeface="+mj-lt"/>
              </a:rPr>
              <a:t>Panova</a:t>
            </a:r>
            <a:r>
              <a:rPr lang="en-US" dirty="0">
                <a:latin typeface="+mj-lt"/>
              </a:rPr>
              <a:t>, M. Sc., Program and Laboratory Manager</a:t>
            </a:r>
          </a:p>
          <a:p>
            <a:endParaRPr lang="en-US" dirty="0">
              <a:latin typeface="+mj-lt"/>
            </a:endParaRPr>
          </a:p>
          <a:p>
            <a:r>
              <a:rPr lang="en-US" b="1" dirty="0">
                <a:latin typeface="+mj-lt"/>
              </a:rPr>
              <a:t>Linda Hyman</a:t>
            </a:r>
            <a:r>
              <a:rPr lang="en-US" dirty="0">
                <a:latin typeface="+mj-lt"/>
              </a:rPr>
              <a:t>, Ph. D., Associate Provost, Graduate Medical Sciences</a:t>
            </a:r>
          </a:p>
          <a:p>
            <a:endParaRPr lang="en-US" dirty="0">
              <a:latin typeface="+mj-lt"/>
            </a:endParaRPr>
          </a:p>
          <a:p>
            <a:r>
              <a:rPr lang="en-US" b="1" dirty="0">
                <a:latin typeface="+mj-lt"/>
              </a:rPr>
              <a:t>Marcela </a:t>
            </a:r>
            <a:r>
              <a:rPr lang="en-US" b="1" dirty="0" err="1">
                <a:latin typeface="+mj-lt"/>
              </a:rPr>
              <a:t>Alvia</a:t>
            </a:r>
            <a:r>
              <a:rPr lang="en-US" dirty="0">
                <a:latin typeface="+mj-lt"/>
              </a:rPr>
              <a:t>, Graduate Student, Pathology Laboratory Sciences</a:t>
            </a:r>
          </a:p>
          <a:p>
            <a:pPr marL="0" indent="0">
              <a:buNone/>
            </a:pPr>
            <a:endParaRPr lang="en-US" dirty="0">
              <a:latin typeface="+mj-lt"/>
            </a:endParaRPr>
          </a:p>
          <a:p>
            <a:r>
              <a:rPr lang="en-US" b="1" dirty="0" err="1">
                <a:latin typeface="+mj-lt"/>
              </a:rPr>
              <a:t>Reha</a:t>
            </a:r>
            <a:r>
              <a:rPr lang="en-US" b="1" dirty="0">
                <a:latin typeface="+mj-lt"/>
              </a:rPr>
              <a:t> </a:t>
            </a:r>
            <a:r>
              <a:rPr lang="en-US" b="1" dirty="0" err="1">
                <a:latin typeface="+mj-lt"/>
              </a:rPr>
              <a:t>Jhunjhunwala</a:t>
            </a:r>
            <a:r>
              <a:rPr lang="en-US" dirty="0">
                <a:latin typeface="+mj-lt"/>
              </a:rPr>
              <a:t>, Graduate Student, Clinical Research</a:t>
            </a:r>
          </a:p>
          <a:p>
            <a:pPr marL="0" indent="0">
              <a:buNone/>
            </a:pPr>
            <a:endParaRPr lang="en-US" dirty="0">
              <a:latin typeface="+mj-lt"/>
            </a:endParaRPr>
          </a:p>
          <a:p>
            <a:r>
              <a:rPr lang="en-US" b="1" dirty="0">
                <a:latin typeface="+mj-lt"/>
              </a:rPr>
              <a:t>Boston University Provost Office</a:t>
            </a:r>
            <a:r>
              <a:rPr lang="en-US" dirty="0">
                <a:latin typeface="+mj-lt"/>
              </a:rPr>
              <a:t>, Academic Assessment</a:t>
            </a:r>
          </a:p>
          <a:p>
            <a:endParaRPr lang="en-US" dirty="0">
              <a:latin typeface="+mj-lt"/>
            </a:endParaRPr>
          </a:p>
        </p:txBody>
      </p:sp>
    </p:spTree>
    <p:extLst>
      <p:ext uri="{BB962C8B-B14F-4D97-AF65-F5344CB8AC3E}">
        <p14:creationId xmlns:p14="http://schemas.microsoft.com/office/powerpoint/2010/main" val="8219682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3184</TotalTime>
  <Words>1339</Words>
  <Application>Microsoft Macintosh PowerPoint</Application>
  <PresentationFormat>Widescreen</PresentationFormat>
  <Paragraphs>169</Paragraphs>
  <Slides>14</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Office Theme</vt:lpstr>
      <vt:lpstr>Program Assessment Retreat—Building a Community of Educators and Learners to Improve Learning Outcomes   Fadie T. Coleman, Ph.D. , Alexandra Bertran, and Izabela Panova, M.Sc. Biomedical Laboratory &amp; Clinical Sciences Program Boston University School of Medicine and Metropolitan College</vt:lpstr>
      <vt:lpstr>The Problem Defined</vt:lpstr>
      <vt:lpstr>Objective</vt:lpstr>
      <vt:lpstr>Approach</vt:lpstr>
      <vt:lpstr>Approach (continued)</vt:lpstr>
      <vt:lpstr>A multi-pronged intervention </vt:lpstr>
      <vt:lpstr>Program Retreat</vt:lpstr>
      <vt:lpstr>Foundational  Courses</vt:lpstr>
      <vt:lpstr>Program Retreat (Part II)—</vt:lpstr>
      <vt:lpstr>Evaluating the intervention </vt:lpstr>
      <vt:lpstr>Evaluating the intervention in real time</vt:lpstr>
      <vt:lpstr>Evaluating the intervention in real time</vt:lpstr>
      <vt:lpstr>Lessons learned</vt:lpstr>
      <vt:lpstr>Acknowledgements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Coleman, Fadie Thomas</dc:creator>
  <cp:lastModifiedBy>Coleman, Fadie Thomas</cp:lastModifiedBy>
  <cp:revision>105</cp:revision>
  <dcterms:created xsi:type="dcterms:W3CDTF">2019-03-03T22:57:02Z</dcterms:created>
  <dcterms:modified xsi:type="dcterms:W3CDTF">2019-03-28T16:03:54Z</dcterms:modified>
</cp:coreProperties>
</file>