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76" r:id="rId7"/>
    <p:sldId id="270" r:id="rId8"/>
    <p:sldId id="262" r:id="rId9"/>
    <p:sldId id="263" r:id="rId10"/>
    <p:sldId id="264" r:id="rId11"/>
    <p:sldId id="267" r:id="rId12"/>
    <p:sldId id="266" r:id="rId13"/>
    <p:sldId id="265" r:id="rId14"/>
    <p:sldId id="273" r:id="rId15"/>
    <p:sldId id="274" r:id="rId16"/>
    <p:sldId id="275" r:id="rId17"/>
    <p:sldId id="271" r:id="rId18"/>
    <p:sldId id="269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1E00"/>
    <a:srgbClr val="D6D6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887"/>
    <p:restoredTop sz="94673"/>
  </p:normalViewPr>
  <p:slideViewPr>
    <p:cSldViewPr snapToGrid="0" snapToObjects="1">
      <p:cViewPr varScale="1">
        <p:scale>
          <a:sx n="139" d="100"/>
          <a:sy n="139" d="100"/>
        </p:scale>
        <p:origin x="200" y="10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CF99E-262A-6149-9DD7-8FA78886F51B}" type="datetimeFigureOut">
              <a:rPr lang="en-US" smtClean="0"/>
              <a:t>3/27/19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2B6CE-FA43-0147-B074-9F79372C67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976905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noFill/>
          </a:ln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11680"/>
            <a:ext cx="10515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CF99E-262A-6149-9DD7-8FA78886F51B}" type="datetimeFigureOut">
              <a:rPr lang="en-US" smtClean="0"/>
              <a:t>3/27/19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2B6CE-FA43-0147-B074-9F79372C6726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A3F3FAC-77A3-1C42-97F9-9567F768F104}"/>
              </a:ext>
            </a:extLst>
          </p:cNvPr>
          <p:cNvCxnSpPr/>
          <p:nvPr userDrawn="1"/>
        </p:nvCxnSpPr>
        <p:spPr>
          <a:xfrm>
            <a:off x="838200" y="1755648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9703651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CF99E-262A-6149-9DD7-8FA78886F51B}" type="datetimeFigureOut">
              <a:rPr lang="en-US" smtClean="0"/>
              <a:t>3/27/19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2B6CE-FA43-0147-B074-9F79372C67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002718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CF99E-262A-6149-9DD7-8FA78886F51B}" type="datetimeFigureOut">
              <a:rPr lang="en-US" smtClean="0"/>
              <a:t>3/27/19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2B6CE-FA43-0147-B074-9F79372C67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173208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CF99E-262A-6149-9DD7-8FA78886F51B}" type="datetimeFigureOut">
              <a:rPr lang="en-US" smtClean="0"/>
              <a:t>3/27/19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2B6CE-FA43-0147-B074-9F79372C67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737843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CF99E-262A-6149-9DD7-8FA78886F51B}" type="datetimeFigureOut">
              <a:rPr lang="en-US" smtClean="0"/>
              <a:t>3/27/19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2B6CE-FA43-0147-B074-9F79372C6726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635A9CC-38B2-5D46-A3B7-FAD229A1C21E}"/>
              </a:ext>
            </a:extLst>
          </p:cNvPr>
          <p:cNvCxnSpPr/>
          <p:nvPr userDrawn="1"/>
        </p:nvCxnSpPr>
        <p:spPr>
          <a:xfrm>
            <a:off x="838200" y="1755648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7308346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CF99E-262A-6149-9DD7-8FA78886F51B}" type="datetimeFigureOut">
              <a:rPr lang="en-US" smtClean="0"/>
              <a:t>3/27/19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2B6CE-FA43-0147-B074-9F79372C67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713851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CF99E-262A-6149-9DD7-8FA78886F51B}" type="datetimeFigureOut">
              <a:rPr lang="en-US" smtClean="0"/>
              <a:t>3/27/19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2B6CE-FA43-0147-B074-9F79372C67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845183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CF99E-262A-6149-9DD7-8FA78886F51B}" type="datetimeFigureOut">
              <a:rPr lang="en-US" smtClean="0"/>
              <a:t>3/27/19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2B6CE-FA43-0147-B074-9F79372C67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143356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CF99E-262A-6149-9DD7-8FA78886F51B}" type="datetimeFigureOut">
              <a:rPr lang="en-US" smtClean="0"/>
              <a:t>3/27/19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2B6CE-FA43-0147-B074-9F79372C67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533557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CF99E-262A-6149-9DD7-8FA78886F51B}" type="datetimeFigureOut">
              <a:rPr lang="en-US" smtClean="0"/>
              <a:t>3/27/19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2B6CE-FA43-0147-B074-9F79372C67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340034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2CF99E-262A-6149-9DD7-8FA78886F51B}" type="datetimeFigureOut">
              <a:rPr lang="en-US" smtClean="0"/>
              <a:t>3/27/19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2B6CE-FA43-0147-B074-9F79372C67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781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75BF8-8DE7-3949-97B8-46D4FC59B1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3920" y="1124712"/>
            <a:ext cx="10424160" cy="2386584"/>
          </a:xfrm>
        </p:spPr>
        <p:txBody>
          <a:bodyPr>
            <a:noAutofit/>
          </a:bodyPr>
          <a:lstStyle/>
          <a:p>
            <a:r>
              <a:rPr lang="en-US" sz="5400" dirty="0">
                <a:latin typeface="+mn-lt"/>
              </a:rPr>
              <a:t>Assessment and Support for</a:t>
            </a:r>
            <a:br>
              <a:rPr lang="en-US" sz="5400" dirty="0">
                <a:latin typeface="+mn-lt"/>
              </a:rPr>
            </a:br>
            <a:r>
              <a:rPr lang="en-US" sz="5400" dirty="0">
                <a:latin typeface="+mn-lt"/>
              </a:rPr>
              <a:t>Music Education and Art Education Graduate Student Academic Writing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4027E2-4B27-B84C-BD52-ACAA34469B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926080"/>
          </a:xfrm>
        </p:spPr>
        <p:txBody>
          <a:bodyPr>
            <a:normAutofit fontScale="40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7000" dirty="0">
                <a:latin typeface="+mj-lt"/>
              </a:rPr>
              <a:t>Tawnya D. Smith, Ph.D.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7000" dirty="0" err="1">
                <a:latin typeface="+mj-lt"/>
              </a:rPr>
              <a:t>Rébecca</a:t>
            </a:r>
            <a:r>
              <a:rPr lang="en-US" sz="7000" dirty="0">
                <a:latin typeface="+mj-lt"/>
              </a:rPr>
              <a:t> </a:t>
            </a:r>
            <a:r>
              <a:rPr lang="en-US" sz="7000" dirty="0" err="1">
                <a:latin typeface="+mj-lt"/>
              </a:rPr>
              <a:t>Bourgault</a:t>
            </a:r>
            <a:r>
              <a:rPr lang="en-US" sz="7000" dirty="0">
                <a:latin typeface="+mj-lt"/>
              </a:rPr>
              <a:t>, </a:t>
            </a:r>
            <a:r>
              <a:rPr lang="en-US" sz="7000" dirty="0" err="1">
                <a:latin typeface="+mj-lt"/>
              </a:rPr>
              <a:t>Ed.D</a:t>
            </a:r>
            <a:r>
              <a:rPr lang="en-US" sz="7000" dirty="0">
                <a:latin typeface="+mj-lt"/>
              </a:rPr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7000" dirty="0">
                <a:latin typeface="+mj-lt"/>
              </a:rPr>
              <a:t>Karin S. Hendricks, Ph.D.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7000" dirty="0">
                <a:latin typeface="+mj-lt"/>
              </a:rPr>
              <a:t>Andrew Goodrich, DMA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7000" dirty="0">
                <a:latin typeface="+mj-lt"/>
              </a:rPr>
              <a:t>Ronald P. Kos Jr., Ph.D. </a:t>
            </a:r>
          </a:p>
          <a:p>
            <a:pPr>
              <a:lnSpc>
                <a:spcPct val="120000"/>
              </a:lnSpc>
              <a:spcBef>
                <a:spcPts val="1800"/>
              </a:spcBef>
            </a:pPr>
            <a:r>
              <a:rPr lang="en-US" sz="7000" dirty="0">
                <a:latin typeface="+mj-lt"/>
              </a:rPr>
              <a:t>College of Fine Arts</a:t>
            </a:r>
          </a:p>
        </p:txBody>
      </p:sp>
    </p:spTree>
    <p:extLst>
      <p:ext uri="{BB962C8B-B14F-4D97-AF65-F5344CB8AC3E}">
        <p14:creationId xmlns:p14="http://schemas.microsoft.com/office/powerpoint/2010/main" val="1708720753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7CB19-2143-6343-8503-4BC7E748B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31D2A0-68F6-A446-8542-F27DD249E3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fontAlgn="base">
              <a:buNone/>
            </a:pPr>
            <a:r>
              <a:rPr lang="en-US" dirty="0"/>
              <a:t>Prior year student learning outcomes assessment:</a:t>
            </a:r>
          </a:p>
          <a:p>
            <a:pPr fontAlgn="base"/>
            <a:r>
              <a:rPr lang="en-US" dirty="0"/>
              <a:t>While we accept students who are leaders in the field of music and art education, a number of our students enter the program with less academic writing ability and experience as compared to their peers.</a:t>
            </a:r>
          </a:p>
          <a:p>
            <a:pPr fontAlgn="base"/>
            <a:r>
              <a:rPr lang="en-US" dirty="0"/>
              <a:t>These students face a steep learning curve and need additional support in order to thrive in the program.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2413479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E9E12-783B-2648-82D1-D83E68D4A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Writing Support Proposal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F2100F-0425-434B-907D-5F855EDCA4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n-US" dirty="0">
                <a:solidFill>
                  <a:srgbClr val="D81E00"/>
                </a:solidFill>
              </a:rPr>
              <a:t>Writing Documents on Info Central</a:t>
            </a:r>
          </a:p>
          <a:p>
            <a:pPr fontAlgn="base"/>
            <a:r>
              <a:rPr lang="en-US" dirty="0"/>
              <a:t>Writing Modules</a:t>
            </a:r>
          </a:p>
          <a:p>
            <a:pPr lvl="1" fontAlgn="base"/>
            <a:r>
              <a:rPr lang="en-US" dirty="0"/>
              <a:t>Self-paced modules designed to review scholarly writing conventions</a:t>
            </a:r>
          </a:p>
          <a:p>
            <a:pPr fontAlgn="base"/>
            <a:r>
              <a:rPr lang="en-US" dirty="0">
                <a:solidFill>
                  <a:srgbClr val="D81E00"/>
                </a:solidFill>
              </a:rPr>
              <a:t>Writing Support Facilitator Program</a:t>
            </a:r>
          </a:p>
        </p:txBody>
      </p:sp>
    </p:spTree>
    <p:extLst>
      <p:ext uri="{BB962C8B-B14F-4D97-AF65-F5344CB8AC3E}">
        <p14:creationId xmlns:p14="http://schemas.microsoft.com/office/powerpoint/2010/main" val="3019023922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1D225-E442-9D40-9248-B59978096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Assessment Mini Grant Proposal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EA9504-F22F-9D42-B8AB-9279874E83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fontAlgn="base">
              <a:buNone/>
            </a:pPr>
            <a:r>
              <a:rPr lang="en-US" dirty="0"/>
              <a:t>Four-Step Action Plan:</a:t>
            </a:r>
            <a:endParaRPr lang="en-US" sz="2400" dirty="0"/>
          </a:p>
          <a:p>
            <a:pPr marL="514350" indent="-514350" fontAlgn="base">
              <a:buFont typeface="+mj-lt"/>
              <a:buAutoNum type="arabicPeriod"/>
            </a:pPr>
            <a:r>
              <a:rPr lang="en-US" dirty="0"/>
              <a:t>Create writing assessments to identify student needs</a:t>
            </a:r>
          </a:p>
          <a:p>
            <a:pPr marL="514350" indent="-514350" fontAlgn="base">
              <a:buFont typeface="+mj-lt"/>
              <a:buAutoNum type="arabicPeriod"/>
            </a:pPr>
            <a:r>
              <a:rPr lang="en-US" dirty="0"/>
              <a:t>Implement writing support facilitator program</a:t>
            </a:r>
          </a:p>
          <a:p>
            <a:pPr marL="514350" indent="-514350" fontAlgn="base">
              <a:buFont typeface="+mj-lt"/>
              <a:buAutoNum type="arabicPeriod"/>
            </a:pPr>
            <a:r>
              <a:rPr lang="en-US" dirty="0"/>
              <a:t>Design online support system to address needs</a:t>
            </a:r>
          </a:p>
          <a:p>
            <a:pPr marL="514350" indent="-514350" fontAlgn="base">
              <a:buFont typeface="+mj-lt"/>
              <a:buAutoNum type="arabicPeriod"/>
            </a:pPr>
            <a:r>
              <a:rPr lang="en-US" dirty="0"/>
              <a:t>Assess student writing progress after support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6349696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3365A-094F-FB4D-91EA-80A5939E4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880"/>
          </a:xfrm>
        </p:spPr>
        <p:txBody>
          <a:bodyPr anchor="ctr" anchorCtr="0">
            <a:normAutofit fontScale="90000"/>
          </a:bodyPr>
          <a:lstStyle/>
          <a:p>
            <a:r>
              <a:rPr lang="en-US" dirty="0"/>
              <a:t>Step 1:</a:t>
            </a:r>
            <a:br>
              <a:rPr lang="en-US" dirty="0"/>
            </a:br>
            <a:r>
              <a:rPr lang="en-US" dirty="0"/>
              <a:t>Create Writing Assessment to Identify Student Needs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2658C7-F613-EB4D-84BD-367BC750C3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8800"/>
            <a:ext cx="10515600" cy="3657600"/>
          </a:xfrm>
        </p:spPr>
        <p:txBody>
          <a:bodyPr/>
          <a:lstStyle/>
          <a:p>
            <a:pPr fontAlgn="base"/>
            <a:r>
              <a:rPr lang="en-US" dirty="0"/>
              <a:t>Designed rubric with writing criteria, for use in classes</a:t>
            </a:r>
          </a:p>
          <a:p>
            <a:pPr fontAlgn="base"/>
            <a:r>
              <a:rPr lang="en-US" dirty="0"/>
              <a:t>Piloted in Fall 2018 semester in ME doctoral capstone course</a:t>
            </a:r>
          </a:p>
          <a:p>
            <a:pPr lvl="1" fontAlgn="base"/>
            <a:r>
              <a:rPr lang="en-US" dirty="0"/>
              <a:t>Brainstormed criteria based on real concerns in course</a:t>
            </a:r>
          </a:p>
          <a:p>
            <a:pPr lvl="1" fontAlgn="base"/>
            <a:r>
              <a:rPr lang="en-US" dirty="0"/>
              <a:t>Used to target and define student need</a:t>
            </a:r>
          </a:p>
          <a:p>
            <a:pPr lvl="1" fontAlgn="base"/>
            <a:r>
              <a:rPr lang="en-US" dirty="0"/>
              <a:t>Instructors and writing support facilitator made edits</a:t>
            </a:r>
          </a:p>
          <a:p>
            <a:pPr fontAlgn="base"/>
            <a:r>
              <a:rPr lang="en-US" dirty="0"/>
              <a:t>Used in Spring 2019 semester with 5 ME and AE courses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61673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AF31E96-D631-7247-9BC7-1C7CD7DB053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634" t="8118" r="8727" b="10000"/>
          <a:stretch/>
        </p:blipFill>
        <p:spPr>
          <a:xfrm>
            <a:off x="640080" y="173736"/>
            <a:ext cx="10972800" cy="6406937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172007284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7F61263-986F-F04F-BBE4-048CC547C7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704" t="8117" r="8727" b="17412"/>
          <a:stretch/>
        </p:blipFill>
        <p:spPr>
          <a:xfrm>
            <a:off x="609600" y="513055"/>
            <a:ext cx="10972800" cy="5831891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4020429110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259B7-F7EA-054F-8249-407413F87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0"/>
            <a:ext cx="10515600" cy="1325880"/>
          </a:xfrm>
        </p:spPr>
        <p:txBody>
          <a:bodyPr anchor="b" anchorCtr="0">
            <a:normAutofit fontScale="90000"/>
          </a:bodyPr>
          <a:lstStyle/>
          <a:p>
            <a:r>
              <a:rPr lang="en-US" dirty="0"/>
              <a:t>Step 2:</a:t>
            </a:r>
            <a:br>
              <a:rPr lang="en-US" dirty="0"/>
            </a:br>
            <a:r>
              <a:rPr lang="en-US" dirty="0"/>
              <a:t>Implement Writing Support Facilitator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501A09-4758-BC43-BFFF-656991AC3F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8800"/>
            <a:ext cx="10515600" cy="4351338"/>
          </a:xfrm>
        </p:spPr>
        <p:txBody>
          <a:bodyPr/>
          <a:lstStyle/>
          <a:p>
            <a:pPr fontAlgn="base"/>
            <a:r>
              <a:rPr lang="en-US" dirty="0"/>
              <a:t>Wrote job description for writing support facilitator</a:t>
            </a:r>
          </a:p>
          <a:p>
            <a:pPr fontAlgn="base"/>
            <a:r>
              <a:rPr lang="en-US" dirty="0"/>
              <a:t>Hired and provided orientation for facilitator</a:t>
            </a:r>
          </a:p>
          <a:p>
            <a:pPr fontAlgn="base"/>
            <a:r>
              <a:rPr lang="en-US" dirty="0"/>
              <a:t>Piloted program in Fall 2018 ME doctoral capstone course</a:t>
            </a:r>
          </a:p>
          <a:p>
            <a:pPr lvl="1" fontAlgn="base"/>
            <a:r>
              <a:rPr lang="en-US" dirty="0"/>
              <a:t>Calibration and revision of focus (beyond editing)</a:t>
            </a:r>
          </a:p>
          <a:p>
            <a:pPr fontAlgn="base"/>
            <a:r>
              <a:rPr lang="en-US" dirty="0"/>
              <a:t>Used in 3 ME and 2 AE classes in Spring 2019</a:t>
            </a:r>
          </a:p>
          <a:p>
            <a:pPr lvl="1" fontAlgn="base"/>
            <a:r>
              <a:rPr lang="en-US" dirty="0"/>
              <a:t>Rubric used to determine students with most need</a:t>
            </a:r>
          </a:p>
          <a:p>
            <a:pPr fontAlgn="base"/>
            <a:r>
              <a:rPr lang="en-US" dirty="0"/>
              <a:t>Students notified by instructor, put in touch with facilitator</a:t>
            </a:r>
          </a:p>
        </p:txBody>
      </p:sp>
    </p:spTree>
    <p:extLst>
      <p:ext uri="{BB962C8B-B14F-4D97-AF65-F5344CB8AC3E}">
        <p14:creationId xmlns:p14="http://schemas.microsoft.com/office/powerpoint/2010/main" val="1270136049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CB9BE-0E85-0D42-8BCA-AE7729616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0"/>
            <a:ext cx="10515600" cy="1325880"/>
          </a:xfrm>
        </p:spPr>
        <p:txBody>
          <a:bodyPr anchor="b" anchorCtr="0">
            <a:normAutofit fontScale="90000"/>
          </a:bodyPr>
          <a:lstStyle/>
          <a:p>
            <a:r>
              <a:rPr lang="en-US" dirty="0"/>
              <a:t>Step 3:</a:t>
            </a:r>
            <a:br>
              <a:rPr lang="en-US" dirty="0"/>
            </a:br>
            <a:r>
              <a:rPr lang="en-US" dirty="0"/>
              <a:t>Design Online Support System to Address Needs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EFA090-2479-5E40-8617-BD8BC46ACE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8800"/>
            <a:ext cx="10515600" cy="4351338"/>
          </a:xfrm>
        </p:spPr>
        <p:txBody>
          <a:bodyPr/>
          <a:lstStyle/>
          <a:p>
            <a:pPr marL="0" indent="0" fontAlgn="base">
              <a:buNone/>
            </a:pPr>
            <a:r>
              <a:rPr lang="en-US" dirty="0"/>
              <a:t>Modules for Information Central (Blackboard, online)</a:t>
            </a:r>
          </a:p>
          <a:p>
            <a:pPr fontAlgn="base"/>
            <a:r>
              <a:rPr lang="en-US" dirty="0"/>
              <a:t>APA Citation Basics</a:t>
            </a:r>
          </a:p>
          <a:p>
            <a:pPr fontAlgn="base"/>
            <a:r>
              <a:rPr lang="en-US" dirty="0"/>
              <a:t>Colloquial Writing</a:t>
            </a:r>
          </a:p>
          <a:p>
            <a:pPr fontAlgn="base"/>
            <a:r>
              <a:rPr lang="en-US" dirty="0"/>
              <a:t>Editing and Proofreading Checklist</a:t>
            </a:r>
          </a:p>
          <a:p>
            <a:pPr fontAlgn="base"/>
            <a:r>
              <a:rPr lang="en-US" dirty="0"/>
              <a:t>Teacher Feedback</a:t>
            </a:r>
          </a:p>
          <a:p>
            <a:pPr fontAlgn="base"/>
            <a:r>
              <a:rPr lang="en-US" dirty="0"/>
              <a:t>Unlocking the Power of Microsoft Word</a:t>
            </a:r>
          </a:p>
        </p:txBody>
      </p:sp>
    </p:spTree>
    <p:extLst>
      <p:ext uri="{BB962C8B-B14F-4D97-AF65-F5344CB8AC3E}">
        <p14:creationId xmlns:p14="http://schemas.microsoft.com/office/powerpoint/2010/main" val="1629511474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9FB15-6BB1-E240-9A5B-582A863D2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Step 4:</a:t>
            </a:r>
            <a:br>
              <a:rPr lang="en-US" dirty="0"/>
            </a:br>
            <a:r>
              <a:rPr lang="en-US" dirty="0"/>
              <a:t>Assess Support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CA8BF5-4A76-754A-A19C-FB432ED436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n-US" dirty="0"/>
              <a:t>Support Facilitator Feedback</a:t>
            </a:r>
          </a:p>
          <a:p>
            <a:pPr fontAlgn="base"/>
            <a:r>
              <a:rPr lang="en-US" dirty="0"/>
              <a:t>Instructor/Course Facilitator Feedback</a:t>
            </a:r>
          </a:p>
          <a:p>
            <a:pPr fontAlgn="base"/>
            <a:r>
              <a:rPr lang="en-US" dirty="0"/>
              <a:t>Student Survey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52370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4FB50-1475-5340-AAE6-C1ED5FE7F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 Program Assessment:</a:t>
            </a:r>
            <a:br>
              <a:rPr lang="en-US" dirty="0"/>
            </a:br>
            <a:r>
              <a:rPr lang="en-US" dirty="0"/>
              <a:t>Writing Facilitator Feedback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C848E0-25CC-E449-9F88-D817D58711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15 students were referred during Spring 1</a:t>
            </a:r>
          </a:p>
          <a:p>
            <a:pPr lvl="1"/>
            <a:r>
              <a:rPr lang="en-US" dirty="0"/>
              <a:t>All 15 returned for additional help on either initial or subsequent assignments</a:t>
            </a:r>
          </a:p>
          <a:p>
            <a:pPr lvl="1"/>
            <a:r>
              <a:rPr lang="en-US" dirty="0"/>
              <a:t>2 of those have contacted her for assistance during Spring 2</a:t>
            </a:r>
          </a:p>
          <a:p>
            <a:r>
              <a:rPr lang="en-US" dirty="0"/>
              <a:t>“I’d like to think their writing improved.”</a:t>
            </a:r>
          </a:p>
          <a:p>
            <a:r>
              <a:rPr lang="en-US" dirty="0"/>
              <a:t>She would like to have a better sense of what courses the students are taking and who the instructors are, as well the number of students in each section/course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919383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8DF6D-573A-9A4E-8876-C1C661F03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 Program Assessment:</a:t>
            </a:r>
            <a:br>
              <a:rPr lang="en-US" dirty="0"/>
            </a:br>
            <a:r>
              <a:rPr lang="en-US" dirty="0"/>
              <a:t>Course Facilitator Feedback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E12959-F989-1748-98E5-435E9227FA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8056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“I was pleased to have a resource to which I could refer struggling students.”</a:t>
            </a:r>
          </a:p>
          <a:p>
            <a:r>
              <a:rPr lang="en-US" dirty="0"/>
              <a:t>J referred three students</a:t>
            </a:r>
          </a:p>
          <a:p>
            <a:pPr lvl="1"/>
            <a:r>
              <a:rPr lang="en-US" dirty="0"/>
              <a:t>Two expressed appreciation. Both students’ writing improved over the semester.</a:t>
            </a:r>
          </a:p>
          <a:p>
            <a:pPr lvl="1"/>
            <a:r>
              <a:rPr lang="en-US" dirty="0"/>
              <a:t>One did not acknowledge the referral. His writing did not improve.</a:t>
            </a:r>
          </a:p>
          <a:p>
            <a:pPr lvl="1"/>
            <a:r>
              <a:rPr lang="en-US" dirty="0"/>
              <a:t>Would have referred a fourth, but believed that the program was for “critical” cases.</a:t>
            </a:r>
          </a:p>
          <a:p>
            <a:r>
              <a:rPr lang="en-US" dirty="0"/>
              <a:t>K referred three students</a:t>
            </a:r>
          </a:p>
          <a:p>
            <a:pPr lvl="1"/>
            <a:r>
              <a:rPr lang="en-US" dirty="0"/>
              <a:t>One had requested assistance prior to the referral; there was a “HUGE, dramatic change in his writing from Week 1 to 7.</a:t>
            </a:r>
          </a:p>
          <a:p>
            <a:pPr lvl="1"/>
            <a:r>
              <a:rPr lang="en-US" dirty="0"/>
              <a:t>One showed improvement in clarity and organization, but papers were less polished when she stopped working with the facilitator.</a:t>
            </a:r>
          </a:p>
          <a:p>
            <a:pPr lvl="1"/>
            <a:r>
              <a:rPr lang="en-US" dirty="0"/>
              <a:t>One showed no improvement; it was not clear if that student ever read any feedback he received.</a:t>
            </a:r>
          </a:p>
        </p:txBody>
      </p:sp>
    </p:spTree>
    <p:extLst>
      <p:ext uri="{BB962C8B-B14F-4D97-AF65-F5344CB8AC3E}">
        <p14:creationId xmlns:p14="http://schemas.microsoft.com/office/powerpoint/2010/main" val="3223659412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606B2-61D2-144F-88D6-241A61CBB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 Program Assessment:</a:t>
            </a:r>
            <a:br>
              <a:rPr lang="en-US" dirty="0"/>
            </a:br>
            <a:r>
              <a:rPr lang="en-US" dirty="0"/>
              <a:t>Student Survey Responses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24E22B7-338F-E045-AD9C-BC2E9C0A5F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549760"/>
              </p:ext>
            </p:extLst>
          </p:nvPr>
        </p:nvGraphicFramePr>
        <p:xfrm>
          <a:off x="838200" y="2060757"/>
          <a:ext cx="10515600" cy="2926080"/>
        </p:xfrm>
        <a:graphic>
          <a:graphicData uri="http://schemas.openxmlformats.org/drawingml/2006/table">
            <a:tbl>
              <a:tblPr firstRow="1" bandRow="1"/>
              <a:tblGrid>
                <a:gridCol w="5669280">
                  <a:extLst>
                    <a:ext uri="{9D8B030D-6E8A-4147-A177-3AD203B41FA5}">
                      <a16:colId xmlns:a16="http://schemas.microsoft.com/office/drawing/2014/main" val="2976628546"/>
                    </a:ext>
                  </a:extLst>
                </a:gridCol>
                <a:gridCol w="3749040">
                  <a:extLst>
                    <a:ext uri="{9D8B030D-6E8A-4147-A177-3AD203B41FA5}">
                      <a16:colId xmlns:a16="http://schemas.microsoft.com/office/drawing/2014/main" val="3189774607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520053984"/>
                    </a:ext>
                  </a:extLst>
                </a:gridCol>
              </a:tblGrid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2400" dirty="0"/>
                        <a:t>Question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1E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2400" dirty="0"/>
                        <a:t>Scale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1E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400" dirty="0"/>
                        <a:t>Mean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1E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3786148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2400" dirty="0"/>
                        <a:t>How helpful was the writing support you received in terms of improving your writing?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2400" dirty="0"/>
                        <a:t>1 (Not helpful at all)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7 (Extremely helpful)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4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D6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6887051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How responsive was the facilitator with feedback and answers to your questions?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2400" dirty="0"/>
                        <a:t>1 (Extremely unresponsive)</a:t>
                      </a:r>
                    </a:p>
                    <a:p>
                      <a:r>
                        <a:rPr lang="en-US" sz="2400" dirty="0"/>
                        <a:t>7 (Extremely responsive)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4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4815848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2400" dirty="0"/>
                        <a:t>Please rate your overall experience with the writing facilitator.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2400" dirty="0"/>
                        <a:t>1 (Extremely negative)</a:t>
                      </a:r>
                    </a:p>
                    <a:p>
                      <a:r>
                        <a:rPr lang="en-US" sz="2400" dirty="0"/>
                        <a:t>7 (Extremely responsive)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4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D6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18584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3262588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69686-807C-594E-80C4-D9002931A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 Program Assessment:</a:t>
            </a:r>
            <a:br>
              <a:rPr lang="en-US" dirty="0"/>
            </a:br>
            <a:r>
              <a:rPr lang="en-US" dirty="0"/>
              <a:t>Student Survey Responses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AC389A7-82D7-EC4B-9599-1BD7D4AC6E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7119564"/>
              </p:ext>
            </p:extLst>
          </p:nvPr>
        </p:nvGraphicFramePr>
        <p:xfrm>
          <a:off x="838200" y="2060757"/>
          <a:ext cx="10515600" cy="3657600"/>
        </p:xfrm>
        <a:graphic>
          <a:graphicData uri="http://schemas.openxmlformats.org/drawingml/2006/table">
            <a:tbl>
              <a:tblPr firstRow="1" bandRow="1"/>
              <a:tblGrid>
                <a:gridCol w="10515600">
                  <a:extLst>
                    <a:ext uri="{9D8B030D-6E8A-4147-A177-3AD203B41FA5}">
                      <a16:colId xmlns:a16="http://schemas.microsoft.com/office/drawing/2014/main" val="2976628546"/>
                    </a:ext>
                  </a:extLst>
                </a:gridCol>
              </a:tblGrid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Please describe how you felt when you were
contacted by your instructor about receiving writing support.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1E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3786148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2400" dirty="0"/>
                        <a:t>At first I felt insecure about my writing because of the suggestion. After receiving my first reviewed paper I was very happy about the suggestion and wish that I knew about the program earlier!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D6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6887051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2400" dirty="0"/>
                        <a:t>It really helped to have more feedback with my paper.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4815848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2400" dirty="0"/>
                        <a:t>Initially I was upset because I did not think of myself as someone needing writing assistance, but over time I realized that this was a great opportunity to receive help and become a better writer.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D6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18584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9299195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490D3-8284-694B-82AE-D8F22B9F4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 Program Assessment:</a:t>
            </a:r>
            <a:br>
              <a:rPr lang="en-US" dirty="0"/>
            </a:br>
            <a:r>
              <a:rPr lang="en-US" dirty="0"/>
              <a:t>Student Survey Responses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B4A3760-A2F3-FC4E-9DE2-7C4ECDD1BC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7523177"/>
              </p:ext>
            </p:extLst>
          </p:nvPr>
        </p:nvGraphicFramePr>
        <p:xfrm>
          <a:off x="838200" y="2060757"/>
          <a:ext cx="10515600" cy="2926080"/>
        </p:xfrm>
        <a:graphic>
          <a:graphicData uri="http://schemas.openxmlformats.org/drawingml/2006/table">
            <a:tbl>
              <a:tblPr firstRow="1" bandRow="1"/>
              <a:tblGrid>
                <a:gridCol w="10515600">
                  <a:extLst>
                    <a:ext uri="{9D8B030D-6E8A-4147-A177-3AD203B41FA5}">
                      <a16:colId xmlns:a16="http://schemas.microsoft.com/office/drawing/2014/main" val="2976628546"/>
                    </a:ext>
                  </a:extLst>
                </a:gridCol>
              </a:tblGrid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What was the BEST aspect of receiving writing
support?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1E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3786148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2400" dirty="0"/>
                        <a:t>There are really so many. The best would be learning how to become a better writer and getting individual help.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D6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6887051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2400" dirty="0"/>
                        <a:t>Having some provide specific feedback on our paper.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4815848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2400" dirty="0"/>
                        <a:t>My writing assistant</a:t>
                      </a:r>
                      <a:r>
                        <a:rPr lang="en-US" sz="2400"/>
                        <a:t>, A, </a:t>
                      </a:r>
                      <a:r>
                        <a:rPr lang="en-US" sz="2400" dirty="0"/>
                        <a:t>was very prompt and sent feedback to me often in less than five hours.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D6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18584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4451039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298AF-EA49-9B48-A6B3-3E3852A56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 Program Assessment:</a:t>
            </a:r>
            <a:br>
              <a:rPr lang="en-US" dirty="0"/>
            </a:br>
            <a:r>
              <a:rPr lang="en-US" dirty="0"/>
              <a:t>Student Survey Responses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28E14E0-2D20-ED44-B044-41160A65E7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1027139"/>
              </p:ext>
            </p:extLst>
          </p:nvPr>
        </p:nvGraphicFramePr>
        <p:xfrm>
          <a:off x="838200" y="2060757"/>
          <a:ext cx="10515600" cy="3291840"/>
        </p:xfrm>
        <a:graphic>
          <a:graphicData uri="http://schemas.openxmlformats.org/drawingml/2006/table">
            <a:tbl>
              <a:tblPr firstRow="1" bandRow="1"/>
              <a:tblGrid>
                <a:gridCol w="10515600">
                  <a:extLst>
                    <a:ext uri="{9D8B030D-6E8A-4147-A177-3AD203B41FA5}">
                      <a16:colId xmlns:a16="http://schemas.microsoft.com/office/drawing/2014/main" val="2976628546"/>
                    </a:ext>
                  </a:extLst>
                </a:gridCol>
              </a:tblGrid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What was the WORST aspect of receiving writing
support?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1E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3786148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2400" dirty="0"/>
                        <a:t>Not really anything except maybe feeling embarrassed about being suggested to use it.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D6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6887051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2400" dirty="0"/>
                        <a:t>Seeing all the red in my paper.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4815848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2400" dirty="0"/>
                        <a:t>There was a little bit more pressure to make sure that I finished my writing assignments before the deadline so that I could send them to my writing assistant, but this was a good pressure.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D6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18584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6235422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A70F4A-CD08-F442-9417-1E7827E31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 Program Assessment:</a:t>
            </a:r>
            <a:br>
              <a:rPr lang="en-US" dirty="0"/>
            </a:br>
            <a:r>
              <a:rPr lang="en-US" dirty="0"/>
              <a:t>Student Survey Responses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09EDC76-0D3C-8140-A6AE-E07CE5AB0D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5680494"/>
              </p:ext>
            </p:extLst>
          </p:nvPr>
        </p:nvGraphicFramePr>
        <p:xfrm>
          <a:off x="838200" y="2060757"/>
          <a:ext cx="10515600" cy="3291840"/>
        </p:xfrm>
        <a:graphic>
          <a:graphicData uri="http://schemas.openxmlformats.org/drawingml/2006/table">
            <a:tbl>
              <a:tblPr firstRow="1" bandRow="1"/>
              <a:tblGrid>
                <a:gridCol w="10515600">
                  <a:extLst>
                    <a:ext uri="{9D8B030D-6E8A-4147-A177-3AD203B41FA5}">
                      <a16:colId xmlns:a16="http://schemas.microsoft.com/office/drawing/2014/main" val="2976628546"/>
                    </a:ext>
                  </a:extLst>
                </a:gridCol>
              </a:tblGrid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Please share any suggestions you have for improving the
writing support program.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1E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3786148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2400" dirty="0"/>
                        <a:t>Advertise more about the program! I wish I knew it existed a year ago.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D6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6887051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2400" dirty="0"/>
                        <a:t>I would like to continue to be apart of it.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4815848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2400" dirty="0"/>
                        <a:t>Academic writing for the courses in the BU online master's in music education is very important, but I felt that it was never emphasized in any of the courses. I think it would be good if there were presentations or seminars on academic writing that were recommended to students in my program.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D6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18584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0478510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8CEA1-4D51-4C40-B7F5-6EC9E31B9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EC089B-EDDF-CA43-B369-1CAF5DAB28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n-US" dirty="0"/>
              <a:t>Continue to track the progress of the 15 students who have qualified for writing support </a:t>
            </a:r>
          </a:p>
          <a:p>
            <a:pPr fontAlgn="base"/>
            <a:r>
              <a:rPr lang="en-US" dirty="0"/>
              <a:t>Embed the writing support documents in Info Central into courses and track how often they are accessed</a:t>
            </a:r>
          </a:p>
          <a:p>
            <a:pPr fontAlgn="base"/>
            <a:r>
              <a:rPr lang="en-US" dirty="0"/>
              <a:t>Design the Writing Modules and imbed those in relevant courses</a:t>
            </a:r>
          </a:p>
        </p:txBody>
      </p:sp>
    </p:spTree>
    <p:extLst>
      <p:ext uri="{BB962C8B-B14F-4D97-AF65-F5344CB8AC3E}">
        <p14:creationId xmlns:p14="http://schemas.microsoft.com/office/powerpoint/2010/main" val="3720664561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412</TotalTime>
  <Words>990</Words>
  <Application>Microsoft Macintosh PowerPoint</Application>
  <PresentationFormat>Widescreen</PresentationFormat>
  <Paragraphs>104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Assessment and Support for Music Education and Art Education Graduate Student Academic Writing</vt:lpstr>
      <vt:lpstr>Problem</vt:lpstr>
      <vt:lpstr>Writing Support Proposal</vt:lpstr>
      <vt:lpstr>Assessment Mini Grant Proposal</vt:lpstr>
      <vt:lpstr>Step 1: Create Writing Assessment to Identify Student Needs</vt:lpstr>
      <vt:lpstr>PowerPoint Presentation</vt:lpstr>
      <vt:lpstr>PowerPoint Presentation</vt:lpstr>
      <vt:lpstr>Step 2: Implement Writing Support Facilitator Program</vt:lpstr>
      <vt:lpstr>Step 3: Design Online Support System to Address Needs</vt:lpstr>
      <vt:lpstr>Step 4: Assess Support Program</vt:lpstr>
      <vt:lpstr>Support Program Assessment: Writing Facilitator Feedback</vt:lpstr>
      <vt:lpstr>Support Program Assessment: Course Facilitator Feedback</vt:lpstr>
      <vt:lpstr>Support Program Assessment: Student Survey Responses</vt:lpstr>
      <vt:lpstr>Support Program Assessment: Student Survey Responses</vt:lpstr>
      <vt:lpstr>Support Program Assessment: Student Survey Responses</vt:lpstr>
      <vt:lpstr>Support Program Assessment: Student Survey Responses</vt:lpstr>
      <vt:lpstr>Support Program Assessment: Student Survey Responses</vt:lpstr>
      <vt:lpstr>Next Steps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Assessment and Support for MM-DMA Music Education and MA-Art Education Student Academic Writing </dc:title>
  <dc:creator>Ronald Kos</dc:creator>
  <cp:lastModifiedBy>Ronald Kos</cp:lastModifiedBy>
  <cp:revision>24</cp:revision>
  <dcterms:created xsi:type="dcterms:W3CDTF">2019-03-27T13:08:02Z</dcterms:created>
  <dcterms:modified xsi:type="dcterms:W3CDTF">2019-03-27T20:07:04Z</dcterms:modified>
</cp:coreProperties>
</file>