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C4C6C6"/>
              </a:solidFill>
              <a:prstDash val="solid"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E9E8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satOff val="12166"/>
              <a:lumOff val="-13042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FF8FA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F728F"/>
              </a:solidFill>
              <a:prstDash val="solid"/>
              <a:miter lim="400000"/>
            </a:ln>
          </a:top>
          <a:bottom>
            <a:ln w="12700" cap="flat">
              <a:solidFill>
                <a:srgbClr val="4F728F"/>
              </a:solidFill>
              <a:prstDash val="solid"/>
              <a:miter lim="400000"/>
            </a:ln>
          </a:bottom>
          <a:insideH>
            <a:ln w="12700" cap="flat">
              <a:solidFill>
                <a:srgbClr val="4F728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4DADF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38EB0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73D59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3C3C1D"/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V>
        </a:tcBdr>
        <a:fill>
          <a:solidFill>
            <a:srgbClr val="CFCDBB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C6C6C6"/>
              </a:solidFill>
              <a:prstDash val="solid"/>
              <a:miter lim="400000"/>
            </a:ln>
          </a:left>
          <a:right>
            <a:ln w="12700" cap="flat">
              <a:solidFill>
                <a:srgbClr val="C6C6C6"/>
              </a:solidFill>
              <a:prstDash val="solid"/>
              <a:miter lim="400000"/>
            </a:ln>
          </a:right>
          <a:top>
            <a:ln w="12700" cap="flat">
              <a:solidFill>
                <a:srgbClr val="656839"/>
              </a:solidFill>
              <a:prstDash val="solid"/>
              <a:miter lim="400000"/>
            </a:ln>
          </a:top>
          <a:bottom>
            <a:ln w="12700" cap="flat">
              <a:solidFill>
                <a:srgbClr val="3C3C1D"/>
              </a:solidFill>
              <a:prstDash val="solid"/>
              <a:miter lim="400000"/>
            </a:ln>
          </a:bottom>
          <a:insideH>
            <a:ln w="12700" cap="flat">
              <a:solidFill>
                <a:srgbClr val="C6C6C6"/>
              </a:solidFill>
              <a:prstDash val="solid"/>
              <a:miter lim="400000"/>
            </a:ln>
          </a:insideH>
          <a:insideV>
            <a:ln w="12700" cap="flat">
              <a:solidFill>
                <a:srgbClr val="C6C6C6"/>
              </a:solidFill>
              <a:prstDash val="solid"/>
              <a:miter lim="400000"/>
            </a:ln>
          </a:insideV>
        </a:tcBdr>
        <a:fill>
          <a:solidFill>
            <a:srgbClr val="E8E9E8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rgbClr val="3C3C1D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AAA485"/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V>
        </a:tcBdr>
        <a:fill>
          <a:solidFill>
            <a:srgbClr val="656839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1F1F1"/>
          </a:solidFill>
        </a:fill>
      </a:tcStyle>
    </a:wholeTbl>
    <a:band2H>
      <a:tcTxStyle b="def" i="def"/>
      <a:tcStyle>
        <a:tcBdr/>
        <a:fill>
          <a:solidFill>
            <a:srgbClr val="E4E4E0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515151"/>
              </a:solidFill>
              <a:prstDash val="solid"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12700" cap="flat">
              <a:solidFill>
                <a:srgbClr val="7D7766"/>
              </a:solidFill>
              <a:prstDash val="solid"/>
              <a:miter lim="400000"/>
            </a:ln>
          </a:top>
          <a:bottom>
            <a:ln w="12700" cap="flat">
              <a:solidFill>
                <a:srgbClr val="7D7766"/>
              </a:solidFill>
              <a:prstDash val="solid"/>
              <a:miter lim="400000"/>
            </a:ln>
          </a:bottom>
          <a:insideH>
            <a:ln w="12700" cap="flat">
              <a:solidFill>
                <a:srgbClr val="7D776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F8B7E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515151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1F1F1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15151"/>
              </a:solidFill>
              <a:prstDash val="solid"/>
              <a:miter lim="400000"/>
            </a:ln>
          </a:top>
          <a:bottom>
            <a:ln w="254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E5A4C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solidFill>
                <a:srgbClr val="747474"/>
              </a:solidFill>
              <a:prstDash val="solid"/>
              <a:miter lim="400000"/>
            </a:ln>
          </a:insideH>
          <a:insideV>
            <a:ln w="12700" cap="flat">
              <a:solidFill>
                <a:srgbClr val="74747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777777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2D2D2">
              <a:alpha val="3000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C9C9C9"/>
              </a:solidFill>
              <a:prstDash val="solid"/>
              <a:miter lim="400000"/>
            </a:ln>
          </a:top>
          <a:bottom>
            <a:ln w="12700" cap="flat">
              <a:solidFill>
                <a:srgbClr val="C9C9C9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5" name="Shape 12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"/>
          <p:cNvSpPr/>
          <p:nvPr/>
        </p:nvSpPr>
        <p:spPr>
          <a:xfrm>
            <a:off x="1066800" y="6680200"/>
            <a:ext cx="22252676" cy="182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3" name="Title Text"/>
          <p:cNvSpPr txBox="1"/>
          <p:nvPr>
            <p:ph type="title"/>
          </p:nvPr>
        </p:nvSpPr>
        <p:spPr>
          <a:xfrm>
            <a:off x="1066800" y="1854200"/>
            <a:ext cx="22237700" cy="4470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4" name="Body Level One…"/>
          <p:cNvSpPr txBox="1"/>
          <p:nvPr>
            <p:ph type="body" sz="quarter" idx="1"/>
          </p:nvPr>
        </p:nvSpPr>
        <p:spPr>
          <a:xfrm>
            <a:off x="1066800" y="7048500"/>
            <a:ext cx="22237700" cy="1435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Line"/>
          <p:cNvSpPr/>
          <p:nvPr/>
        </p:nvSpPr>
        <p:spPr>
          <a:xfrm>
            <a:off x="14147800" y="11214100"/>
            <a:ext cx="0" cy="2000430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3" name="Image"/>
          <p:cNvSpPr/>
          <p:nvPr>
            <p:ph type="pic" idx="13"/>
          </p:nvPr>
        </p:nvSpPr>
        <p:spPr>
          <a:xfrm>
            <a:off x="0" y="0"/>
            <a:ext cx="24384000" cy="10680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2641600" y="10947400"/>
            <a:ext cx="10858500" cy="2387600"/>
          </a:xfrm>
          <a:prstGeom prst="rect">
            <a:avLst/>
          </a:prstGeom>
        </p:spPr>
        <p:txBody>
          <a:bodyPr anchor="ctr"/>
          <a:lstStyle>
            <a:lvl1pPr algn="r"/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14719300" y="11938000"/>
            <a:ext cx="9283700" cy="7112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1066800" y="4622800"/>
            <a:ext cx="22237700" cy="4470400"/>
          </a:xfrm>
          <a:prstGeom prst="rect">
            <a:avLst/>
          </a:prstGeom>
        </p:spPr>
        <p:txBody>
          <a:bodyPr anchor="ctr"/>
          <a:lstStyle/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Line"/>
          <p:cNvSpPr/>
          <p:nvPr/>
        </p:nvSpPr>
        <p:spPr>
          <a:xfrm>
            <a:off x="1066800" y="6845300"/>
            <a:ext cx="10002141" cy="0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2" name="Image"/>
          <p:cNvSpPr/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1066800" y="2019300"/>
            <a:ext cx="10007600" cy="4470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1066800" y="7213600"/>
            <a:ext cx="10007600" cy="4470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952499" y="12985800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Line"/>
          <p:cNvSpPr/>
          <p:nvPr/>
        </p:nvSpPr>
        <p:spPr>
          <a:xfrm>
            <a:off x="1066800" y="2768600"/>
            <a:ext cx="9512612" cy="186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0" name="Image"/>
          <p:cNvSpPr/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1" name="Title Text"/>
          <p:cNvSpPr txBox="1"/>
          <p:nvPr>
            <p:ph type="title"/>
          </p:nvPr>
        </p:nvSpPr>
        <p:spPr>
          <a:xfrm>
            <a:off x="1066800" y="469900"/>
            <a:ext cx="9525000" cy="19685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2" name="Body Level One…"/>
          <p:cNvSpPr txBox="1"/>
          <p:nvPr>
            <p:ph type="body" sz="half" idx="1"/>
          </p:nvPr>
        </p:nvSpPr>
        <p:spPr>
          <a:xfrm>
            <a:off x="1066800" y="3124200"/>
            <a:ext cx="9525000" cy="9372600"/>
          </a:xfrm>
          <a:prstGeom prst="rect">
            <a:avLst/>
          </a:prstGeom>
        </p:spPr>
        <p:txBody>
          <a:bodyPr/>
          <a:lstStyle>
            <a:lvl1pPr marL="4572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3" name="Slide Number"/>
          <p:cNvSpPr txBox="1"/>
          <p:nvPr>
            <p:ph type="sldNum" sz="quarter" idx="2"/>
          </p:nvPr>
        </p:nvSpPr>
        <p:spPr>
          <a:xfrm>
            <a:off x="957643" y="12985800"/>
            <a:ext cx="368504" cy="3746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Body Level One…"/>
          <p:cNvSpPr txBox="1"/>
          <p:nvPr>
            <p:ph type="body" idx="1"/>
          </p:nvPr>
        </p:nvSpPr>
        <p:spPr>
          <a:xfrm>
            <a:off x="1663700" y="1244600"/>
            <a:ext cx="21031200" cy="112014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Line"/>
          <p:cNvSpPr/>
          <p:nvPr/>
        </p:nvSpPr>
        <p:spPr>
          <a:xfrm flipH="1">
            <a:off x="15811739" y="711200"/>
            <a:ext cx="1" cy="11143606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9" name="Line"/>
          <p:cNvSpPr/>
          <p:nvPr/>
        </p:nvSpPr>
        <p:spPr>
          <a:xfrm>
            <a:off x="15811500" y="6277570"/>
            <a:ext cx="7763085" cy="1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0" name="Image"/>
          <p:cNvSpPr/>
          <p:nvPr>
            <p:ph type="pic" sz="quarter" idx="13"/>
          </p:nvPr>
        </p:nvSpPr>
        <p:spPr>
          <a:xfrm>
            <a:off x="16014700" y="6502400"/>
            <a:ext cx="7569200" cy="5346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16014700" y="709206"/>
            <a:ext cx="7569200" cy="53467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idx="15"/>
          </p:nvPr>
        </p:nvSpPr>
        <p:spPr>
          <a:xfrm>
            <a:off x="977900" y="713695"/>
            <a:ext cx="14579600" cy="111379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977900" y="12179300"/>
            <a:ext cx="14579600" cy="1320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–Johnny Appleseed"/>
          <p:cNvSpPr txBox="1"/>
          <p:nvPr>
            <p:ph type="body" sz="quarter" idx="13"/>
          </p:nvPr>
        </p:nvSpPr>
        <p:spPr>
          <a:xfrm>
            <a:off x="2387600" y="8953500"/>
            <a:ext cx="19621500" cy="6477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 defTabSz="647700">
              <a:spcBef>
                <a:spcPts val="0"/>
              </a:spcBef>
              <a:buSzTx/>
              <a:buFontTx/>
              <a:buNone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–Johnny Appleseed</a:t>
            </a:r>
          </a:p>
        </p:txBody>
      </p:sp>
      <p:sp>
        <p:nvSpPr>
          <p:cNvPr id="102" name="“Type a quote here.”"/>
          <p:cNvSpPr txBox="1"/>
          <p:nvPr>
            <p:ph type="body" sz="quarter" idx="14"/>
          </p:nvPr>
        </p:nvSpPr>
        <p:spPr>
          <a:xfrm>
            <a:off x="2387600" y="6061864"/>
            <a:ext cx="19621500" cy="944572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647700">
              <a:spcBef>
                <a:spcPts val="3400"/>
              </a:spcBef>
              <a:buSzTx/>
              <a:buFontTx/>
              <a:buNone/>
              <a:defRPr sz="5600"/>
            </a:lvl1pPr>
          </a:lstStyle>
          <a:p>
            <a:pPr/>
            <a:r>
              <a:t>“Type a quote here.”</a:t>
            </a:r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Image"/>
          <p:cNvSpPr/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>
            <a:off x="1066800" y="2768600"/>
            <a:ext cx="22252698" cy="182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" name="Title Text"/>
          <p:cNvSpPr txBox="1"/>
          <p:nvPr>
            <p:ph type="title"/>
          </p:nvPr>
        </p:nvSpPr>
        <p:spPr>
          <a:xfrm>
            <a:off x="1066800" y="469900"/>
            <a:ext cx="22237700" cy="196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" name="Body Level One…"/>
          <p:cNvSpPr txBox="1"/>
          <p:nvPr>
            <p:ph type="body" idx="1"/>
          </p:nvPr>
        </p:nvSpPr>
        <p:spPr>
          <a:xfrm>
            <a:off x="1066800" y="3124200"/>
            <a:ext cx="22237700" cy="937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/>
          <p:nvPr>
            <p:ph type="sldNum" sz="quarter" idx="2"/>
          </p:nvPr>
        </p:nvSpPr>
        <p:spPr>
          <a:xfrm>
            <a:off x="23216221" y="12985800"/>
            <a:ext cx="368504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9pPr>
    </p:bodyStyle>
    <p:otherStyle>
      <a:lvl1pPr marL="0" marR="0" indent="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tif"/><Relationship Id="rId3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5.png"/><Relationship Id="rId5" Type="http://schemas.openxmlformats.org/officeDocument/2006/relationships/image" Target="../media/image9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12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13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tif"/><Relationship Id="rId4" Type="http://schemas.openxmlformats.org/officeDocument/2006/relationships/image" Target="../media/image19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tif"/><Relationship Id="rId3" Type="http://schemas.openxmlformats.org/officeDocument/2006/relationships/hyperlink" Target="mailto:carberry@bu.edu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Image" descr="Image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17148" r="0" b="17148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28" name="Alison D. Carberry Gottlieb, PhD…"/>
          <p:cNvSpPr txBox="1"/>
          <p:nvPr>
            <p:ph type="body" sz="quarter" idx="1"/>
          </p:nvPr>
        </p:nvSpPr>
        <p:spPr>
          <a:xfrm>
            <a:off x="14480567" y="11253904"/>
            <a:ext cx="9247332" cy="1920822"/>
          </a:xfrm>
          <a:prstGeom prst="rect">
            <a:avLst/>
          </a:prstGeom>
        </p:spPr>
        <p:txBody>
          <a:bodyPr/>
          <a:lstStyle/>
          <a:p>
            <a:pPr algn="r">
              <a:defRPr sz="4000"/>
            </a:pPr>
            <a:r>
              <a:t>Alison D. Carberry Gottlieb, PhD</a:t>
            </a:r>
          </a:p>
          <a:p>
            <a:pPr algn="r">
              <a:defRPr sz="4000"/>
            </a:pPr>
            <a:r>
              <a:t>Senior Lecturer in Spanish</a:t>
            </a:r>
          </a:p>
          <a:p>
            <a:pPr algn="r">
              <a:defRPr sz="4000"/>
            </a:pPr>
            <a:r>
              <a:t>Head of Spanish Language Program</a:t>
            </a:r>
          </a:p>
        </p:txBody>
      </p:sp>
      <p:sp>
        <p:nvSpPr>
          <p:cNvPr id="129" name="Feedback on Learning in the Language Classroom: The Self-Assessment that Immediately Improves Instruction"/>
          <p:cNvSpPr txBox="1"/>
          <p:nvPr/>
        </p:nvSpPr>
        <p:spPr>
          <a:xfrm>
            <a:off x="782413" y="10802782"/>
            <a:ext cx="12793887" cy="2823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defRPr sz="5900"/>
            </a:lvl1pPr>
          </a:lstStyle>
          <a:p>
            <a:pPr/>
            <a:r>
              <a:t>Feedback on Learning in the Language Classroom: The Self-Assessment that Immediately Improves Instruction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Image" descr="Image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5555" t="0" r="5555" b="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32" name="Spanish Language Program…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742950">
              <a:defRPr sz="5219"/>
            </a:pPr>
            <a:r>
              <a:t>Spanish Language Program</a:t>
            </a:r>
          </a:p>
          <a:p>
            <a:pPr defTabSz="742950">
              <a:defRPr sz="5219"/>
            </a:pPr>
            <a:r>
              <a:t>Department of Romance Studies</a:t>
            </a:r>
          </a:p>
        </p:txBody>
      </p:sp>
      <p:sp>
        <p:nvSpPr>
          <p:cNvPr id="133" name="First Year (111 &amp; 112)…"/>
          <p:cNvSpPr txBox="1"/>
          <p:nvPr>
            <p:ph type="body" sz="half" idx="1"/>
          </p:nvPr>
        </p:nvSpPr>
        <p:spPr>
          <a:xfrm>
            <a:off x="1066800" y="3124200"/>
            <a:ext cx="9981950" cy="10217699"/>
          </a:xfrm>
          <a:prstGeom prst="rect">
            <a:avLst/>
          </a:prstGeom>
        </p:spPr>
        <p:txBody>
          <a:bodyPr/>
          <a:lstStyle/>
          <a:p>
            <a:pPr marL="448055" indent="-448055" defTabSz="808990">
              <a:spcBef>
                <a:spcPts val="4100"/>
              </a:spcBef>
              <a:buSzPct val="45000"/>
              <a:buFontTx/>
              <a:buBlip>
                <a:blip r:embed="rId3"/>
              </a:buBlip>
              <a:defRPr sz="3626">
                <a:solidFill>
                  <a:schemeClr val="accent6">
                    <a:satOff val="6899"/>
                    <a:lumOff val="-25862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First Year (111 &amp; 112)</a:t>
            </a:r>
          </a:p>
          <a:p>
            <a:pPr marL="448055" indent="-448055" defTabSz="808990">
              <a:spcBef>
                <a:spcPts val="4100"/>
              </a:spcBef>
              <a:buSzPct val="45000"/>
              <a:buFontTx/>
              <a:buBlip>
                <a:blip r:embed="rId3"/>
              </a:buBlip>
              <a:defRPr sz="3626">
                <a:solidFill>
                  <a:schemeClr val="accent6">
                    <a:satOff val="6899"/>
                    <a:lumOff val="-25862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Second Year (211 &amp; 212)</a:t>
            </a:r>
          </a:p>
          <a:p>
            <a:pPr marL="448055" indent="-448055" defTabSz="808990">
              <a:spcBef>
                <a:spcPts val="4100"/>
              </a:spcBef>
              <a:buSzPct val="45000"/>
              <a:buFontTx/>
              <a:buBlip>
                <a:blip r:embed="rId3"/>
              </a:buBlip>
              <a:defRPr sz="3626">
                <a:solidFill>
                  <a:schemeClr val="accent6">
                    <a:satOff val="6899"/>
                    <a:lumOff val="-25862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Third Year (300-level, writing-intensive, topics-based courses)</a:t>
            </a:r>
          </a:p>
          <a:p>
            <a:pPr marL="448055" indent="-448055" defTabSz="808990">
              <a:spcBef>
                <a:spcPts val="4100"/>
              </a:spcBef>
              <a:buSzPct val="45000"/>
              <a:buFontTx/>
              <a:buBlip>
                <a:blip r:embed="rId3"/>
              </a:buBlip>
              <a:defRPr sz="3626">
                <a:solidFill>
                  <a:schemeClr val="accent6">
                    <a:satOff val="6899"/>
                    <a:lumOff val="-25862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Rotation Policy for Faculty</a:t>
            </a:r>
          </a:p>
          <a:p>
            <a:pPr marL="448055" indent="-448055" defTabSz="808990">
              <a:spcBef>
                <a:spcPts val="4100"/>
              </a:spcBef>
              <a:buSzPct val="45000"/>
              <a:buFontTx/>
              <a:buBlip>
                <a:blip r:embed="rId3"/>
              </a:buBlip>
              <a:defRPr sz="3626">
                <a:solidFill>
                  <a:schemeClr val="accent6">
                    <a:satOff val="6899"/>
                    <a:lumOff val="-25862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Placement test = Work in (slow) progress…</a:t>
            </a:r>
          </a:p>
          <a:p>
            <a:pPr marL="448055" indent="-448055" defTabSz="808990">
              <a:spcBef>
                <a:spcPts val="4100"/>
              </a:spcBef>
              <a:buSzPct val="45000"/>
              <a:buFontTx/>
              <a:buBlip>
                <a:blip r:embed="rId3"/>
              </a:buBlip>
              <a:defRPr sz="3626">
                <a:solidFill>
                  <a:schemeClr val="accent6">
                    <a:satOff val="6899"/>
                    <a:lumOff val="-25862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FIRST SEMESTER SPANISH (LS 111)</a:t>
            </a:r>
          </a:p>
          <a:p>
            <a:pPr lvl="1" marL="1070355" indent="-448055" defTabSz="808990">
              <a:spcBef>
                <a:spcPts val="4100"/>
              </a:spcBef>
              <a:defRPr sz="3626">
                <a:solidFill>
                  <a:schemeClr val="accent6">
                    <a:satOff val="6899"/>
                    <a:lumOff val="-25862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True Beginners vs. False Beginners</a:t>
            </a:r>
          </a:p>
          <a:p>
            <a:pPr lvl="1" marL="1070355" indent="-448055" defTabSz="808990">
              <a:spcBef>
                <a:spcPts val="4100"/>
              </a:spcBef>
              <a:defRPr sz="3626">
                <a:solidFill>
                  <a:schemeClr val="accent6">
                    <a:satOff val="6899"/>
                    <a:lumOff val="-25862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Flipped (re: explicit grammar/vocab)</a:t>
            </a:r>
          </a:p>
          <a:p>
            <a:pPr lvl="1" marL="1070355" indent="-448055" defTabSz="808990">
              <a:spcBef>
                <a:spcPts val="4100"/>
              </a:spcBef>
              <a:defRPr sz="3626">
                <a:solidFill>
                  <a:schemeClr val="accent6">
                    <a:satOff val="6899"/>
                    <a:lumOff val="-25862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Differentiated instruction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C0FAC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Markedly different approach to grammar instruction, vocabulary acquisition, AND testing. Emphasis on oral proficiency. — No longer teaching for discrete grammar point memorization, definition matching, etc."/>
          <p:cNvSpPr txBox="1"/>
          <p:nvPr/>
        </p:nvSpPr>
        <p:spPr>
          <a:xfrm>
            <a:off x="392259" y="2859443"/>
            <a:ext cx="23055455" cy="2369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635000" indent="-635000" algn="l">
              <a:spcBef>
                <a:spcPts val="5900"/>
              </a:spcBef>
              <a:buSzPct val="75000"/>
              <a:buFont typeface="Helvetica Neue"/>
              <a:buChar char="•"/>
              <a:defRPr>
                <a:solidFill>
                  <a:schemeClr val="accent6">
                    <a:hueOff val="141687"/>
                    <a:satOff val="4211"/>
                    <a:lumOff val="-16270"/>
                  </a:schemeClr>
                </a:solidFill>
              </a:defRPr>
            </a:lvl1pPr>
          </a:lstStyle>
          <a:p>
            <a:pPr/>
            <a:r>
              <a:t>Markedly different approach to grammar instruction, vocabulary acquisition, AND testing. Emphasis on oral proficiency. — No longer teaching for discrete grammar point memorization, definition matching, etc.</a:t>
            </a:r>
          </a:p>
        </p:txBody>
      </p:sp>
      <p:sp>
        <p:nvSpPr>
          <p:cNvPr id="136" name="Far less able to use textbook as source of class exercises, readings, etc. &gt;&gt; Far more reliant on myself — more time and energy in advance of each week. (Backwards Design + Thematic Units &amp; Essential Questions)"/>
          <p:cNvSpPr txBox="1"/>
          <p:nvPr/>
        </p:nvSpPr>
        <p:spPr>
          <a:xfrm>
            <a:off x="392259" y="5459801"/>
            <a:ext cx="17145001" cy="3131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spcBef>
                <a:spcPts val="5900"/>
              </a:spcBef>
              <a:buSzPct val="75000"/>
              <a:buFont typeface="Helvetica Neue"/>
              <a:buChar char="•"/>
              <a:defRPr>
                <a:solidFill>
                  <a:schemeClr val="accent6">
                    <a:hueOff val="141687"/>
                    <a:satOff val="4211"/>
                    <a:lumOff val="-16270"/>
                  </a:schemeClr>
                </a:solidFill>
              </a:defRPr>
            </a:pPr>
            <a:r>
              <a:t>Far less able to use textbook as source of class exercises, readings, etc. &gt;&gt; Far more reliant on myself — more time and energy in advance of each week.</a:t>
            </a:r>
            <a:br/>
            <a:r>
              <a:t>(Backwards Design + Thematic Units &amp; Essential Questions)</a:t>
            </a:r>
          </a:p>
        </p:txBody>
      </p:sp>
      <p:sp>
        <p:nvSpPr>
          <p:cNvPr id="137" name="New generation of students — more diverse backgrounds, more diverse educational experiences, more digitally native."/>
          <p:cNvSpPr txBox="1"/>
          <p:nvPr/>
        </p:nvSpPr>
        <p:spPr>
          <a:xfrm>
            <a:off x="392259" y="8885658"/>
            <a:ext cx="17145001" cy="1607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635000" indent="-635000" algn="l">
              <a:spcBef>
                <a:spcPts val="5900"/>
              </a:spcBef>
              <a:buSzPct val="75000"/>
              <a:buFont typeface="Helvetica Neue"/>
              <a:buChar char="•"/>
              <a:defRPr>
                <a:solidFill>
                  <a:schemeClr val="accent6">
                    <a:hueOff val="141687"/>
                    <a:satOff val="4211"/>
                    <a:lumOff val="-16270"/>
                  </a:schemeClr>
                </a:solidFill>
              </a:defRPr>
            </a:lvl1pPr>
          </a:lstStyle>
          <a:p>
            <a:pPr/>
            <a:r>
              <a:t>New generation of students — more diverse backgrounds, more diverse educational experiences, more digitally native.</a:t>
            </a:r>
          </a:p>
        </p:txBody>
      </p:sp>
      <p:sp>
        <p:nvSpPr>
          <p:cNvPr id="138" name="Inductive/implicit instruction can leave problematic gaps in comprehension if not assessed quickly."/>
          <p:cNvSpPr txBox="1"/>
          <p:nvPr/>
        </p:nvSpPr>
        <p:spPr>
          <a:xfrm>
            <a:off x="392259" y="11927372"/>
            <a:ext cx="17145001" cy="1607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635000" indent="-635000" algn="l">
              <a:spcBef>
                <a:spcPts val="5900"/>
              </a:spcBef>
              <a:buSzPct val="75000"/>
              <a:buFont typeface="Helvetica Neue"/>
              <a:buChar char="•"/>
              <a:defRPr>
                <a:solidFill>
                  <a:schemeClr val="accent6">
                    <a:hueOff val="141687"/>
                    <a:satOff val="4211"/>
                    <a:lumOff val="-16270"/>
                  </a:schemeClr>
                </a:solidFill>
              </a:defRPr>
            </a:lvl1pPr>
          </a:lstStyle>
          <a:p>
            <a:pPr/>
            <a:r>
              <a:t>Inductive/implicit instruction can leave problematic gaps in comprehension if not assessed quickly.</a:t>
            </a:r>
          </a:p>
        </p:txBody>
      </p:sp>
      <p:sp>
        <p:nvSpPr>
          <p:cNvPr id="139" name="Wider array of student proficiency at lowest level."/>
          <p:cNvSpPr txBox="1"/>
          <p:nvPr/>
        </p:nvSpPr>
        <p:spPr>
          <a:xfrm>
            <a:off x="392259" y="10787515"/>
            <a:ext cx="1714500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635000" indent="-635000" algn="l">
              <a:spcBef>
                <a:spcPts val="5900"/>
              </a:spcBef>
              <a:buSzPct val="75000"/>
              <a:buFont typeface="Helvetica Neue"/>
              <a:buChar char="•"/>
              <a:defRPr>
                <a:solidFill>
                  <a:schemeClr val="accent6">
                    <a:hueOff val="141687"/>
                    <a:satOff val="4211"/>
                    <a:lumOff val="-16270"/>
                  </a:schemeClr>
                </a:solidFill>
              </a:defRPr>
            </a:lvl1pPr>
          </a:lstStyle>
          <a:p>
            <a:pPr/>
            <a:r>
              <a:t>Wider array of student proficiency at lowest level.</a:t>
            </a:r>
          </a:p>
        </p:txBody>
      </p:sp>
      <p:sp>
        <p:nvSpPr>
          <p:cNvPr id="140" name="My concerns about teaching 111 after ten years…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My concerns about teaching 111 after ten years…</a:t>
            </a:r>
          </a:p>
        </p:txBody>
      </p:sp>
      <p:pic>
        <p:nvPicPr>
          <p:cNvPr id="14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662162" y="6078829"/>
            <a:ext cx="6211586" cy="62873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Screen Shot 2019-03-28 at 3.21.04 PM.png" descr="Screen Shot 2019-03-28 at 3.21.04 PM.png"/>
          <p:cNvPicPr>
            <a:picLocks noChangeAspect="1"/>
          </p:cNvPicPr>
          <p:nvPr/>
        </p:nvPicPr>
        <p:blipFill>
          <a:blip r:embed="rId2">
            <a:extLst/>
          </a:blip>
          <a:srcRect l="0" t="0" r="9125" b="15771"/>
          <a:stretch>
            <a:fillRect/>
          </a:stretch>
        </p:blipFill>
        <p:spPr>
          <a:xfrm>
            <a:off x="38038" y="31307"/>
            <a:ext cx="24492804" cy="136533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Screen Shot 2019-03-28 at 3.21.04 PM.png" descr="Screen Shot 2019-03-28 at 3.21.04 PM.png"/>
          <p:cNvPicPr>
            <a:picLocks noChangeAspect="1"/>
          </p:cNvPicPr>
          <p:nvPr/>
        </p:nvPicPr>
        <p:blipFill>
          <a:blip r:embed="rId2">
            <a:extLst/>
          </a:blip>
          <a:srcRect l="0" t="0" r="9125" b="15771"/>
          <a:stretch>
            <a:fillRect/>
          </a:stretch>
        </p:blipFill>
        <p:spPr>
          <a:xfrm>
            <a:off x="38038" y="31307"/>
            <a:ext cx="24492804" cy="1365338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Rectangle" descr="Rectangle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70714" y="3655221"/>
            <a:ext cx="5010519" cy="6267980"/>
          </a:xfrm>
          <a:prstGeom prst="rect">
            <a:avLst/>
          </a:prstGeom>
        </p:spPr>
      </p:pic>
      <p:grpSp>
        <p:nvGrpSpPr>
          <p:cNvPr id="150" name="Content-based Blackboard Site"/>
          <p:cNvGrpSpPr/>
          <p:nvPr/>
        </p:nvGrpSpPr>
        <p:grpSpPr>
          <a:xfrm>
            <a:off x="8491561" y="3441617"/>
            <a:ext cx="10533812" cy="4641956"/>
            <a:chOff x="0" y="0"/>
            <a:chExt cx="10533810" cy="4641955"/>
          </a:xfrm>
        </p:grpSpPr>
        <p:sp>
          <p:nvSpPr>
            <p:cNvPr id="149" name="Content-based Blackboard Site"/>
            <p:cNvSpPr/>
            <p:nvPr/>
          </p:nvSpPr>
          <p:spPr>
            <a:xfrm>
              <a:off x="114299" y="114300"/>
              <a:ext cx="10305212" cy="441335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i="1" sz="8200"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lvl1pPr>
            </a:lstStyle>
            <a:p>
              <a:pPr/>
              <a:r>
                <a:t>Content-based Blackboard Site</a:t>
              </a:r>
            </a:p>
          </p:txBody>
        </p:sp>
        <p:pic>
          <p:nvPicPr>
            <p:cNvPr id="148" name="Content-based Blackboard Site" descr="Content-based Blackboard Site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" y="0"/>
              <a:ext cx="10533812" cy="4641956"/>
            </a:xfrm>
            <a:prstGeom prst="rect">
              <a:avLst/>
            </a:prstGeom>
            <a:effectLst/>
          </p:spPr>
        </p:pic>
      </p:grpSp>
      <p:pic>
        <p:nvPicPr>
          <p:cNvPr id="151" name="Line" descr="Line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228158" y="5512738"/>
            <a:ext cx="3432783" cy="203201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Screen Shot 2019-03-28 at 1.02.58 PM.png" descr="Screen Shot 2019-03-28 at 1.02.58 PM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2142079" y="73620"/>
            <a:ext cx="20100001" cy="135687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Screen Shot 2019-03-28 at 1.02.58 PM.png" descr="Screen Shot 2019-03-28 at 1.02.58 PM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2142079" y="73620"/>
            <a:ext cx="20100001" cy="1356870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Oval" descr="Oval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38940" y="10953630"/>
            <a:ext cx="4750269" cy="2680254"/>
          </a:xfrm>
          <a:prstGeom prst="rect">
            <a:avLst/>
          </a:prstGeom>
        </p:spPr>
      </p:pic>
      <p:grpSp>
        <p:nvGrpSpPr>
          <p:cNvPr id="161" name="Time-focused Blackboard Site"/>
          <p:cNvGrpSpPr/>
          <p:nvPr/>
        </p:nvGrpSpPr>
        <p:grpSpPr>
          <a:xfrm>
            <a:off x="8822064" y="8475435"/>
            <a:ext cx="10533812" cy="4641956"/>
            <a:chOff x="0" y="0"/>
            <a:chExt cx="10533810" cy="4641955"/>
          </a:xfrm>
        </p:grpSpPr>
        <p:sp>
          <p:nvSpPr>
            <p:cNvPr id="160" name="Time-focused Blackboard Site"/>
            <p:cNvSpPr/>
            <p:nvPr/>
          </p:nvSpPr>
          <p:spPr>
            <a:xfrm>
              <a:off x="114299" y="114300"/>
              <a:ext cx="10305212" cy="441335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i="1" sz="8200"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lvl1pPr>
            </a:lstStyle>
            <a:p>
              <a:pPr/>
              <a:r>
                <a:t>Time-focused Blackboard Site</a:t>
              </a:r>
            </a:p>
          </p:txBody>
        </p:sp>
        <p:pic>
          <p:nvPicPr>
            <p:cNvPr id="159" name="Time-focused Blackboard Site" descr="Time-focused Blackboard Site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" y="0"/>
              <a:ext cx="10533812" cy="4641956"/>
            </a:xfrm>
            <a:prstGeom prst="rect">
              <a:avLst/>
            </a:prstGeom>
            <a:effectLst/>
          </p:spPr>
        </p:pic>
      </p:grpSp>
      <p:pic>
        <p:nvPicPr>
          <p:cNvPr id="162" name="Line" descr="Line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20516208">
            <a:off x="5859868" y="11012021"/>
            <a:ext cx="3205562" cy="203201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Screen Shot 2019-03-28 at 1.00.48 PM.png" descr="Screen Shot 2019-03-28 at 1.00.48 PM.png"/>
          <p:cNvPicPr>
            <a:picLocks noChangeAspect="1"/>
          </p:cNvPicPr>
          <p:nvPr/>
        </p:nvPicPr>
        <p:blipFill>
          <a:blip r:embed="rId2">
            <a:extLst/>
          </a:blip>
          <a:srcRect l="127" t="13149" r="14876" b="4854"/>
          <a:stretch>
            <a:fillRect/>
          </a:stretch>
        </p:blipFill>
        <p:spPr>
          <a:xfrm>
            <a:off x="5088" y="-82153"/>
            <a:ext cx="24373825" cy="1388024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Screen Shot 2019-03-28 at 1.00.48 PM.png" descr="Screen Shot 2019-03-28 at 1.00.48 PM.png"/>
          <p:cNvPicPr>
            <a:picLocks noChangeAspect="1"/>
          </p:cNvPicPr>
          <p:nvPr/>
        </p:nvPicPr>
        <p:blipFill>
          <a:blip r:embed="rId2">
            <a:extLst/>
          </a:blip>
          <a:srcRect l="127" t="13149" r="14876" b="4854"/>
          <a:stretch>
            <a:fillRect/>
          </a:stretch>
        </p:blipFill>
        <p:spPr>
          <a:xfrm>
            <a:off x="5088" y="-82153"/>
            <a:ext cx="24373825" cy="13880243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" name="Oval" descr="Oval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86882" y="7299022"/>
            <a:ext cx="4737568" cy="3227065"/>
          </a:xfrm>
          <a:prstGeom prst="rect">
            <a:avLst/>
          </a:prstGeom>
        </p:spPr>
      </p:pic>
      <p:pic>
        <p:nvPicPr>
          <p:cNvPr id="170" name="Line" descr="Line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20516208">
            <a:off x="3749732" y="7376486"/>
            <a:ext cx="3205563" cy="203201"/>
          </a:xfrm>
          <a:prstGeom prst="rect">
            <a:avLst/>
          </a:prstGeom>
        </p:spPr>
      </p:pic>
      <p:grpSp>
        <p:nvGrpSpPr>
          <p:cNvPr id="174" name="Informal Interpersonal Writing…"/>
          <p:cNvGrpSpPr/>
          <p:nvPr/>
        </p:nvGrpSpPr>
        <p:grpSpPr>
          <a:xfrm>
            <a:off x="6457695" y="4537022"/>
            <a:ext cx="12463502" cy="4641956"/>
            <a:chOff x="0" y="0"/>
            <a:chExt cx="12463500" cy="4641955"/>
          </a:xfrm>
        </p:grpSpPr>
        <p:sp>
          <p:nvSpPr>
            <p:cNvPr id="173" name="Informal Interpersonal Writing…"/>
            <p:cNvSpPr/>
            <p:nvPr/>
          </p:nvSpPr>
          <p:spPr>
            <a:xfrm>
              <a:off x="114299" y="114300"/>
              <a:ext cx="12234902" cy="441335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762000" indent="-762000" algn="l">
                <a:buSzPct val="75000"/>
                <a:buFont typeface="Helvetica Neue"/>
                <a:buChar char="•"/>
                <a:defRPr sz="60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Informal Interpersonal Writing</a:t>
              </a:r>
            </a:p>
            <a:p>
              <a:pPr marL="762000" indent="-762000" algn="l">
                <a:buSzPct val="75000"/>
                <a:buFont typeface="Helvetica Neue"/>
                <a:buChar char="•"/>
                <a:defRPr sz="60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Shared Thematic Vocab Lists</a:t>
              </a:r>
            </a:p>
            <a:p>
              <a:pPr marL="762000" indent="-762000" algn="l">
                <a:buSzPct val="75000"/>
                <a:buFont typeface="Helvetica Neue"/>
                <a:buChar char="•"/>
                <a:defRPr sz="60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Weekly Self-Assessment Task</a:t>
              </a:r>
            </a:p>
          </p:txBody>
        </p:sp>
        <p:pic>
          <p:nvPicPr>
            <p:cNvPr id="172" name="Informal Interpersonal Writing…" descr="Informal Interpersonal Writing…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12463501" cy="4641956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Screen Shot 2019-03-28 at 1.00.48 PM.png" descr="Screen Shot 2019-03-28 at 1.00.48 PM.png"/>
          <p:cNvPicPr>
            <a:picLocks noChangeAspect="1"/>
          </p:cNvPicPr>
          <p:nvPr/>
        </p:nvPicPr>
        <p:blipFill>
          <a:blip r:embed="rId2">
            <a:extLst/>
          </a:blip>
          <a:srcRect l="127" t="13149" r="14876" b="4854"/>
          <a:stretch>
            <a:fillRect/>
          </a:stretch>
        </p:blipFill>
        <p:spPr>
          <a:xfrm>
            <a:off x="5088" y="-82153"/>
            <a:ext cx="24373825" cy="13880243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Oval" descr="Oval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86882" y="7299021"/>
            <a:ext cx="4737568" cy="3227066"/>
          </a:xfrm>
          <a:prstGeom prst="rect">
            <a:avLst/>
          </a:prstGeom>
        </p:spPr>
      </p:pic>
      <p:pic>
        <p:nvPicPr>
          <p:cNvPr id="179" name="Line" descr="Line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20516208">
            <a:off x="3749733" y="7376486"/>
            <a:ext cx="3205562" cy="203201"/>
          </a:xfrm>
          <a:prstGeom prst="rect">
            <a:avLst/>
          </a:prstGeom>
        </p:spPr>
      </p:pic>
      <p:grpSp>
        <p:nvGrpSpPr>
          <p:cNvPr id="183" name="Informal Interpersonal Writing…"/>
          <p:cNvGrpSpPr/>
          <p:nvPr/>
        </p:nvGrpSpPr>
        <p:grpSpPr>
          <a:xfrm>
            <a:off x="6457695" y="4537022"/>
            <a:ext cx="12463502" cy="4641956"/>
            <a:chOff x="0" y="0"/>
            <a:chExt cx="12463500" cy="4641955"/>
          </a:xfrm>
        </p:grpSpPr>
        <p:sp>
          <p:nvSpPr>
            <p:cNvPr id="182" name="Informal Interpersonal Writing…"/>
            <p:cNvSpPr/>
            <p:nvPr/>
          </p:nvSpPr>
          <p:spPr>
            <a:xfrm>
              <a:off x="114299" y="114300"/>
              <a:ext cx="12234902" cy="441335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762000" indent="-762000" algn="l">
                <a:buSzPct val="75000"/>
                <a:buFont typeface="Helvetica Neue"/>
                <a:buChar char="•"/>
                <a:defRPr sz="6000">
                  <a:solidFill>
                    <a:srgbClr val="CBCBCB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Informal Interpersonal Writing</a:t>
              </a:r>
            </a:p>
            <a:p>
              <a:pPr marL="762000" indent="-762000" algn="l">
                <a:buSzPct val="75000"/>
                <a:buFont typeface="Helvetica Neue"/>
                <a:buChar char="•"/>
                <a:defRPr sz="6000">
                  <a:solidFill>
                    <a:srgbClr val="CBCBCB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Shared Thematic Vocab Lists</a:t>
              </a:r>
            </a:p>
            <a:p>
              <a:pPr marL="762000" indent="-762000" algn="l">
                <a:buSzPct val="75000"/>
                <a:buFont typeface="Helvetica Neue"/>
                <a:buChar char="•"/>
                <a:defRPr b="1" sz="60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Weekly Self-Assessment Task</a:t>
              </a:r>
            </a:p>
          </p:txBody>
        </p:sp>
        <p:pic>
          <p:nvPicPr>
            <p:cNvPr id="181" name="Informal Interpersonal Writing…" descr="Informal Interpersonal Writing…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1" y="0"/>
              <a:ext cx="12463502" cy="4641956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Screen Shot 2019-03-28 at 1.05.46 PM.png" descr="Screen Shot 2019-03-28 at 1.05.46 PM.png"/>
          <p:cNvPicPr>
            <a:picLocks noChangeAspect="1"/>
          </p:cNvPicPr>
          <p:nvPr/>
        </p:nvPicPr>
        <p:blipFill>
          <a:blip r:embed="rId2">
            <a:extLst/>
          </a:blip>
          <a:srcRect l="0" t="5182" r="34507" b="8558"/>
          <a:stretch>
            <a:fillRect/>
          </a:stretch>
        </p:blipFill>
        <p:spPr>
          <a:xfrm>
            <a:off x="396816" y="16940"/>
            <a:ext cx="23590174" cy="136821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Screen Shot 2019-03-28 at 1.05.46 PM.png" descr="Screen Shot 2019-03-28 at 1.05.46 PM.png"/>
          <p:cNvPicPr>
            <a:picLocks noChangeAspect="1"/>
          </p:cNvPicPr>
          <p:nvPr/>
        </p:nvPicPr>
        <p:blipFill>
          <a:blip r:embed="rId2">
            <a:extLst/>
          </a:blip>
          <a:srcRect l="0" t="5182" r="34507" b="8558"/>
          <a:stretch>
            <a:fillRect/>
          </a:stretch>
        </p:blipFill>
        <p:spPr>
          <a:xfrm>
            <a:off x="396816" y="16940"/>
            <a:ext cx="23590175" cy="1368212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90" name="SELF-ASSESSMENT…"/>
          <p:cNvGrpSpPr/>
          <p:nvPr/>
        </p:nvGrpSpPr>
        <p:grpSpPr>
          <a:xfrm>
            <a:off x="728997" y="3094685"/>
            <a:ext cx="7866015" cy="10205239"/>
            <a:chOff x="0" y="0"/>
            <a:chExt cx="7866014" cy="10205238"/>
          </a:xfrm>
        </p:grpSpPr>
        <p:sp>
          <p:nvSpPr>
            <p:cNvPr id="189" name="SELF-ASSESSMENT…"/>
            <p:cNvSpPr/>
            <p:nvPr/>
          </p:nvSpPr>
          <p:spPr>
            <a:xfrm>
              <a:off x="114300" y="114300"/>
              <a:ext cx="7637415" cy="997663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1" sz="5500" u="sng"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SELF-ASSESSMENT</a:t>
              </a:r>
            </a:p>
            <a:p>
              <a:pPr marL="762000" indent="-762000" algn="l">
                <a:buSzPct val="75000"/>
                <a:buFont typeface="Helvetica Neue"/>
                <a:buChar char="•"/>
                <a:defRPr sz="55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Low stakes (grades)</a:t>
              </a:r>
            </a:p>
            <a:p>
              <a:pPr marL="762000" indent="-762000" algn="l">
                <a:buSzPct val="75000"/>
                <a:buFont typeface="Helvetica Neue"/>
                <a:buChar char="•"/>
                <a:defRPr sz="55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Low stress (brief for them and for me)</a:t>
              </a:r>
            </a:p>
            <a:p>
              <a:pPr marL="762000" indent="-762000" algn="l">
                <a:buSzPct val="75000"/>
                <a:buFont typeface="Helvetica Neue"/>
                <a:buChar char="•"/>
                <a:defRPr sz="55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Private interaction with me</a:t>
              </a:r>
            </a:p>
            <a:p>
              <a:pPr marL="762000" indent="-762000" algn="l">
                <a:buSzPct val="75000"/>
                <a:buFont typeface="Helvetica Neue"/>
                <a:buChar char="•"/>
                <a:defRPr sz="55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Encourages ownership of learning process</a:t>
              </a:r>
            </a:p>
          </p:txBody>
        </p:sp>
        <p:pic>
          <p:nvPicPr>
            <p:cNvPr id="188" name="SELF-ASSESSMENT…" descr="SELF-ASSESSMENT…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7866015" cy="1020523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6" name="Group"/>
          <p:cNvGrpSpPr/>
          <p:nvPr/>
        </p:nvGrpSpPr>
        <p:grpSpPr>
          <a:xfrm>
            <a:off x="142958" y="-39355"/>
            <a:ext cx="18100053" cy="14128097"/>
            <a:chOff x="0" y="0"/>
            <a:chExt cx="18100051" cy="14128095"/>
          </a:xfrm>
        </p:grpSpPr>
        <p:pic>
          <p:nvPicPr>
            <p:cNvPr id="192" name="Screen Shot 2019-02-06 at 6.30.42 PM.png" descr="Screen Shot 2019-02-06 at 6.30.42 PM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18100052" cy="1412809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93" name="Student Name"/>
            <p:cNvSpPr txBox="1"/>
            <p:nvPr/>
          </p:nvSpPr>
          <p:spPr>
            <a:xfrm>
              <a:off x="960277" y="2169228"/>
              <a:ext cx="2488205" cy="628475"/>
            </a:xfrm>
            <a:prstGeom prst="rect">
              <a:avLst/>
            </a:prstGeom>
            <a:solidFill>
              <a:srgbClr val="823726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defTabSz="584200">
                <a:defRPr sz="1500">
                  <a:solidFill>
                    <a:srgbClr val="FFFFFF"/>
                  </a:solidFill>
                  <a:latin typeface="DIN Alternate"/>
                  <a:ea typeface="DIN Alternate"/>
                  <a:cs typeface="DIN Alternate"/>
                  <a:sym typeface="DIN Alternate"/>
                </a:defRPr>
              </a:lvl1pPr>
            </a:lstStyle>
            <a:p>
              <a:pPr/>
              <a:r>
                <a:t>Student Name</a:t>
              </a:r>
            </a:p>
          </p:txBody>
        </p:sp>
        <p:sp>
          <p:nvSpPr>
            <p:cNvPr id="194" name="Student Name"/>
            <p:cNvSpPr txBox="1"/>
            <p:nvPr/>
          </p:nvSpPr>
          <p:spPr>
            <a:xfrm>
              <a:off x="5882577" y="959604"/>
              <a:ext cx="2709914" cy="628475"/>
            </a:xfrm>
            <a:prstGeom prst="rect">
              <a:avLst/>
            </a:prstGeom>
            <a:solidFill>
              <a:srgbClr val="823726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defTabSz="584200">
                <a:defRPr sz="1500">
                  <a:solidFill>
                    <a:srgbClr val="FFFFFF"/>
                  </a:solidFill>
                  <a:latin typeface="DIN Alternate"/>
                  <a:ea typeface="DIN Alternate"/>
                  <a:cs typeface="DIN Alternate"/>
                  <a:sym typeface="DIN Alternate"/>
                </a:defRPr>
              </a:lvl1pPr>
            </a:lstStyle>
            <a:p>
              <a:pPr/>
              <a:r>
                <a:t>Student Name</a:t>
              </a:r>
            </a:p>
          </p:txBody>
        </p:sp>
        <p:sp>
          <p:nvSpPr>
            <p:cNvPr id="195" name="Student"/>
            <p:cNvSpPr txBox="1"/>
            <p:nvPr/>
          </p:nvSpPr>
          <p:spPr>
            <a:xfrm>
              <a:off x="6104573" y="11115906"/>
              <a:ext cx="1178395" cy="628475"/>
            </a:xfrm>
            <a:prstGeom prst="rect">
              <a:avLst/>
            </a:prstGeom>
            <a:solidFill>
              <a:srgbClr val="823726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defTabSz="584200">
                <a:defRPr sz="1500">
                  <a:solidFill>
                    <a:srgbClr val="FFFFFF"/>
                  </a:solidFill>
                  <a:latin typeface="DIN Alternate"/>
                  <a:ea typeface="DIN Alternate"/>
                  <a:cs typeface="DIN Alternate"/>
                  <a:sym typeface="DIN Alternate"/>
                </a:defRPr>
              </a:lvl1pPr>
            </a:lstStyle>
            <a:p>
              <a:pPr/>
              <a:r>
                <a:t>Student</a:t>
              </a:r>
            </a:p>
          </p:txBody>
        </p:sp>
      </p:grpSp>
      <p:pic>
        <p:nvPicPr>
          <p:cNvPr id="197" name="Screen Shot 2019-02-06 at 7.15.08 PM.png" descr="Screen Shot 2019-02-06 at 7.15.08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060737" y="-68854"/>
            <a:ext cx="7269566" cy="5202728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  <p:sp>
        <p:nvSpPr>
          <p:cNvPr id="198" name="Treasure trove of useful info:…"/>
          <p:cNvSpPr/>
          <p:nvPr/>
        </p:nvSpPr>
        <p:spPr>
          <a:xfrm>
            <a:off x="18005254" y="3558747"/>
            <a:ext cx="5970830" cy="9983018"/>
          </a:xfrm>
          <a:prstGeom prst="rect">
            <a:avLst/>
          </a:prstGeom>
          <a:solidFill>
            <a:srgbClr val="FFFFFF"/>
          </a:solidFill>
          <a:ln w="127000">
            <a:solidFill>
              <a:srgbClr val="00F9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Treasure trove of useful info:</a:t>
            </a:r>
          </a:p>
          <a:p>
            <a:pPr marL="762000" indent="-762000" algn="l">
              <a:buSzPct val="75000"/>
              <a:buFont typeface="Helvetica Neue"/>
              <a:buChar char="•"/>
              <a:defRPr sz="55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Who are they? What is their history with the subject? How do they feel in class?</a:t>
            </a:r>
          </a:p>
          <a:p>
            <a:pPr marL="762000" indent="-762000" algn="l">
              <a:buSzPct val="75000"/>
              <a:buFont typeface="Helvetica Neue"/>
              <a:buChar char="•"/>
              <a:defRPr sz="55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What does the majority need </a:t>
            </a:r>
            <a:r>
              <a:rPr u="sng"/>
              <a:t>now</a:t>
            </a:r>
            <a:r>
              <a:t>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Screen Shot 2019-03-28 at 3.56.40 PM.png" descr="Screen Shot 2019-03-28 at 3.56.40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4947" y="0"/>
            <a:ext cx="13746617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Student"/>
          <p:cNvSpPr/>
          <p:nvPr/>
        </p:nvSpPr>
        <p:spPr>
          <a:xfrm>
            <a:off x="4386235" y="2212902"/>
            <a:ext cx="1664930" cy="660401"/>
          </a:xfrm>
          <a:prstGeom prst="rect">
            <a:avLst/>
          </a:prstGeom>
          <a:solidFill>
            <a:schemeClr val="accent1">
              <a:satOff val="12166"/>
              <a:lumOff val="-1304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1" sz="2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Student </a:t>
            </a:r>
          </a:p>
        </p:txBody>
      </p:sp>
      <p:sp>
        <p:nvSpPr>
          <p:cNvPr id="202" name="Student"/>
          <p:cNvSpPr/>
          <p:nvPr/>
        </p:nvSpPr>
        <p:spPr>
          <a:xfrm>
            <a:off x="2814376" y="9720555"/>
            <a:ext cx="1664930" cy="654381"/>
          </a:xfrm>
          <a:prstGeom prst="rect">
            <a:avLst/>
          </a:prstGeom>
          <a:solidFill>
            <a:schemeClr val="accent1">
              <a:satOff val="12166"/>
              <a:lumOff val="-1304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1" sz="2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Student </a:t>
            </a:r>
          </a:p>
        </p:txBody>
      </p:sp>
      <p:sp>
        <p:nvSpPr>
          <p:cNvPr id="203" name="What has been “internalized” (maybe)?…"/>
          <p:cNvSpPr/>
          <p:nvPr/>
        </p:nvSpPr>
        <p:spPr>
          <a:xfrm>
            <a:off x="14831865" y="366773"/>
            <a:ext cx="8960940" cy="12982454"/>
          </a:xfrm>
          <a:prstGeom prst="rect">
            <a:avLst/>
          </a:prstGeom>
          <a:solidFill>
            <a:srgbClr val="FFFFFF"/>
          </a:solidFill>
          <a:ln w="127000">
            <a:solidFill>
              <a:srgbClr val="00F9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lvl="1"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What has been “internalized” (maybe)?</a:t>
            </a:r>
          </a:p>
          <a:p>
            <a:pPr lvl="1"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lvl="1"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What have I not made clear enough?</a:t>
            </a:r>
          </a:p>
          <a:p>
            <a:pPr lvl="1"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lvl="1" marL="1397000" indent="-762000" algn="l">
              <a:buSzPct val="75000"/>
              <a:buFont typeface="Helvetica Neue"/>
              <a:buChar char="•"/>
              <a:defRPr sz="55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Will the book exercises actually explain this clearly enough?</a:t>
            </a:r>
          </a:p>
          <a:p>
            <a:pPr lvl="1" marL="1397000" indent="-762000" algn="l">
              <a:buSzPct val="75000"/>
              <a:buFont typeface="Helvetica Neue"/>
              <a:buChar char="•"/>
              <a:defRPr sz="55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What other sources are at my disposal to give this student more input?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Screen Shot 2019-03-28 at 3.56.40 PM.png" descr="Screen Shot 2019-03-28 at 3.56.40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4947" y="0"/>
            <a:ext cx="13746617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206" name="Student"/>
          <p:cNvSpPr/>
          <p:nvPr/>
        </p:nvSpPr>
        <p:spPr>
          <a:xfrm>
            <a:off x="4386235" y="2212902"/>
            <a:ext cx="1664930" cy="660401"/>
          </a:xfrm>
          <a:prstGeom prst="rect">
            <a:avLst/>
          </a:prstGeom>
          <a:solidFill>
            <a:schemeClr val="accent1">
              <a:satOff val="12166"/>
              <a:lumOff val="-1304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1" sz="2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Student </a:t>
            </a:r>
          </a:p>
        </p:txBody>
      </p:sp>
      <p:sp>
        <p:nvSpPr>
          <p:cNvPr id="207" name="Student"/>
          <p:cNvSpPr/>
          <p:nvPr/>
        </p:nvSpPr>
        <p:spPr>
          <a:xfrm>
            <a:off x="2814376" y="9720555"/>
            <a:ext cx="1664930" cy="654381"/>
          </a:xfrm>
          <a:prstGeom prst="rect">
            <a:avLst/>
          </a:prstGeom>
          <a:solidFill>
            <a:schemeClr val="accent1">
              <a:satOff val="12166"/>
              <a:lumOff val="-1304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1" sz="2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Student </a:t>
            </a:r>
          </a:p>
        </p:txBody>
      </p:sp>
      <p:sp>
        <p:nvSpPr>
          <p:cNvPr id="208" name="What has been “internalized” (maybe)?…"/>
          <p:cNvSpPr/>
          <p:nvPr/>
        </p:nvSpPr>
        <p:spPr>
          <a:xfrm>
            <a:off x="14831865" y="366773"/>
            <a:ext cx="8960940" cy="12982454"/>
          </a:xfrm>
          <a:prstGeom prst="rect">
            <a:avLst/>
          </a:prstGeom>
          <a:solidFill>
            <a:srgbClr val="FFFFFF"/>
          </a:solidFill>
          <a:ln w="127000">
            <a:solidFill>
              <a:srgbClr val="00F9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lvl="1"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What has been “internalized” (maybe)?</a:t>
            </a:r>
          </a:p>
          <a:p>
            <a:pPr lvl="1"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lvl="1"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What have I not made clear enough?</a:t>
            </a:r>
          </a:p>
          <a:p>
            <a:pPr lvl="1"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lvl="1" marL="1397000" indent="-762000" algn="l">
              <a:buSzPct val="75000"/>
              <a:buFont typeface="Helvetica Neue"/>
              <a:buChar char="•"/>
              <a:defRPr sz="55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Will the book exercises actually explain this clearly enough?</a:t>
            </a:r>
          </a:p>
          <a:p>
            <a:pPr lvl="1" marL="1397000" indent="-762000" algn="l">
              <a:buSzPct val="75000"/>
              <a:buFont typeface="Helvetica Neue"/>
              <a:buChar char="•"/>
              <a:defRPr sz="55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What other sources are at my disposal to give this student more input?</a:t>
            </a:r>
          </a:p>
        </p:txBody>
      </p:sp>
      <p:sp>
        <p:nvSpPr>
          <p:cNvPr id="209" name="Star"/>
          <p:cNvSpPr/>
          <p:nvPr/>
        </p:nvSpPr>
        <p:spPr>
          <a:xfrm>
            <a:off x="1101633" y="12028080"/>
            <a:ext cx="966274" cy="918981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solidFill>
            <a:srgbClr val="FFFFFF"/>
          </a:solidFill>
          <a:ln w="228600">
            <a:solidFill>
              <a:srgbClr val="00F9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10" name="Star"/>
          <p:cNvSpPr/>
          <p:nvPr/>
        </p:nvSpPr>
        <p:spPr>
          <a:xfrm rot="21180000">
            <a:off x="1095721" y="10482896"/>
            <a:ext cx="966274" cy="918982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solidFill>
            <a:srgbClr val="FFFFFF"/>
          </a:solidFill>
          <a:ln w="228600">
            <a:solidFill>
              <a:srgbClr val="00F9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Instant Benefits of This Task: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Instant Benefits of This Task:</a:t>
            </a:r>
          </a:p>
        </p:txBody>
      </p:sp>
      <p:sp>
        <p:nvSpPr>
          <p:cNvPr id="213" name="Self-assessment that informs both student and instructor of gains/needs…"/>
          <p:cNvSpPr txBox="1"/>
          <p:nvPr>
            <p:ph type="body" sz="half" idx="1"/>
          </p:nvPr>
        </p:nvSpPr>
        <p:spPr>
          <a:xfrm>
            <a:off x="1066800" y="2971800"/>
            <a:ext cx="9525000" cy="10455191"/>
          </a:xfrm>
          <a:prstGeom prst="rect">
            <a:avLst/>
          </a:prstGeom>
        </p:spPr>
        <p:txBody>
          <a:bodyPr/>
          <a:lstStyle/>
          <a:p>
            <a:pPr>
              <a:buSzPct val="45000"/>
              <a:buFontTx/>
              <a:buBlip>
                <a:blip r:embed="rId2"/>
              </a:buBlip>
              <a:defRPr>
                <a:solidFill>
                  <a:schemeClr val="accent6">
                    <a:hueOff val="-10521704"/>
                    <a:satOff val="-11099"/>
                    <a:lumOff val="-7127"/>
                  </a:schemeClr>
                </a:solidFill>
              </a:defRPr>
            </a:pPr>
            <a:r>
              <a:t>Self-assessment that informs both student and instructor of gains/needs</a:t>
            </a:r>
          </a:p>
          <a:p>
            <a:pPr>
              <a:buSzPct val="45000"/>
              <a:buFontTx/>
              <a:buBlip>
                <a:blip r:embed="rId2"/>
              </a:buBlip>
              <a:defRPr>
                <a:solidFill>
                  <a:schemeClr val="accent6">
                    <a:hueOff val="-10521704"/>
                    <a:satOff val="-11099"/>
                    <a:lumOff val="-7127"/>
                  </a:schemeClr>
                </a:solidFill>
              </a:defRPr>
            </a:pPr>
            <a:r>
              <a:t>Makes use of existing course platform (online, familiar)</a:t>
            </a:r>
          </a:p>
          <a:p>
            <a:pPr>
              <a:buSzPct val="45000"/>
              <a:buFontTx/>
              <a:buBlip>
                <a:blip r:embed="rId2"/>
              </a:buBlip>
              <a:defRPr>
                <a:solidFill>
                  <a:schemeClr val="accent6">
                    <a:hueOff val="-10521704"/>
                    <a:satOff val="-11099"/>
                    <a:lumOff val="-7127"/>
                  </a:schemeClr>
                </a:solidFill>
              </a:defRPr>
            </a:pPr>
            <a:r>
              <a:t>Regular, ongoing dialogue with students as individuals </a:t>
            </a:r>
            <a:r>
              <a:rPr u="sng"/>
              <a:t>and</a:t>
            </a:r>
            <a:r>
              <a:t> check-in with class as a whole — Immediate changes to next week</a:t>
            </a:r>
          </a:p>
          <a:p>
            <a:pPr>
              <a:buSzPct val="45000"/>
              <a:buFontTx/>
              <a:buBlip>
                <a:blip r:embed="rId2"/>
              </a:buBlip>
              <a:defRPr>
                <a:solidFill>
                  <a:schemeClr val="accent6">
                    <a:hueOff val="-10521704"/>
                    <a:satOff val="-11099"/>
                    <a:lumOff val="-7127"/>
                  </a:schemeClr>
                </a:solidFill>
              </a:defRPr>
            </a:pPr>
            <a:r>
              <a:t>Requires students to take ownership of learning process without added stress / minimal added time commitment</a:t>
            </a:r>
          </a:p>
          <a:p>
            <a:pPr>
              <a:buSzPct val="45000"/>
              <a:buFontTx/>
              <a:buBlip>
                <a:blip r:embed="rId2"/>
              </a:buBlip>
              <a:defRPr>
                <a:solidFill>
                  <a:schemeClr val="accent6">
                    <a:hueOff val="-10521704"/>
                    <a:satOff val="-11099"/>
                    <a:lumOff val="-7127"/>
                  </a:schemeClr>
                </a:solidFill>
              </a:defRPr>
            </a:pPr>
            <a:r>
              <a:t>Can be managed in 30-45 minutes per week (~36 students) — Maybe next year every other week?</a:t>
            </a:r>
          </a:p>
          <a:p>
            <a:pPr>
              <a:buSzPct val="45000"/>
              <a:buFontTx/>
              <a:buBlip>
                <a:blip r:embed="rId2"/>
              </a:buBlip>
              <a:defRPr>
                <a:solidFill>
                  <a:schemeClr val="accent6">
                    <a:hueOff val="-10521704"/>
                    <a:satOff val="-11099"/>
                    <a:lumOff val="-7127"/>
                  </a:schemeClr>
                </a:solidFill>
              </a:defRPr>
            </a:pPr>
            <a:r>
              <a:t>Absolutely can be use in other disciplines!</a:t>
            </a:r>
          </a:p>
        </p:txBody>
      </p:sp>
      <p:grpSp>
        <p:nvGrpSpPr>
          <p:cNvPr id="216" name="Image"/>
          <p:cNvGrpSpPr/>
          <p:nvPr/>
        </p:nvGrpSpPr>
        <p:grpSpPr>
          <a:xfrm>
            <a:off x="12598399" y="-203201"/>
            <a:ext cx="11379201" cy="14122401"/>
            <a:chOff x="0" y="0"/>
            <a:chExt cx="11379200" cy="14122400"/>
          </a:xfrm>
        </p:grpSpPr>
        <p:pic>
          <p:nvPicPr>
            <p:cNvPr id="215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03200" y="203200"/>
              <a:ext cx="10972800" cy="137160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14" name="Image" descr="Image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11379200" cy="1412240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6">
            <a:hueOff val="-10521704"/>
            <a:satOff val="-11099"/>
            <a:lumOff val="-7127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0" t="17148" r="0" b="17148"/>
          <a:stretch>
            <a:fillRect/>
          </a:stretch>
        </p:blipFill>
        <p:spPr>
          <a:xfrm>
            <a:off x="-1" y="1517649"/>
            <a:ext cx="24384001" cy="10680701"/>
          </a:xfrm>
          <a:prstGeom prst="rect">
            <a:avLst/>
          </a:prstGeom>
          <a:ln w="12700">
            <a:miter lim="400000"/>
          </a:ln>
        </p:spPr>
      </p:pic>
      <p:sp>
        <p:nvSpPr>
          <p:cNvPr id="219" name="Alison Carberry Gottlieb…"/>
          <p:cNvSpPr txBox="1"/>
          <p:nvPr/>
        </p:nvSpPr>
        <p:spPr>
          <a:xfrm>
            <a:off x="12353643" y="9204354"/>
            <a:ext cx="10816845" cy="2561330"/>
          </a:xfrm>
          <a:prstGeom prst="rect">
            <a:avLst/>
          </a:prstGeom>
          <a:solidFill>
            <a:srgbClr val="FFFFFF"/>
          </a:solid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8000"/>
            </a:pPr>
            <a:r>
              <a:t>Alison Carberry Gottlieb</a:t>
            </a:r>
          </a:p>
          <a:p>
            <a:pPr>
              <a:defRPr sz="8000"/>
            </a:pPr>
            <a:r>
              <a:rPr u="sng">
                <a:hlinkClick r:id="rId3" invalidUrl="" action="" tgtFrame="" tooltip="" history="1" highlightClick="0" endSnd="0"/>
              </a:rPr>
              <a:t>carberry@bu.edu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ModernPortfolio">
  <a:themeElements>
    <a:clrScheme name="ModernPortfolio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12166"/>
            <a:lumOff val="-13042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ABABAB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ModernPortfolio">
  <a:themeElements>
    <a:clrScheme name="ModernPortfolio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12166"/>
            <a:lumOff val="-13042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ABABAB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