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handoutMasterIdLst>
    <p:handoutMasterId r:id="rId8"/>
  </p:handoutMasterIdLst>
  <p:sldIdLst>
    <p:sldId id="256" r:id="rId2"/>
    <p:sldId id="257" r:id="rId3"/>
    <p:sldId id="259" r:id="rId4"/>
    <p:sldId id="260" r:id="rId5"/>
    <p:sldId id="261" r:id="rId6"/>
    <p:sldId id="258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1"/>
    <p:restoredTop sz="94676"/>
  </p:normalViewPr>
  <p:slideViewPr>
    <p:cSldViewPr snapToGrid="0" snapToObjects="1">
      <p:cViewPr varScale="1">
        <p:scale>
          <a:sx n="88" d="100"/>
          <a:sy n="88" d="100"/>
        </p:scale>
        <p:origin x="184" y="4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theme" Target="theme/theme1.xml"/><Relationship Id="rId1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handoutMaster" Target="handoutMasters/handoutMaster1.xml"/><Relationship Id="rId9" Type="http://schemas.openxmlformats.org/officeDocument/2006/relationships/presProps" Target="presProps.xml"/><Relationship Id="rId1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863697-150C-2547-B441-D425F6986FFB}" type="datetimeFigureOut">
              <a:rPr lang="en-US" smtClean="0"/>
              <a:t>3/26/19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6D530F-9C7F-EF43-A2D5-3E1A179CDA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722917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8523" y="1098388"/>
            <a:ext cx="10318418" cy="4394988"/>
          </a:xfrm>
        </p:spPr>
        <p:txBody>
          <a:bodyPr anchor="ctr">
            <a:noAutofit/>
          </a:bodyPr>
          <a:lstStyle>
            <a:lvl1pPr algn="ctr">
              <a:defRPr sz="10000" spc="8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15045" y="5979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78523" y="6375679"/>
            <a:ext cx="2329722" cy="348462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35040E51-0307-1340-A180-5758D356CB53}" type="datetimeFigureOut">
              <a:rPr lang="en-US" smtClean="0"/>
              <a:t>3/25/19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80332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67218" y="6375679"/>
            <a:ext cx="2329723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3F2BC80B-43D2-E241-927D-B170E14ED709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040E51-0307-1340-A180-5758D356CB53}" type="datetimeFigureOut">
              <a:rPr lang="en-US" smtClean="0"/>
              <a:t>3/25/19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BC80B-43D2-E241-927D-B170E14ED70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2929" y="1073888"/>
            <a:ext cx="8187071" cy="4064627"/>
          </a:xfrm>
        </p:spPr>
        <p:txBody>
          <a:bodyPr anchor="b">
            <a:normAutofit/>
          </a:bodyPr>
          <a:lstStyle>
            <a:lvl1pPr>
              <a:defRPr sz="8400" spc="800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42930" y="5159781"/>
            <a:ext cx="7017488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36546" y="6375679"/>
            <a:ext cx="1493947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35040E51-0307-1340-A180-5758D356CB53}" type="datetimeFigureOut">
              <a:rPr lang="en-US" smtClean="0"/>
              <a:t>3/25/19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79064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42434" y="6375679"/>
            <a:ext cx="1487566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3F2BC80B-43D2-E241-927D-B170E14ED709}" type="slidenum">
              <a:rPr lang="en-US" smtClean="0"/>
              <a:t>‹#›</a:t>
            </a:fld>
            <a:endParaRPr lang="en-US"/>
          </a:p>
        </p:txBody>
      </p:sp>
      <p:grpSp>
        <p:nvGrpSpPr>
          <p:cNvPr id="7" name="Group 6" title="left scallop shape"/>
          <p:cNvGrpSpPr/>
          <p:nvPr/>
        </p:nvGrpSpPr>
        <p:grpSpPr>
          <a:xfrm>
            <a:off x="0" y="0"/>
            <a:ext cx="2814638" cy="6858000"/>
            <a:chOff x="0" y="0"/>
            <a:chExt cx="2814638" cy="6858000"/>
          </a:xfrm>
        </p:grpSpPr>
        <p:sp>
          <p:nvSpPr>
            <p:cNvPr id="11" name="Freeform 6" title="left scallop shape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Freeform 11" title="left scallop inline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286000"/>
            <a:ext cx="4800600" cy="36195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7796" y="2286000"/>
            <a:ext cx="4800600" cy="36195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040E51-0307-1340-A180-5758D356CB53}" type="datetimeFigureOut">
              <a:rPr lang="en-US" smtClean="0"/>
              <a:t>3/25/19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BC80B-43D2-E241-927D-B170E14ED70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2728" y="381000"/>
            <a:ext cx="10172700" cy="149351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7300" y="2909102"/>
            <a:ext cx="4800600" cy="299639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33864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33864" y="2909102"/>
            <a:ext cx="4800600" cy="299639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040E51-0307-1340-A180-5758D356CB53}" type="datetimeFigureOut">
              <a:rPr lang="en-US" smtClean="0"/>
              <a:t>3/25/19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BC80B-43D2-E241-927D-B170E14ED70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040E51-0307-1340-A180-5758D356CB53}" type="datetimeFigureOut">
              <a:rPr lang="en-US" smtClean="0"/>
              <a:t>3/25/19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BC80B-43D2-E241-927D-B170E14ED70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040E51-0307-1340-A180-5758D356CB53}" type="datetimeFigureOut">
              <a:rPr lang="en-US" smtClean="0"/>
              <a:t>3/25/19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BC80B-43D2-E241-927D-B170E14ED70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4" y="457199"/>
            <a:ext cx="3092115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cap="all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051" y="920377"/>
            <a:ext cx="6158418" cy="49851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5" y="1741336"/>
            <a:ext cx="3092115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051" y="6375679"/>
            <a:ext cx="1233355" cy="348462"/>
          </a:xfrm>
        </p:spPr>
        <p:txBody>
          <a:bodyPr/>
          <a:lstStyle/>
          <a:p>
            <a:fld id="{35040E51-0307-1340-A180-5758D356CB53}" type="datetimeFigureOut">
              <a:rPr lang="en-US" smtClean="0"/>
              <a:t>3/25/19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0" y="6375679"/>
            <a:ext cx="3482179" cy="345796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91014" y="6375679"/>
            <a:ext cx="1232456" cy="345796"/>
          </a:xfrm>
        </p:spPr>
        <p:txBody>
          <a:bodyPr/>
          <a:lstStyle/>
          <a:p>
            <a:fld id="{3F2BC80B-43D2-E241-927D-B170E14ED709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457200"/>
            <a:ext cx="3092117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7413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950" y="6375679"/>
            <a:ext cx="1232456" cy="348462"/>
          </a:xfrm>
        </p:spPr>
        <p:txBody>
          <a:bodyPr/>
          <a:lstStyle/>
          <a:p>
            <a:fld id="{35040E51-0307-1340-A180-5758D356CB53}" type="datetimeFigureOut">
              <a:rPr lang="en-US" smtClean="0"/>
              <a:t>3/25/19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1" y="6375679"/>
            <a:ext cx="3482178" cy="345796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87568" y="6375679"/>
            <a:ext cx="1234440" cy="345796"/>
          </a:xfrm>
        </p:spPr>
        <p:txBody>
          <a:bodyPr/>
          <a:lstStyle/>
          <a:p>
            <a:fld id="{3F2BC80B-43D2-E241-927D-B170E14ED70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040E51-0307-1340-A180-5758D356CB53}" type="datetimeFigureOut">
              <a:rPr lang="en-US" smtClean="0"/>
              <a:t>3/25/19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BC80B-43D2-E241-927D-B170E14ED70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66321" y="382386"/>
            <a:ext cx="1492132" cy="560040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382385"/>
            <a:ext cx="8392585" cy="560040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040E51-0307-1340-A180-5758D356CB53}" type="datetimeFigureOut">
              <a:rPr lang="en-US" smtClean="0"/>
              <a:t>3/25/19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BC80B-43D2-E241-927D-B170E14ED70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1678" y="6375679"/>
            <a:ext cx="232972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35040E51-0307-1340-A180-5758D356CB53}" type="datetimeFigureOut">
              <a:rPr lang="en-US" smtClean="0"/>
              <a:t>3/25/19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75679"/>
            <a:ext cx="41148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75679"/>
            <a:ext cx="281939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3F2BC80B-43D2-E241-927D-B170E14ED709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Freeform 6" title="Left scallop edge"/>
          <p:cNvSpPr/>
          <p:nvPr/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right edge border"/>
          <p:cNvSpPr/>
          <p:nvPr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8848081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Learning Outcomes Assessment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72484" y="5776687"/>
            <a:ext cx="10624457" cy="973818"/>
          </a:xfrm>
        </p:spPr>
        <p:txBody>
          <a:bodyPr>
            <a:normAutofit/>
          </a:bodyPr>
          <a:lstStyle/>
          <a:p>
            <a:r>
              <a:rPr lang="en-US" dirty="0" smtClean="0"/>
              <a:t>BU WGS Minor &amp; Graduate Certificate Program</a:t>
            </a:r>
          </a:p>
          <a:p>
            <a:r>
              <a:rPr lang="en-US" dirty="0" err="1" smtClean="0"/>
              <a:t>Cati</a:t>
            </a:r>
            <a:r>
              <a:rPr lang="en-US" dirty="0" smtClean="0"/>
              <a:t> Connell, </a:t>
            </a:r>
            <a:r>
              <a:rPr lang="en-US" dirty="0" err="1" smtClean="0"/>
              <a:t>cati@bu.edu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25075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Assessment Goals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Conducted as part of impending Academic Program Review </a:t>
            </a:r>
            <a:r>
              <a:rPr lang="mr-IN" dirty="0" smtClean="0"/>
              <a:t>–</a:t>
            </a:r>
            <a:r>
              <a:rPr lang="en-US" dirty="0" smtClean="0"/>
              <a:t> first of its kind for the program</a:t>
            </a:r>
          </a:p>
          <a:p>
            <a:r>
              <a:rPr lang="en-US" dirty="0" smtClean="0"/>
              <a:t>Proposed a multi-stage </a:t>
            </a:r>
            <a:r>
              <a:rPr lang="en-US" dirty="0"/>
              <a:t>evaluation </a:t>
            </a:r>
            <a:r>
              <a:rPr lang="en-US" dirty="0" smtClean="0"/>
              <a:t>process:</a:t>
            </a:r>
          </a:p>
          <a:p>
            <a:pPr lvl="1"/>
            <a:r>
              <a:rPr lang="en-US" dirty="0"/>
              <a:t>S</a:t>
            </a:r>
            <a:r>
              <a:rPr lang="en-US" dirty="0" smtClean="0"/>
              <a:t>urvey </a:t>
            </a:r>
            <a:r>
              <a:rPr lang="en-US" dirty="0"/>
              <a:t>of all current and recent </a:t>
            </a:r>
            <a:r>
              <a:rPr lang="en-US" dirty="0" smtClean="0"/>
              <a:t>minors (and graduate certificate students)</a:t>
            </a:r>
          </a:p>
          <a:p>
            <a:pPr lvl="1"/>
            <a:r>
              <a:rPr lang="en-US" dirty="0" smtClean="0"/>
              <a:t>Focus </a:t>
            </a:r>
            <a:r>
              <a:rPr lang="en-US" dirty="0"/>
              <a:t>groups with current </a:t>
            </a:r>
            <a:r>
              <a:rPr lang="en-US" dirty="0" smtClean="0"/>
              <a:t>minors (and graduate certificate students)</a:t>
            </a:r>
          </a:p>
          <a:p>
            <a:pPr lvl="1"/>
            <a:r>
              <a:rPr lang="en-US" dirty="0"/>
              <a:t>Syllabus review to assess current learning </a:t>
            </a:r>
            <a:r>
              <a:rPr lang="en-US" dirty="0" smtClean="0"/>
              <a:t>objectives</a:t>
            </a:r>
            <a:endParaRPr lang="en-US" dirty="0"/>
          </a:p>
          <a:p>
            <a:pPr lvl="1"/>
            <a:r>
              <a:rPr lang="en-US" dirty="0" smtClean="0"/>
              <a:t>Curriculum </a:t>
            </a:r>
            <a:r>
              <a:rPr lang="en-US" dirty="0"/>
              <a:t>mapping </a:t>
            </a:r>
            <a:r>
              <a:rPr lang="en-US" dirty="0" smtClean="0"/>
              <a:t>exercise</a:t>
            </a:r>
          </a:p>
          <a:p>
            <a:pPr marL="228600" lvl="1">
              <a:buFont typeface="Arial" panose="020B0604020202020204" pitchFamily="34" charset="0"/>
              <a:buChar char="•"/>
            </a:pPr>
            <a:r>
              <a:rPr lang="en-US" dirty="0" smtClean="0"/>
              <a:t>Goal: </a:t>
            </a:r>
            <a:r>
              <a:rPr lang="en-US" dirty="0"/>
              <a:t>develop program-wide learning outcomes </a:t>
            </a:r>
            <a:r>
              <a:rPr lang="en-US" dirty="0" smtClean="0"/>
              <a:t>to support revising and </a:t>
            </a:r>
            <a:r>
              <a:rPr lang="en-US" dirty="0"/>
              <a:t>refining our core </a:t>
            </a:r>
            <a:r>
              <a:rPr lang="en-US" dirty="0" smtClean="0"/>
              <a:t>curriculum</a:t>
            </a:r>
            <a:r>
              <a:rPr lang="en-US" dirty="0"/>
              <a:t> </a:t>
            </a:r>
            <a:r>
              <a:rPr lang="en-US" dirty="0" smtClean="0"/>
              <a:t>over next five years</a:t>
            </a:r>
          </a:p>
          <a:p>
            <a:pPr marL="228600" lvl="1">
              <a:buFont typeface="Arial" panose="020B0604020202020204" pitchFamily="34" charset="0"/>
              <a:buChar char="•"/>
            </a:pPr>
            <a:r>
              <a:rPr lang="en-US" dirty="0" smtClean="0"/>
              <a:t>Grant:  attend Program Administration and Development pre-conference at NWSA; conduct focus groups and transcribe; reward faculty time (no built in service incentives for WGS faculty)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64884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Survey results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dirty="0" smtClean="0"/>
              <a:t>Course value: </a:t>
            </a:r>
            <a:r>
              <a:rPr lang="en-US" dirty="0" err="1" smtClean="0"/>
              <a:t>interdisciplinarity</a:t>
            </a:r>
            <a:r>
              <a:rPr lang="en-US" dirty="0" smtClean="0"/>
              <a:t>, (especially inclusion on natural sciences) self-discovery </a:t>
            </a:r>
            <a:r>
              <a:rPr lang="en-US" dirty="0"/>
              <a:t>and affirmation of identity, </a:t>
            </a:r>
            <a:r>
              <a:rPr lang="en-US" dirty="0" smtClean="0"/>
              <a:t>applicability </a:t>
            </a:r>
            <a:r>
              <a:rPr lang="en-US" dirty="0"/>
              <a:t>to real </a:t>
            </a:r>
            <a:r>
              <a:rPr lang="en-US" dirty="0" smtClean="0"/>
              <a:t>life, solving social problems</a:t>
            </a:r>
            <a:endParaRPr lang="en-US" dirty="0"/>
          </a:p>
          <a:p>
            <a:pPr lvl="0"/>
            <a:r>
              <a:rPr lang="en-US" dirty="0" smtClean="0"/>
              <a:t>Areas of Improvement: </a:t>
            </a:r>
            <a:r>
              <a:rPr lang="en-US" dirty="0"/>
              <a:t>101 &amp; 102 </a:t>
            </a:r>
            <a:r>
              <a:rPr lang="en-US" dirty="0" smtClean="0"/>
              <a:t>difficulty (especially </a:t>
            </a:r>
            <a:r>
              <a:rPr lang="en-US" dirty="0"/>
              <a:t>science component), not enough courses to choose from/curriculum seems restricted, not enough faculty of color</a:t>
            </a:r>
          </a:p>
          <a:p>
            <a:pPr lvl="0"/>
            <a:r>
              <a:rPr lang="en-US" dirty="0"/>
              <a:t>Course </a:t>
            </a:r>
            <a:r>
              <a:rPr lang="en-US" dirty="0" err="1"/>
              <a:t>w</a:t>
            </a:r>
            <a:r>
              <a:rPr lang="en-US" dirty="0" err="1" smtClean="0"/>
              <a:t>ishlist</a:t>
            </a:r>
            <a:r>
              <a:rPr lang="en-US" dirty="0"/>
              <a:t>: </a:t>
            </a:r>
            <a:r>
              <a:rPr lang="en-US" dirty="0"/>
              <a:t>r</a:t>
            </a:r>
            <a:r>
              <a:rPr lang="en-US" dirty="0" smtClean="0"/>
              <a:t>ace/ethnicity, </a:t>
            </a:r>
            <a:r>
              <a:rPr lang="en-US" dirty="0"/>
              <a:t>media, bisexual and transgender theory, sexualities</a:t>
            </a:r>
          </a:p>
          <a:p>
            <a:pPr lvl="0"/>
            <a:r>
              <a:rPr lang="en-US" dirty="0" smtClean="0"/>
              <a:t>Events</a:t>
            </a:r>
            <a:r>
              <a:rPr lang="en-US" dirty="0"/>
              <a:t>: career workshops, high-profile feminists &amp; activists, artists, lectures, conferences, group outings to marches/protests/events, mixer with other minors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58157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Focus Group Results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lvl="0"/>
            <a:r>
              <a:rPr lang="en-US" dirty="0"/>
              <a:t>Team teaching format of WS 101 &amp; 102 unique, memorable, and </a:t>
            </a:r>
            <a:r>
              <a:rPr lang="en-US" dirty="0" smtClean="0"/>
              <a:t>effective</a:t>
            </a:r>
            <a:r>
              <a:rPr lang="en-US" dirty="0"/>
              <a:t> </a:t>
            </a:r>
            <a:r>
              <a:rPr lang="en-US" dirty="0" smtClean="0"/>
              <a:t>(if </a:t>
            </a:r>
            <a:r>
              <a:rPr lang="en-US" dirty="0"/>
              <a:t>also challenging) </a:t>
            </a:r>
          </a:p>
          <a:p>
            <a:pPr lvl="0"/>
            <a:r>
              <a:rPr lang="en-US" dirty="0"/>
              <a:t>Appreciate opportunities to explore research, activism, events on campus through WGS courses that require participation in gender &amp; sexuality events outside of class</a:t>
            </a:r>
          </a:p>
          <a:p>
            <a:pPr lvl="0"/>
            <a:r>
              <a:rPr lang="en-US" dirty="0"/>
              <a:t>Impressed and inspired by passion of faculty; course content feels relevant and interesting, often discussed with friends or in relation to current events outside of class</a:t>
            </a:r>
          </a:p>
          <a:p>
            <a:pPr lvl="0"/>
            <a:r>
              <a:rPr lang="en-US" dirty="0"/>
              <a:t>Women’s, gender, and sexuality studies is a “lens” for understanding anything and everything in the social and natural world; applicable across an endless number of domains</a:t>
            </a:r>
          </a:p>
          <a:p>
            <a:pPr lvl="0"/>
            <a:r>
              <a:rPr lang="en-US" dirty="0"/>
              <a:t>Interest in research methods training/research opportunities in WGS</a:t>
            </a:r>
          </a:p>
          <a:p>
            <a:pPr lvl="0"/>
            <a:r>
              <a:rPr lang="en-US" dirty="0"/>
              <a:t>Interest in internships and service learning</a:t>
            </a:r>
          </a:p>
          <a:p>
            <a:pPr lvl="0"/>
            <a:r>
              <a:rPr lang="en-US" dirty="0"/>
              <a:t>Lacking a sense of community with other minors, unsure about structure of </a:t>
            </a:r>
            <a:r>
              <a:rPr lang="en-US" dirty="0" smtClean="0"/>
              <a:t>minor/program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3838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Curriculum mapping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6949" y="1289021"/>
            <a:ext cx="9107779" cy="5293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9659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Curricular Goals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Clear communication to faculty regarding program SLOs</a:t>
            </a:r>
          </a:p>
          <a:p>
            <a:r>
              <a:rPr lang="en-US" dirty="0" smtClean="0"/>
              <a:t>Clear communication to students regarding program SLOs/course coverage</a:t>
            </a:r>
          </a:p>
          <a:p>
            <a:r>
              <a:rPr lang="en-US" dirty="0"/>
              <a:t>Build </a:t>
            </a:r>
            <a:r>
              <a:rPr lang="en-US" dirty="0" smtClean="0"/>
              <a:t>curriculum </a:t>
            </a:r>
            <a:r>
              <a:rPr lang="en-US" dirty="0" err="1" smtClean="0"/>
              <a:t>wishlist</a:t>
            </a:r>
            <a:r>
              <a:rPr lang="en-US" dirty="0" smtClean="0"/>
              <a:t>: disability studies, trans studies, postcolonial theory, body/embodiment</a:t>
            </a:r>
          </a:p>
          <a:p>
            <a:r>
              <a:rPr lang="en-US" dirty="0" smtClean="0"/>
              <a:t>Continue to pursue faculty affiliations to meet curricular needs</a:t>
            </a:r>
            <a:endParaRPr lang="en-US" dirty="0"/>
          </a:p>
          <a:p>
            <a:r>
              <a:rPr lang="en-US" dirty="0" smtClean="0"/>
              <a:t>Revisit minor requirements</a:t>
            </a:r>
          </a:p>
          <a:p>
            <a:r>
              <a:rPr lang="en-US" dirty="0" smtClean="0"/>
              <a:t>Strategize for building towards a major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2945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adge">
  <a:themeElements>
    <a:clrScheme name="Badge">
      <a:dk1>
        <a:sysClr val="windowText" lastClr="000000"/>
      </a:dk1>
      <a:lt1>
        <a:sysClr val="window" lastClr="FFFFFF"/>
      </a:lt1>
      <a:dk2>
        <a:srgbClr val="2A1A00"/>
      </a:dk2>
      <a:lt2>
        <a:srgbClr val="F3F3F2"/>
      </a:lt2>
      <a:accent1>
        <a:srgbClr val="F8B323"/>
      </a:accent1>
      <a:accent2>
        <a:srgbClr val="656A59"/>
      </a:accent2>
      <a:accent3>
        <a:srgbClr val="46B2B5"/>
      </a:accent3>
      <a:accent4>
        <a:srgbClr val="8CAA7E"/>
      </a:accent4>
      <a:accent5>
        <a:srgbClr val="D36F68"/>
      </a:accent5>
      <a:accent6>
        <a:srgbClr val="826276"/>
      </a:accent6>
      <a:hlink>
        <a:srgbClr val="46B2B5"/>
      </a:hlink>
      <a:folHlink>
        <a:srgbClr val="A46694"/>
      </a:folHlink>
    </a:clrScheme>
    <a:fontScheme name="Badge">
      <a:majorFont>
        <a:latin typeface="Impact" panose="020B0806030902050204"/>
        <a:ea typeface=""/>
        <a:cs typeface=""/>
      </a:majorFont>
      <a:minorFont>
        <a:latin typeface="Gill Sans MT" panose="020B0502020104020203"/>
        <a:ea typeface=""/>
        <a:cs typeface="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771EA782-DFA6-45B1-AEA3-661F1715B31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Badge</Template>
  <TotalTime>1166</TotalTime>
  <Words>398</Words>
  <Application>Microsoft Macintosh PowerPoint</Application>
  <PresentationFormat>Widescreen</PresentationFormat>
  <Paragraphs>33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Calibri</vt:lpstr>
      <vt:lpstr>Gill Sans MT</vt:lpstr>
      <vt:lpstr>Impact</vt:lpstr>
      <vt:lpstr>Arial</vt:lpstr>
      <vt:lpstr>Badge</vt:lpstr>
      <vt:lpstr>Learning Outcomes Assessment</vt:lpstr>
      <vt:lpstr>Assessment Goals </vt:lpstr>
      <vt:lpstr>Survey results</vt:lpstr>
      <vt:lpstr>Focus Group Results</vt:lpstr>
      <vt:lpstr>Curriculum mapping</vt:lpstr>
      <vt:lpstr>Curricular Goals</vt:lpstr>
    </vt:vector>
  </TitlesOfParts>
  <Company/>
  <LinksUpToDate>false</LinksUpToDate>
  <SharedDoc>false</SharedDoc>
  <HyperlinksChanged>false</HyperlinksChanged>
  <AppVersion>15.0037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Learning Outcomes Assessment</dc:title>
  <dc:creator>Microsoft Office User</dc:creator>
  <cp:lastModifiedBy>Microsoft Office User</cp:lastModifiedBy>
  <cp:revision>6</cp:revision>
  <cp:lastPrinted>2019-03-26T15:39:57Z</cp:lastPrinted>
  <dcterms:created xsi:type="dcterms:W3CDTF">2019-03-25T20:16:17Z</dcterms:created>
  <dcterms:modified xsi:type="dcterms:W3CDTF">2019-03-26T15:42:51Z</dcterms:modified>
</cp:coreProperties>
</file>