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6"/>
  </p:notesMasterIdLst>
  <p:sldIdLst>
    <p:sldId id="256" r:id="rId2"/>
    <p:sldId id="258" r:id="rId3"/>
    <p:sldId id="271" r:id="rId4"/>
    <p:sldId id="260" r:id="rId5"/>
    <p:sldId id="261" r:id="rId6"/>
    <p:sldId id="272" r:id="rId7"/>
    <p:sldId id="262" r:id="rId8"/>
    <p:sldId id="269" r:id="rId9"/>
    <p:sldId id="270" r:id="rId10"/>
    <p:sldId id="263" r:id="rId11"/>
    <p:sldId id="264" r:id="rId12"/>
    <p:sldId id="265" r:id="rId13"/>
    <p:sldId id="266" r:id="rId14"/>
    <p:sldId id="26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237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8" autoAdjust="0"/>
    <p:restoredTop sz="69940" autoAdjust="0"/>
  </p:normalViewPr>
  <p:slideViewPr>
    <p:cSldViewPr snapToGrid="0" snapToObjects="1">
      <p:cViewPr>
        <p:scale>
          <a:sx n="73" d="100"/>
          <a:sy n="73" d="100"/>
        </p:scale>
        <p:origin x="-1194" y="7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A5273E-9364-4C4B-9BBE-FE634122D4DB}" type="datetimeFigureOut">
              <a:rPr lang="en-US" smtClean="0"/>
              <a:t>3/28/2019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B3DDB5-6ED5-4335-9818-D0647E40CDC3}" type="slidenum">
              <a:rPr lang="en-US" smtClean="0"/>
              <a:t>‹#›</a:t>
            </a:fld>
            <a:endParaRPr lang="en-US"/>
          </a:p>
        </p:txBody>
      </p:sp>
    </p:spTree>
    <p:extLst>
      <p:ext uri="{BB962C8B-B14F-4D97-AF65-F5344CB8AC3E}">
        <p14:creationId xmlns:p14="http://schemas.microsoft.com/office/powerpoint/2010/main" val="2707177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1</a:t>
            </a:fld>
            <a:endParaRPr lang="en-US"/>
          </a:p>
        </p:txBody>
      </p:sp>
    </p:spTree>
    <p:extLst>
      <p:ext uri="{BB962C8B-B14F-4D97-AF65-F5344CB8AC3E}">
        <p14:creationId xmlns:p14="http://schemas.microsoft.com/office/powerpoint/2010/main" val="4057285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2</a:t>
            </a:fld>
            <a:endParaRPr lang="en-US"/>
          </a:p>
        </p:txBody>
      </p:sp>
    </p:spTree>
    <p:extLst>
      <p:ext uri="{BB962C8B-B14F-4D97-AF65-F5344CB8AC3E}">
        <p14:creationId xmlns:p14="http://schemas.microsoft.com/office/powerpoint/2010/main" val="607676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0">
              <a:buNone/>
            </a:pPr>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3</a:t>
            </a:fld>
            <a:endParaRPr lang="en-US"/>
          </a:p>
        </p:txBody>
      </p:sp>
    </p:spTree>
    <p:extLst>
      <p:ext uri="{BB962C8B-B14F-4D97-AF65-F5344CB8AC3E}">
        <p14:creationId xmlns:p14="http://schemas.microsoft.com/office/powerpoint/2010/main" val="929026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4</a:t>
            </a:fld>
            <a:endParaRPr lang="en-US"/>
          </a:p>
        </p:txBody>
      </p:sp>
    </p:spTree>
    <p:extLst>
      <p:ext uri="{BB962C8B-B14F-4D97-AF65-F5344CB8AC3E}">
        <p14:creationId xmlns:p14="http://schemas.microsoft.com/office/powerpoint/2010/main" val="2896663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5</a:t>
            </a:fld>
            <a:endParaRPr lang="en-US"/>
          </a:p>
        </p:txBody>
      </p:sp>
    </p:spTree>
    <p:extLst>
      <p:ext uri="{BB962C8B-B14F-4D97-AF65-F5344CB8AC3E}">
        <p14:creationId xmlns:p14="http://schemas.microsoft.com/office/powerpoint/2010/main" val="3283000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6</a:t>
            </a:fld>
            <a:endParaRPr lang="en-US"/>
          </a:p>
        </p:txBody>
      </p:sp>
    </p:spTree>
    <p:extLst>
      <p:ext uri="{BB962C8B-B14F-4D97-AF65-F5344CB8AC3E}">
        <p14:creationId xmlns:p14="http://schemas.microsoft.com/office/powerpoint/2010/main" val="2822770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7</a:t>
            </a:fld>
            <a:endParaRPr lang="en-US"/>
          </a:p>
        </p:txBody>
      </p:sp>
    </p:spTree>
    <p:extLst>
      <p:ext uri="{BB962C8B-B14F-4D97-AF65-F5344CB8AC3E}">
        <p14:creationId xmlns:p14="http://schemas.microsoft.com/office/powerpoint/2010/main" val="3908818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0">
              <a:buNone/>
            </a:pP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5B3DDB5-6ED5-4335-9818-D0647E40CDC3}" type="slidenum">
              <a:rPr lang="en-US" smtClean="0"/>
              <a:t>8</a:t>
            </a:fld>
            <a:endParaRPr lang="en-US"/>
          </a:p>
        </p:txBody>
      </p:sp>
    </p:spTree>
    <p:extLst>
      <p:ext uri="{BB962C8B-B14F-4D97-AF65-F5344CB8AC3E}">
        <p14:creationId xmlns:p14="http://schemas.microsoft.com/office/powerpoint/2010/main" val="3187445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9</a:t>
            </a:fld>
            <a:endParaRPr lang="en-US"/>
          </a:p>
        </p:txBody>
      </p:sp>
    </p:spTree>
    <p:extLst>
      <p:ext uri="{BB962C8B-B14F-4D97-AF65-F5344CB8AC3E}">
        <p14:creationId xmlns:p14="http://schemas.microsoft.com/office/powerpoint/2010/main" val="554249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10</a:t>
            </a:fld>
            <a:endParaRPr lang="en-US"/>
          </a:p>
        </p:txBody>
      </p:sp>
    </p:spTree>
    <p:extLst>
      <p:ext uri="{BB962C8B-B14F-4D97-AF65-F5344CB8AC3E}">
        <p14:creationId xmlns:p14="http://schemas.microsoft.com/office/powerpoint/2010/main" val="152455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11</a:t>
            </a:fld>
            <a:endParaRPr lang="en-US"/>
          </a:p>
        </p:txBody>
      </p:sp>
    </p:spTree>
    <p:extLst>
      <p:ext uri="{BB962C8B-B14F-4D97-AF65-F5344CB8AC3E}">
        <p14:creationId xmlns:p14="http://schemas.microsoft.com/office/powerpoint/2010/main" val="2458392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12</a:t>
            </a:fld>
            <a:endParaRPr lang="en-US"/>
          </a:p>
        </p:txBody>
      </p:sp>
    </p:spTree>
    <p:extLst>
      <p:ext uri="{BB962C8B-B14F-4D97-AF65-F5344CB8AC3E}">
        <p14:creationId xmlns:p14="http://schemas.microsoft.com/office/powerpoint/2010/main" val="4000199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13</a:t>
            </a:fld>
            <a:endParaRPr lang="en-US"/>
          </a:p>
        </p:txBody>
      </p:sp>
    </p:spTree>
    <p:extLst>
      <p:ext uri="{BB962C8B-B14F-4D97-AF65-F5344CB8AC3E}">
        <p14:creationId xmlns:p14="http://schemas.microsoft.com/office/powerpoint/2010/main" val="2809802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3DDB5-6ED5-4335-9818-D0647E40CDC3}" type="slidenum">
              <a:rPr lang="en-US" smtClean="0"/>
              <a:t>14</a:t>
            </a:fld>
            <a:endParaRPr lang="en-US"/>
          </a:p>
        </p:txBody>
      </p:sp>
    </p:spTree>
    <p:extLst>
      <p:ext uri="{BB962C8B-B14F-4D97-AF65-F5344CB8AC3E}">
        <p14:creationId xmlns:p14="http://schemas.microsoft.com/office/powerpoint/2010/main" val="4067709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D9ADC60F-07D7-2A4D-A353-4DE638A66C65}" type="datetimeFigureOut">
              <a:rPr lang="en-US" smtClean="0"/>
              <a:t>3/28/2019</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DA59535B-CA53-F34C-A93B-2A7FC8B9F6CA}"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ADC60F-07D7-2A4D-A353-4DE638A66C65}" type="datetimeFigureOut">
              <a:rPr lang="en-US" smtClean="0"/>
              <a:t>3/28/2019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9535B-CA53-F34C-A93B-2A7FC8B9F6C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D9ADC60F-07D7-2A4D-A353-4DE638A66C65}" type="datetimeFigureOut">
              <a:rPr lang="en-US" smtClean="0"/>
              <a:t>3/28/2019</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9535B-CA53-F34C-A93B-2A7FC8B9F6CA}"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ADC60F-07D7-2A4D-A353-4DE638A66C65}" type="datetimeFigureOut">
              <a:rPr lang="en-US" smtClean="0"/>
              <a:t>3/28/2019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59535B-CA53-F34C-A93B-2A7FC8B9F6C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ADC60F-07D7-2A4D-A353-4DE638A66C65}" type="datetimeFigureOut">
              <a:rPr lang="en-US" smtClean="0"/>
              <a:t>3/28/2019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59535B-CA53-F34C-A93B-2A7FC8B9F6C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ADC60F-07D7-2A4D-A353-4DE638A66C65}" type="datetimeFigureOut">
              <a:rPr lang="en-US" smtClean="0"/>
              <a:t>3/28/2019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59535B-CA53-F34C-A93B-2A7FC8B9F6C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D9ADC60F-07D7-2A4D-A353-4DE638A66C65}" type="datetimeFigureOut">
              <a:rPr lang="en-US" smtClean="0"/>
              <a:t>3/28/2019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59535B-CA53-F34C-A93B-2A7FC8B9F6C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ADC60F-07D7-2A4D-A353-4DE638A66C65}" type="datetimeFigureOut">
              <a:rPr lang="en-US" smtClean="0"/>
              <a:t>3/28/2019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59535B-CA53-F34C-A93B-2A7FC8B9F6CA}"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5" name="Date Placeholder 4"/>
          <p:cNvSpPr>
            <a:spLocks noGrp="1"/>
          </p:cNvSpPr>
          <p:nvPr>
            <p:ph type="dt" sz="half" idx="10"/>
          </p:nvPr>
        </p:nvSpPr>
        <p:spPr/>
        <p:txBody>
          <a:bodyPr/>
          <a:lstStyle/>
          <a:p>
            <a:fld id="{D9ADC60F-07D7-2A4D-A353-4DE638A66C65}" type="datetimeFigureOut">
              <a:rPr lang="en-US" smtClean="0"/>
              <a:t>3/28/2019</a:t>
            </a:fld>
            <a:endParaRPr lang="en-US"/>
          </a:p>
        </p:txBody>
      </p:sp>
      <p:sp>
        <p:nvSpPr>
          <p:cNvPr id="7" name="Slide Number Placeholder 6"/>
          <p:cNvSpPr>
            <a:spLocks noGrp="1"/>
          </p:cNvSpPr>
          <p:nvPr>
            <p:ph type="sldNum" sz="quarter" idx="12"/>
          </p:nvPr>
        </p:nvSpPr>
        <p:spPr/>
        <p:txBody>
          <a:bodyPr/>
          <a:lstStyle/>
          <a:p>
            <a:fld id="{DA59535B-CA53-F34C-A93B-2A7FC8B9F6CA}"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ADC60F-07D7-2A4D-A353-4DE638A66C65}" type="datetimeFigureOut">
              <a:rPr lang="en-US" smtClean="0"/>
              <a:t>3/28/2019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9535B-CA53-F34C-A93B-2A7FC8B9F6C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ADC60F-07D7-2A4D-A353-4DE638A66C65}" type="datetimeFigureOut">
              <a:rPr lang="en-US" smtClean="0"/>
              <a:t>3/28/2019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9535B-CA53-F34C-A93B-2A7FC8B9F6C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D9ADC60F-07D7-2A4D-A353-4DE638A66C65}" type="datetimeFigureOut">
              <a:rPr lang="en-US" smtClean="0"/>
              <a:t>3/28/2019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DA59535B-CA53-F34C-A93B-2A7FC8B9F6CA}"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6128" y="408372"/>
            <a:ext cx="8260672" cy="1093857"/>
          </a:xfrm>
        </p:spPr>
        <p:txBody>
          <a:bodyPr>
            <a:noAutofit/>
          </a:bodyPr>
          <a:lstStyle/>
          <a:p>
            <a:r>
              <a:rPr lang="en-US" sz="2000" b="1" i="1" dirty="0" smtClean="0">
                <a:solidFill>
                  <a:srgbClr val="C00000"/>
                </a:solidFill>
              </a:rPr>
              <a:t>Comprehensive </a:t>
            </a:r>
            <a:r>
              <a:rPr lang="en-US" sz="2000" b="1" i="1" dirty="0">
                <a:solidFill>
                  <a:srgbClr val="C00000"/>
                </a:solidFill>
              </a:rPr>
              <a:t>Outcomes-Based </a:t>
            </a:r>
            <a:r>
              <a:rPr lang="en-US" sz="2000" b="1" i="1" dirty="0" smtClean="0">
                <a:solidFill>
                  <a:srgbClr val="C00000"/>
                </a:solidFill>
              </a:rPr>
              <a:t>Assessment:</a:t>
            </a:r>
            <a:br>
              <a:rPr lang="en-US" sz="2000" b="1" i="1" dirty="0" smtClean="0">
                <a:solidFill>
                  <a:srgbClr val="C00000"/>
                </a:solidFill>
              </a:rPr>
            </a:br>
            <a:r>
              <a:rPr lang="en-US" sz="2000" b="1" i="1" dirty="0">
                <a:solidFill>
                  <a:srgbClr val="C00000"/>
                </a:solidFill>
              </a:rPr>
              <a:t>A</a:t>
            </a:r>
            <a:r>
              <a:rPr lang="en-US" sz="2000" b="1" i="1" dirty="0" smtClean="0">
                <a:solidFill>
                  <a:srgbClr val="C00000"/>
                </a:solidFill>
              </a:rPr>
              <a:t> </a:t>
            </a:r>
            <a:r>
              <a:rPr lang="en-US" sz="2000" b="1" i="1" dirty="0">
                <a:solidFill>
                  <a:srgbClr val="C00000"/>
                </a:solidFill>
              </a:rPr>
              <a:t>Guide for African </a:t>
            </a:r>
            <a:r>
              <a:rPr lang="en-US" sz="2000" b="1" i="1" dirty="0" smtClean="0">
                <a:solidFill>
                  <a:srgbClr val="C00000"/>
                </a:solidFill>
              </a:rPr>
              <a:t>Language Instructors</a:t>
            </a:r>
            <a:r>
              <a:rPr lang="en-US" sz="2000" b="1" i="1" dirty="0" smtClean="0"/>
              <a:t> </a:t>
            </a:r>
            <a:br>
              <a:rPr lang="en-US" sz="2000" b="1" i="1" dirty="0" smtClean="0"/>
            </a:br>
            <a:r>
              <a:rPr lang="en-US" sz="2000" b="1" dirty="0" smtClean="0"/>
              <a:t>PROMOTING STANDARIZATION, APPRECIATING DIVERSITY</a:t>
            </a:r>
            <a:endParaRPr lang="en-US" sz="2000" b="1" dirty="0">
              <a:solidFill>
                <a:srgbClr val="BB2373"/>
              </a:solidFill>
            </a:endParaRPr>
          </a:p>
        </p:txBody>
      </p:sp>
      <p:sp>
        <p:nvSpPr>
          <p:cNvPr id="5" name="Vertical Text Placeholder 4"/>
          <p:cNvSpPr>
            <a:spLocks noGrp="1"/>
          </p:cNvSpPr>
          <p:nvPr>
            <p:ph type="body" orient="vert" idx="1"/>
          </p:nvPr>
        </p:nvSpPr>
        <p:spPr>
          <a:xfrm>
            <a:off x="705394" y="1752601"/>
            <a:ext cx="7680960" cy="4191000"/>
          </a:xfrm>
        </p:spPr>
        <p:txBody>
          <a:bodyPr/>
          <a:lstStyle/>
          <a:p>
            <a:endParaRPr lang="en-US" dirty="0"/>
          </a:p>
        </p:txBody>
      </p:sp>
      <p:pic>
        <p:nvPicPr>
          <p:cNvPr id="6" name="Picture 5" descr="Language Assessment Cov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0" y="2145440"/>
            <a:ext cx="3685566" cy="3755851"/>
          </a:xfrm>
          <a:prstGeom prst="rect">
            <a:avLst/>
          </a:prstGeom>
        </p:spPr>
      </p:pic>
      <p:pic>
        <p:nvPicPr>
          <p:cNvPr id="7" name="Picture 6" descr="E:\BU lg assessment\ASC Banner - Transparent.png"/>
          <p:cNvPicPr/>
          <p:nvPr/>
        </p:nvPicPr>
        <p:blipFill>
          <a:blip r:embed="rId4">
            <a:extLst>
              <a:ext uri="{28A0092B-C50C-407E-A947-70E740481C1C}">
                <a14:useLocalDpi xmlns:a14="http://schemas.microsoft.com/office/drawing/2010/main" val="0"/>
              </a:ext>
            </a:extLst>
          </a:blip>
          <a:srcRect/>
          <a:stretch>
            <a:fillRect/>
          </a:stretch>
        </p:blipFill>
        <p:spPr bwMode="auto">
          <a:xfrm>
            <a:off x="790213" y="6057283"/>
            <a:ext cx="5600700" cy="430530"/>
          </a:xfrm>
          <a:prstGeom prst="rect">
            <a:avLst/>
          </a:prstGeom>
          <a:noFill/>
          <a:ln>
            <a:noFill/>
          </a:ln>
        </p:spPr>
      </p:pic>
      <p:pic>
        <p:nvPicPr>
          <p:cNvPr id="1026" name="Picture 2" descr="E:\BU lg assessment\BU Assessment symposium 3.29.2019\Guide cover image (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800000">
            <a:off x="2589084" y="2328167"/>
            <a:ext cx="3678260" cy="2758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4413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note on The</a:t>
            </a:r>
            <a:br>
              <a:rPr lang="en-US" dirty="0" smtClean="0"/>
            </a:br>
            <a:r>
              <a:rPr lang="en-US" dirty="0" smtClean="0"/>
              <a:t>Diversity of </a:t>
            </a:r>
            <a:r>
              <a:rPr lang="en-US" dirty="0" err="1" smtClean="0"/>
              <a:t>african</a:t>
            </a:r>
            <a:r>
              <a:rPr lang="en-US" dirty="0" smtClean="0"/>
              <a:t> languages</a:t>
            </a:r>
            <a:endParaRPr lang="en-US"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78735" y="2207623"/>
            <a:ext cx="2952739" cy="3566160"/>
          </a:xfrm>
          <a:prstGeom prst="rect">
            <a:avLst/>
          </a:prstGeom>
          <a:noFill/>
        </p:spPr>
      </p:pic>
      <p:sp>
        <p:nvSpPr>
          <p:cNvPr id="5" name="TextBox 4"/>
          <p:cNvSpPr txBox="1"/>
          <p:nvPr/>
        </p:nvSpPr>
        <p:spPr>
          <a:xfrm>
            <a:off x="4075611" y="1881051"/>
            <a:ext cx="4611189" cy="5078313"/>
          </a:xfrm>
          <a:prstGeom prst="rect">
            <a:avLst/>
          </a:prstGeom>
          <a:noFill/>
        </p:spPr>
        <p:txBody>
          <a:bodyPr wrap="square" rtlCol="0">
            <a:spAutoFit/>
          </a:bodyPr>
          <a:lstStyle/>
          <a:p>
            <a:r>
              <a:rPr lang="en-US" smtClean="0">
                <a:solidFill>
                  <a:schemeClr val="tx2"/>
                </a:solidFill>
                <a:latin typeface="Book Antiqua" panose="02040602050305030304" pitchFamily="18" charset="0"/>
              </a:rPr>
              <a:t>One-third </a:t>
            </a:r>
            <a:r>
              <a:rPr lang="en-US" dirty="0" smtClean="0">
                <a:solidFill>
                  <a:schemeClr val="tx2"/>
                </a:solidFill>
                <a:latin typeface="Book Antiqua" panose="02040602050305030304" pitchFamily="18" charset="0"/>
              </a:rPr>
              <a:t>of all known human languages are spoken in Africa, with </a:t>
            </a:r>
            <a:r>
              <a:rPr lang="en-US" smtClean="0">
                <a:solidFill>
                  <a:schemeClr val="tx2"/>
                </a:solidFill>
                <a:latin typeface="Book Antiqua" panose="02040602050305030304" pitchFamily="18" charset="0"/>
              </a:rPr>
              <a:t>some </a:t>
            </a:r>
            <a:r>
              <a:rPr lang="en-US" smtClean="0">
                <a:solidFill>
                  <a:schemeClr val="tx2"/>
                </a:solidFill>
                <a:latin typeface="Book Antiqua" panose="02040602050305030304" pitchFamily="18" charset="0"/>
              </a:rPr>
              <a:t>2,000</a:t>
            </a:r>
            <a:r>
              <a:rPr lang="en-US" dirty="0" smtClean="0">
                <a:solidFill>
                  <a:schemeClr val="tx2"/>
                </a:solidFill>
                <a:latin typeface="Book Antiqua" panose="02040602050305030304" pitchFamily="18" charset="0"/>
              </a:rPr>
              <a:t>+ languages indigenous to the continent (compare this to about 300 in Europe)</a:t>
            </a:r>
          </a:p>
          <a:p>
            <a:endParaRPr lang="en-US" dirty="0">
              <a:solidFill>
                <a:schemeClr val="tx2"/>
              </a:solidFill>
              <a:latin typeface="Book Antiqua" panose="02040602050305030304" pitchFamily="18" charset="0"/>
            </a:endParaRPr>
          </a:p>
          <a:p>
            <a:r>
              <a:rPr lang="en-US" dirty="0" smtClean="0">
                <a:solidFill>
                  <a:schemeClr val="tx2"/>
                </a:solidFill>
                <a:latin typeface="Book Antiqua" panose="02040602050305030304" pitchFamily="18" charset="0"/>
              </a:rPr>
              <a:t>Africa is home to two of the world’s four largest language families:</a:t>
            </a:r>
          </a:p>
          <a:p>
            <a:endParaRPr lang="en-US" dirty="0" smtClean="0">
              <a:solidFill>
                <a:schemeClr val="tx2"/>
              </a:solidFill>
              <a:latin typeface="Book Antiqua" panose="02040602050305030304" pitchFamily="18" charset="0"/>
            </a:endParaRPr>
          </a:p>
          <a:p>
            <a:pPr marL="285750" indent="-285750">
              <a:buFont typeface="Arial" panose="020B0604020202020204" pitchFamily="34" charset="0"/>
              <a:buChar char="•"/>
            </a:pPr>
            <a:r>
              <a:rPr lang="en-US" dirty="0" smtClean="0">
                <a:solidFill>
                  <a:schemeClr val="tx2"/>
                </a:solidFill>
                <a:latin typeface="Book Antiqua" panose="02040602050305030304" pitchFamily="18" charset="0"/>
              </a:rPr>
              <a:t>Afro-Asiatic </a:t>
            </a:r>
            <a:r>
              <a:rPr lang="en-US" dirty="0">
                <a:solidFill>
                  <a:schemeClr val="tx2"/>
                </a:solidFill>
                <a:latin typeface="Book Antiqua" panose="02040602050305030304" pitchFamily="18" charset="0"/>
              </a:rPr>
              <a:t>(including Arabic, Hausa, </a:t>
            </a:r>
            <a:r>
              <a:rPr lang="en-US" dirty="0" smtClean="0">
                <a:solidFill>
                  <a:schemeClr val="tx2"/>
                </a:solidFill>
                <a:latin typeface="Book Antiqua" panose="02040602050305030304" pitchFamily="18" charset="0"/>
              </a:rPr>
              <a:t>Amharic)</a:t>
            </a:r>
          </a:p>
          <a:p>
            <a:pPr marL="285750" indent="-285750">
              <a:buFont typeface="Arial" panose="020B0604020202020204" pitchFamily="34" charset="0"/>
              <a:buChar char="•"/>
            </a:pPr>
            <a:endParaRPr lang="en-US" dirty="0">
              <a:solidFill>
                <a:schemeClr val="tx2"/>
              </a:solidFill>
              <a:latin typeface="Book Antiqua" panose="02040602050305030304" pitchFamily="18" charset="0"/>
            </a:endParaRPr>
          </a:p>
          <a:p>
            <a:pPr marL="285750" indent="-285750">
              <a:buFont typeface="Arial" panose="020B0604020202020204" pitchFamily="34" charset="0"/>
              <a:buChar char="•"/>
            </a:pPr>
            <a:r>
              <a:rPr lang="en-US" dirty="0" smtClean="0">
                <a:solidFill>
                  <a:schemeClr val="tx2"/>
                </a:solidFill>
                <a:latin typeface="Book Antiqua" panose="02040602050305030304" pitchFamily="18" charset="0"/>
              </a:rPr>
              <a:t>Niger-Congo </a:t>
            </a:r>
            <a:r>
              <a:rPr lang="en-US" dirty="0">
                <a:solidFill>
                  <a:schemeClr val="tx2"/>
                </a:solidFill>
                <a:latin typeface="Book Antiqua" panose="02040602050305030304" pitchFamily="18" charset="0"/>
              </a:rPr>
              <a:t>(including all the Bantu languages such as Swahili, Xhosa and Zulu, as well as West African languages such as Igbo, Twi and Wolof).  </a:t>
            </a:r>
          </a:p>
          <a:p>
            <a:endParaRPr lang="en-US" dirty="0">
              <a:solidFill>
                <a:schemeClr val="tx2"/>
              </a:solidFill>
            </a:endParaRPr>
          </a:p>
          <a:p>
            <a:endParaRPr lang="en-US" dirty="0"/>
          </a:p>
          <a:p>
            <a:endParaRPr lang="en-US" dirty="0"/>
          </a:p>
        </p:txBody>
      </p:sp>
    </p:spTree>
    <p:extLst>
      <p:ext uri="{BB962C8B-B14F-4D97-AF65-F5344CB8AC3E}">
        <p14:creationId xmlns:p14="http://schemas.microsoft.com/office/powerpoint/2010/main" val="2272197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Need for an assessment guide</a:t>
            </a:r>
          </a:p>
        </p:txBody>
      </p:sp>
      <p:sp>
        <p:nvSpPr>
          <p:cNvPr id="3" name="Content Placeholder 2"/>
          <p:cNvSpPr>
            <a:spLocks noGrp="1"/>
          </p:cNvSpPr>
          <p:nvPr>
            <p:ph idx="1"/>
          </p:nvPr>
        </p:nvSpPr>
        <p:spPr>
          <a:xfrm>
            <a:off x="426128" y="1922417"/>
            <a:ext cx="8229600" cy="4373563"/>
          </a:xfrm>
        </p:spPr>
        <p:txBody>
          <a:bodyPr>
            <a:normAutofit/>
          </a:bodyPr>
          <a:lstStyle/>
          <a:p>
            <a:pPr marL="114300" indent="0">
              <a:spcAft>
                <a:spcPts val="1200"/>
              </a:spcAft>
              <a:buNone/>
            </a:pPr>
            <a:r>
              <a:rPr lang="en-US" sz="2800" dirty="0" smtClean="0">
                <a:latin typeface="+mj-lt"/>
              </a:rPr>
              <a:t>Consistency/standardization, given</a:t>
            </a:r>
            <a:endParaRPr lang="en-US" sz="2800" dirty="0">
              <a:latin typeface="+mj-lt"/>
            </a:endParaRPr>
          </a:p>
          <a:p>
            <a:pPr lvl="3">
              <a:spcAft>
                <a:spcPts val="1200"/>
              </a:spcAft>
            </a:pPr>
            <a:r>
              <a:rPr lang="en-US" sz="2800" dirty="0" smtClean="0">
                <a:latin typeface="+mj-lt"/>
              </a:rPr>
              <a:t>Diversity of languages</a:t>
            </a:r>
          </a:p>
          <a:p>
            <a:pPr lvl="3">
              <a:spcAft>
                <a:spcPts val="1200"/>
              </a:spcAft>
            </a:pPr>
            <a:r>
              <a:rPr lang="en-US" sz="2800" dirty="0" smtClean="0">
                <a:latin typeface="+mj-lt"/>
              </a:rPr>
              <a:t>Diversity of writing systems </a:t>
            </a:r>
            <a:r>
              <a:rPr lang="en-US" sz="2800" dirty="0" smtClean="0">
                <a:latin typeface="+mj-lt"/>
              </a:rPr>
              <a:t>(</a:t>
            </a:r>
            <a:r>
              <a:rPr lang="en-US" sz="2800" dirty="0" err="1" smtClean="0">
                <a:latin typeface="+mj-lt"/>
              </a:rPr>
              <a:t>Ajami</a:t>
            </a:r>
            <a:r>
              <a:rPr lang="en-US" sz="2800" dirty="0" smtClean="0">
                <a:latin typeface="+mj-lt"/>
              </a:rPr>
              <a:t>, </a:t>
            </a:r>
            <a:r>
              <a:rPr lang="en-US" sz="2800" dirty="0" err="1" smtClean="0">
                <a:latin typeface="+mj-lt"/>
              </a:rPr>
              <a:t>Fidäl</a:t>
            </a:r>
            <a:r>
              <a:rPr lang="en-US" sz="2800" dirty="0" smtClean="0">
                <a:latin typeface="+mj-lt"/>
              </a:rPr>
              <a:t>, </a:t>
            </a:r>
            <a:r>
              <a:rPr lang="en-US" sz="2800" dirty="0" err="1" smtClean="0">
                <a:latin typeface="+mj-lt"/>
              </a:rPr>
              <a:t>Tifinagh</a:t>
            </a:r>
            <a:r>
              <a:rPr lang="en-US" sz="2800" dirty="0" smtClean="0">
                <a:latin typeface="+mj-lt"/>
              </a:rPr>
              <a:t>, </a:t>
            </a:r>
            <a:r>
              <a:rPr lang="en-US" sz="2800" dirty="0" err="1" smtClean="0">
                <a:latin typeface="+mj-lt"/>
              </a:rPr>
              <a:t>N’Ko</a:t>
            </a:r>
            <a:r>
              <a:rPr lang="en-US" sz="2800" dirty="0" smtClean="0">
                <a:latin typeface="+mj-lt"/>
              </a:rPr>
              <a:t>)</a:t>
            </a:r>
          </a:p>
          <a:p>
            <a:pPr lvl="3">
              <a:spcAft>
                <a:spcPts val="1200"/>
              </a:spcAft>
            </a:pPr>
            <a:r>
              <a:rPr lang="en-US" sz="2800" dirty="0" smtClean="0">
                <a:latin typeface="+mj-lt"/>
              </a:rPr>
              <a:t>Evolving program</a:t>
            </a:r>
            <a:endParaRPr lang="en-US" sz="2800" dirty="0" smtClean="0">
              <a:latin typeface="+mj-lt"/>
            </a:endParaRPr>
          </a:p>
          <a:p>
            <a:pPr lvl="3">
              <a:spcAft>
                <a:spcPts val="1200"/>
              </a:spcAft>
            </a:pPr>
            <a:r>
              <a:rPr lang="en-US" sz="2800" dirty="0">
                <a:latin typeface="+mj-lt"/>
              </a:rPr>
              <a:t>I</a:t>
            </a:r>
            <a:r>
              <a:rPr lang="en-US" sz="2800" dirty="0" smtClean="0">
                <a:latin typeface="+mj-lt"/>
              </a:rPr>
              <a:t>nstructor profiles</a:t>
            </a:r>
          </a:p>
          <a:p>
            <a:pPr lvl="3">
              <a:spcAft>
                <a:spcPts val="1200"/>
              </a:spcAft>
            </a:pPr>
            <a:r>
              <a:rPr lang="en-US" sz="2800" dirty="0" smtClean="0">
                <a:latin typeface="+mj-lt"/>
              </a:rPr>
              <a:t>Student profiles</a:t>
            </a:r>
            <a:endParaRPr lang="en-US" sz="2800" dirty="0">
              <a:latin typeface="+mj-lt"/>
            </a:endParaRPr>
          </a:p>
        </p:txBody>
      </p:sp>
    </p:spTree>
    <p:extLst>
      <p:ext uri="{BB962C8B-B14F-4D97-AF65-F5344CB8AC3E}">
        <p14:creationId xmlns:p14="http://schemas.microsoft.com/office/powerpoint/2010/main" val="27491656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the guide</a:t>
            </a:r>
            <a:endParaRPr lang="en-US" dirty="0"/>
          </a:p>
        </p:txBody>
      </p:sp>
      <p:sp>
        <p:nvSpPr>
          <p:cNvPr id="3" name="Content Placeholder 2"/>
          <p:cNvSpPr>
            <a:spLocks noGrp="1"/>
          </p:cNvSpPr>
          <p:nvPr>
            <p:ph idx="1"/>
          </p:nvPr>
        </p:nvSpPr>
        <p:spPr/>
        <p:txBody>
          <a:bodyPr>
            <a:normAutofit fontScale="92500" lnSpcReduction="20000"/>
          </a:bodyPr>
          <a:lstStyle/>
          <a:p>
            <a:pPr marL="114300" indent="0">
              <a:buNone/>
            </a:pPr>
            <a:r>
              <a:rPr lang="en-US" b="1" dirty="0" smtClean="0">
                <a:latin typeface="+mj-lt"/>
              </a:rPr>
              <a:t>OBJECTIVE</a:t>
            </a:r>
            <a:r>
              <a:rPr lang="en-US" dirty="0" smtClean="0">
                <a:latin typeface="+mj-lt"/>
              </a:rPr>
              <a:t> </a:t>
            </a:r>
          </a:p>
          <a:p>
            <a:pPr marL="114300" indent="0">
              <a:buNone/>
            </a:pPr>
            <a:r>
              <a:rPr lang="en-US" sz="2200" dirty="0" smtClean="0">
                <a:latin typeface="+mj-lt"/>
              </a:rPr>
              <a:t>Creation of clear, performance-based outcomes for a range of categories and levels, </a:t>
            </a:r>
            <a:r>
              <a:rPr lang="en-US" sz="2200" dirty="0" smtClean="0">
                <a:latin typeface="+mj-lt"/>
              </a:rPr>
              <a:t>flexible enough to apply to the diverse languages we teach</a:t>
            </a:r>
            <a:endParaRPr lang="en-US" sz="2200" dirty="0" smtClean="0">
              <a:latin typeface="+mj-lt"/>
            </a:endParaRPr>
          </a:p>
          <a:p>
            <a:endParaRPr lang="en-US" dirty="0">
              <a:latin typeface="+mj-lt"/>
            </a:endParaRPr>
          </a:p>
          <a:p>
            <a:pPr marL="114300" indent="0">
              <a:buNone/>
            </a:pPr>
            <a:r>
              <a:rPr lang="en-US" b="1" dirty="0" smtClean="0">
                <a:latin typeface="+mj-lt"/>
              </a:rPr>
              <a:t>RESOURCES</a:t>
            </a:r>
          </a:p>
          <a:p>
            <a:r>
              <a:rPr lang="en-US" dirty="0">
                <a:latin typeface="+mj-lt"/>
              </a:rPr>
              <a:t>ACTFL Materials</a:t>
            </a:r>
          </a:p>
          <a:p>
            <a:pPr lvl="1"/>
            <a:r>
              <a:rPr lang="en-US" sz="2200" dirty="0">
                <a:latin typeface="+mj-lt"/>
              </a:rPr>
              <a:t>Integrated Performance Assessment</a:t>
            </a:r>
          </a:p>
          <a:p>
            <a:pPr lvl="1"/>
            <a:r>
              <a:rPr lang="en-US" sz="2200" dirty="0">
                <a:latin typeface="+mj-lt"/>
              </a:rPr>
              <a:t>World Readiness Standards for Language </a:t>
            </a:r>
            <a:r>
              <a:rPr lang="en-US" sz="2200" dirty="0" smtClean="0">
                <a:latin typeface="+mj-lt"/>
              </a:rPr>
              <a:t>Learning</a:t>
            </a:r>
          </a:p>
          <a:p>
            <a:pPr lvl="1"/>
            <a:endParaRPr lang="en-US" dirty="0">
              <a:latin typeface="+mj-lt"/>
            </a:endParaRPr>
          </a:p>
          <a:p>
            <a:r>
              <a:rPr lang="en-US" dirty="0" smtClean="0">
                <a:latin typeface="+mj-lt"/>
              </a:rPr>
              <a:t>Syllabi from current &amp; past courses in a range of languages</a:t>
            </a:r>
          </a:p>
          <a:p>
            <a:endParaRPr lang="en-US" dirty="0" smtClean="0">
              <a:latin typeface="+mj-lt"/>
            </a:endParaRPr>
          </a:p>
          <a:p>
            <a:r>
              <a:rPr lang="en-US" dirty="0" smtClean="0">
                <a:latin typeface="+mj-lt"/>
              </a:rPr>
              <a:t>Hausa and Wolof </a:t>
            </a:r>
            <a:r>
              <a:rPr lang="en-US" dirty="0" err="1" smtClean="0">
                <a:latin typeface="+mj-lt"/>
              </a:rPr>
              <a:t>Ajami</a:t>
            </a:r>
            <a:r>
              <a:rPr lang="en-US" dirty="0" smtClean="0">
                <a:latin typeface="+mj-lt"/>
              </a:rPr>
              <a:t> text books published by BU ASC</a:t>
            </a:r>
          </a:p>
          <a:p>
            <a:endParaRPr lang="en-US" dirty="0"/>
          </a:p>
          <a:p>
            <a:endParaRPr lang="en-US" dirty="0" smtClean="0"/>
          </a:p>
        </p:txBody>
      </p:sp>
    </p:spTree>
    <p:extLst>
      <p:ext uri="{BB962C8B-B14F-4D97-AF65-F5344CB8AC3E}">
        <p14:creationId xmlns:p14="http://schemas.microsoft.com/office/powerpoint/2010/main" val="35431963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it?</a:t>
            </a:r>
            <a:br>
              <a:rPr lang="en-US" dirty="0" smtClean="0"/>
            </a:br>
            <a:r>
              <a:rPr lang="en-US" dirty="0" smtClean="0"/>
              <a:t>A </a:t>
            </a:r>
            <a:r>
              <a:rPr lang="en-US" dirty="0" err="1" smtClean="0"/>
              <a:t>peEk</a:t>
            </a:r>
            <a:r>
              <a:rPr lang="en-US" dirty="0" smtClean="0"/>
              <a:t> into the Assessment guide</a:t>
            </a:r>
            <a:endParaRPr lang="en-US" dirty="0"/>
          </a:p>
        </p:txBody>
      </p:sp>
      <p:sp>
        <p:nvSpPr>
          <p:cNvPr id="3" name="Content Placeholder 2"/>
          <p:cNvSpPr>
            <a:spLocks noGrp="1"/>
          </p:cNvSpPr>
          <p:nvPr>
            <p:ph idx="1"/>
          </p:nvPr>
        </p:nvSpPr>
        <p:spPr>
          <a:xfrm>
            <a:off x="457200" y="1652530"/>
            <a:ext cx="8229600" cy="5170680"/>
          </a:xfrm>
        </p:spPr>
        <p:txBody>
          <a:bodyPr>
            <a:normAutofit/>
          </a:bodyPr>
          <a:lstStyle/>
          <a:p>
            <a:pPr marL="114300" indent="0">
              <a:buNone/>
            </a:pPr>
            <a:endParaRPr lang="en-US" sz="1000" b="1" dirty="0" smtClean="0">
              <a:latin typeface="+mj-lt"/>
            </a:endParaRPr>
          </a:p>
          <a:p>
            <a:pPr marL="114300" indent="0">
              <a:buNone/>
            </a:pPr>
            <a:r>
              <a:rPr lang="en-US" sz="2800" b="1" dirty="0" smtClean="0">
                <a:latin typeface="+mj-lt"/>
              </a:rPr>
              <a:t>A </a:t>
            </a:r>
            <a:r>
              <a:rPr lang="en-US" sz="2800" b="1" dirty="0" smtClean="0">
                <a:latin typeface="+mj-lt"/>
              </a:rPr>
              <a:t>90-page first-edition book, which includes:</a:t>
            </a:r>
          </a:p>
          <a:p>
            <a:pPr marL="114300" indent="0">
              <a:buNone/>
            </a:pPr>
            <a:endParaRPr lang="en-US" sz="1600" dirty="0" smtClean="0">
              <a:latin typeface="+mj-lt"/>
            </a:endParaRPr>
          </a:p>
          <a:p>
            <a:pPr marL="114300" indent="0">
              <a:buNone/>
            </a:pPr>
            <a:r>
              <a:rPr lang="en-US" dirty="0" smtClean="0">
                <a:latin typeface="+mj-lt"/>
              </a:rPr>
              <a:t>Introduction/Background</a:t>
            </a:r>
            <a:endParaRPr lang="en-US" dirty="0" smtClean="0">
              <a:latin typeface="+mj-lt"/>
            </a:endParaRPr>
          </a:p>
          <a:p>
            <a:pPr lvl="1"/>
            <a:r>
              <a:rPr lang="en-US" sz="2400" dirty="0" smtClean="0">
                <a:latin typeface="+mj-lt"/>
              </a:rPr>
              <a:t>Methods and Materials</a:t>
            </a:r>
          </a:p>
          <a:p>
            <a:pPr lvl="1"/>
            <a:r>
              <a:rPr lang="en-US" sz="2400" dirty="0" smtClean="0">
                <a:latin typeface="+mj-lt"/>
              </a:rPr>
              <a:t>Backward Design</a:t>
            </a:r>
          </a:p>
          <a:p>
            <a:pPr lvl="1"/>
            <a:r>
              <a:rPr lang="en-US" sz="2400" dirty="0" smtClean="0">
                <a:latin typeface="+mj-lt"/>
              </a:rPr>
              <a:t>Feedback</a:t>
            </a:r>
          </a:p>
          <a:p>
            <a:pPr marL="114300" indent="0">
              <a:buNone/>
            </a:pPr>
            <a:endParaRPr lang="en-US" sz="1050" dirty="0" smtClean="0">
              <a:latin typeface="+mj-lt"/>
            </a:endParaRPr>
          </a:p>
          <a:p>
            <a:pPr marL="114300" indent="0">
              <a:buNone/>
            </a:pPr>
            <a:r>
              <a:rPr lang="en-US" dirty="0" smtClean="0">
                <a:latin typeface="+mj-lt"/>
              </a:rPr>
              <a:t>Performance </a:t>
            </a:r>
            <a:r>
              <a:rPr lang="en-US" dirty="0" smtClean="0">
                <a:latin typeface="+mj-lt"/>
              </a:rPr>
              <a:t>Outcome measures</a:t>
            </a:r>
          </a:p>
          <a:p>
            <a:pPr lvl="1"/>
            <a:r>
              <a:rPr lang="en-US" sz="2400" dirty="0" smtClean="0">
                <a:latin typeface="+mj-lt"/>
              </a:rPr>
              <a:t>For Beginning, Intermediate, Advanced, and Superior Levels</a:t>
            </a:r>
          </a:p>
          <a:p>
            <a:pPr marL="169863" lvl="1" indent="0">
              <a:buNone/>
            </a:pPr>
            <a:endParaRPr lang="en-US" sz="1050" dirty="0" smtClean="0">
              <a:latin typeface="+mj-lt"/>
            </a:endParaRPr>
          </a:p>
          <a:p>
            <a:pPr marL="169863" lvl="1" indent="0">
              <a:buNone/>
            </a:pPr>
            <a:r>
              <a:rPr lang="en-US" sz="2400" dirty="0" smtClean="0">
                <a:latin typeface="+mj-lt"/>
              </a:rPr>
              <a:t>Appendix </a:t>
            </a:r>
            <a:r>
              <a:rPr lang="en-US" sz="2400" dirty="0" smtClean="0">
                <a:latin typeface="+mj-lt"/>
              </a:rPr>
              <a:t>with Outcome Reference Tables for each level</a:t>
            </a:r>
          </a:p>
          <a:p>
            <a:endParaRPr lang="en-US" dirty="0"/>
          </a:p>
        </p:txBody>
      </p:sp>
    </p:spTree>
    <p:extLst>
      <p:ext uri="{BB962C8B-B14F-4D97-AF65-F5344CB8AC3E}">
        <p14:creationId xmlns:p14="http://schemas.microsoft.com/office/powerpoint/2010/main" val="40302817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C’s </a:t>
            </a:r>
            <a:br>
              <a:rPr lang="en-US" dirty="0" smtClean="0"/>
            </a:br>
            <a:r>
              <a:rPr lang="en-US" dirty="0" smtClean="0"/>
              <a:t>W</a:t>
            </a:r>
            <a:r>
              <a:rPr lang="en-US" dirty="0" smtClean="0">
                <a:latin typeface="Book Antiqua" panose="02040602050305030304" pitchFamily="18" charset="0"/>
              </a:rPr>
              <a:t>orld-readiness </a:t>
            </a:r>
            <a:r>
              <a:rPr lang="en-US" dirty="0" smtClean="0">
                <a:latin typeface="Book Antiqua" panose="02040602050305030304" pitchFamily="18" charset="0"/>
              </a:rPr>
              <a:t>standards</a:t>
            </a:r>
            <a:endParaRPr lang="en-US" dirty="0"/>
          </a:p>
        </p:txBody>
      </p:sp>
      <p:sp>
        <p:nvSpPr>
          <p:cNvPr id="3" name="Vertical Text Placeholder 2"/>
          <p:cNvSpPr>
            <a:spLocks noGrp="1"/>
          </p:cNvSpPr>
          <p:nvPr>
            <p:ph type="body" orient="vert" idx="1"/>
          </p:nvPr>
        </p:nvSpPr>
        <p:spPr>
          <a:xfrm>
            <a:off x="1985554" y="1752600"/>
            <a:ext cx="6701246" cy="4674326"/>
          </a:xfrm>
        </p:spPr>
        <p:txBody>
          <a:bodyPr vert="horz">
            <a:noAutofit/>
          </a:bodyPr>
          <a:lstStyle/>
          <a:p>
            <a:r>
              <a:rPr lang="en-US" sz="2800" dirty="0" smtClean="0">
                <a:solidFill>
                  <a:schemeClr val="tx1"/>
                </a:solidFill>
                <a:latin typeface="+mj-lt"/>
              </a:rPr>
              <a:t>Communication</a:t>
            </a:r>
          </a:p>
          <a:p>
            <a:pPr lvl="2"/>
            <a:r>
              <a:rPr lang="en-US" sz="2600" dirty="0" smtClean="0">
                <a:solidFill>
                  <a:schemeClr val="tx1"/>
                </a:solidFill>
                <a:latin typeface="+mj-lt"/>
              </a:rPr>
              <a:t>Interpersonal</a:t>
            </a:r>
          </a:p>
          <a:p>
            <a:pPr lvl="2"/>
            <a:r>
              <a:rPr lang="en-US" sz="2600" dirty="0" smtClean="0">
                <a:solidFill>
                  <a:schemeClr val="tx1"/>
                </a:solidFill>
                <a:latin typeface="+mj-lt"/>
              </a:rPr>
              <a:t>Interpretive</a:t>
            </a:r>
          </a:p>
          <a:p>
            <a:pPr lvl="2"/>
            <a:r>
              <a:rPr lang="en-US" sz="2600" dirty="0" smtClean="0">
                <a:solidFill>
                  <a:schemeClr val="tx1"/>
                </a:solidFill>
                <a:latin typeface="+mj-lt"/>
              </a:rPr>
              <a:t>Presentational</a:t>
            </a:r>
          </a:p>
          <a:p>
            <a:pPr lvl="1"/>
            <a:endParaRPr lang="en-US" sz="900" dirty="0" smtClean="0">
              <a:solidFill>
                <a:schemeClr val="tx1"/>
              </a:solidFill>
              <a:latin typeface="+mj-lt"/>
            </a:endParaRPr>
          </a:p>
          <a:p>
            <a:r>
              <a:rPr lang="en-US" sz="2800" dirty="0" smtClean="0">
                <a:solidFill>
                  <a:schemeClr val="tx1"/>
                </a:solidFill>
                <a:latin typeface="+mj-lt"/>
              </a:rPr>
              <a:t>Culture</a:t>
            </a:r>
          </a:p>
          <a:p>
            <a:endParaRPr lang="en-US" sz="900" dirty="0" smtClean="0">
              <a:solidFill>
                <a:schemeClr val="tx1"/>
              </a:solidFill>
              <a:latin typeface="+mj-lt"/>
            </a:endParaRPr>
          </a:p>
          <a:p>
            <a:r>
              <a:rPr lang="en-US" sz="2800" dirty="0" smtClean="0">
                <a:solidFill>
                  <a:schemeClr val="tx1"/>
                </a:solidFill>
                <a:latin typeface="+mj-lt"/>
              </a:rPr>
              <a:t>Connections</a:t>
            </a:r>
          </a:p>
          <a:p>
            <a:endParaRPr lang="en-US" sz="900" dirty="0" smtClean="0">
              <a:solidFill>
                <a:schemeClr val="tx1"/>
              </a:solidFill>
              <a:latin typeface="+mj-lt"/>
            </a:endParaRPr>
          </a:p>
          <a:p>
            <a:r>
              <a:rPr lang="en-US" sz="2800" dirty="0" smtClean="0">
                <a:solidFill>
                  <a:schemeClr val="tx1"/>
                </a:solidFill>
                <a:latin typeface="+mj-lt"/>
              </a:rPr>
              <a:t>Comparisons</a:t>
            </a:r>
          </a:p>
          <a:p>
            <a:endParaRPr lang="en-US" sz="900" dirty="0" smtClean="0">
              <a:solidFill>
                <a:schemeClr val="tx1"/>
              </a:solidFill>
              <a:latin typeface="+mj-lt"/>
            </a:endParaRPr>
          </a:p>
          <a:p>
            <a:r>
              <a:rPr lang="en-US" sz="2800" dirty="0" smtClean="0">
                <a:solidFill>
                  <a:schemeClr val="tx1"/>
                </a:solidFill>
                <a:latin typeface="+mj-lt"/>
              </a:rPr>
              <a:t>Communities</a:t>
            </a:r>
            <a:endParaRPr lang="en-US" sz="2800" dirty="0">
              <a:solidFill>
                <a:schemeClr val="tx1"/>
              </a:solidFill>
              <a:latin typeface="+mj-lt"/>
            </a:endParaRPr>
          </a:p>
        </p:txBody>
      </p:sp>
      <p:pic>
        <p:nvPicPr>
          <p:cNvPr id="2050" name="Picture 2" descr="E:\BU lg assessment\BU Assessment symposium 3.29.2019\Guide cover image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985455" y="2954591"/>
            <a:ext cx="3968383" cy="2976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395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75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75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75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75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75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75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75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75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t>
            </a:r>
            <a:endParaRPr lang="en-US" dirty="0"/>
          </a:p>
        </p:txBody>
      </p:sp>
      <p:sp>
        <p:nvSpPr>
          <p:cNvPr id="3" name="Content Placeholder 2"/>
          <p:cNvSpPr>
            <a:spLocks noGrp="1"/>
          </p:cNvSpPr>
          <p:nvPr>
            <p:ph idx="1"/>
          </p:nvPr>
        </p:nvSpPr>
        <p:spPr/>
        <p:txBody>
          <a:bodyPr/>
          <a:lstStyle/>
          <a:p>
            <a:pPr marL="114300" indent="0">
              <a:buNone/>
            </a:pPr>
            <a:r>
              <a:rPr lang="en-US" dirty="0" smtClean="0">
                <a:latin typeface="+mj-lt"/>
              </a:rPr>
              <a:t>Assessment targets are provided for the three modes of communication:</a:t>
            </a:r>
          </a:p>
          <a:p>
            <a:endParaRPr lang="en-US" dirty="0">
              <a:latin typeface="+mj-lt"/>
            </a:endParaRPr>
          </a:p>
          <a:p>
            <a:r>
              <a:rPr lang="en-US" dirty="0" smtClean="0">
                <a:latin typeface="+mj-lt"/>
              </a:rPr>
              <a:t>Interpersonal</a:t>
            </a:r>
          </a:p>
          <a:p>
            <a:r>
              <a:rPr lang="en-US" dirty="0" smtClean="0">
                <a:latin typeface="+mj-lt"/>
              </a:rPr>
              <a:t>Interpretive</a:t>
            </a:r>
          </a:p>
          <a:p>
            <a:r>
              <a:rPr lang="en-US" dirty="0" smtClean="0">
                <a:latin typeface="+mj-lt"/>
              </a:rPr>
              <a:t>Presentational</a:t>
            </a:r>
          </a:p>
          <a:p>
            <a:endParaRPr lang="en-US" dirty="0">
              <a:latin typeface="+mj-lt"/>
            </a:endParaRPr>
          </a:p>
          <a:p>
            <a:r>
              <a:rPr lang="en-US" dirty="0" smtClean="0">
                <a:latin typeface="+mj-lt"/>
              </a:rPr>
              <a:t>All include measurement of ability to use the writing system</a:t>
            </a:r>
            <a:endParaRPr lang="en-US" dirty="0">
              <a:latin typeface="+mj-lt"/>
            </a:endParaRPr>
          </a:p>
        </p:txBody>
      </p:sp>
    </p:spTree>
    <p:extLst>
      <p:ext uri="{BB962C8B-B14F-4D97-AF65-F5344CB8AC3E}">
        <p14:creationId xmlns:p14="http://schemas.microsoft.com/office/powerpoint/2010/main" val="19646275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Culture</a:t>
            </a:r>
            <a:endParaRPr lang="en-US" dirty="0"/>
          </a:p>
        </p:txBody>
      </p:sp>
      <p:cxnSp>
        <p:nvCxnSpPr>
          <p:cNvPr id="4" name="Straight Connector 3"/>
          <p:cNvCxnSpPr/>
          <p:nvPr/>
        </p:nvCxnSpPr>
        <p:spPr>
          <a:xfrm>
            <a:off x="6096000" y="6871970"/>
            <a:ext cx="531495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752600"/>
            <a:ext cx="8229600" cy="4951843"/>
          </a:xfrm>
        </p:spPr>
        <p:txBody>
          <a:bodyPr>
            <a:normAutofit fontScale="92500" lnSpcReduction="10000"/>
          </a:bodyPr>
          <a:lstStyle/>
          <a:p>
            <a:pPr marL="114300" indent="0">
              <a:buNone/>
            </a:pPr>
            <a:r>
              <a:rPr lang="en-US" sz="1600" dirty="0" smtClean="0">
                <a:latin typeface="+mj-lt"/>
              </a:rPr>
              <a:t>                                                      </a:t>
            </a:r>
          </a:p>
          <a:p>
            <a:pPr marL="114300" indent="0">
              <a:buNone/>
            </a:pPr>
            <a:r>
              <a:rPr lang="en-US" sz="1600" dirty="0">
                <a:latin typeface="+mj-lt"/>
              </a:rPr>
              <a:t> </a:t>
            </a:r>
            <a:r>
              <a:rPr lang="en-US" sz="1600" dirty="0" smtClean="0">
                <a:latin typeface="+mj-lt"/>
              </a:rPr>
              <a:t>                                                              PERSPECTIVES</a:t>
            </a:r>
            <a:endParaRPr lang="en-US" dirty="0" smtClean="0">
              <a:latin typeface="+mj-lt"/>
            </a:endParaRPr>
          </a:p>
          <a:p>
            <a:pPr marL="114300" indent="0">
              <a:buNone/>
            </a:pPr>
            <a:endParaRPr lang="en-US" dirty="0">
              <a:latin typeface="+mj-lt"/>
            </a:endParaRPr>
          </a:p>
          <a:p>
            <a:pPr marL="114300" indent="0">
              <a:buNone/>
            </a:pPr>
            <a:endParaRPr lang="en-US" dirty="0" smtClean="0">
              <a:latin typeface="+mj-lt"/>
            </a:endParaRPr>
          </a:p>
          <a:p>
            <a:pPr marL="114300" indent="0">
              <a:buNone/>
            </a:pPr>
            <a:r>
              <a:rPr lang="en-US" dirty="0" smtClean="0">
                <a:latin typeface="+mj-lt"/>
              </a:rPr>
              <a:t>			</a:t>
            </a:r>
            <a:r>
              <a:rPr lang="en-US" sz="1400" dirty="0" smtClean="0">
                <a:latin typeface="+mj-lt"/>
              </a:rPr>
              <a:t>          </a:t>
            </a:r>
          </a:p>
          <a:p>
            <a:pPr marL="114300" indent="0">
              <a:buNone/>
            </a:pPr>
            <a:r>
              <a:rPr lang="en-US" sz="1400" dirty="0">
                <a:latin typeface="+mj-lt"/>
              </a:rPr>
              <a:t> </a:t>
            </a:r>
            <a:r>
              <a:rPr lang="en-US" sz="1400" dirty="0" smtClean="0">
                <a:latin typeface="+mj-lt"/>
              </a:rPr>
              <a:t>             </a:t>
            </a:r>
          </a:p>
          <a:p>
            <a:pPr marL="114300" indent="0">
              <a:buNone/>
            </a:pPr>
            <a:r>
              <a:rPr lang="en-US" sz="1400" dirty="0">
                <a:latin typeface="+mj-lt"/>
              </a:rPr>
              <a:t> </a:t>
            </a:r>
            <a:r>
              <a:rPr lang="en-US" sz="1400" dirty="0" smtClean="0">
                <a:latin typeface="+mj-lt"/>
              </a:rPr>
              <a:t> </a:t>
            </a:r>
          </a:p>
          <a:p>
            <a:pPr marL="114300" indent="0">
              <a:buNone/>
            </a:pPr>
            <a:endParaRPr lang="en-US" sz="1400" dirty="0">
              <a:latin typeface="+mj-lt"/>
            </a:endParaRPr>
          </a:p>
          <a:p>
            <a:pPr marL="114300" indent="0">
              <a:buNone/>
            </a:pPr>
            <a:r>
              <a:rPr lang="en-US" sz="1400" dirty="0" smtClean="0">
                <a:latin typeface="+mj-lt"/>
              </a:rPr>
              <a:t>   		 PRACTICES		PRODUCTS</a:t>
            </a:r>
          </a:p>
          <a:p>
            <a:pPr marL="114300" indent="0">
              <a:buNone/>
            </a:pPr>
            <a:endParaRPr lang="en-US" dirty="0" smtClean="0">
              <a:latin typeface="+mj-lt"/>
            </a:endParaRPr>
          </a:p>
          <a:p>
            <a:pPr marL="114300" indent="0">
              <a:buNone/>
            </a:pPr>
            <a:endParaRPr lang="en-US" sz="2000" dirty="0" smtClean="0">
              <a:latin typeface="+mj-lt"/>
            </a:endParaRPr>
          </a:p>
          <a:p>
            <a:pPr marL="114300" indent="0">
              <a:buNone/>
            </a:pPr>
            <a:r>
              <a:rPr lang="en-US" sz="2000" dirty="0" smtClean="0">
                <a:latin typeface="+mj-lt"/>
              </a:rPr>
              <a:t>The Guide’s strong focus on culture is what sets it apart and is based on our students’ needs to:</a:t>
            </a:r>
          </a:p>
          <a:p>
            <a:pPr marL="114300" indent="0">
              <a:buNone/>
            </a:pPr>
            <a:endParaRPr lang="en-US" sz="800" dirty="0" smtClean="0">
              <a:latin typeface="+mj-lt"/>
            </a:endParaRPr>
          </a:p>
          <a:p>
            <a:pPr algn="ctr"/>
            <a:r>
              <a:rPr lang="en-US" sz="2000" dirty="0" smtClean="0">
                <a:latin typeface="+mj-lt"/>
              </a:rPr>
              <a:t>Be aware of &amp; act in accordance with local norms</a:t>
            </a:r>
          </a:p>
          <a:p>
            <a:pPr algn="ctr"/>
            <a:r>
              <a:rPr lang="en-US" sz="2000" dirty="0" smtClean="0">
                <a:latin typeface="+mj-lt"/>
              </a:rPr>
              <a:t>Understand how cultural values are expressed</a:t>
            </a:r>
          </a:p>
          <a:p>
            <a:pPr algn="ctr"/>
            <a:r>
              <a:rPr lang="en-US" sz="2000" dirty="0" smtClean="0">
                <a:latin typeface="+mj-lt"/>
              </a:rPr>
              <a:t>Compare and contrast with their home culture</a:t>
            </a:r>
          </a:p>
          <a:p>
            <a:endParaRPr lang="en-US" dirty="0" smtClean="0"/>
          </a:p>
          <a:p>
            <a:endParaRPr lang="en-US" dirty="0"/>
          </a:p>
        </p:txBody>
      </p:sp>
      <p:cxnSp>
        <p:nvCxnSpPr>
          <p:cNvPr id="5" name="Straight Connector 4"/>
          <p:cNvCxnSpPr/>
          <p:nvPr/>
        </p:nvCxnSpPr>
        <p:spPr>
          <a:xfrm>
            <a:off x="6248400" y="7024370"/>
            <a:ext cx="531495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Isosceles Triangle 5"/>
          <p:cNvSpPr/>
          <p:nvPr/>
        </p:nvSpPr>
        <p:spPr>
          <a:xfrm>
            <a:off x="2911981" y="2426136"/>
            <a:ext cx="2638425" cy="1743075"/>
          </a:xfrm>
          <a:prstGeom prst="triangle">
            <a:avLst>
              <a:gd name="adj" fmla="val 51805"/>
            </a:avLst>
          </a:prstGeom>
          <a:solidFill>
            <a:srgbClr val="F79646">
              <a:lumMod val="40000"/>
              <a:lumOff val="60000"/>
            </a:srgbClr>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8" name="Picture 7" descr="Screen Shot 2019-03-27 at 8.08.3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6189" y="1761791"/>
            <a:ext cx="4573213" cy="2942252"/>
          </a:xfrm>
          <a:prstGeom prst="rect">
            <a:avLst/>
          </a:prstGeom>
        </p:spPr>
      </p:pic>
    </p:spTree>
    <p:extLst>
      <p:ext uri="{BB962C8B-B14F-4D97-AF65-F5344CB8AC3E}">
        <p14:creationId xmlns:p14="http://schemas.microsoft.com/office/powerpoint/2010/main" val="20194638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CulturAL</a:t>
            </a:r>
            <a:r>
              <a:rPr lang="en-US" dirty="0" smtClean="0"/>
              <a:t> PRACTICES &amp; PRODUCTS</a:t>
            </a:r>
            <a:endParaRPr lang="en-US" dirty="0"/>
          </a:p>
        </p:txBody>
      </p:sp>
      <p:sp>
        <p:nvSpPr>
          <p:cNvPr id="3" name="Content Placeholder 2"/>
          <p:cNvSpPr>
            <a:spLocks noGrp="1"/>
          </p:cNvSpPr>
          <p:nvPr>
            <p:ph idx="1"/>
          </p:nvPr>
        </p:nvSpPr>
        <p:spPr>
          <a:xfrm>
            <a:off x="426128" y="1752600"/>
            <a:ext cx="8229600" cy="4804954"/>
          </a:xfrm>
        </p:spPr>
        <p:txBody>
          <a:bodyPr/>
          <a:lstStyle/>
          <a:p>
            <a:r>
              <a:rPr lang="en-US" dirty="0" smtClean="0">
                <a:latin typeface="+mj-lt"/>
              </a:rPr>
              <a:t>Practice: Dress codes</a:t>
            </a:r>
          </a:p>
          <a:p>
            <a:endParaRPr lang="en-US" dirty="0" smtClean="0">
              <a:latin typeface="+mj-lt"/>
            </a:endParaRPr>
          </a:p>
          <a:p>
            <a:endParaRPr lang="en-US" dirty="0" smtClean="0">
              <a:latin typeface="+mj-lt"/>
            </a:endParaRPr>
          </a:p>
          <a:p>
            <a:endParaRPr lang="en-US" dirty="0">
              <a:latin typeface="+mj-lt"/>
            </a:endParaRPr>
          </a:p>
          <a:p>
            <a:endParaRPr lang="en-US" dirty="0" smtClean="0">
              <a:latin typeface="+mj-lt"/>
            </a:endParaRPr>
          </a:p>
          <a:p>
            <a:endParaRPr lang="en-US" sz="1000" dirty="0">
              <a:latin typeface="+mj-lt"/>
            </a:endParaRPr>
          </a:p>
          <a:p>
            <a:pPr marL="114300" indent="0">
              <a:buNone/>
            </a:pPr>
            <a:endParaRPr lang="en-US" sz="800" dirty="0" smtClean="0">
              <a:latin typeface="+mj-lt"/>
            </a:endParaRPr>
          </a:p>
          <a:p>
            <a:r>
              <a:rPr lang="en-US" dirty="0" smtClean="0">
                <a:latin typeface="+mj-lt"/>
              </a:rPr>
              <a:t>Product: Clothing</a:t>
            </a:r>
          </a:p>
          <a:p>
            <a:endParaRPr lang="en-US" dirty="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758291295"/>
              </p:ext>
            </p:extLst>
          </p:nvPr>
        </p:nvGraphicFramePr>
        <p:xfrm>
          <a:off x="718458" y="4811485"/>
          <a:ext cx="7654835" cy="1524000"/>
        </p:xfrm>
        <a:graphic>
          <a:graphicData uri="http://schemas.openxmlformats.org/drawingml/2006/table">
            <a:tbl>
              <a:tblPr firstRow="1" firstCol="1" bandRow="1">
                <a:tableStyleId>{5C22544A-7EE6-4342-B048-85BDC9FD1C3A}</a:tableStyleId>
              </a:tblPr>
              <a:tblGrid>
                <a:gridCol w="431074"/>
                <a:gridCol w="3788228"/>
                <a:gridCol w="3435533"/>
              </a:tblGrid>
              <a:tr h="1380469">
                <a:tc>
                  <a:txBody>
                    <a:bodyPr/>
                    <a:lstStyle/>
                    <a:p>
                      <a:pPr marL="0" marR="0">
                        <a:spcBef>
                          <a:spcPts val="0"/>
                        </a:spcBef>
                        <a:spcAft>
                          <a:spcPts val="0"/>
                        </a:spcAft>
                      </a:pPr>
                      <a:endParaRPr lang="en-US" sz="1400" b="0" dirty="0">
                        <a:effectLst/>
                        <a:latin typeface="+mj-lt"/>
                        <a:ea typeface="Calibri"/>
                        <a:cs typeface="Times New Roman"/>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b="1" kern="1200" dirty="0" smtClean="0">
                        <a:solidFill>
                          <a:schemeClr val="lt1"/>
                        </a:solidFill>
                        <a:effectLst/>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lt1"/>
                          </a:solidFill>
                          <a:effectLst/>
                          <a:latin typeface="+mj-lt"/>
                          <a:ea typeface="+mn-ea"/>
                          <a:cs typeface="+mn-cs"/>
                        </a:rPr>
                        <a:t>PRODUCT</a:t>
                      </a:r>
                      <a:endParaRPr lang="en-US" sz="1400" b="1" kern="1200" dirty="0" smtClean="0">
                        <a:solidFill>
                          <a:schemeClr val="lt1"/>
                        </a:solidFill>
                        <a:effectLst/>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800" b="1" kern="1200" dirty="0" smtClean="0">
                        <a:solidFill>
                          <a:schemeClr val="lt1"/>
                        </a:solidFill>
                        <a:effectLst/>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lt1"/>
                          </a:solidFill>
                          <a:effectLst/>
                          <a:latin typeface="+mj-lt"/>
                          <a:ea typeface="+mn-ea"/>
                          <a:cs typeface="+mn-cs"/>
                        </a:rPr>
                        <a:t>Can describe pieces of clothing one might wear in different situations (school, wedding ceremony, meeting with elders, at home) in terms of cut, fabric, color, fit. </a:t>
                      </a:r>
                      <a:endParaRPr lang="en-US" sz="1400" b="0" kern="1200" dirty="0" smtClean="0">
                        <a:solidFill>
                          <a:schemeClr val="lt1"/>
                        </a:solidFill>
                        <a:effectLst/>
                        <a:latin typeface="+mj-lt"/>
                        <a:ea typeface="Calibri"/>
                        <a:cs typeface="Times New Roman"/>
                      </a:endParaRPr>
                    </a:p>
                  </a:txBody>
                  <a:tcPr marL="68580" marR="68580" marT="0" marB="0"/>
                </a:tc>
                <a:tc>
                  <a:txBody>
                    <a:bodyPr/>
                    <a:lstStyle/>
                    <a:p>
                      <a:pPr marL="0" marR="0">
                        <a:spcBef>
                          <a:spcPts val="0"/>
                        </a:spcBef>
                        <a:spcAft>
                          <a:spcPts val="0"/>
                        </a:spcAft>
                      </a:pPr>
                      <a:endParaRPr lang="en-US" sz="800" b="1" kern="1200" dirty="0" smtClean="0">
                        <a:solidFill>
                          <a:schemeClr val="lt1"/>
                        </a:solidFill>
                        <a:effectLst/>
                        <a:latin typeface="+mj-lt"/>
                        <a:ea typeface="+mn-ea"/>
                        <a:cs typeface="+mn-cs"/>
                      </a:endParaRPr>
                    </a:p>
                    <a:p>
                      <a:pPr marL="0" marR="0">
                        <a:spcBef>
                          <a:spcPts val="0"/>
                        </a:spcBef>
                        <a:spcAft>
                          <a:spcPts val="0"/>
                        </a:spcAft>
                      </a:pPr>
                      <a:r>
                        <a:rPr lang="en-US" sz="1400" b="1" kern="1200" dirty="0" smtClean="0">
                          <a:solidFill>
                            <a:schemeClr val="lt1"/>
                          </a:solidFill>
                          <a:effectLst/>
                          <a:latin typeface="+mj-lt"/>
                          <a:ea typeface="+mn-ea"/>
                          <a:cs typeface="+mn-cs"/>
                        </a:rPr>
                        <a:t>PERSPECTIVE</a:t>
                      </a:r>
                      <a:endParaRPr lang="en-US" sz="1400" b="1" kern="1200" dirty="0" smtClean="0">
                        <a:solidFill>
                          <a:schemeClr val="lt1"/>
                        </a:solidFill>
                        <a:effectLst/>
                        <a:latin typeface="+mj-lt"/>
                        <a:ea typeface="+mn-ea"/>
                        <a:cs typeface="+mn-cs"/>
                      </a:endParaRPr>
                    </a:p>
                    <a:p>
                      <a:pPr marL="0" marR="0">
                        <a:spcBef>
                          <a:spcPts val="0"/>
                        </a:spcBef>
                        <a:spcAft>
                          <a:spcPts val="0"/>
                        </a:spcAft>
                      </a:pPr>
                      <a:r>
                        <a:rPr lang="en-US" sz="800" b="1" kern="1200" dirty="0" smtClean="0">
                          <a:solidFill>
                            <a:schemeClr val="lt1"/>
                          </a:solidFill>
                          <a:effectLst/>
                          <a:latin typeface="+mj-lt"/>
                          <a:ea typeface="+mn-ea"/>
                          <a:cs typeface="+mn-cs"/>
                        </a:rPr>
                        <a:t> </a:t>
                      </a:r>
                    </a:p>
                    <a:p>
                      <a:pPr marL="0" marR="0">
                        <a:spcBef>
                          <a:spcPts val="0"/>
                        </a:spcBef>
                        <a:spcAft>
                          <a:spcPts val="0"/>
                        </a:spcAft>
                      </a:pPr>
                      <a:r>
                        <a:rPr lang="en-US" sz="1400" b="0" kern="1200" dirty="0" smtClean="0">
                          <a:solidFill>
                            <a:schemeClr val="lt1"/>
                          </a:solidFill>
                          <a:effectLst/>
                          <a:latin typeface="+mj-lt"/>
                          <a:ea typeface="+mn-ea"/>
                          <a:cs typeface="+mn-cs"/>
                        </a:rPr>
                        <a:t>Attitudes towards the body, gender, climate, sexuality, color, ‘standing out’ or ‘fitting in’, materials and their provenance</a:t>
                      </a:r>
                    </a:p>
                    <a:p>
                      <a:pPr marL="0" marR="0">
                        <a:spcBef>
                          <a:spcPts val="0"/>
                        </a:spcBef>
                        <a:spcAft>
                          <a:spcPts val="0"/>
                        </a:spcAft>
                      </a:pPr>
                      <a:r>
                        <a:rPr lang="en-US" sz="1400" b="0" kern="1200" dirty="0" smtClean="0">
                          <a:solidFill>
                            <a:schemeClr val="lt1"/>
                          </a:solidFill>
                          <a:effectLst/>
                          <a:latin typeface="+mj-lt"/>
                          <a:ea typeface="+mn-ea"/>
                          <a:cs typeface="+mn-cs"/>
                        </a:rPr>
                        <a:t> </a:t>
                      </a:r>
                      <a:endParaRPr lang="en-US" sz="1400" b="0" kern="1200" dirty="0">
                        <a:solidFill>
                          <a:schemeClr val="lt1"/>
                        </a:solidFill>
                        <a:effectLst/>
                        <a:latin typeface="+mj-lt"/>
                        <a:ea typeface="Calibri"/>
                        <a:cs typeface="Times New Roman"/>
                      </a:endParaRPr>
                    </a:p>
                  </a:txBody>
                  <a:tcPr marL="68580" marR="68580" marT="0" marB="0"/>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028161864"/>
              </p:ext>
            </p:extLst>
          </p:nvPr>
        </p:nvGraphicFramePr>
        <p:xfrm>
          <a:off x="744583" y="2279469"/>
          <a:ext cx="7628710" cy="2057400"/>
        </p:xfrm>
        <a:graphic>
          <a:graphicData uri="http://schemas.openxmlformats.org/drawingml/2006/table">
            <a:tbl>
              <a:tblPr firstRow="1" firstCol="1" bandRow="1">
                <a:tableStyleId>{5C22544A-7EE6-4342-B048-85BDC9FD1C3A}</a:tableStyleId>
              </a:tblPr>
              <a:tblGrid>
                <a:gridCol w="435640"/>
                <a:gridCol w="3792187"/>
                <a:gridCol w="3400883"/>
              </a:tblGrid>
              <a:tr h="2057400">
                <a:tc>
                  <a:txBody>
                    <a:bodyPr/>
                    <a:lstStyle/>
                    <a:p>
                      <a:pPr marL="0" marR="0">
                        <a:spcBef>
                          <a:spcPts val="0"/>
                        </a:spcBef>
                        <a:spcAft>
                          <a:spcPts val="0"/>
                        </a:spcAft>
                      </a:pPr>
                      <a:endParaRPr lang="en-US" sz="1400" dirty="0">
                        <a:effectLst/>
                        <a:latin typeface="+mj-lt"/>
                        <a:ea typeface="Calibri"/>
                        <a:cs typeface="Times New Roman"/>
                      </a:endParaRPr>
                    </a:p>
                  </a:txBody>
                  <a:tcPr marL="68580" marR="68580" marT="0" marB="0"/>
                </a:tc>
                <a:tc>
                  <a:txBody>
                    <a:bodyPr/>
                    <a:lstStyle/>
                    <a:p>
                      <a:pPr marL="0" marR="0">
                        <a:spcBef>
                          <a:spcPts val="0"/>
                        </a:spcBef>
                        <a:spcAft>
                          <a:spcPts val="0"/>
                        </a:spcAft>
                      </a:pPr>
                      <a:endParaRPr lang="en-US" sz="800" b="1" dirty="0" smtClean="0">
                        <a:effectLst/>
                        <a:latin typeface="+mj-lt"/>
                      </a:endParaRPr>
                    </a:p>
                    <a:p>
                      <a:pPr marL="0" marR="0">
                        <a:spcBef>
                          <a:spcPts val="0"/>
                        </a:spcBef>
                        <a:spcAft>
                          <a:spcPts val="0"/>
                        </a:spcAft>
                      </a:pPr>
                      <a:r>
                        <a:rPr lang="en-US" sz="1400" b="1" dirty="0" smtClean="0">
                          <a:effectLst/>
                          <a:latin typeface="+mj-lt"/>
                        </a:rPr>
                        <a:t>PRACTICE</a:t>
                      </a:r>
                      <a:endParaRPr lang="en-US" sz="1400" b="1" dirty="0" smtClean="0">
                        <a:effectLst/>
                        <a:latin typeface="+mj-lt"/>
                      </a:endParaRPr>
                    </a:p>
                    <a:p>
                      <a:pPr marL="0" marR="0">
                        <a:spcBef>
                          <a:spcPts val="0"/>
                        </a:spcBef>
                        <a:spcAft>
                          <a:spcPts val="0"/>
                        </a:spcAft>
                      </a:pPr>
                      <a:endParaRPr lang="en-US" sz="800" b="1" dirty="0" smtClean="0">
                        <a:effectLst/>
                        <a:latin typeface="+mj-lt"/>
                      </a:endParaRPr>
                    </a:p>
                    <a:p>
                      <a:pPr marL="0" marR="0">
                        <a:spcBef>
                          <a:spcPts val="0"/>
                        </a:spcBef>
                        <a:spcAft>
                          <a:spcPts val="0"/>
                        </a:spcAft>
                      </a:pPr>
                      <a:r>
                        <a:rPr lang="en-US" sz="1400" b="0" dirty="0" smtClean="0">
                          <a:effectLst/>
                          <a:latin typeface="+mj-lt"/>
                        </a:rPr>
                        <a:t>Can describe some features of appropriate dress for self in formal and informal situations. Can describe characteristics of appropriate dress for men, women, and children, or other salient social categories. </a:t>
                      </a:r>
                      <a:endParaRPr lang="en-US" sz="1400" b="0" dirty="0">
                        <a:effectLst/>
                        <a:latin typeface="+mj-lt"/>
                        <a:ea typeface="Calibri"/>
                        <a:cs typeface="Times New Roman"/>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b="1" dirty="0" smtClean="0">
                        <a:effectLst/>
                        <a:latin typeface="+mj-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effectLst/>
                          <a:latin typeface="+mj-lt"/>
                        </a:rPr>
                        <a:t>PERSPECTIVE</a:t>
                      </a:r>
                      <a:endParaRPr lang="en-US" sz="1400" b="1" dirty="0" smtClean="0">
                        <a:effectLst/>
                        <a:latin typeface="+mj-l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800" b="1" dirty="0" smtClean="0">
                        <a:effectLst/>
                        <a:latin typeface="+mj-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effectLst/>
                          <a:latin typeface="+mj-lt"/>
                        </a:rPr>
                        <a:t>Respecting others by putting your best foot forward vs. being natural, casual, not trying to impress anyone. What is appropriate in different contexts (at home, going out, visiting, etc.) Keyed to social roles (gender and age), reflects attitudes towards the body.</a:t>
                      </a:r>
                      <a:endParaRPr lang="en-US" sz="1400" dirty="0">
                        <a:effectLst/>
                        <a:latin typeface="+mj-lt"/>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961750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connections</a:t>
            </a:r>
            <a:endParaRPr lang="en-US" dirty="0"/>
          </a:p>
        </p:txBody>
      </p:sp>
      <p:sp>
        <p:nvSpPr>
          <p:cNvPr id="3" name="Content Placeholder 2"/>
          <p:cNvSpPr>
            <a:spLocks noGrp="1"/>
          </p:cNvSpPr>
          <p:nvPr>
            <p:ph idx="1"/>
          </p:nvPr>
        </p:nvSpPr>
        <p:spPr/>
        <p:txBody>
          <a:bodyPr/>
          <a:lstStyle/>
          <a:p>
            <a:pPr marL="114300" indent="0">
              <a:buNone/>
            </a:pPr>
            <a:r>
              <a:rPr lang="en-US" dirty="0" smtClean="0">
                <a:latin typeface="+mj-lt"/>
              </a:rPr>
              <a:t>Using the language to make connections to information in one’s field, to topics of interest.</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3268" y="2712720"/>
            <a:ext cx="3546231"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63620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comparisons</a:t>
            </a:r>
            <a:endParaRPr lang="en-US" dirty="0"/>
          </a:p>
        </p:txBody>
      </p:sp>
      <p:sp>
        <p:nvSpPr>
          <p:cNvPr id="3" name="Content Placeholder 2"/>
          <p:cNvSpPr>
            <a:spLocks noGrp="1"/>
          </p:cNvSpPr>
          <p:nvPr>
            <p:ph idx="1"/>
          </p:nvPr>
        </p:nvSpPr>
        <p:spPr/>
        <p:txBody>
          <a:bodyPr/>
          <a:lstStyle/>
          <a:p>
            <a:pPr marL="114300" indent="0">
              <a:buNone/>
            </a:pPr>
            <a:r>
              <a:rPr lang="en-US" dirty="0" smtClean="0">
                <a:latin typeface="+mj-lt"/>
              </a:rPr>
              <a:t>Encourages student to become “global citizens”</a:t>
            </a:r>
          </a:p>
          <a:p>
            <a:pPr marL="114300" indent="0">
              <a:buNone/>
            </a:pPr>
            <a:endParaRPr lang="en-US" dirty="0" smtClean="0">
              <a:latin typeface="+mj-lt"/>
            </a:endParaRPr>
          </a:p>
          <a:p>
            <a:pPr marL="114300" indent="0">
              <a:buNone/>
            </a:pPr>
            <a:r>
              <a:rPr lang="en-US" dirty="0" smtClean="0">
                <a:latin typeface="+mj-lt"/>
              </a:rPr>
              <a:t>Being able to identify differences between one’s home language and culture and the target language and culture and to reflect on what these differences might mean</a:t>
            </a:r>
          </a:p>
          <a:p>
            <a:pPr marL="114300" indent="0">
              <a:buNone/>
            </a:pPr>
            <a:endParaRPr lang="en-US" dirty="0">
              <a:latin typeface="+mj-lt"/>
            </a:endParaRPr>
          </a:p>
          <a:p>
            <a:pPr marL="114300" indent="0">
              <a:buNone/>
            </a:pPr>
            <a:endParaRPr lang="en-US" dirty="0" smtClean="0">
              <a:latin typeface="+mj-lt"/>
            </a:endParaRPr>
          </a:p>
          <a:p>
            <a:pPr marL="114300" indent="0">
              <a:buNone/>
            </a:pPr>
            <a:endParaRPr lang="en-US" dirty="0">
              <a:latin typeface="+mj-l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395" y="3957819"/>
            <a:ext cx="4520874" cy="1998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0374" y="3999978"/>
            <a:ext cx="2381250" cy="191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54815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communities</a:t>
            </a:r>
            <a:endParaRPr lang="en-US" dirty="0"/>
          </a:p>
        </p:txBody>
      </p:sp>
      <p:sp>
        <p:nvSpPr>
          <p:cNvPr id="3" name="Content Placeholder 2"/>
          <p:cNvSpPr>
            <a:spLocks noGrp="1"/>
          </p:cNvSpPr>
          <p:nvPr>
            <p:ph idx="1"/>
          </p:nvPr>
        </p:nvSpPr>
        <p:spPr>
          <a:xfrm>
            <a:off x="222070" y="1752600"/>
            <a:ext cx="2913016" cy="4674326"/>
          </a:xfrm>
        </p:spPr>
        <p:txBody>
          <a:bodyPr>
            <a:normAutofit fontScale="77500" lnSpcReduction="20000"/>
          </a:bodyPr>
          <a:lstStyle/>
          <a:p>
            <a:pPr marL="114300" indent="0">
              <a:buNone/>
            </a:pPr>
            <a:r>
              <a:rPr lang="en-US" dirty="0" smtClean="0">
                <a:latin typeface="+mj-lt"/>
              </a:rPr>
              <a:t>Using the language as a ‘community member’</a:t>
            </a:r>
          </a:p>
          <a:p>
            <a:pPr marL="114300" indent="0">
              <a:buNone/>
            </a:pPr>
            <a:endParaRPr lang="en-US" dirty="0" smtClean="0">
              <a:latin typeface="+mj-lt"/>
            </a:endParaRPr>
          </a:p>
          <a:p>
            <a:r>
              <a:rPr lang="en-US" dirty="0" smtClean="0">
                <a:latin typeface="+mj-lt"/>
              </a:rPr>
              <a:t>Interact with international students on campus who are members of the speech community</a:t>
            </a:r>
          </a:p>
          <a:p>
            <a:endParaRPr lang="en-US" dirty="0" smtClean="0">
              <a:latin typeface="+mj-lt"/>
            </a:endParaRPr>
          </a:p>
          <a:p>
            <a:r>
              <a:rPr lang="en-US" dirty="0" smtClean="0">
                <a:latin typeface="+mj-lt"/>
              </a:rPr>
              <a:t>Connect </a:t>
            </a:r>
            <a:r>
              <a:rPr lang="en-US" dirty="0" smtClean="0">
                <a:latin typeface="+mj-lt"/>
              </a:rPr>
              <a:t>with immigrant groups in the Boston area</a:t>
            </a:r>
          </a:p>
          <a:p>
            <a:endParaRPr lang="en-US" dirty="0" smtClean="0">
              <a:latin typeface="+mj-lt"/>
            </a:endParaRPr>
          </a:p>
          <a:p>
            <a:r>
              <a:rPr lang="en-US" dirty="0" smtClean="0">
                <a:latin typeface="+mj-lt"/>
              </a:rPr>
              <a:t>Participate in </a:t>
            </a:r>
            <a:r>
              <a:rPr lang="en-US" b="1" dirty="0" smtClean="0">
                <a:latin typeface="+mj-lt"/>
              </a:rPr>
              <a:t>African Language Theater Night</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517" r="22446" b="6938"/>
          <a:stretch/>
        </p:blipFill>
        <p:spPr bwMode="auto">
          <a:xfrm rot="5400000">
            <a:off x="3879826" y="1726316"/>
            <a:ext cx="4780689" cy="4833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0073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we’ve learned/next steps</a:t>
            </a:r>
            <a:endParaRPr lang="en-US" dirty="0"/>
          </a:p>
        </p:txBody>
      </p:sp>
      <p:sp>
        <p:nvSpPr>
          <p:cNvPr id="3" name="Content Placeholder 2"/>
          <p:cNvSpPr>
            <a:spLocks noGrp="1"/>
          </p:cNvSpPr>
          <p:nvPr>
            <p:ph idx="1"/>
          </p:nvPr>
        </p:nvSpPr>
        <p:spPr/>
        <p:txBody>
          <a:bodyPr/>
          <a:lstStyle/>
          <a:p>
            <a:r>
              <a:rPr lang="en-US" sz="2800" dirty="0" smtClean="0">
                <a:latin typeface="+mj-lt"/>
              </a:rPr>
              <a:t>It’s complicated!</a:t>
            </a:r>
          </a:p>
          <a:p>
            <a:r>
              <a:rPr lang="en-US" sz="2800" dirty="0" smtClean="0">
                <a:latin typeface="+mj-lt"/>
              </a:rPr>
              <a:t>It’s a work-in-progress</a:t>
            </a:r>
          </a:p>
          <a:p>
            <a:pPr lvl="1"/>
            <a:r>
              <a:rPr lang="en-US" dirty="0" smtClean="0">
                <a:latin typeface="+mj-lt"/>
              </a:rPr>
              <a:t>And a dialogue with instructors </a:t>
            </a:r>
          </a:p>
          <a:p>
            <a:endParaRPr lang="en-US" sz="2800" dirty="0">
              <a:latin typeface="+mj-lt"/>
            </a:endParaRPr>
          </a:p>
          <a:p>
            <a:r>
              <a:rPr lang="en-US" sz="2800" dirty="0" smtClean="0">
                <a:latin typeface="+mj-lt"/>
              </a:rPr>
              <a:t>Next steps:</a:t>
            </a:r>
          </a:p>
          <a:p>
            <a:pPr lvl="1"/>
            <a:r>
              <a:rPr lang="en-US" sz="2800" dirty="0" smtClean="0">
                <a:latin typeface="+mj-lt"/>
              </a:rPr>
              <a:t>Workshop for instructors</a:t>
            </a:r>
          </a:p>
          <a:p>
            <a:pPr lvl="1"/>
            <a:r>
              <a:rPr lang="en-US" sz="2800" dirty="0" smtClean="0">
                <a:latin typeface="+mj-lt"/>
              </a:rPr>
              <a:t>Presentation at professional conferences </a:t>
            </a:r>
          </a:p>
          <a:p>
            <a:pPr lvl="1"/>
            <a:r>
              <a:rPr lang="en-US" sz="2800" dirty="0" smtClean="0">
                <a:latin typeface="+mj-lt"/>
              </a:rPr>
              <a:t>One-on-one work in classrooms</a:t>
            </a:r>
          </a:p>
          <a:p>
            <a:pPr marL="114300" indent="0">
              <a:buNone/>
            </a:pPr>
            <a:endParaRPr lang="en-US" dirty="0"/>
          </a:p>
        </p:txBody>
      </p:sp>
    </p:spTree>
    <p:extLst>
      <p:ext uri="{BB962C8B-B14F-4D97-AF65-F5344CB8AC3E}">
        <p14:creationId xmlns:p14="http://schemas.microsoft.com/office/powerpoint/2010/main" val="2939559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Thank you</a:t>
            </a:r>
            <a:endParaRPr lang="en-US" dirty="0">
              <a:solidFill>
                <a:srgbClr val="C00000"/>
              </a:solidFill>
            </a:endParaRPr>
          </a:p>
        </p:txBody>
      </p:sp>
      <p:sp>
        <p:nvSpPr>
          <p:cNvPr id="3" name="Content Placeholder 2"/>
          <p:cNvSpPr>
            <a:spLocks noGrp="1"/>
          </p:cNvSpPr>
          <p:nvPr>
            <p:ph idx="1"/>
          </p:nvPr>
        </p:nvSpPr>
        <p:spPr>
          <a:xfrm>
            <a:off x="457200" y="1824604"/>
            <a:ext cx="8229600" cy="4197374"/>
          </a:xfrm>
        </p:spPr>
        <p:txBody>
          <a:bodyPr>
            <a:normAutofit/>
          </a:bodyPr>
          <a:lstStyle/>
          <a:p>
            <a:pPr algn="ctr"/>
            <a:endParaRPr lang="en-US" b="1" dirty="0" smtClean="0">
              <a:latin typeface="Baskerville Old Face" panose="02020602080505020303" pitchFamily="18" charset="0"/>
            </a:endParaRPr>
          </a:p>
          <a:p>
            <a:pPr algn="ctr"/>
            <a:endParaRPr lang="en-US" sz="1000" b="1" dirty="0" smtClean="0">
              <a:latin typeface="Baskerville Old Face" panose="02020602080505020303" pitchFamily="18" charset="0"/>
            </a:endParaRPr>
          </a:p>
          <a:p>
            <a:pPr algn="ctr"/>
            <a:endParaRPr lang="en-US" sz="1000" b="1" dirty="0">
              <a:latin typeface="Baskerville Old Face" panose="02020602080505020303" pitchFamily="18" charset="0"/>
            </a:endParaRPr>
          </a:p>
          <a:p>
            <a:pPr algn="ctr"/>
            <a:endParaRPr lang="en-US" sz="1000" b="1" dirty="0" smtClean="0">
              <a:latin typeface="Baskerville Old Face" panose="02020602080505020303" pitchFamily="18" charset="0"/>
            </a:endParaRPr>
          </a:p>
          <a:p>
            <a:pPr algn="ctr"/>
            <a:endParaRPr lang="en-US" sz="1000" b="1" dirty="0">
              <a:latin typeface="Baskerville Old Face" panose="02020602080505020303" pitchFamily="18" charset="0"/>
            </a:endParaRPr>
          </a:p>
          <a:p>
            <a:pPr algn="ctr"/>
            <a:endParaRPr lang="en-US" sz="1000" b="1" dirty="0" smtClean="0">
              <a:latin typeface="Baskerville Old Face" panose="02020602080505020303" pitchFamily="18" charset="0"/>
            </a:endParaRPr>
          </a:p>
          <a:p>
            <a:pPr algn="ctr"/>
            <a:endParaRPr lang="en-US" sz="1000" b="1" dirty="0">
              <a:latin typeface="Baskerville Old Face" panose="02020602080505020303" pitchFamily="18" charset="0"/>
            </a:endParaRPr>
          </a:p>
          <a:p>
            <a:pPr algn="ctr"/>
            <a:endParaRPr lang="en-US" sz="1000" b="1" dirty="0" smtClean="0">
              <a:latin typeface="Baskerville Old Face" panose="02020602080505020303" pitchFamily="18" charset="0"/>
            </a:endParaRPr>
          </a:p>
          <a:p>
            <a:pPr algn="ctr"/>
            <a:endParaRPr lang="en-US" sz="1000" b="1" dirty="0">
              <a:latin typeface="Baskerville Old Face" panose="02020602080505020303" pitchFamily="18" charset="0"/>
            </a:endParaRPr>
          </a:p>
          <a:p>
            <a:pPr algn="ctr"/>
            <a:endParaRPr lang="en-US" sz="1000" b="1" dirty="0" smtClean="0">
              <a:latin typeface="Baskerville Old Face" panose="02020602080505020303" pitchFamily="18" charset="0"/>
            </a:endParaRPr>
          </a:p>
          <a:p>
            <a:pPr algn="ctr"/>
            <a:endParaRPr lang="en-US" sz="1000" b="1" dirty="0">
              <a:latin typeface="Baskerville Old Face" panose="02020602080505020303" pitchFamily="18" charset="0"/>
            </a:endParaRPr>
          </a:p>
          <a:p>
            <a:pPr algn="ctr"/>
            <a:endParaRPr lang="en-US" sz="1000" b="1" dirty="0" smtClean="0">
              <a:latin typeface="Baskerville Old Face" panose="02020602080505020303" pitchFamily="18" charset="0"/>
            </a:endParaRPr>
          </a:p>
          <a:p>
            <a:pPr algn="ctr"/>
            <a:endParaRPr lang="en-US" sz="1000" b="1" dirty="0" smtClean="0">
              <a:latin typeface="Baskerville Old Face" panose="02020602080505020303" pitchFamily="18" charset="0"/>
            </a:endParaRPr>
          </a:p>
          <a:p>
            <a:pPr marL="114300" indent="0" algn="just">
              <a:lnSpc>
                <a:spcPct val="130000"/>
              </a:lnSpc>
              <a:buNone/>
            </a:pPr>
            <a:r>
              <a:rPr lang="en-US" sz="1700" dirty="0" smtClean="0">
                <a:latin typeface="+mj-lt"/>
              </a:rPr>
              <a:t>This work is made possible through support from the US Department of Education, International and Foreign Language Education, Title VI Program, and the designation of the BU African Studies Center as a National Resource Center for Africa.</a:t>
            </a:r>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720" y="6158660"/>
            <a:ext cx="5602287"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1"/>
          <p:cNvSpPr txBox="1"/>
          <p:nvPr/>
        </p:nvSpPr>
        <p:spPr>
          <a:xfrm>
            <a:off x="3185688" y="1824604"/>
            <a:ext cx="2013704" cy="2663319"/>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2200" dirty="0" err="1">
                <a:effectLst/>
                <a:ea typeface="ＭＳ 明朝"/>
                <a:cs typeface="Times New Roman"/>
              </a:rPr>
              <a:t>Sannu</a:t>
            </a:r>
            <a:endParaRPr lang="en-US" sz="2200" dirty="0">
              <a:effectLst/>
              <a:ea typeface="ＭＳ 明朝"/>
              <a:cs typeface="Times New Roman"/>
            </a:endParaRPr>
          </a:p>
          <a:p>
            <a:pPr marL="0" marR="0" algn="ctr">
              <a:spcBef>
                <a:spcPts val="0"/>
              </a:spcBef>
              <a:spcAft>
                <a:spcPts val="0"/>
              </a:spcAft>
            </a:pPr>
            <a:r>
              <a:rPr lang="en-US" sz="2200" dirty="0" err="1">
                <a:effectLst/>
                <a:ea typeface="ＭＳ 明朝"/>
                <a:cs typeface="Times New Roman"/>
              </a:rPr>
              <a:t>Siyabonga</a:t>
            </a:r>
            <a:endParaRPr lang="en-US" sz="2200" dirty="0">
              <a:effectLst/>
              <a:ea typeface="ＭＳ 明朝"/>
              <a:cs typeface="Times New Roman"/>
            </a:endParaRPr>
          </a:p>
          <a:p>
            <a:pPr marL="0" marR="0" algn="ctr">
              <a:spcBef>
                <a:spcPts val="0"/>
              </a:spcBef>
              <a:spcAft>
                <a:spcPts val="0"/>
              </a:spcAft>
            </a:pPr>
            <a:r>
              <a:rPr lang="en-US" sz="2200" dirty="0" err="1">
                <a:effectLst/>
                <a:ea typeface="ＭＳ 明朝"/>
                <a:cs typeface="Times New Roman"/>
              </a:rPr>
              <a:t>Jërejëf</a:t>
            </a:r>
            <a:endParaRPr lang="en-US" sz="2200" dirty="0">
              <a:effectLst/>
              <a:ea typeface="ＭＳ 明朝"/>
              <a:cs typeface="Times New Roman"/>
            </a:endParaRPr>
          </a:p>
          <a:p>
            <a:pPr marL="0" marR="0" algn="ctr">
              <a:spcBef>
                <a:spcPts val="0"/>
              </a:spcBef>
              <a:spcAft>
                <a:spcPts val="0"/>
              </a:spcAft>
            </a:pPr>
            <a:r>
              <a:rPr lang="en-US" sz="2200" dirty="0">
                <a:effectLst/>
                <a:ea typeface="ＭＳ 明朝"/>
                <a:cs typeface="Times New Roman"/>
              </a:rPr>
              <a:t>Asante</a:t>
            </a:r>
          </a:p>
          <a:p>
            <a:pPr marL="0" marR="0" algn="ctr">
              <a:spcBef>
                <a:spcPts val="0"/>
              </a:spcBef>
              <a:spcAft>
                <a:spcPts val="0"/>
              </a:spcAft>
            </a:pPr>
            <a:r>
              <a:rPr lang="en-US" sz="2200" dirty="0" err="1">
                <a:effectLst/>
                <a:ea typeface="ＭＳ 明朝"/>
                <a:cs typeface="Times New Roman"/>
              </a:rPr>
              <a:t>Enkosi</a:t>
            </a:r>
            <a:endParaRPr lang="en-US" sz="2200" dirty="0">
              <a:effectLst/>
              <a:ea typeface="ＭＳ 明朝"/>
              <a:cs typeface="Times New Roman"/>
            </a:endParaRPr>
          </a:p>
          <a:p>
            <a:pPr marL="0" marR="0" algn="ctr">
              <a:spcBef>
                <a:spcPts val="0"/>
              </a:spcBef>
              <a:spcAft>
                <a:spcPts val="0"/>
              </a:spcAft>
            </a:pPr>
            <a:r>
              <a:rPr lang="en-US" sz="2200" dirty="0" err="1">
                <a:effectLst/>
                <a:ea typeface="ＭＳ 明朝"/>
                <a:cs typeface="Times New Roman"/>
              </a:rPr>
              <a:t>Daalụ</a:t>
            </a:r>
            <a:r>
              <a:rPr lang="en-US" sz="2200" dirty="0">
                <a:effectLst/>
                <a:latin typeface="Times"/>
                <a:ea typeface="Times New Roman"/>
                <a:cs typeface="Times New Roman"/>
              </a:rPr>
              <a:t/>
            </a:r>
            <a:br>
              <a:rPr lang="en-US" sz="2200" dirty="0">
                <a:effectLst/>
                <a:latin typeface="Times"/>
                <a:ea typeface="Times New Roman"/>
                <a:cs typeface="Times New Roman"/>
              </a:rPr>
            </a:br>
            <a:r>
              <a:rPr lang="en-US" sz="2000" dirty="0" err="1">
                <a:solidFill>
                  <a:srgbClr val="212121"/>
                </a:solidFill>
                <a:effectLst/>
                <a:latin typeface="Kefa"/>
                <a:ea typeface="Times New Roman"/>
                <a:cs typeface="Kefa"/>
              </a:rPr>
              <a:t>አመሰግናለሁ</a:t>
            </a:r>
            <a:endParaRPr lang="en-US" sz="2000" dirty="0">
              <a:effectLst/>
              <a:ea typeface="ＭＳ 明朝"/>
              <a:cs typeface="Times New Roman"/>
            </a:endParaRPr>
          </a:p>
          <a:p>
            <a:pPr marL="0" marR="0" algn="ctr">
              <a:spcBef>
                <a:spcPts val="0"/>
              </a:spcBef>
              <a:spcAft>
                <a:spcPts val="0"/>
              </a:spcAft>
            </a:pPr>
            <a:r>
              <a:rPr lang="en-US" sz="1200" dirty="0">
                <a:effectLst/>
                <a:ea typeface="ＭＳ 明朝"/>
                <a:cs typeface="Times New Roman"/>
              </a:rPr>
              <a:t> </a:t>
            </a:r>
          </a:p>
        </p:txBody>
      </p:sp>
    </p:spTree>
    <p:extLst>
      <p:ext uri="{BB962C8B-B14F-4D97-AF65-F5344CB8AC3E}">
        <p14:creationId xmlns:p14="http://schemas.microsoft.com/office/powerpoint/2010/main" val="33330862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Apothecary.thmx</Template>
  <TotalTime>1787</TotalTime>
  <Words>606</Words>
  <Application>Microsoft Office PowerPoint</Application>
  <PresentationFormat>On-screen Show (4:3)</PresentationFormat>
  <Paragraphs>167</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Apothecary</vt:lpstr>
      <vt:lpstr>Comprehensive Outcomes-Based Assessment: A Guide for African Language Instructors  PROMOTING STANDARIZATION, APPRECIATING DIVERSITY</vt:lpstr>
      <vt:lpstr>A note on The Diversity of african languages</vt:lpstr>
      <vt:lpstr>The Need for an assessment guide</vt:lpstr>
      <vt:lpstr>Developing the guide</vt:lpstr>
      <vt:lpstr>What is it? A peEk into the Assessment guide</vt:lpstr>
      <vt:lpstr>Five C’s  World-readiness standards</vt:lpstr>
      <vt:lpstr>communication</vt:lpstr>
      <vt:lpstr>Culture</vt:lpstr>
      <vt:lpstr>CulturAL PRACTICES &amp; PRODUCTS</vt:lpstr>
      <vt:lpstr>connections</vt:lpstr>
      <vt:lpstr>comparisons</vt:lpstr>
      <vt:lpstr>communities</vt:lpstr>
      <vt:lpstr>What we’ve learned/next steps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Erem</dc:creator>
  <cp:lastModifiedBy>Jennifer Yanco</cp:lastModifiedBy>
  <cp:revision>64</cp:revision>
  <dcterms:created xsi:type="dcterms:W3CDTF">2019-03-09T02:21:07Z</dcterms:created>
  <dcterms:modified xsi:type="dcterms:W3CDTF">2019-03-28T15:28:30Z</dcterms:modified>
</cp:coreProperties>
</file>