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97" r:id="rId3"/>
    <p:sldId id="301" r:id="rId4"/>
    <p:sldId id="302" r:id="rId5"/>
    <p:sldId id="298" r:id="rId6"/>
    <p:sldId id="305" r:id="rId7"/>
    <p:sldId id="290" r:id="rId8"/>
    <p:sldId id="306" r:id="rId9"/>
    <p:sldId id="303" r:id="rId10"/>
    <p:sldId id="308" r:id="rId11"/>
    <p:sldId id="309" r:id="rId12"/>
    <p:sldId id="311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E7E0"/>
    <a:srgbClr val="CC0000"/>
    <a:srgbClr val="4F81BD"/>
    <a:srgbClr val="CC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69"/>
    <p:restoredTop sz="94659"/>
  </p:normalViewPr>
  <p:slideViewPr>
    <p:cSldViewPr snapToGrid="0" snapToObjects="1">
      <p:cViewPr varScale="1">
        <p:scale>
          <a:sx n="99" d="100"/>
          <a:sy n="99" d="100"/>
        </p:scale>
        <p:origin x="200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Fall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Observation only</c:v>
                </c:pt>
                <c:pt idx="1">
                  <c:v>Co-counsel</c:v>
                </c:pt>
                <c:pt idx="2">
                  <c:v>Independent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50.0</c:v>
                </c:pt>
                <c:pt idx="1">
                  <c:v>180.0</c:v>
                </c:pt>
                <c:pt idx="2">
                  <c:v>20.0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Fall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Observation only</c:v>
                </c:pt>
                <c:pt idx="1">
                  <c:v>Co-counsel</c:v>
                </c:pt>
                <c:pt idx="2">
                  <c:v>Independent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33.0</c:v>
                </c:pt>
                <c:pt idx="1">
                  <c:v>143.0</c:v>
                </c:pt>
                <c:pt idx="2">
                  <c:v>59.0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Spring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Observation only</c:v>
                </c:pt>
                <c:pt idx="1">
                  <c:v>Co-counsel</c:v>
                </c:pt>
                <c:pt idx="2">
                  <c:v>Independent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18.0</c:v>
                </c:pt>
                <c:pt idx="1">
                  <c:v>137.0</c:v>
                </c:pt>
                <c:pt idx="2">
                  <c:v>23.0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692972192"/>
        <c:axId val="-734525424"/>
      </c:barChart>
      <c:catAx>
        <c:axId val="-69297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34525424"/>
        <c:crosses val="autoZero"/>
        <c:auto val="1"/>
        <c:lblAlgn val="ctr"/>
        <c:lblOffset val="100"/>
        <c:noMultiLvlLbl val="0"/>
      </c:catAx>
      <c:valAx>
        <c:axId val="-73452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9297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8A9FBC-6345-4B06-8626-B6F9F782D83D}" type="doc">
      <dgm:prSet loTypeId="urn:microsoft.com/office/officeart/2005/8/layout/hList1" loCatId="list" qsTypeId="urn:microsoft.com/office/officeart/2005/8/quickstyle/simple1#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E3C11B0-FCA2-4D6D-8C86-E045B18608D0}">
      <dgm:prSet/>
      <dgm:spPr/>
      <dgm:t>
        <a:bodyPr/>
        <a:lstStyle/>
        <a:p>
          <a:pPr rtl="0"/>
          <a:r>
            <a:rPr lang="en-US" baseline="0" dirty="0" smtClean="0"/>
            <a:t>Year 1 </a:t>
          </a:r>
          <a:endParaRPr lang="en-US" dirty="0"/>
        </a:p>
      </dgm:t>
    </dgm:pt>
    <dgm:pt modelId="{08A6136D-85C7-497D-9ADB-151D2D4AE269}" type="parTrans" cxnId="{73D570E4-7528-4358-8845-704D0EB71F2D}">
      <dgm:prSet/>
      <dgm:spPr/>
      <dgm:t>
        <a:bodyPr/>
        <a:lstStyle/>
        <a:p>
          <a:endParaRPr lang="en-US"/>
        </a:p>
      </dgm:t>
    </dgm:pt>
    <dgm:pt modelId="{B28F0D35-18C3-4B42-B1B4-3BA1C61A5188}" type="sibTrans" cxnId="{73D570E4-7528-4358-8845-704D0EB71F2D}">
      <dgm:prSet/>
      <dgm:spPr/>
      <dgm:t>
        <a:bodyPr/>
        <a:lstStyle/>
        <a:p>
          <a:endParaRPr lang="en-US"/>
        </a:p>
      </dgm:t>
    </dgm:pt>
    <dgm:pt modelId="{6EBD78C6-5989-4E03-B640-E6983D675840}">
      <dgm:prSet/>
      <dgm:spPr/>
      <dgm:t>
        <a:bodyPr/>
        <a:lstStyle/>
        <a:p>
          <a:pPr rtl="0"/>
          <a:r>
            <a:rPr lang="en-US" baseline="0" dirty="0" smtClean="0"/>
            <a:t>Professional Issues in Genetic Counseling (Year)</a:t>
          </a:r>
          <a:endParaRPr lang="en-US" dirty="0"/>
        </a:p>
      </dgm:t>
    </dgm:pt>
    <dgm:pt modelId="{7290F028-AF23-4002-AE6A-99AF45C25298}" type="parTrans" cxnId="{C4CC2FE4-7F60-43FF-B560-BEE242BF81F7}">
      <dgm:prSet/>
      <dgm:spPr/>
      <dgm:t>
        <a:bodyPr/>
        <a:lstStyle/>
        <a:p>
          <a:endParaRPr lang="en-US"/>
        </a:p>
      </dgm:t>
    </dgm:pt>
    <dgm:pt modelId="{17062D2D-E6F1-4A44-B3DB-3E8F914B3755}" type="sibTrans" cxnId="{C4CC2FE4-7F60-43FF-B560-BEE242BF81F7}">
      <dgm:prSet/>
      <dgm:spPr/>
      <dgm:t>
        <a:bodyPr/>
        <a:lstStyle/>
        <a:p>
          <a:endParaRPr lang="en-US"/>
        </a:p>
      </dgm:t>
    </dgm:pt>
    <dgm:pt modelId="{04E2953D-95DD-40E9-A526-79446FB8034F}">
      <dgm:prSet/>
      <dgm:spPr/>
      <dgm:t>
        <a:bodyPr/>
        <a:lstStyle/>
        <a:p>
          <a:pPr rtl="0"/>
          <a:r>
            <a:rPr lang="en-US" baseline="0" dirty="0" smtClean="0"/>
            <a:t>Clinical Applications in Human Genetics (Fall)</a:t>
          </a:r>
          <a:endParaRPr lang="en-US" dirty="0"/>
        </a:p>
      </dgm:t>
    </dgm:pt>
    <dgm:pt modelId="{ED3B5063-D039-4CDA-B59D-5C917AA43D7D}" type="parTrans" cxnId="{F35D3AC6-64AF-4F83-B877-C95BC019E33E}">
      <dgm:prSet/>
      <dgm:spPr/>
      <dgm:t>
        <a:bodyPr/>
        <a:lstStyle/>
        <a:p>
          <a:endParaRPr lang="en-US"/>
        </a:p>
      </dgm:t>
    </dgm:pt>
    <dgm:pt modelId="{0573B9FC-8AE0-44C6-B9CC-041A51B1582D}" type="sibTrans" cxnId="{F35D3AC6-64AF-4F83-B877-C95BC019E33E}">
      <dgm:prSet/>
      <dgm:spPr/>
      <dgm:t>
        <a:bodyPr/>
        <a:lstStyle/>
        <a:p>
          <a:endParaRPr lang="en-US"/>
        </a:p>
      </dgm:t>
    </dgm:pt>
    <dgm:pt modelId="{AD989F52-ECC2-4635-A84D-EFA6420C6578}">
      <dgm:prSet/>
      <dgm:spPr/>
      <dgm:t>
        <a:bodyPr/>
        <a:lstStyle/>
        <a:p>
          <a:pPr rtl="0"/>
          <a:r>
            <a:rPr lang="en-US" baseline="0" dirty="0" smtClean="0"/>
            <a:t>Embryology, Teratology, and Prenatal Genetics (Fall)</a:t>
          </a:r>
          <a:endParaRPr lang="en-US" dirty="0"/>
        </a:p>
      </dgm:t>
    </dgm:pt>
    <dgm:pt modelId="{1A2091A3-A023-43DE-980D-A966FC957BFA}" type="parTrans" cxnId="{DFE04878-30F7-4035-A172-7CEA715F7158}">
      <dgm:prSet/>
      <dgm:spPr/>
      <dgm:t>
        <a:bodyPr/>
        <a:lstStyle/>
        <a:p>
          <a:endParaRPr lang="en-US"/>
        </a:p>
      </dgm:t>
    </dgm:pt>
    <dgm:pt modelId="{12A10FD9-FD03-4193-8081-FC0391DB57E1}" type="sibTrans" cxnId="{DFE04878-30F7-4035-A172-7CEA715F7158}">
      <dgm:prSet/>
      <dgm:spPr/>
      <dgm:t>
        <a:bodyPr/>
        <a:lstStyle/>
        <a:p>
          <a:endParaRPr lang="en-US"/>
        </a:p>
      </dgm:t>
    </dgm:pt>
    <dgm:pt modelId="{9DC46BB8-5681-4E4E-9110-1F7FDD2E5AAF}">
      <dgm:prSet/>
      <dgm:spPr/>
      <dgm:t>
        <a:bodyPr/>
        <a:lstStyle/>
        <a:p>
          <a:pPr rtl="0"/>
          <a:r>
            <a:rPr lang="en-US" baseline="0" dirty="0" smtClean="0"/>
            <a:t>Counseling Techniques (Fall)</a:t>
          </a:r>
          <a:endParaRPr lang="en-US" dirty="0"/>
        </a:p>
      </dgm:t>
    </dgm:pt>
    <dgm:pt modelId="{31804752-D326-4AEA-9C61-B39C445634E3}" type="parTrans" cxnId="{B667C032-F0D6-4186-BF9B-9A4DCC48FBB5}">
      <dgm:prSet/>
      <dgm:spPr/>
      <dgm:t>
        <a:bodyPr/>
        <a:lstStyle/>
        <a:p>
          <a:endParaRPr lang="en-US"/>
        </a:p>
      </dgm:t>
    </dgm:pt>
    <dgm:pt modelId="{4B279D0E-C15E-46BE-842C-E502956EBE10}" type="sibTrans" cxnId="{B667C032-F0D6-4186-BF9B-9A4DCC48FBB5}">
      <dgm:prSet/>
      <dgm:spPr/>
      <dgm:t>
        <a:bodyPr/>
        <a:lstStyle/>
        <a:p>
          <a:endParaRPr lang="en-US"/>
        </a:p>
      </dgm:t>
    </dgm:pt>
    <dgm:pt modelId="{31D07918-3B04-40BD-BC20-C81763ABC22D}">
      <dgm:prSet/>
      <dgm:spPr/>
      <dgm:t>
        <a:bodyPr/>
        <a:lstStyle/>
        <a:p>
          <a:pPr rtl="0"/>
          <a:r>
            <a:rPr lang="en-US" baseline="0" dirty="0" smtClean="0"/>
            <a:t>Genetic Diagnosis and Laboratory Methods (Spring)</a:t>
          </a:r>
          <a:endParaRPr lang="en-US" dirty="0"/>
        </a:p>
      </dgm:t>
    </dgm:pt>
    <dgm:pt modelId="{9AF37146-F44F-43B6-A15B-3FA9A345B9E0}" type="parTrans" cxnId="{168D9235-B291-4FF2-9ABD-4420B73A7095}">
      <dgm:prSet/>
      <dgm:spPr/>
      <dgm:t>
        <a:bodyPr/>
        <a:lstStyle/>
        <a:p>
          <a:endParaRPr lang="en-US"/>
        </a:p>
      </dgm:t>
    </dgm:pt>
    <dgm:pt modelId="{3DDBDC40-A42B-4F95-9D53-28A4E7B0C33D}" type="sibTrans" cxnId="{168D9235-B291-4FF2-9ABD-4420B73A7095}">
      <dgm:prSet/>
      <dgm:spPr/>
      <dgm:t>
        <a:bodyPr/>
        <a:lstStyle/>
        <a:p>
          <a:endParaRPr lang="en-US"/>
        </a:p>
      </dgm:t>
    </dgm:pt>
    <dgm:pt modelId="{F3744DD0-5ABD-48CB-B1C1-DB18BFEFFA8F}">
      <dgm:prSet/>
      <dgm:spPr/>
      <dgm:t>
        <a:bodyPr/>
        <a:lstStyle/>
        <a:p>
          <a:pPr rtl="0"/>
          <a:r>
            <a:rPr lang="en-US" baseline="0" dirty="0" smtClean="0"/>
            <a:t>Clinical Genetics  (Spring)</a:t>
          </a:r>
          <a:endParaRPr lang="en-US" dirty="0"/>
        </a:p>
      </dgm:t>
    </dgm:pt>
    <dgm:pt modelId="{335F1052-3DDC-4168-BCA2-E7ED8BC1E41E}" type="parTrans" cxnId="{19691FB6-5084-4EE4-8026-6CB9EED91902}">
      <dgm:prSet/>
      <dgm:spPr/>
      <dgm:t>
        <a:bodyPr/>
        <a:lstStyle/>
        <a:p>
          <a:endParaRPr lang="en-US"/>
        </a:p>
      </dgm:t>
    </dgm:pt>
    <dgm:pt modelId="{9738C29C-49D0-49C8-86E1-5883FB2CBCB4}" type="sibTrans" cxnId="{19691FB6-5084-4EE4-8026-6CB9EED91902}">
      <dgm:prSet/>
      <dgm:spPr/>
      <dgm:t>
        <a:bodyPr/>
        <a:lstStyle/>
        <a:p>
          <a:endParaRPr lang="en-US"/>
        </a:p>
      </dgm:t>
    </dgm:pt>
    <dgm:pt modelId="{D80DBBC3-55C3-44C4-A1EF-6DF11D10FDC6}">
      <dgm:prSet/>
      <dgm:spPr/>
      <dgm:t>
        <a:bodyPr/>
        <a:lstStyle/>
        <a:p>
          <a:pPr rtl="0"/>
          <a:r>
            <a:rPr lang="en-US" baseline="0" dirty="0" smtClean="0"/>
            <a:t>Year 2 </a:t>
          </a:r>
          <a:endParaRPr lang="en-US" dirty="0"/>
        </a:p>
      </dgm:t>
    </dgm:pt>
    <dgm:pt modelId="{0AE314BD-4F97-41ED-8219-3A4AB948D91A}" type="parTrans" cxnId="{9D53DBFA-AAFE-4E80-8A45-10936A760AE3}">
      <dgm:prSet/>
      <dgm:spPr/>
      <dgm:t>
        <a:bodyPr/>
        <a:lstStyle/>
        <a:p>
          <a:endParaRPr lang="en-US"/>
        </a:p>
      </dgm:t>
    </dgm:pt>
    <dgm:pt modelId="{F50F4FE6-4BD0-4E67-A339-D1C434760F28}" type="sibTrans" cxnId="{9D53DBFA-AAFE-4E80-8A45-10936A760AE3}">
      <dgm:prSet/>
      <dgm:spPr/>
      <dgm:t>
        <a:bodyPr/>
        <a:lstStyle/>
        <a:p>
          <a:endParaRPr lang="en-US"/>
        </a:p>
      </dgm:t>
    </dgm:pt>
    <dgm:pt modelId="{7494B55C-B466-4ED6-8829-F5C0A062F78E}">
      <dgm:prSet/>
      <dgm:spPr/>
      <dgm:t>
        <a:bodyPr/>
        <a:lstStyle/>
        <a:p>
          <a:pPr rtl="0"/>
          <a:r>
            <a:rPr lang="en-US" baseline="0" dirty="0" smtClean="0"/>
            <a:t>Advanced Genetic Counseling (Year)</a:t>
          </a:r>
          <a:endParaRPr lang="en-US" dirty="0"/>
        </a:p>
      </dgm:t>
    </dgm:pt>
    <dgm:pt modelId="{E8DD2C56-94A8-4E01-9D9E-48D73BC171E0}" type="parTrans" cxnId="{AF560391-FBC8-4D01-8D4B-7525C9DDD76D}">
      <dgm:prSet/>
      <dgm:spPr/>
      <dgm:t>
        <a:bodyPr/>
        <a:lstStyle/>
        <a:p>
          <a:endParaRPr lang="en-US"/>
        </a:p>
      </dgm:t>
    </dgm:pt>
    <dgm:pt modelId="{25BEE118-3346-4624-82C1-36306888D609}" type="sibTrans" cxnId="{AF560391-FBC8-4D01-8D4B-7525C9DDD76D}">
      <dgm:prSet/>
      <dgm:spPr/>
      <dgm:t>
        <a:bodyPr/>
        <a:lstStyle/>
        <a:p>
          <a:endParaRPr lang="en-US"/>
        </a:p>
      </dgm:t>
    </dgm:pt>
    <dgm:pt modelId="{113562CB-DACA-4CBB-93D4-C5BA2D15AE2D}">
      <dgm:prSet/>
      <dgm:spPr/>
      <dgm:t>
        <a:bodyPr/>
        <a:lstStyle/>
        <a:p>
          <a:pPr rtl="0"/>
          <a:r>
            <a:rPr lang="en-US" baseline="0" dirty="0" smtClean="0"/>
            <a:t>Metabolic Genetics / Advanced Risk Assessment (Fall)</a:t>
          </a:r>
          <a:endParaRPr lang="en-US" dirty="0"/>
        </a:p>
      </dgm:t>
    </dgm:pt>
    <dgm:pt modelId="{4D677518-1299-4FA9-837F-47A00B7ACAE8}" type="parTrans" cxnId="{B281AA8B-009E-41E1-BCD8-34521A320D75}">
      <dgm:prSet/>
      <dgm:spPr/>
      <dgm:t>
        <a:bodyPr/>
        <a:lstStyle/>
        <a:p>
          <a:endParaRPr lang="en-US"/>
        </a:p>
      </dgm:t>
    </dgm:pt>
    <dgm:pt modelId="{53FEFBA1-4D6D-4C59-A34C-545FD5748D3C}" type="sibTrans" cxnId="{B281AA8B-009E-41E1-BCD8-34521A320D75}">
      <dgm:prSet/>
      <dgm:spPr/>
      <dgm:t>
        <a:bodyPr/>
        <a:lstStyle/>
        <a:p>
          <a:endParaRPr lang="en-US"/>
        </a:p>
      </dgm:t>
    </dgm:pt>
    <dgm:pt modelId="{3EDF66CE-9EA2-404C-BBC6-DE60975A4FD1}">
      <dgm:prSet/>
      <dgm:spPr/>
      <dgm:t>
        <a:bodyPr/>
        <a:lstStyle/>
        <a:p>
          <a:pPr rtl="0"/>
          <a:r>
            <a:rPr lang="en-US" baseline="0" dirty="0" smtClean="0"/>
            <a:t>Cancer Genetic Counseling (Spring)</a:t>
          </a:r>
          <a:endParaRPr lang="en-US" dirty="0"/>
        </a:p>
      </dgm:t>
    </dgm:pt>
    <dgm:pt modelId="{D47F5B54-B210-4C9B-BD2E-25AB27E7880B}" type="parTrans" cxnId="{E423B928-4746-4B4C-BE64-2A5E59B235B9}">
      <dgm:prSet/>
      <dgm:spPr/>
      <dgm:t>
        <a:bodyPr/>
        <a:lstStyle/>
        <a:p>
          <a:endParaRPr lang="en-US"/>
        </a:p>
      </dgm:t>
    </dgm:pt>
    <dgm:pt modelId="{B8242111-4D73-4F42-97F3-64EFD1217A69}" type="sibTrans" cxnId="{E423B928-4746-4B4C-BE64-2A5E59B235B9}">
      <dgm:prSet/>
      <dgm:spPr/>
      <dgm:t>
        <a:bodyPr/>
        <a:lstStyle/>
        <a:p>
          <a:endParaRPr lang="en-US"/>
        </a:p>
      </dgm:t>
    </dgm:pt>
    <dgm:pt modelId="{CBB93E4D-4973-4BC6-AA70-96C966C35EFD}">
      <dgm:prSet/>
      <dgm:spPr/>
      <dgm:t>
        <a:bodyPr/>
        <a:lstStyle/>
        <a:p>
          <a:pPr rtl="0"/>
          <a:r>
            <a:rPr lang="en-US" dirty="0" smtClean="0"/>
            <a:t>Research Methodology and/or Biostatistics elective (Fall)</a:t>
          </a:r>
          <a:endParaRPr lang="en-US" dirty="0"/>
        </a:p>
      </dgm:t>
    </dgm:pt>
    <dgm:pt modelId="{6DBE82D0-FD23-4506-8FB0-3915BECA1BA0}" type="parTrans" cxnId="{E870490B-6229-4F34-B05F-516ADEB2AB28}">
      <dgm:prSet/>
      <dgm:spPr/>
      <dgm:t>
        <a:bodyPr/>
        <a:lstStyle/>
        <a:p>
          <a:endParaRPr lang="en-US"/>
        </a:p>
      </dgm:t>
    </dgm:pt>
    <dgm:pt modelId="{0B067F68-9BED-464A-9638-67D822F6985A}" type="sibTrans" cxnId="{E870490B-6229-4F34-B05F-516ADEB2AB28}">
      <dgm:prSet/>
      <dgm:spPr/>
      <dgm:t>
        <a:bodyPr/>
        <a:lstStyle/>
        <a:p>
          <a:endParaRPr lang="en-US"/>
        </a:p>
      </dgm:t>
    </dgm:pt>
    <dgm:pt modelId="{750928B1-691E-4C84-A06B-765671BFD501}">
      <dgm:prSet/>
      <dgm:spPr/>
      <dgm:t>
        <a:bodyPr/>
        <a:lstStyle/>
        <a:p>
          <a:pPr rtl="0"/>
          <a:r>
            <a:rPr lang="en-US" dirty="0" smtClean="0"/>
            <a:t>Counseling, Education, and/or Public Health elective (Fall)</a:t>
          </a:r>
          <a:endParaRPr lang="en-US" dirty="0"/>
        </a:p>
      </dgm:t>
    </dgm:pt>
    <dgm:pt modelId="{9E324E71-C2DB-4604-B4C1-0042B8223FAD}" type="parTrans" cxnId="{98A7F247-6410-492F-AA7E-AC3FDEFD068A}">
      <dgm:prSet/>
      <dgm:spPr/>
      <dgm:t>
        <a:bodyPr/>
        <a:lstStyle/>
        <a:p>
          <a:endParaRPr lang="en-US"/>
        </a:p>
      </dgm:t>
    </dgm:pt>
    <dgm:pt modelId="{9CB09555-86F2-4FF3-81A6-34645A17A3E1}" type="sibTrans" cxnId="{98A7F247-6410-492F-AA7E-AC3FDEFD068A}">
      <dgm:prSet/>
      <dgm:spPr/>
      <dgm:t>
        <a:bodyPr/>
        <a:lstStyle/>
        <a:p>
          <a:endParaRPr lang="en-US"/>
        </a:p>
      </dgm:t>
    </dgm:pt>
    <dgm:pt modelId="{AC7D1E89-2E4D-FA46-9FB6-69C34BBC56DC}">
      <dgm:prSet/>
      <dgm:spPr/>
      <dgm:t>
        <a:bodyPr/>
        <a:lstStyle/>
        <a:p>
          <a:pPr rtl="0"/>
          <a:r>
            <a:rPr lang="en-US" baseline="0" dirty="0" smtClean="0"/>
            <a:t>Advanced Topics in Medical Genetics (Spring)</a:t>
          </a:r>
          <a:endParaRPr lang="en-US" dirty="0"/>
        </a:p>
      </dgm:t>
    </dgm:pt>
    <dgm:pt modelId="{F23D1405-1536-FE4D-9BCE-BDA7073A5C7A}" type="parTrans" cxnId="{AA2C1F14-7998-2E40-8AE0-3983E303F7CE}">
      <dgm:prSet/>
      <dgm:spPr/>
      <dgm:t>
        <a:bodyPr/>
        <a:lstStyle/>
        <a:p>
          <a:endParaRPr lang="en-US"/>
        </a:p>
      </dgm:t>
    </dgm:pt>
    <dgm:pt modelId="{6C491449-D4BE-5249-83BE-FD42DDEB4E45}" type="sibTrans" cxnId="{AA2C1F14-7998-2E40-8AE0-3983E303F7CE}">
      <dgm:prSet/>
      <dgm:spPr/>
      <dgm:t>
        <a:bodyPr/>
        <a:lstStyle/>
        <a:p>
          <a:endParaRPr lang="en-US"/>
        </a:p>
      </dgm:t>
    </dgm:pt>
    <dgm:pt modelId="{A14930BD-FF36-1B43-BBD6-AA1B385C1820}">
      <dgm:prSet/>
      <dgm:spPr/>
      <dgm:t>
        <a:bodyPr/>
        <a:lstStyle/>
        <a:p>
          <a:pPr rtl="0"/>
          <a:r>
            <a:rPr lang="en-US" baseline="0" dirty="0" smtClean="0"/>
            <a:t>Social, Cultural, and Ethical Issues in Genetics (Spring)</a:t>
          </a:r>
          <a:endParaRPr lang="en-US" dirty="0"/>
        </a:p>
      </dgm:t>
    </dgm:pt>
    <dgm:pt modelId="{0E2517AE-5F29-1B4E-AB36-12A701A75DD6}" type="parTrans" cxnId="{DAC8D4E2-CEB9-ED49-AA52-1F386998D125}">
      <dgm:prSet/>
      <dgm:spPr/>
      <dgm:t>
        <a:bodyPr/>
        <a:lstStyle/>
        <a:p>
          <a:endParaRPr lang="en-US"/>
        </a:p>
      </dgm:t>
    </dgm:pt>
    <dgm:pt modelId="{3D98DF7C-6A57-1144-BEBD-FBFB4CF5A427}" type="sibTrans" cxnId="{DAC8D4E2-CEB9-ED49-AA52-1F386998D125}">
      <dgm:prSet/>
      <dgm:spPr/>
      <dgm:t>
        <a:bodyPr/>
        <a:lstStyle/>
        <a:p>
          <a:endParaRPr lang="en-US"/>
        </a:p>
      </dgm:t>
    </dgm:pt>
    <dgm:pt modelId="{38BC81C7-7DEE-454E-8675-9B48C1705246}">
      <dgm:prSet/>
      <dgm:spPr/>
      <dgm:t>
        <a:bodyPr/>
        <a:lstStyle/>
        <a:p>
          <a:pPr rtl="0"/>
          <a:r>
            <a:rPr lang="en-US" dirty="0" smtClean="0"/>
            <a:t>Genetic Counseling Seminar (Year)</a:t>
          </a:r>
          <a:endParaRPr lang="en-US" dirty="0"/>
        </a:p>
      </dgm:t>
    </dgm:pt>
    <dgm:pt modelId="{12CCE2E3-7460-444C-A6D5-D2D4431B40E7}" type="parTrans" cxnId="{6C8847A7-5CD9-764B-9749-20A461289D81}">
      <dgm:prSet/>
      <dgm:spPr/>
      <dgm:t>
        <a:bodyPr/>
        <a:lstStyle/>
        <a:p>
          <a:endParaRPr lang="en-US"/>
        </a:p>
      </dgm:t>
    </dgm:pt>
    <dgm:pt modelId="{102A4599-92CB-1B41-BF47-5487D2AE9072}" type="sibTrans" cxnId="{6C8847A7-5CD9-764B-9749-20A461289D81}">
      <dgm:prSet/>
      <dgm:spPr/>
      <dgm:t>
        <a:bodyPr/>
        <a:lstStyle/>
        <a:p>
          <a:endParaRPr lang="en-US"/>
        </a:p>
      </dgm:t>
    </dgm:pt>
    <dgm:pt modelId="{D0E35E48-4124-8040-A47F-528926E9F6E4}">
      <dgm:prSet/>
      <dgm:spPr/>
      <dgm:t>
        <a:bodyPr/>
        <a:lstStyle/>
        <a:p>
          <a:pPr rtl="0"/>
          <a:r>
            <a:rPr lang="en-US" dirty="0" smtClean="0"/>
            <a:t>Genetic Counseling Seminar (Year)</a:t>
          </a:r>
          <a:endParaRPr lang="en-US" dirty="0"/>
        </a:p>
      </dgm:t>
    </dgm:pt>
    <dgm:pt modelId="{74BC1729-4799-8F4C-9CC6-402FDC8ADC91}" type="parTrans" cxnId="{1155AE7C-719D-B745-8C6D-D3BB47756F5D}">
      <dgm:prSet/>
      <dgm:spPr/>
      <dgm:t>
        <a:bodyPr/>
        <a:lstStyle/>
        <a:p>
          <a:endParaRPr lang="en-US"/>
        </a:p>
      </dgm:t>
    </dgm:pt>
    <dgm:pt modelId="{F5EB0FA8-5437-E24A-8637-E71C20147722}" type="sibTrans" cxnId="{1155AE7C-719D-B745-8C6D-D3BB47756F5D}">
      <dgm:prSet/>
      <dgm:spPr/>
      <dgm:t>
        <a:bodyPr/>
        <a:lstStyle/>
        <a:p>
          <a:endParaRPr lang="en-US"/>
        </a:p>
      </dgm:t>
    </dgm:pt>
    <dgm:pt modelId="{A96852CD-F601-4C34-9C12-F2AEA3B7E5F9}" type="pres">
      <dgm:prSet presAssocID="{4E8A9FBC-6345-4B06-8626-B6F9F782D8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E1ED95-E6B1-492A-9724-F7373E783DFD}" type="pres">
      <dgm:prSet presAssocID="{FE3C11B0-FCA2-4D6D-8C86-E045B18608D0}" presName="composite" presStyleCnt="0"/>
      <dgm:spPr/>
      <dgm:t>
        <a:bodyPr/>
        <a:lstStyle/>
        <a:p>
          <a:endParaRPr lang="en-US"/>
        </a:p>
      </dgm:t>
    </dgm:pt>
    <dgm:pt modelId="{C7FF604D-6BB7-4707-BA46-79F8EA5FD905}" type="pres">
      <dgm:prSet presAssocID="{FE3C11B0-FCA2-4D6D-8C86-E045B18608D0}" presName="parTx" presStyleLbl="alignNode1" presStyleIdx="0" presStyleCnt="2" custLinFactNeighborX="-1" custLinFactNeighborY="-479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7DB05-EF53-40F1-A619-3954A463F830}" type="pres">
      <dgm:prSet presAssocID="{FE3C11B0-FCA2-4D6D-8C86-E045B18608D0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07043-E149-4B97-9D1A-D984381BB036}" type="pres">
      <dgm:prSet presAssocID="{B28F0D35-18C3-4B42-B1B4-3BA1C61A5188}" presName="space" presStyleCnt="0"/>
      <dgm:spPr/>
      <dgm:t>
        <a:bodyPr/>
        <a:lstStyle/>
        <a:p>
          <a:endParaRPr lang="en-US"/>
        </a:p>
      </dgm:t>
    </dgm:pt>
    <dgm:pt modelId="{01D28B19-E660-42AD-8513-53920CFF58EC}" type="pres">
      <dgm:prSet presAssocID="{D80DBBC3-55C3-44C4-A1EF-6DF11D10FDC6}" presName="composite" presStyleCnt="0"/>
      <dgm:spPr/>
      <dgm:t>
        <a:bodyPr/>
        <a:lstStyle/>
        <a:p>
          <a:endParaRPr lang="en-US"/>
        </a:p>
      </dgm:t>
    </dgm:pt>
    <dgm:pt modelId="{A878BAAE-FE74-4D3A-9F96-34CA571F0220}" type="pres">
      <dgm:prSet presAssocID="{D80DBBC3-55C3-44C4-A1EF-6DF11D10FDC6}" presName="parTx" presStyleLbl="alignNode1" presStyleIdx="1" presStyleCnt="2" custLinFactNeighborY="-182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D0DCD-67EA-454D-95A6-5866109C1B36}" type="pres">
      <dgm:prSet presAssocID="{D80DBBC3-55C3-44C4-A1EF-6DF11D10FDC6}" presName="desTx" presStyleLbl="alignAccFollowNode1" presStyleIdx="1" presStyleCnt="2" custLinFactNeighborX="-313" custLinFactNeighborY="4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62D13B-D519-874D-8DE7-0B5C6D3AD6AE}" type="presOf" srcId="{7494B55C-B466-4ED6-8829-F5C0A062F78E}" destId="{387D0DCD-67EA-454D-95A6-5866109C1B36}" srcOrd="0" destOrd="0" presId="urn:microsoft.com/office/officeart/2005/8/layout/hList1"/>
    <dgm:cxn modelId="{E870490B-6229-4F34-B05F-516ADEB2AB28}" srcId="{D80DBBC3-55C3-44C4-A1EF-6DF11D10FDC6}" destId="{CBB93E4D-4973-4BC6-AA70-96C966C35EFD}" srcOrd="3" destOrd="0" parTransId="{6DBE82D0-FD23-4506-8FB0-3915BECA1BA0}" sibTransId="{0B067F68-9BED-464A-9638-67D822F6985A}"/>
    <dgm:cxn modelId="{6C8847A7-5CD9-764B-9749-20A461289D81}" srcId="{FE3C11B0-FCA2-4D6D-8C86-E045B18608D0}" destId="{38BC81C7-7DEE-454E-8675-9B48C1705246}" srcOrd="1" destOrd="0" parTransId="{12CCE2E3-7460-444C-A6D5-D2D4431B40E7}" sibTransId="{102A4599-92CB-1B41-BF47-5487D2AE9072}"/>
    <dgm:cxn modelId="{9D53DBFA-AAFE-4E80-8A45-10936A760AE3}" srcId="{4E8A9FBC-6345-4B06-8626-B6F9F782D83D}" destId="{D80DBBC3-55C3-44C4-A1EF-6DF11D10FDC6}" srcOrd="1" destOrd="0" parTransId="{0AE314BD-4F97-41ED-8219-3A4AB948D91A}" sibTransId="{F50F4FE6-4BD0-4E67-A339-D1C434760F28}"/>
    <dgm:cxn modelId="{E423B928-4746-4B4C-BE64-2A5E59B235B9}" srcId="{FE3C11B0-FCA2-4D6D-8C86-E045B18608D0}" destId="{3EDF66CE-9EA2-404C-BBC6-DE60975A4FD1}" srcOrd="7" destOrd="0" parTransId="{D47F5B54-B210-4C9B-BD2E-25AB27E7880B}" sibTransId="{B8242111-4D73-4F42-97F3-64EFD1217A69}"/>
    <dgm:cxn modelId="{0CD85388-C5E8-134E-BCB6-45EE269C46ED}" type="presOf" srcId="{F3744DD0-5ABD-48CB-B1C1-DB18BFEFFA8F}" destId="{FBA7DB05-EF53-40F1-A619-3954A463F830}" srcOrd="0" destOrd="6" presId="urn:microsoft.com/office/officeart/2005/8/layout/hList1"/>
    <dgm:cxn modelId="{B281AA8B-009E-41E1-BCD8-34521A320D75}" srcId="{D80DBBC3-55C3-44C4-A1EF-6DF11D10FDC6}" destId="{113562CB-DACA-4CBB-93D4-C5BA2D15AE2D}" srcOrd="2" destOrd="0" parTransId="{4D677518-1299-4FA9-837F-47A00B7ACAE8}" sibTransId="{53FEFBA1-4D6D-4C59-A34C-545FD5748D3C}"/>
    <dgm:cxn modelId="{9DE0663C-5A7E-644F-A4F5-7C7CD5CA6BA6}" type="presOf" srcId="{AC7D1E89-2E4D-FA46-9FB6-69C34BBC56DC}" destId="{387D0DCD-67EA-454D-95A6-5866109C1B36}" srcOrd="0" destOrd="5" presId="urn:microsoft.com/office/officeart/2005/8/layout/hList1"/>
    <dgm:cxn modelId="{F35D3AC6-64AF-4F83-B877-C95BC019E33E}" srcId="{FE3C11B0-FCA2-4D6D-8C86-E045B18608D0}" destId="{04E2953D-95DD-40E9-A526-79446FB8034F}" srcOrd="2" destOrd="0" parTransId="{ED3B5063-D039-4CDA-B59D-5C917AA43D7D}" sibTransId="{0573B9FC-8AE0-44C6-B9CC-041A51B1582D}"/>
    <dgm:cxn modelId="{A16B5943-F320-8143-A60B-9EEBAB09D817}" type="presOf" srcId="{6EBD78C6-5989-4E03-B640-E6983D675840}" destId="{FBA7DB05-EF53-40F1-A619-3954A463F830}" srcOrd="0" destOrd="0" presId="urn:microsoft.com/office/officeart/2005/8/layout/hList1"/>
    <dgm:cxn modelId="{DAC8D4E2-CEB9-ED49-AA52-1F386998D125}" srcId="{D80DBBC3-55C3-44C4-A1EF-6DF11D10FDC6}" destId="{A14930BD-FF36-1B43-BBD6-AA1B385C1820}" srcOrd="6" destOrd="0" parTransId="{0E2517AE-5F29-1B4E-AB36-12A701A75DD6}" sibTransId="{3D98DF7C-6A57-1144-BEBD-FBFB4CF5A427}"/>
    <dgm:cxn modelId="{CDAE26DE-3145-504D-96E6-E57A6EDEC9E6}" type="presOf" srcId="{31D07918-3B04-40BD-BC20-C81763ABC22D}" destId="{FBA7DB05-EF53-40F1-A619-3954A463F830}" srcOrd="0" destOrd="5" presId="urn:microsoft.com/office/officeart/2005/8/layout/hList1"/>
    <dgm:cxn modelId="{168D9235-B291-4FF2-9ABD-4420B73A7095}" srcId="{FE3C11B0-FCA2-4D6D-8C86-E045B18608D0}" destId="{31D07918-3B04-40BD-BC20-C81763ABC22D}" srcOrd="5" destOrd="0" parTransId="{9AF37146-F44F-43B6-A15B-3FA9A345B9E0}" sibTransId="{3DDBDC40-A42B-4F95-9D53-28A4E7B0C33D}"/>
    <dgm:cxn modelId="{AA2C1F14-7998-2E40-8AE0-3983E303F7CE}" srcId="{D80DBBC3-55C3-44C4-A1EF-6DF11D10FDC6}" destId="{AC7D1E89-2E4D-FA46-9FB6-69C34BBC56DC}" srcOrd="5" destOrd="0" parTransId="{F23D1405-1536-FE4D-9BCE-BDA7073A5C7A}" sibTransId="{6C491449-D4BE-5249-83BE-FD42DDEB4E45}"/>
    <dgm:cxn modelId="{73D570E4-7528-4358-8845-704D0EB71F2D}" srcId="{4E8A9FBC-6345-4B06-8626-B6F9F782D83D}" destId="{FE3C11B0-FCA2-4D6D-8C86-E045B18608D0}" srcOrd="0" destOrd="0" parTransId="{08A6136D-85C7-497D-9ADB-151D2D4AE269}" sibTransId="{B28F0D35-18C3-4B42-B1B4-3BA1C61A5188}"/>
    <dgm:cxn modelId="{A811D5B0-8822-9441-9091-B597570DFABE}" type="presOf" srcId="{FE3C11B0-FCA2-4D6D-8C86-E045B18608D0}" destId="{C7FF604D-6BB7-4707-BA46-79F8EA5FD905}" srcOrd="0" destOrd="0" presId="urn:microsoft.com/office/officeart/2005/8/layout/hList1"/>
    <dgm:cxn modelId="{1155AE7C-719D-B745-8C6D-D3BB47756F5D}" srcId="{D80DBBC3-55C3-44C4-A1EF-6DF11D10FDC6}" destId="{D0E35E48-4124-8040-A47F-528926E9F6E4}" srcOrd="1" destOrd="0" parTransId="{74BC1729-4799-8F4C-9CC6-402FDC8ADC91}" sibTransId="{F5EB0FA8-5437-E24A-8637-E71C20147722}"/>
    <dgm:cxn modelId="{FA2BC70D-BFD7-8349-BEFA-824468578873}" type="presOf" srcId="{D80DBBC3-55C3-44C4-A1EF-6DF11D10FDC6}" destId="{A878BAAE-FE74-4D3A-9F96-34CA571F0220}" srcOrd="0" destOrd="0" presId="urn:microsoft.com/office/officeart/2005/8/layout/hList1"/>
    <dgm:cxn modelId="{65F38EE6-A349-4540-90D6-39998A7C67A1}" type="presOf" srcId="{AD989F52-ECC2-4635-A84D-EFA6420C6578}" destId="{FBA7DB05-EF53-40F1-A619-3954A463F830}" srcOrd="0" destOrd="3" presId="urn:microsoft.com/office/officeart/2005/8/layout/hList1"/>
    <dgm:cxn modelId="{C4CC2FE4-7F60-43FF-B560-BEE242BF81F7}" srcId="{FE3C11B0-FCA2-4D6D-8C86-E045B18608D0}" destId="{6EBD78C6-5989-4E03-B640-E6983D675840}" srcOrd="0" destOrd="0" parTransId="{7290F028-AF23-4002-AE6A-99AF45C25298}" sibTransId="{17062D2D-E6F1-4A44-B3DB-3E8F914B3755}"/>
    <dgm:cxn modelId="{61A18C09-EFCE-FC40-AB23-CB936B73AA68}" type="presOf" srcId="{750928B1-691E-4C84-A06B-765671BFD501}" destId="{387D0DCD-67EA-454D-95A6-5866109C1B36}" srcOrd="0" destOrd="4" presId="urn:microsoft.com/office/officeart/2005/8/layout/hList1"/>
    <dgm:cxn modelId="{3AB6362B-033A-AA4F-A99F-8477BD1F89E0}" type="presOf" srcId="{9DC46BB8-5681-4E4E-9110-1F7FDD2E5AAF}" destId="{FBA7DB05-EF53-40F1-A619-3954A463F830}" srcOrd="0" destOrd="4" presId="urn:microsoft.com/office/officeart/2005/8/layout/hList1"/>
    <dgm:cxn modelId="{98A7F247-6410-492F-AA7E-AC3FDEFD068A}" srcId="{D80DBBC3-55C3-44C4-A1EF-6DF11D10FDC6}" destId="{750928B1-691E-4C84-A06B-765671BFD501}" srcOrd="4" destOrd="0" parTransId="{9E324E71-C2DB-4604-B4C1-0042B8223FAD}" sibTransId="{9CB09555-86F2-4FF3-81A6-34645A17A3E1}"/>
    <dgm:cxn modelId="{AF560391-FBC8-4D01-8D4B-7525C9DDD76D}" srcId="{D80DBBC3-55C3-44C4-A1EF-6DF11D10FDC6}" destId="{7494B55C-B466-4ED6-8829-F5C0A062F78E}" srcOrd="0" destOrd="0" parTransId="{E8DD2C56-94A8-4E01-9D9E-48D73BC171E0}" sibTransId="{25BEE118-3346-4624-82C1-36306888D609}"/>
    <dgm:cxn modelId="{97A3AB43-743A-5F40-BF77-660DBE4967B6}" type="presOf" srcId="{3EDF66CE-9EA2-404C-BBC6-DE60975A4FD1}" destId="{FBA7DB05-EF53-40F1-A619-3954A463F830}" srcOrd="0" destOrd="7" presId="urn:microsoft.com/office/officeart/2005/8/layout/hList1"/>
    <dgm:cxn modelId="{581802AB-A4B9-FB48-A2F8-6E61B9A2D259}" type="presOf" srcId="{A14930BD-FF36-1B43-BBD6-AA1B385C1820}" destId="{387D0DCD-67EA-454D-95A6-5866109C1B36}" srcOrd="0" destOrd="6" presId="urn:microsoft.com/office/officeart/2005/8/layout/hList1"/>
    <dgm:cxn modelId="{DFE04878-30F7-4035-A172-7CEA715F7158}" srcId="{FE3C11B0-FCA2-4D6D-8C86-E045B18608D0}" destId="{AD989F52-ECC2-4635-A84D-EFA6420C6578}" srcOrd="3" destOrd="0" parTransId="{1A2091A3-A023-43DE-980D-A966FC957BFA}" sibTransId="{12A10FD9-FD03-4193-8081-FC0391DB57E1}"/>
    <dgm:cxn modelId="{0E879E33-26CE-1542-B7AB-032A5F84B6F1}" type="presOf" srcId="{38BC81C7-7DEE-454E-8675-9B48C1705246}" destId="{FBA7DB05-EF53-40F1-A619-3954A463F830}" srcOrd="0" destOrd="1" presId="urn:microsoft.com/office/officeart/2005/8/layout/hList1"/>
    <dgm:cxn modelId="{CB2E2A0C-1A17-E747-8501-3468C0ACDFBA}" type="presOf" srcId="{CBB93E4D-4973-4BC6-AA70-96C966C35EFD}" destId="{387D0DCD-67EA-454D-95A6-5866109C1B36}" srcOrd="0" destOrd="3" presId="urn:microsoft.com/office/officeart/2005/8/layout/hList1"/>
    <dgm:cxn modelId="{27D40BA7-3D2C-FC47-AD68-9260233C091B}" type="presOf" srcId="{4E8A9FBC-6345-4B06-8626-B6F9F782D83D}" destId="{A96852CD-F601-4C34-9C12-F2AEA3B7E5F9}" srcOrd="0" destOrd="0" presId="urn:microsoft.com/office/officeart/2005/8/layout/hList1"/>
    <dgm:cxn modelId="{69E7E8F5-1307-A84F-87E5-029A20FA4044}" type="presOf" srcId="{D0E35E48-4124-8040-A47F-528926E9F6E4}" destId="{387D0DCD-67EA-454D-95A6-5866109C1B36}" srcOrd="0" destOrd="1" presId="urn:microsoft.com/office/officeart/2005/8/layout/hList1"/>
    <dgm:cxn modelId="{19691FB6-5084-4EE4-8026-6CB9EED91902}" srcId="{FE3C11B0-FCA2-4D6D-8C86-E045B18608D0}" destId="{F3744DD0-5ABD-48CB-B1C1-DB18BFEFFA8F}" srcOrd="6" destOrd="0" parTransId="{335F1052-3DDC-4168-BCA2-E7ED8BC1E41E}" sibTransId="{9738C29C-49D0-49C8-86E1-5883FB2CBCB4}"/>
    <dgm:cxn modelId="{4C3251DF-1471-7343-86EB-3321686E1714}" type="presOf" srcId="{113562CB-DACA-4CBB-93D4-C5BA2D15AE2D}" destId="{387D0DCD-67EA-454D-95A6-5866109C1B36}" srcOrd="0" destOrd="2" presId="urn:microsoft.com/office/officeart/2005/8/layout/hList1"/>
    <dgm:cxn modelId="{B667C032-F0D6-4186-BF9B-9A4DCC48FBB5}" srcId="{FE3C11B0-FCA2-4D6D-8C86-E045B18608D0}" destId="{9DC46BB8-5681-4E4E-9110-1F7FDD2E5AAF}" srcOrd="4" destOrd="0" parTransId="{31804752-D326-4AEA-9C61-B39C445634E3}" sibTransId="{4B279D0E-C15E-46BE-842C-E502956EBE10}"/>
    <dgm:cxn modelId="{33FA9608-6661-E04B-B088-110F450E0944}" type="presOf" srcId="{04E2953D-95DD-40E9-A526-79446FB8034F}" destId="{FBA7DB05-EF53-40F1-A619-3954A463F830}" srcOrd="0" destOrd="2" presId="urn:microsoft.com/office/officeart/2005/8/layout/hList1"/>
    <dgm:cxn modelId="{5D293739-4A52-AE43-8E14-0AD34C0CDB8B}" type="presParOf" srcId="{A96852CD-F601-4C34-9C12-F2AEA3B7E5F9}" destId="{6BE1ED95-E6B1-492A-9724-F7373E783DFD}" srcOrd="0" destOrd="0" presId="urn:microsoft.com/office/officeart/2005/8/layout/hList1"/>
    <dgm:cxn modelId="{BE59F47D-730E-5944-BCD3-355C86058405}" type="presParOf" srcId="{6BE1ED95-E6B1-492A-9724-F7373E783DFD}" destId="{C7FF604D-6BB7-4707-BA46-79F8EA5FD905}" srcOrd="0" destOrd="0" presId="urn:microsoft.com/office/officeart/2005/8/layout/hList1"/>
    <dgm:cxn modelId="{251E4582-404B-8643-8DCA-46082849D556}" type="presParOf" srcId="{6BE1ED95-E6B1-492A-9724-F7373E783DFD}" destId="{FBA7DB05-EF53-40F1-A619-3954A463F830}" srcOrd="1" destOrd="0" presId="urn:microsoft.com/office/officeart/2005/8/layout/hList1"/>
    <dgm:cxn modelId="{A17FF56C-7713-2B43-953B-A4D0F55B0252}" type="presParOf" srcId="{A96852CD-F601-4C34-9C12-F2AEA3B7E5F9}" destId="{B8B07043-E149-4B97-9D1A-D984381BB036}" srcOrd="1" destOrd="0" presId="urn:microsoft.com/office/officeart/2005/8/layout/hList1"/>
    <dgm:cxn modelId="{5808C842-53B4-0442-81C3-FA79BAE4C1D7}" type="presParOf" srcId="{A96852CD-F601-4C34-9C12-F2AEA3B7E5F9}" destId="{01D28B19-E660-42AD-8513-53920CFF58EC}" srcOrd="2" destOrd="0" presId="urn:microsoft.com/office/officeart/2005/8/layout/hList1"/>
    <dgm:cxn modelId="{3C3FC22E-6308-6C40-AF68-4BB4DD593437}" type="presParOf" srcId="{01D28B19-E660-42AD-8513-53920CFF58EC}" destId="{A878BAAE-FE74-4D3A-9F96-34CA571F0220}" srcOrd="0" destOrd="0" presId="urn:microsoft.com/office/officeart/2005/8/layout/hList1"/>
    <dgm:cxn modelId="{896296AA-4FBF-1E43-B0C3-096EF181D698}" type="presParOf" srcId="{01D28B19-E660-42AD-8513-53920CFF58EC}" destId="{387D0DCD-67EA-454D-95A6-5866109C1B3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E88ED6-EA5A-7B44-85A5-7581E9B4AB7B}" type="doc">
      <dgm:prSet loTypeId="urn:microsoft.com/office/officeart/2005/8/layout/chevron1" loCatId="relationship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700008B-91EA-714C-A869-8C4A24B427CE}">
      <dgm:prSet/>
      <dgm:spPr/>
      <dgm:t>
        <a:bodyPr/>
        <a:lstStyle/>
        <a:p>
          <a:pPr rtl="0"/>
          <a:r>
            <a:rPr lang="en-US" dirty="0" smtClean="0"/>
            <a:t>Fall 1 (week of 9/3- week of 10/17)  </a:t>
          </a:r>
          <a:endParaRPr lang="en-US" dirty="0"/>
        </a:p>
      </dgm:t>
    </dgm:pt>
    <dgm:pt modelId="{6704A71E-EFBB-EC4D-BD38-143D753CC598}" type="parTrans" cxnId="{3880C546-6857-B14A-9876-7136D65AB4D1}">
      <dgm:prSet/>
      <dgm:spPr/>
      <dgm:t>
        <a:bodyPr/>
        <a:lstStyle/>
        <a:p>
          <a:endParaRPr lang="en-US"/>
        </a:p>
      </dgm:t>
    </dgm:pt>
    <dgm:pt modelId="{9B9D0DE9-45B3-9846-A77D-2860A805D337}" type="sibTrans" cxnId="{3880C546-6857-B14A-9876-7136D65AB4D1}">
      <dgm:prSet/>
      <dgm:spPr/>
      <dgm:t>
        <a:bodyPr/>
        <a:lstStyle/>
        <a:p>
          <a:endParaRPr lang="en-US"/>
        </a:p>
      </dgm:t>
    </dgm:pt>
    <dgm:pt modelId="{69E9822A-7B22-C042-BB4E-B746E0B7335A}">
      <dgm:prSet/>
      <dgm:spPr/>
      <dgm:t>
        <a:bodyPr/>
        <a:lstStyle/>
        <a:p>
          <a:pPr rtl="0"/>
          <a:r>
            <a:rPr lang="en-US" dirty="0" smtClean="0"/>
            <a:t>Fall 2 (week of 10/22 - week of 12/17) </a:t>
          </a:r>
          <a:endParaRPr lang="en-US" dirty="0"/>
        </a:p>
      </dgm:t>
    </dgm:pt>
    <dgm:pt modelId="{4F12426F-FF5E-5D4F-93CF-03CC8F7012D5}" type="parTrans" cxnId="{E65493FF-F94F-154D-A294-1C4A6A0C8C4F}">
      <dgm:prSet/>
      <dgm:spPr/>
      <dgm:t>
        <a:bodyPr/>
        <a:lstStyle/>
        <a:p>
          <a:endParaRPr lang="en-US"/>
        </a:p>
      </dgm:t>
    </dgm:pt>
    <dgm:pt modelId="{8B158F49-AEE6-BF4B-9B0A-A8589005F952}" type="sibTrans" cxnId="{E65493FF-F94F-154D-A294-1C4A6A0C8C4F}">
      <dgm:prSet/>
      <dgm:spPr/>
      <dgm:t>
        <a:bodyPr/>
        <a:lstStyle/>
        <a:p>
          <a:endParaRPr lang="en-US"/>
        </a:p>
      </dgm:t>
    </dgm:pt>
    <dgm:pt modelId="{D0CE4870-4911-3248-B7A3-819283BE51E9}">
      <dgm:prSet/>
      <dgm:spPr/>
      <dgm:t>
        <a:bodyPr/>
        <a:lstStyle/>
        <a:p>
          <a:pPr rtl="0"/>
          <a:r>
            <a:rPr lang="en-US" dirty="0" smtClean="0"/>
            <a:t>Spring 1 (week of 1/22 – week of 3/4)  </a:t>
          </a:r>
          <a:endParaRPr lang="en-US" dirty="0"/>
        </a:p>
      </dgm:t>
    </dgm:pt>
    <dgm:pt modelId="{8A77BD21-B444-F44C-8E17-5425C662741D}" type="parTrans" cxnId="{A8154308-231F-064D-A5EB-0C85938F2D3D}">
      <dgm:prSet/>
      <dgm:spPr/>
      <dgm:t>
        <a:bodyPr/>
        <a:lstStyle/>
        <a:p>
          <a:endParaRPr lang="en-US"/>
        </a:p>
      </dgm:t>
    </dgm:pt>
    <dgm:pt modelId="{2FC8BEF0-379E-474A-8058-3E46F0B0F394}" type="sibTrans" cxnId="{A8154308-231F-064D-A5EB-0C85938F2D3D}">
      <dgm:prSet/>
      <dgm:spPr/>
      <dgm:t>
        <a:bodyPr/>
        <a:lstStyle/>
        <a:p>
          <a:endParaRPr lang="en-US"/>
        </a:p>
      </dgm:t>
    </dgm:pt>
    <dgm:pt modelId="{A1256E5C-495D-B24E-90BA-4BE0787AB9C8}">
      <dgm:prSet/>
      <dgm:spPr/>
      <dgm:t>
        <a:bodyPr/>
        <a:lstStyle/>
        <a:p>
          <a:pPr rtl="0"/>
          <a:r>
            <a:rPr lang="en-US" dirty="0" smtClean="0"/>
            <a:t>Spring 2: (week of 3/18 – week of 5/10) </a:t>
          </a:r>
          <a:endParaRPr lang="en-US" dirty="0"/>
        </a:p>
      </dgm:t>
    </dgm:pt>
    <dgm:pt modelId="{B7BB5E40-640E-9A43-86AF-F38CFB05920A}" type="parTrans" cxnId="{B291E7D8-B1C6-CE4B-9E51-0492E78C516A}">
      <dgm:prSet/>
      <dgm:spPr/>
      <dgm:t>
        <a:bodyPr/>
        <a:lstStyle/>
        <a:p>
          <a:endParaRPr lang="en-US"/>
        </a:p>
      </dgm:t>
    </dgm:pt>
    <dgm:pt modelId="{41ED0168-A83B-9545-8B94-A3B67F79D543}" type="sibTrans" cxnId="{B291E7D8-B1C6-CE4B-9E51-0492E78C516A}">
      <dgm:prSet/>
      <dgm:spPr/>
      <dgm:t>
        <a:bodyPr/>
        <a:lstStyle/>
        <a:p>
          <a:endParaRPr lang="en-US"/>
        </a:p>
      </dgm:t>
    </dgm:pt>
    <dgm:pt modelId="{78F3880B-17B1-1D4E-A05A-D63AD5FDF59F}" type="pres">
      <dgm:prSet presAssocID="{0BE88ED6-EA5A-7B44-85A5-7581E9B4AB7B}" presName="Name0" presStyleCnt="0">
        <dgm:presLayoutVars>
          <dgm:dir/>
          <dgm:animLvl val="lvl"/>
          <dgm:resizeHandles val="exact"/>
        </dgm:presLayoutVars>
      </dgm:prSet>
      <dgm:spPr/>
    </dgm:pt>
    <dgm:pt modelId="{16D259D7-9C60-F249-A54D-7BF6775FCDCA}" type="pres">
      <dgm:prSet presAssocID="{6700008B-91EA-714C-A869-8C4A24B427CE}" presName="parTxOnly" presStyleLbl="node1" presStyleIdx="0" presStyleCnt="4" custLinFactY="-35879" custLinFactNeighborX="41453" custLinFactNeighborY="-100000">
        <dgm:presLayoutVars>
          <dgm:chMax val="0"/>
          <dgm:chPref val="0"/>
          <dgm:bulletEnabled val="1"/>
        </dgm:presLayoutVars>
      </dgm:prSet>
      <dgm:spPr/>
    </dgm:pt>
    <dgm:pt modelId="{B2BB1882-DD96-6C42-A0FE-AFBC6DF7C57A}" type="pres">
      <dgm:prSet presAssocID="{9B9D0DE9-45B3-9846-A77D-2860A805D337}" presName="parTxOnlySpace" presStyleCnt="0"/>
      <dgm:spPr/>
    </dgm:pt>
    <dgm:pt modelId="{1646D708-2D24-3C4C-9502-0A31D902C7B5}" type="pres">
      <dgm:prSet presAssocID="{69E9822A-7B22-C042-BB4E-B746E0B7335A}" presName="parTxOnly" presStyleLbl="node1" presStyleIdx="1" presStyleCnt="4" custLinFactNeighborX="28510" custLinFactNeighborY="-49887">
        <dgm:presLayoutVars>
          <dgm:chMax val="0"/>
          <dgm:chPref val="0"/>
          <dgm:bulletEnabled val="1"/>
        </dgm:presLayoutVars>
      </dgm:prSet>
      <dgm:spPr/>
    </dgm:pt>
    <dgm:pt modelId="{BCD7880E-5941-DB4F-B29F-82312BC72CD1}" type="pres">
      <dgm:prSet presAssocID="{8B158F49-AEE6-BF4B-9B0A-A8589005F952}" presName="parTxOnlySpace" presStyleCnt="0"/>
      <dgm:spPr/>
    </dgm:pt>
    <dgm:pt modelId="{6712D663-DF91-2E40-93FF-F0B6CF65B45F}" type="pres">
      <dgm:prSet presAssocID="{D0CE4870-4911-3248-B7A3-819283BE51E9}" presName="parTxOnly" presStyleLbl="node1" presStyleIdx="2" presStyleCnt="4" custLinFactNeighborX="39459" custLinFactNeighborY="45040">
        <dgm:presLayoutVars>
          <dgm:chMax val="0"/>
          <dgm:chPref val="0"/>
          <dgm:bulletEnabled val="1"/>
        </dgm:presLayoutVars>
      </dgm:prSet>
      <dgm:spPr/>
    </dgm:pt>
    <dgm:pt modelId="{3354D208-7B8C-BE49-8C0C-8A0EC86B00ED}" type="pres">
      <dgm:prSet presAssocID="{2FC8BEF0-379E-474A-8058-3E46F0B0F394}" presName="parTxOnlySpace" presStyleCnt="0"/>
      <dgm:spPr/>
    </dgm:pt>
    <dgm:pt modelId="{5B590260-0226-1743-8EC5-7F8A1323B768}" type="pres">
      <dgm:prSet presAssocID="{A1256E5C-495D-B24E-90BA-4BE0787AB9C8}" presName="parTxOnly" presStyleLbl="node1" presStyleIdx="3" presStyleCnt="4" custLinFactY="36352" custLinFactNeighborX="43698" custLinFactNeighborY="100000">
        <dgm:presLayoutVars>
          <dgm:chMax val="0"/>
          <dgm:chPref val="0"/>
          <dgm:bulletEnabled val="1"/>
        </dgm:presLayoutVars>
      </dgm:prSet>
      <dgm:spPr/>
    </dgm:pt>
  </dgm:ptLst>
  <dgm:cxnLst>
    <dgm:cxn modelId="{B4EFDF9E-D653-B94A-BABC-537F952420B2}" type="presOf" srcId="{0BE88ED6-EA5A-7B44-85A5-7581E9B4AB7B}" destId="{78F3880B-17B1-1D4E-A05A-D63AD5FDF59F}" srcOrd="0" destOrd="0" presId="urn:microsoft.com/office/officeart/2005/8/layout/chevron1"/>
    <dgm:cxn modelId="{E65493FF-F94F-154D-A294-1C4A6A0C8C4F}" srcId="{0BE88ED6-EA5A-7B44-85A5-7581E9B4AB7B}" destId="{69E9822A-7B22-C042-BB4E-B746E0B7335A}" srcOrd="1" destOrd="0" parTransId="{4F12426F-FF5E-5D4F-93CF-03CC8F7012D5}" sibTransId="{8B158F49-AEE6-BF4B-9B0A-A8589005F952}"/>
    <dgm:cxn modelId="{B291E7D8-B1C6-CE4B-9E51-0492E78C516A}" srcId="{0BE88ED6-EA5A-7B44-85A5-7581E9B4AB7B}" destId="{A1256E5C-495D-B24E-90BA-4BE0787AB9C8}" srcOrd="3" destOrd="0" parTransId="{B7BB5E40-640E-9A43-86AF-F38CFB05920A}" sibTransId="{41ED0168-A83B-9545-8B94-A3B67F79D543}"/>
    <dgm:cxn modelId="{3880C546-6857-B14A-9876-7136D65AB4D1}" srcId="{0BE88ED6-EA5A-7B44-85A5-7581E9B4AB7B}" destId="{6700008B-91EA-714C-A869-8C4A24B427CE}" srcOrd="0" destOrd="0" parTransId="{6704A71E-EFBB-EC4D-BD38-143D753CC598}" sibTransId="{9B9D0DE9-45B3-9846-A77D-2860A805D337}"/>
    <dgm:cxn modelId="{A8154308-231F-064D-A5EB-0C85938F2D3D}" srcId="{0BE88ED6-EA5A-7B44-85A5-7581E9B4AB7B}" destId="{D0CE4870-4911-3248-B7A3-819283BE51E9}" srcOrd="2" destOrd="0" parTransId="{8A77BD21-B444-F44C-8E17-5425C662741D}" sibTransId="{2FC8BEF0-379E-474A-8058-3E46F0B0F394}"/>
    <dgm:cxn modelId="{22BD02D2-2641-3642-9E16-59E8623370A5}" type="presOf" srcId="{A1256E5C-495D-B24E-90BA-4BE0787AB9C8}" destId="{5B590260-0226-1743-8EC5-7F8A1323B768}" srcOrd="0" destOrd="0" presId="urn:microsoft.com/office/officeart/2005/8/layout/chevron1"/>
    <dgm:cxn modelId="{975C50A4-B82B-8048-8D65-CA1282177D34}" type="presOf" srcId="{6700008B-91EA-714C-A869-8C4A24B427CE}" destId="{16D259D7-9C60-F249-A54D-7BF6775FCDCA}" srcOrd="0" destOrd="0" presId="urn:microsoft.com/office/officeart/2005/8/layout/chevron1"/>
    <dgm:cxn modelId="{5866A9F9-A257-744D-90AD-2FF13B2C0039}" type="presOf" srcId="{D0CE4870-4911-3248-B7A3-819283BE51E9}" destId="{6712D663-DF91-2E40-93FF-F0B6CF65B45F}" srcOrd="0" destOrd="0" presId="urn:microsoft.com/office/officeart/2005/8/layout/chevron1"/>
    <dgm:cxn modelId="{F7E6F9F2-FA67-904F-A49D-5D8C6A64A064}" type="presOf" srcId="{69E9822A-7B22-C042-BB4E-B746E0B7335A}" destId="{1646D708-2D24-3C4C-9502-0A31D902C7B5}" srcOrd="0" destOrd="0" presId="urn:microsoft.com/office/officeart/2005/8/layout/chevron1"/>
    <dgm:cxn modelId="{E14C6B5B-5F4E-C94E-AD0A-7326102D5D03}" type="presParOf" srcId="{78F3880B-17B1-1D4E-A05A-D63AD5FDF59F}" destId="{16D259D7-9C60-F249-A54D-7BF6775FCDCA}" srcOrd="0" destOrd="0" presId="urn:microsoft.com/office/officeart/2005/8/layout/chevron1"/>
    <dgm:cxn modelId="{802DFD9E-F242-D542-B1C6-F1B9C89328EC}" type="presParOf" srcId="{78F3880B-17B1-1D4E-A05A-D63AD5FDF59F}" destId="{B2BB1882-DD96-6C42-A0FE-AFBC6DF7C57A}" srcOrd="1" destOrd="0" presId="urn:microsoft.com/office/officeart/2005/8/layout/chevron1"/>
    <dgm:cxn modelId="{49E1D7AF-F1B6-7646-AA26-F5DE773B75B8}" type="presParOf" srcId="{78F3880B-17B1-1D4E-A05A-D63AD5FDF59F}" destId="{1646D708-2D24-3C4C-9502-0A31D902C7B5}" srcOrd="2" destOrd="0" presId="urn:microsoft.com/office/officeart/2005/8/layout/chevron1"/>
    <dgm:cxn modelId="{75CAFF3E-84E9-B546-81D8-F54064E6E564}" type="presParOf" srcId="{78F3880B-17B1-1D4E-A05A-D63AD5FDF59F}" destId="{BCD7880E-5941-DB4F-B29F-82312BC72CD1}" srcOrd="3" destOrd="0" presId="urn:microsoft.com/office/officeart/2005/8/layout/chevron1"/>
    <dgm:cxn modelId="{742EC96C-4B66-4743-98F4-C25DC48E93BA}" type="presParOf" srcId="{78F3880B-17B1-1D4E-A05A-D63AD5FDF59F}" destId="{6712D663-DF91-2E40-93FF-F0B6CF65B45F}" srcOrd="4" destOrd="0" presId="urn:microsoft.com/office/officeart/2005/8/layout/chevron1"/>
    <dgm:cxn modelId="{DCDF5B7A-EE38-304A-BD43-1C098B0E25F7}" type="presParOf" srcId="{78F3880B-17B1-1D4E-A05A-D63AD5FDF59F}" destId="{3354D208-7B8C-BE49-8C0C-8A0EC86B00ED}" srcOrd="5" destOrd="0" presId="urn:microsoft.com/office/officeart/2005/8/layout/chevron1"/>
    <dgm:cxn modelId="{7ABD4652-26CB-5B4D-BEA0-ACF80D6B8039}" type="presParOf" srcId="{78F3880B-17B1-1D4E-A05A-D63AD5FDF59F}" destId="{5B590260-0226-1743-8EC5-7F8A1323B76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41D54B-3A6F-D646-8BBB-F4B818084131}" type="doc">
      <dgm:prSet loTypeId="urn:microsoft.com/office/officeart/2005/8/layout/hList6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7065DEF-63EB-054B-8E6A-3D4479BA40B7}">
      <dgm:prSet/>
      <dgm:spPr/>
      <dgm:t>
        <a:bodyPr/>
        <a:lstStyle/>
        <a:p>
          <a:pPr rtl="0"/>
          <a:r>
            <a:rPr lang="en-US" dirty="0" smtClean="0"/>
            <a:t>“This experience achieved what it was supposed to – preparing us to get ready for our next rotation setting. It was nice to have a “practice” round that felt so realistic. I really appreciated the feedback that my SP returned, including both the encouragements and the constructive criticisms.”</a:t>
          </a:r>
          <a:endParaRPr lang="en-US" dirty="0"/>
        </a:p>
      </dgm:t>
    </dgm:pt>
    <dgm:pt modelId="{E783491C-CC63-3D4F-92B3-C6BF037D29E3}" type="parTrans" cxnId="{945B7427-2A0D-394B-897B-DA91057126ED}">
      <dgm:prSet/>
      <dgm:spPr/>
      <dgm:t>
        <a:bodyPr/>
        <a:lstStyle/>
        <a:p>
          <a:endParaRPr lang="en-US"/>
        </a:p>
      </dgm:t>
    </dgm:pt>
    <dgm:pt modelId="{EB09D628-0F2E-8043-92C1-6B3F14082F3D}" type="sibTrans" cxnId="{945B7427-2A0D-394B-897B-DA91057126ED}">
      <dgm:prSet/>
      <dgm:spPr/>
      <dgm:t>
        <a:bodyPr/>
        <a:lstStyle/>
        <a:p>
          <a:endParaRPr lang="en-US"/>
        </a:p>
      </dgm:t>
    </dgm:pt>
    <dgm:pt modelId="{406BCD29-416A-094E-98CE-A293052663FB}">
      <dgm:prSet/>
      <dgm:spPr/>
      <dgm:t>
        <a:bodyPr/>
        <a:lstStyle/>
        <a:p>
          <a:pPr rtl="0"/>
          <a:r>
            <a:rPr lang="en-US" dirty="0" smtClean="0"/>
            <a:t>“I love the standardized patients and have learned a lot from them. The feedback they provide is extremely helpful and I love that they can pick up on both my strengths and weaknesses. It was an amazing experience!”</a:t>
          </a:r>
          <a:endParaRPr lang="en-US" dirty="0"/>
        </a:p>
      </dgm:t>
    </dgm:pt>
    <dgm:pt modelId="{A6C6246E-EE19-654A-A990-BBB179CB4F74}" type="parTrans" cxnId="{61F18EA4-F87C-8543-A2C1-43D717EAAF77}">
      <dgm:prSet/>
      <dgm:spPr/>
      <dgm:t>
        <a:bodyPr/>
        <a:lstStyle/>
        <a:p>
          <a:endParaRPr lang="en-US"/>
        </a:p>
      </dgm:t>
    </dgm:pt>
    <dgm:pt modelId="{B85AD04E-DD7C-0645-A895-A46FD0FA40FC}" type="sibTrans" cxnId="{61F18EA4-F87C-8543-A2C1-43D717EAAF77}">
      <dgm:prSet/>
      <dgm:spPr/>
      <dgm:t>
        <a:bodyPr/>
        <a:lstStyle/>
        <a:p>
          <a:endParaRPr lang="en-US"/>
        </a:p>
      </dgm:t>
    </dgm:pt>
    <dgm:pt modelId="{8B04C0E0-3153-5A47-A6ED-90E67BB1E9E1}" type="pres">
      <dgm:prSet presAssocID="{F741D54B-3A6F-D646-8BBB-F4B818084131}" presName="Name0" presStyleCnt="0">
        <dgm:presLayoutVars>
          <dgm:dir/>
          <dgm:resizeHandles val="exact"/>
        </dgm:presLayoutVars>
      </dgm:prSet>
      <dgm:spPr/>
    </dgm:pt>
    <dgm:pt modelId="{A84CBE1C-81F4-EA4E-9ABE-175D938BB7AF}" type="pres">
      <dgm:prSet presAssocID="{E7065DEF-63EB-054B-8E6A-3D4479BA40B7}" presName="node" presStyleLbl="node1" presStyleIdx="0" presStyleCnt="2">
        <dgm:presLayoutVars>
          <dgm:bulletEnabled val="1"/>
        </dgm:presLayoutVars>
      </dgm:prSet>
      <dgm:spPr/>
    </dgm:pt>
    <dgm:pt modelId="{06F1C011-C34B-C94C-A60D-B7A6CF15941B}" type="pres">
      <dgm:prSet presAssocID="{EB09D628-0F2E-8043-92C1-6B3F14082F3D}" presName="sibTrans" presStyleCnt="0"/>
      <dgm:spPr/>
    </dgm:pt>
    <dgm:pt modelId="{79EEDDB5-9AA7-9143-82E3-328789BA8CB8}" type="pres">
      <dgm:prSet presAssocID="{406BCD29-416A-094E-98CE-A293052663FB}" presName="node" presStyleLbl="node1" presStyleIdx="1" presStyleCnt="2">
        <dgm:presLayoutVars>
          <dgm:bulletEnabled val="1"/>
        </dgm:presLayoutVars>
      </dgm:prSet>
      <dgm:spPr/>
    </dgm:pt>
  </dgm:ptLst>
  <dgm:cxnLst>
    <dgm:cxn modelId="{3D34854C-2CDB-E841-A7B9-F8797673B5E8}" type="presOf" srcId="{F741D54B-3A6F-D646-8BBB-F4B818084131}" destId="{8B04C0E0-3153-5A47-A6ED-90E67BB1E9E1}" srcOrd="0" destOrd="0" presId="urn:microsoft.com/office/officeart/2005/8/layout/hList6"/>
    <dgm:cxn modelId="{D0B7D6A6-5B27-7542-B814-376EE61EC53A}" type="presOf" srcId="{E7065DEF-63EB-054B-8E6A-3D4479BA40B7}" destId="{A84CBE1C-81F4-EA4E-9ABE-175D938BB7AF}" srcOrd="0" destOrd="0" presId="urn:microsoft.com/office/officeart/2005/8/layout/hList6"/>
    <dgm:cxn modelId="{945B7427-2A0D-394B-897B-DA91057126ED}" srcId="{F741D54B-3A6F-D646-8BBB-F4B818084131}" destId="{E7065DEF-63EB-054B-8E6A-3D4479BA40B7}" srcOrd="0" destOrd="0" parTransId="{E783491C-CC63-3D4F-92B3-C6BF037D29E3}" sibTransId="{EB09D628-0F2E-8043-92C1-6B3F14082F3D}"/>
    <dgm:cxn modelId="{4395DB98-8B0F-6C42-8804-3907F37F5835}" type="presOf" srcId="{406BCD29-416A-094E-98CE-A293052663FB}" destId="{79EEDDB5-9AA7-9143-82E3-328789BA8CB8}" srcOrd="0" destOrd="0" presId="urn:microsoft.com/office/officeart/2005/8/layout/hList6"/>
    <dgm:cxn modelId="{61F18EA4-F87C-8543-A2C1-43D717EAAF77}" srcId="{F741D54B-3A6F-D646-8BBB-F4B818084131}" destId="{406BCD29-416A-094E-98CE-A293052663FB}" srcOrd="1" destOrd="0" parTransId="{A6C6246E-EE19-654A-A990-BBB179CB4F74}" sibTransId="{B85AD04E-DD7C-0645-A895-A46FD0FA40FC}"/>
    <dgm:cxn modelId="{3C48C000-8BBD-FB4F-AC50-79D450098152}" type="presParOf" srcId="{8B04C0E0-3153-5A47-A6ED-90E67BB1E9E1}" destId="{A84CBE1C-81F4-EA4E-9ABE-175D938BB7AF}" srcOrd="0" destOrd="0" presId="urn:microsoft.com/office/officeart/2005/8/layout/hList6"/>
    <dgm:cxn modelId="{FE044B2B-6336-7444-9855-8DE06C17F720}" type="presParOf" srcId="{8B04C0E0-3153-5A47-A6ED-90E67BB1E9E1}" destId="{06F1C011-C34B-C94C-A60D-B7A6CF15941B}" srcOrd="1" destOrd="0" presId="urn:microsoft.com/office/officeart/2005/8/layout/hList6"/>
    <dgm:cxn modelId="{E1A8BB36-36AE-E547-83AF-A913B50D5D14}" type="presParOf" srcId="{8B04C0E0-3153-5A47-A6ED-90E67BB1E9E1}" destId="{79EEDDB5-9AA7-9143-82E3-328789BA8CB8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FF604D-6BB7-4707-BA46-79F8EA5FD905}">
      <dsp:nvSpPr>
        <dsp:cNvPr id="0" name=""/>
        <dsp:cNvSpPr/>
      </dsp:nvSpPr>
      <dsp:spPr>
        <a:xfrm>
          <a:off x="2" y="0"/>
          <a:ext cx="4791201" cy="6048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baseline="0" dirty="0" smtClean="0"/>
            <a:t>Year 1 </a:t>
          </a:r>
          <a:endParaRPr lang="en-US" sz="2100" kern="1200" dirty="0"/>
        </a:p>
      </dsp:txBody>
      <dsp:txXfrm>
        <a:off x="2" y="0"/>
        <a:ext cx="4791201" cy="604800"/>
      </dsp:txXfrm>
    </dsp:sp>
    <dsp:sp modelId="{FBA7DB05-EF53-40F1-A619-3954A463F830}">
      <dsp:nvSpPr>
        <dsp:cNvPr id="0" name=""/>
        <dsp:cNvSpPr/>
      </dsp:nvSpPr>
      <dsp:spPr>
        <a:xfrm>
          <a:off x="50" y="691116"/>
          <a:ext cx="4791201" cy="415044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Professional Issues in Genetic Counseling (Year)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smtClean="0"/>
            <a:t>Genetic Counseling Seminar (Year)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Clinical Applications in Human Genetics (Fall)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Embryology, Teratology, and Prenatal Genetics (Fall)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Counseling Techniques (Fall)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Genetic Diagnosis and Laboratory Methods (Spring)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Clinical Genetics  (Spring)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Cancer Genetic Counseling (Spring)</a:t>
          </a:r>
          <a:endParaRPr lang="en-US" sz="2100" kern="1200" dirty="0"/>
        </a:p>
      </dsp:txBody>
      <dsp:txXfrm>
        <a:off x="50" y="691116"/>
        <a:ext cx="4791201" cy="4150440"/>
      </dsp:txXfrm>
    </dsp:sp>
    <dsp:sp modelId="{A878BAAE-FE74-4D3A-9F96-34CA571F0220}">
      <dsp:nvSpPr>
        <dsp:cNvPr id="0" name=""/>
        <dsp:cNvSpPr/>
      </dsp:nvSpPr>
      <dsp:spPr>
        <a:xfrm>
          <a:off x="5462020" y="0"/>
          <a:ext cx="4791201" cy="60480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baseline="0" dirty="0" smtClean="0"/>
            <a:t>Year 2 </a:t>
          </a:r>
          <a:endParaRPr lang="en-US" sz="2100" kern="1200" dirty="0"/>
        </a:p>
      </dsp:txBody>
      <dsp:txXfrm>
        <a:off x="5462020" y="0"/>
        <a:ext cx="4791201" cy="604800"/>
      </dsp:txXfrm>
    </dsp:sp>
    <dsp:sp modelId="{387D0DCD-67EA-454D-95A6-5866109C1B36}">
      <dsp:nvSpPr>
        <dsp:cNvPr id="0" name=""/>
        <dsp:cNvSpPr/>
      </dsp:nvSpPr>
      <dsp:spPr>
        <a:xfrm>
          <a:off x="5447023" y="709585"/>
          <a:ext cx="4791201" cy="4150440"/>
        </a:xfrm>
        <a:prstGeom prst="rect">
          <a:avLst/>
        </a:prstGeom>
        <a:solidFill>
          <a:schemeClr val="accent5">
            <a:tint val="40000"/>
            <a:alpha val="90000"/>
            <a:hueOff val="-6739760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0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Advanced Genetic Counseling (Year)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smtClean="0"/>
            <a:t>Genetic Counseling Seminar (Year)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Metabolic Genetics / Advanced Risk Assessment (Fall)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smtClean="0"/>
            <a:t>Research Methodology and/or Biostatistics elective (Fall)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smtClean="0"/>
            <a:t>Counseling, Education, and/or Public Health elective (Fall)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Advanced Topics in Medical Genetics (Spring)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baseline="0" dirty="0" smtClean="0"/>
            <a:t>Social, Cultural, and Ethical Issues in Genetics (Spring)</a:t>
          </a:r>
          <a:endParaRPr lang="en-US" sz="2100" kern="1200" dirty="0"/>
        </a:p>
      </dsp:txBody>
      <dsp:txXfrm>
        <a:off x="5447023" y="709585"/>
        <a:ext cx="4791201" cy="4150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259D7-9C60-F249-A54D-7BF6775FCDCA}">
      <dsp:nvSpPr>
        <dsp:cNvPr id="0" name=""/>
        <dsp:cNvSpPr/>
      </dsp:nvSpPr>
      <dsp:spPr>
        <a:xfrm>
          <a:off x="130260" y="329206"/>
          <a:ext cx="3017327" cy="1206930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Fall 1 (week of 9/3- week of 10/17)  </a:t>
          </a:r>
          <a:endParaRPr lang="en-US" sz="2100" kern="1200" dirty="0"/>
        </a:p>
      </dsp:txBody>
      <dsp:txXfrm>
        <a:off x="733725" y="329206"/>
        <a:ext cx="1810397" cy="1206930"/>
      </dsp:txXfrm>
    </dsp:sp>
    <dsp:sp modelId="{1646D708-2D24-3C4C-9502-0A31D902C7B5}">
      <dsp:nvSpPr>
        <dsp:cNvPr id="0" name=""/>
        <dsp:cNvSpPr/>
      </dsp:nvSpPr>
      <dsp:spPr>
        <a:xfrm>
          <a:off x="2806802" y="1367070"/>
          <a:ext cx="3017327" cy="1206930"/>
        </a:xfrm>
        <a:prstGeom prst="chevron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Fall 2 (week of 10/22 - week of 12/17) </a:t>
          </a:r>
          <a:endParaRPr lang="en-US" sz="2100" kern="1200" dirty="0"/>
        </a:p>
      </dsp:txBody>
      <dsp:txXfrm>
        <a:off x="3410267" y="1367070"/>
        <a:ext cx="1810397" cy="1206930"/>
      </dsp:txXfrm>
    </dsp:sp>
    <dsp:sp modelId="{6712D663-DF91-2E40-93FF-F0B6CF65B45F}">
      <dsp:nvSpPr>
        <dsp:cNvPr id="0" name=""/>
        <dsp:cNvSpPr/>
      </dsp:nvSpPr>
      <dsp:spPr>
        <a:xfrm>
          <a:off x="5555433" y="2512773"/>
          <a:ext cx="3017327" cy="1206930"/>
        </a:xfrm>
        <a:prstGeom prst="chevron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Spring 1 (week of 1/22 – week of 3/4)  </a:t>
          </a:r>
          <a:endParaRPr lang="en-US" sz="2100" kern="1200" dirty="0"/>
        </a:p>
      </dsp:txBody>
      <dsp:txXfrm>
        <a:off x="6158898" y="2512773"/>
        <a:ext cx="1810397" cy="1206930"/>
      </dsp:txXfrm>
    </dsp:sp>
    <dsp:sp modelId="{5B590260-0226-1743-8EC5-7F8A1323B768}">
      <dsp:nvSpPr>
        <dsp:cNvPr id="0" name=""/>
        <dsp:cNvSpPr/>
      </dsp:nvSpPr>
      <dsp:spPr>
        <a:xfrm>
          <a:off x="8157150" y="3614846"/>
          <a:ext cx="3017327" cy="1206930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Spring 2: (week of 3/18 – week of 5/10) </a:t>
          </a:r>
          <a:endParaRPr lang="en-US" sz="2100" kern="1200" dirty="0"/>
        </a:p>
      </dsp:txBody>
      <dsp:txXfrm>
        <a:off x="8760615" y="3614846"/>
        <a:ext cx="1810397" cy="1206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4CBE1C-81F4-EA4E-9ABE-175D938BB7AF}">
      <dsp:nvSpPr>
        <dsp:cNvPr id="0" name=""/>
        <dsp:cNvSpPr/>
      </dsp:nvSpPr>
      <dsp:spPr>
        <a:xfrm rot="16200000">
          <a:off x="309436" y="-304131"/>
          <a:ext cx="4494727" cy="5102989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045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“This experience achieved what it was supposed to – preparing us to get ready for our next rotation setting. It was nice to have a “practice” round that felt so realistic. I really appreciated the feedback that my SP returned, including both the encouragements and the constructive criticisms.”</a:t>
          </a:r>
          <a:endParaRPr lang="en-US" sz="2300" kern="1200" dirty="0"/>
        </a:p>
      </dsp:txBody>
      <dsp:txXfrm rot="5400000">
        <a:off x="5305" y="898945"/>
        <a:ext cx="5102989" cy="2696837"/>
      </dsp:txXfrm>
    </dsp:sp>
    <dsp:sp modelId="{79EEDDB5-9AA7-9143-82E3-328789BA8CB8}">
      <dsp:nvSpPr>
        <dsp:cNvPr id="0" name=""/>
        <dsp:cNvSpPr/>
      </dsp:nvSpPr>
      <dsp:spPr>
        <a:xfrm rot="16200000">
          <a:off x="5795149" y="-304131"/>
          <a:ext cx="4494727" cy="5102989"/>
        </a:xfrm>
        <a:prstGeom prst="flowChartManualOperati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045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“I love the standardized patients and have learned a lot from them. The feedback they provide is extremely helpful and I love that they can pick up on both my strengths and weaknesses. It was an amazing experience!”</a:t>
          </a:r>
          <a:endParaRPr lang="en-US" sz="2300" kern="1200" dirty="0"/>
        </a:p>
      </dsp:txBody>
      <dsp:txXfrm rot="5400000">
        <a:off x="5491018" y="898945"/>
        <a:ext cx="5102989" cy="2696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A0B9B-8527-AE4C-8F13-AED878149A2B}" type="datetimeFigureOut">
              <a:rPr lang="en-US" smtClean="0"/>
              <a:t>3/28/19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14791-AE3F-9847-81DD-A5B0A06C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3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B91A-F943-F749-A874-F2716F0A77D7}" type="datetimeFigureOut">
              <a:rPr lang="en-US" smtClean="0"/>
              <a:t>3/28/19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F2E3D-A142-A946-8991-FB49FDB41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8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13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3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4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6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84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4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91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9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6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19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9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F2E3D-A142-A946-8991-FB49FDB419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8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53C794-794B-1547-9EFC-622BDAF88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5369D48-8834-6C4D-B355-87831C6EE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B01E884-357B-0248-BA64-15B3AB8F1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24F89C7-0A5C-4E40-B7C1-44E66E326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BF07147-911B-374D-B03F-54A40D911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2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F56B4F-5E6D-0740-898B-E448948B3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DE67D2F-043E-F342-80BC-4E1B920A6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80FDF64-7951-9443-AAD5-0B6E84256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0EFDD5E-E141-4E4F-9318-034314EAF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D5385BF-5748-3E4B-9098-DBCD82D73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4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2FE387-52FD-2445-8E41-9D68E21A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64A7F57-E44C-A440-AD73-A93946EA7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A4A8FF9-2F74-7140-B7C0-587A7A2A5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75EFF8A-6E86-F541-A5B6-18982FE8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5707FD6-F4FF-D646-B6A9-0033814A4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2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168AE5-DEF2-5341-B430-1A0BBE152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5BF8FA6-CFD7-BE48-ADF1-F3852CEE5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00F9DCB-2C7B-9843-B2E9-51D23CC4E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E9A3AAD-EC3E-ED4F-AEB1-213407157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E2C488F-EBA5-C348-876C-E4EE4DB99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5D07F79-9EBF-F54B-AB50-2F0F18663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6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4F1C15-0FD1-9B4D-8BD5-E0D8B06F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F90758-E63F-E84E-A3A5-60A7E8702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F4DD90B-4A6A-F343-BECB-D97FA6E22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C9A7AB8-D8F4-C347-B190-C6F03C216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30A2977-69EC-6447-9184-5D4DA6017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9788384-B067-0A4E-99FF-44E4664DB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F1DFF1F-2135-0C44-86E2-B18B3EE0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32C5A8B-69AE-5A45-AC80-DC33C789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2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483B28-86DE-504A-B3A1-595366ED1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1BB152-47CE-E44E-A028-59C785F9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D75CCE7-DD04-F842-90A9-5922B497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8EFA27-53E0-3D4F-B762-72B196018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6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4C09A0A-96D0-0A48-9991-32989952D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D6F178C-3DC5-114B-B7DF-A1477B371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1C8FC86-2C6A-0740-883D-059BFEC11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39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F13855-DE9B-3543-90A6-8FCC8290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113290-F0CE-CC47-AECE-DDD32B94A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B2F69CF-95C8-294B-A8F9-F98A3BC7B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5ABF322-4FC4-7D40-A139-0709B3DFA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0B7ED1C-362B-6748-B8B1-902214FD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A6C0B5B-62F0-2443-B523-104CB96C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63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03F730-C563-C04B-9B99-DAAD71900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E7F3CFE-3D33-6F49-AE7E-6624F0C52F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4C9BF51-BF60-9848-AE93-1CDCDC890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C45A3E0-7412-3F47-A286-5E1C16D5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0724885-695D-8341-B95E-A4EBA9157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4E93EF1-EED5-984E-83AA-6ABE50029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1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7F5762-8517-3445-AC2A-5753ED01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DE7F6CA-257C-134C-9903-F3E0660C4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10ED90-275B-3F41-9A38-EF33412A0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42B557A-F29D-DD44-A71B-058A94C0F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BAF146-FF3A-AC47-9341-A9CDD187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49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92F3AC6-3CFB-3C42-8F4B-D43D9AE84D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1CBE86A-477A-A141-B273-1213513E2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522E204-F651-0343-B897-F95B802D5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53ECF75-EC04-3948-8B5B-142A1076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CAD27F0-40B0-E046-B581-ECF3FBEE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1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B8E8A12-3B93-5848-A118-8F4C1496D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89907B4-9A8E-5A43-8378-2B2F903B3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17C007-F609-A144-AD5C-2412EF155B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86D54-12CA-114D-8F9A-6DA619CC7455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8C593B-0D6E-FC46-AB62-2FF6E58FC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6A09D8-2D63-8245-8392-8FB6999A6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26DAD-9E2C-B246-9A92-AF49DD7E8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9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s://www.nsgc.org/p/cm/ld/fid=68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diagramData" Target="../diagrams/data2.xml"/><Relationship Id="rId6" Type="http://schemas.openxmlformats.org/officeDocument/2006/relationships/diagramLayout" Target="../diagrams/layout2.xml"/><Relationship Id="rId7" Type="http://schemas.openxmlformats.org/officeDocument/2006/relationships/diagramQuickStyle" Target="../diagrams/quickStyle2.xml"/><Relationship Id="rId8" Type="http://schemas.openxmlformats.org/officeDocument/2006/relationships/diagramColors" Target="../diagrams/colors2.xml"/><Relationship Id="rId9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diagramData" Target="../diagrams/data3.xml"/><Relationship Id="rId6" Type="http://schemas.openxmlformats.org/officeDocument/2006/relationships/diagramLayout" Target="../diagrams/layout3.xml"/><Relationship Id="rId7" Type="http://schemas.openxmlformats.org/officeDocument/2006/relationships/diagramQuickStyle" Target="../diagrams/quickStyle3.xml"/><Relationship Id="rId8" Type="http://schemas.openxmlformats.org/officeDocument/2006/relationships/diagramColors" Target="../diagrams/colors3.xml"/><Relationship Id="rId9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161602A-E577-FB4E-BD21-7183B1D344F9}"/>
              </a:ext>
            </a:extLst>
          </p:cNvPr>
          <p:cNvSpPr/>
          <p:nvPr/>
        </p:nvSpPr>
        <p:spPr>
          <a:xfrm>
            <a:off x="9285890" y="0"/>
            <a:ext cx="3901964" cy="6858000"/>
          </a:xfrm>
          <a:prstGeom prst="rect">
            <a:avLst/>
          </a:pr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81BD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E8BBC00-680B-774F-9738-53FC5D6822A5}"/>
              </a:ext>
            </a:extLst>
          </p:cNvPr>
          <p:cNvSpPr txBox="1"/>
          <p:nvPr/>
        </p:nvSpPr>
        <p:spPr>
          <a:xfrm>
            <a:off x="193536" y="1411356"/>
            <a:ext cx="9119762" cy="2117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3400" dirty="0" smtClean="0"/>
              <a:t>Simulation Learning Experiences in </a:t>
            </a:r>
          </a:p>
          <a:p>
            <a:pPr algn="r">
              <a:lnSpc>
                <a:spcPct val="150000"/>
              </a:lnSpc>
            </a:pPr>
            <a:r>
              <a:rPr lang="en-US" sz="3400" dirty="0" smtClean="0"/>
              <a:t>Genetic Counseling Training</a:t>
            </a:r>
            <a:endParaRPr lang="en-US" sz="2800" dirty="0"/>
          </a:p>
          <a:p>
            <a:pPr algn="ctr">
              <a:lnSpc>
                <a:spcPct val="150000"/>
              </a:lnSpc>
            </a:pPr>
            <a:endParaRPr lang="en-US" sz="2200" dirty="0">
              <a:latin typeface="+mj-lt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9F679E17-FBDD-7742-97E7-C2BFDF7469FA}"/>
              </a:ext>
            </a:extLst>
          </p:cNvPr>
          <p:cNvCxnSpPr/>
          <p:nvPr/>
        </p:nvCxnSpPr>
        <p:spPr>
          <a:xfrm>
            <a:off x="3793787" y="3093396"/>
            <a:ext cx="5238092" cy="20294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8AFD6E1-4CA1-1144-A9BD-83298FCDB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36" y="5092067"/>
            <a:ext cx="3349571" cy="16120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84666" y="3696704"/>
            <a:ext cx="573509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Kathleen B. Swenson, MS, MPH, CGC</a:t>
            </a:r>
          </a:p>
          <a:p>
            <a:pPr algn="r"/>
            <a:r>
              <a:rPr lang="en-US" sz="2000" dirty="0"/>
              <a:t>Program Director, Boston University</a:t>
            </a:r>
          </a:p>
          <a:p>
            <a:pPr algn="r"/>
            <a:r>
              <a:rPr lang="en-US" sz="2000" dirty="0"/>
              <a:t>Assistant Professor, Medical </a:t>
            </a:r>
            <a:r>
              <a:rPr lang="en-US" sz="2000" dirty="0" smtClean="0"/>
              <a:t>Sciences </a:t>
            </a:r>
            <a:r>
              <a:rPr lang="en-US" sz="2000" dirty="0"/>
              <a:t>and </a:t>
            </a:r>
            <a:r>
              <a:rPr lang="en-US" sz="2000" dirty="0" smtClean="0"/>
              <a:t>Education</a:t>
            </a:r>
          </a:p>
          <a:p>
            <a:pPr algn="r"/>
            <a:endParaRPr lang="en-US" sz="2000" dirty="0"/>
          </a:p>
          <a:p>
            <a:pPr algn="r"/>
            <a:r>
              <a:rPr lang="en-US" sz="2000" dirty="0" smtClean="0"/>
              <a:t>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Annual </a:t>
            </a:r>
            <a:r>
              <a:rPr lang="en-US" sz="2000" dirty="0" smtClean="0"/>
              <a:t>As</a:t>
            </a:r>
            <a:r>
              <a:rPr lang="en-US" sz="2000" dirty="0" smtClean="0"/>
              <a:t>sessment Symposium</a:t>
            </a:r>
            <a:endParaRPr lang="en-US" sz="2000" dirty="0" smtClean="0"/>
          </a:p>
          <a:p>
            <a:pPr algn="r"/>
            <a:r>
              <a:rPr lang="en-US" sz="2000" dirty="0" smtClean="0"/>
              <a:t>March 29, 2019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885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</a:t>
            </a:r>
            <a:endParaRPr lang="en-US" sz="6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57" y="1309621"/>
            <a:ext cx="7134509" cy="532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154243" y="1528997"/>
          <a:ext cx="10253272" cy="4927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209800" y="648237"/>
            <a:ext cx="79248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450">
              <a:lnSpc>
                <a:spcPct val="81000"/>
              </a:lnSpc>
            </a:pPr>
            <a:r>
              <a:rPr lang="en-US" sz="3600">
                <a:solidFill>
                  <a:schemeClr val="bg1"/>
                </a:solidFill>
                <a:latin typeface="Franklin Gothic Medium" pitchFamily="34" charset="0"/>
              </a:rPr>
              <a:t>2 Year, Full-Time Program (48 credits)</a:t>
            </a:r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1728952" y="6388608"/>
            <a:ext cx="533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Franklin Gothic Medium" pitchFamily="34" charset="0"/>
              </a:rPr>
              <a:t> </a:t>
            </a:r>
            <a:endParaRPr lang="en-US" sz="1400" dirty="0">
              <a:latin typeface="Franklin Gothic Medium" pitchFamily="34" charset="0"/>
            </a:endParaRPr>
          </a:p>
        </p:txBody>
      </p:sp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6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</a:t>
            </a:r>
            <a:endParaRPr lang="en-US" sz="6000" dirty="0"/>
          </a:p>
        </p:txBody>
      </p:sp>
      <p:sp>
        <p:nvSpPr>
          <p:cNvPr id="9" name="Straight Connector 3"/>
          <p:cNvSpPr/>
          <p:nvPr/>
        </p:nvSpPr>
        <p:spPr>
          <a:xfrm>
            <a:off x="7148119" y="3335998"/>
            <a:ext cx="257467" cy="287590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875901"/>
                </a:lnTo>
                <a:lnTo>
                  <a:pt x="257467" y="2875901"/>
                </a:lnTo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Straight Connector 4"/>
          <p:cNvSpPr/>
          <p:nvPr/>
        </p:nvSpPr>
        <p:spPr>
          <a:xfrm>
            <a:off x="7148119" y="3335998"/>
            <a:ext cx="257467" cy="115997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59976"/>
                </a:lnTo>
                <a:lnTo>
                  <a:pt x="257467" y="1159976"/>
                </a:lnTo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traight Connector 5"/>
          <p:cNvSpPr/>
          <p:nvPr/>
        </p:nvSpPr>
        <p:spPr>
          <a:xfrm>
            <a:off x="5593746" y="2117320"/>
            <a:ext cx="2240952" cy="3604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80227"/>
                </a:lnTo>
                <a:lnTo>
                  <a:pt x="2240952" y="180227"/>
                </a:lnTo>
                <a:lnTo>
                  <a:pt x="2240952" y="360454"/>
                </a:lnTo>
              </a:path>
            </a:pathLst>
          </a:custGeom>
          <a:noFill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Straight Connector 6"/>
          <p:cNvSpPr/>
          <p:nvPr/>
        </p:nvSpPr>
        <p:spPr>
          <a:xfrm>
            <a:off x="4977859" y="3335998"/>
            <a:ext cx="257467" cy="10251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25157"/>
                </a:lnTo>
                <a:lnTo>
                  <a:pt x="257467" y="1025157"/>
                </a:lnTo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Straight Connector 7"/>
          <p:cNvSpPr/>
          <p:nvPr/>
        </p:nvSpPr>
        <p:spPr>
          <a:xfrm>
            <a:off x="5548026" y="2117320"/>
            <a:ext cx="91440" cy="3604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80227"/>
                </a:lnTo>
                <a:lnTo>
                  <a:pt x="116411" y="180227"/>
                </a:lnTo>
                <a:lnTo>
                  <a:pt x="116411" y="360454"/>
                </a:lnTo>
              </a:path>
            </a:pathLst>
          </a:custGeom>
          <a:noFill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Straight Connector 8"/>
          <p:cNvSpPr/>
          <p:nvPr/>
        </p:nvSpPr>
        <p:spPr>
          <a:xfrm>
            <a:off x="2666214" y="3335998"/>
            <a:ext cx="257467" cy="102515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25157"/>
                </a:lnTo>
                <a:lnTo>
                  <a:pt x="257467" y="1025157"/>
                </a:lnTo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Straight Connector 9"/>
          <p:cNvSpPr/>
          <p:nvPr/>
        </p:nvSpPr>
        <p:spPr>
          <a:xfrm>
            <a:off x="3352794" y="2117320"/>
            <a:ext cx="2240952" cy="3604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40952" y="0"/>
                </a:moveTo>
                <a:lnTo>
                  <a:pt x="2240952" y="180227"/>
                </a:lnTo>
                <a:lnTo>
                  <a:pt x="0" y="180227"/>
                </a:lnTo>
                <a:lnTo>
                  <a:pt x="0" y="360454"/>
                </a:lnTo>
              </a:path>
            </a:pathLst>
          </a:custGeom>
          <a:noFill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" name="Group 15"/>
          <p:cNvGrpSpPr/>
          <p:nvPr/>
        </p:nvGrpSpPr>
        <p:grpSpPr>
          <a:xfrm>
            <a:off x="4735522" y="1259095"/>
            <a:ext cx="1716448" cy="858224"/>
            <a:chOff x="4422411" y="65"/>
            <a:chExt cx="1716448" cy="858224"/>
          </a:xfrm>
        </p:grpSpPr>
        <p:sp>
          <p:nvSpPr>
            <p:cNvPr id="38" name="Rectangle 37"/>
            <p:cNvSpPr/>
            <p:nvPr/>
          </p:nvSpPr>
          <p:spPr>
            <a:xfrm>
              <a:off x="4422411" y="65"/>
              <a:ext cx="1716448" cy="85822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ctangle 38"/>
            <p:cNvSpPr/>
            <p:nvPr/>
          </p:nvSpPr>
          <p:spPr>
            <a:xfrm>
              <a:off x="4422411" y="65"/>
              <a:ext cx="1716448" cy="8582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Field Experience</a:t>
              </a:r>
              <a:endParaRPr lang="en-US" sz="2000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494569" y="2477774"/>
            <a:ext cx="1716448" cy="858224"/>
            <a:chOff x="2181458" y="1218744"/>
            <a:chExt cx="1716448" cy="858224"/>
          </a:xfrm>
        </p:grpSpPr>
        <p:sp>
          <p:nvSpPr>
            <p:cNvPr id="36" name="Rectangle 35"/>
            <p:cNvSpPr/>
            <p:nvPr/>
          </p:nvSpPr>
          <p:spPr>
            <a:xfrm>
              <a:off x="2181458" y="1218744"/>
              <a:ext cx="1716448" cy="85822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 36"/>
            <p:cNvSpPr/>
            <p:nvPr/>
          </p:nvSpPr>
          <p:spPr>
            <a:xfrm>
              <a:off x="2181458" y="1218744"/>
              <a:ext cx="1716448" cy="8582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Year 1 </a:t>
              </a:r>
              <a:endParaRPr lang="en-US" sz="2000" kern="1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923681" y="3696452"/>
            <a:ext cx="1951190" cy="1329406"/>
            <a:chOff x="2610570" y="2437422"/>
            <a:chExt cx="1951190" cy="1329406"/>
          </a:xfrm>
        </p:grpSpPr>
        <p:sp>
          <p:nvSpPr>
            <p:cNvPr id="34" name="Rectangle 33"/>
            <p:cNvSpPr/>
            <p:nvPr/>
          </p:nvSpPr>
          <p:spPr>
            <a:xfrm>
              <a:off x="2610570" y="2437422"/>
              <a:ext cx="1951190" cy="132940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ectangle 34"/>
            <p:cNvSpPr/>
            <p:nvPr/>
          </p:nvSpPr>
          <p:spPr>
            <a:xfrm>
              <a:off x="2610570" y="2437422"/>
              <a:ext cx="1951190" cy="13294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weekly observations on campus and throughout Boston </a:t>
              </a:r>
              <a:endParaRPr lang="en-US" sz="2000" kern="12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806214" y="2477774"/>
            <a:ext cx="1716448" cy="858224"/>
            <a:chOff x="4493103" y="1218744"/>
            <a:chExt cx="1716448" cy="858224"/>
          </a:xfrm>
        </p:grpSpPr>
        <p:sp>
          <p:nvSpPr>
            <p:cNvPr id="32" name="Rectangle 31"/>
            <p:cNvSpPr/>
            <p:nvPr/>
          </p:nvSpPr>
          <p:spPr>
            <a:xfrm>
              <a:off x="4493103" y="1218744"/>
              <a:ext cx="1716448" cy="85822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4493103" y="1218744"/>
              <a:ext cx="1716448" cy="8582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Summer </a:t>
              </a:r>
              <a:endParaRPr lang="en-US" sz="2000" kern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235326" y="3696452"/>
            <a:ext cx="1809806" cy="1329406"/>
            <a:chOff x="4922215" y="2437422"/>
            <a:chExt cx="1809806" cy="1329406"/>
          </a:xfrm>
        </p:grpSpPr>
        <p:sp>
          <p:nvSpPr>
            <p:cNvPr id="30" name="Rectangle 29"/>
            <p:cNvSpPr/>
            <p:nvPr/>
          </p:nvSpPr>
          <p:spPr>
            <a:xfrm>
              <a:off x="4922215" y="2437422"/>
              <a:ext cx="1809806" cy="132940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4922215" y="2437422"/>
              <a:ext cx="1809806" cy="13294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6 weeks full-time</a:t>
              </a:r>
              <a:endParaRPr lang="en-US" sz="2000" kern="1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976474" y="2477774"/>
            <a:ext cx="1716448" cy="858224"/>
            <a:chOff x="6663363" y="1218744"/>
            <a:chExt cx="1716448" cy="858224"/>
          </a:xfrm>
        </p:grpSpPr>
        <p:sp>
          <p:nvSpPr>
            <p:cNvPr id="28" name="Rectangle 27"/>
            <p:cNvSpPr/>
            <p:nvPr/>
          </p:nvSpPr>
          <p:spPr>
            <a:xfrm>
              <a:off x="6663363" y="1218744"/>
              <a:ext cx="1716448" cy="85822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6663363" y="1218744"/>
              <a:ext cx="1716448" cy="8582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Year 2</a:t>
              </a:r>
              <a:endParaRPr lang="en-US" sz="2000" kern="1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405587" y="3696452"/>
            <a:ext cx="1958485" cy="1599043"/>
            <a:chOff x="7092476" y="2437422"/>
            <a:chExt cx="1958485" cy="1599043"/>
          </a:xfrm>
        </p:grpSpPr>
        <p:sp>
          <p:nvSpPr>
            <p:cNvPr id="26" name="Rectangle 25"/>
            <p:cNvSpPr/>
            <p:nvPr/>
          </p:nvSpPr>
          <p:spPr>
            <a:xfrm>
              <a:off x="7092476" y="2437422"/>
              <a:ext cx="1958485" cy="159904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92476" y="2437422"/>
              <a:ext cx="1958485" cy="15990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prenatal, pediatric/adult, cancer, and non-clinical sites</a:t>
              </a:r>
              <a:endParaRPr lang="en-US" sz="2000" kern="12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405587" y="5655950"/>
            <a:ext cx="2088609" cy="1111898"/>
            <a:chOff x="7092476" y="4396920"/>
            <a:chExt cx="2088609" cy="1111898"/>
          </a:xfrm>
        </p:grpSpPr>
        <p:sp>
          <p:nvSpPr>
            <p:cNvPr id="24" name="Rectangle 23"/>
            <p:cNvSpPr/>
            <p:nvPr/>
          </p:nvSpPr>
          <p:spPr>
            <a:xfrm>
              <a:off x="7092476" y="4396920"/>
              <a:ext cx="2088609" cy="111189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92476" y="4396920"/>
              <a:ext cx="2088609" cy="11118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baseline="0" dirty="0" smtClean="0"/>
                <a:t>four rotations: each one is 2 days/week for 7 weeks</a:t>
              </a:r>
              <a:endParaRPr lang="en-US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153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439370" y="6552545"/>
            <a:ext cx="37526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hlinkClick r:id="rId5"/>
              </a:rPr>
              <a:t>https://</a:t>
            </a:r>
            <a:r>
              <a:rPr lang="en-US" sz="1200" dirty="0" smtClean="0">
                <a:hlinkClick r:id="rId5"/>
              </a:rPr>
              <a:t>www.nsgc.org/p/cm/ld/fid=68</a:t>
            </a:r>
            <a:r>
              <a:rPr lang="en-US" sz="1200" dirty="0" smtClean="0"/>
              <a:t>; accessed 3/26/19</a:t>
            </a:r>
            <a:endParaRPr lang="en-US" sz="12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47" y="1499688"/>
            <a:ext cx="5244591" cy="456216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254078" y="1499688"/>
            <a:ext cx="3602812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At a minimum each student will spend </a:t>
            </a:r>
          </a:p>
          <a:p>
            <a:pPr algn="ctr"/>
            <a:r>
              <a:rPr lang="en-US" sz="2800" b="1" u="sng" dirty="0" smtClean="0"/>
              <a:t>14 days </a:t>
            </a:r>
            <a:r>
              <a:rPr lang="en-US" sz="2800" dirty="0" smtClean="0"/>
              <a:t>in a clinical rotation specific to each of these three disciplines.</a:t>
            </a:r>
            <a:endParaRPr lang="en-US" sz="28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078" y="4791477"/>
            <a:ext cx="3949700" cy="1409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955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</a:t>
            </a:r>
            <a:endParaRPr lang="en-US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69" y="1655807"/>
            <a:ext cx="10155886" cy="424776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687908" y="2343954"/>
            <a:ext cx="1120463" cy="25628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8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8" y="827453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Goals of Patient Simulation Experience: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029" y="2153016"/>
            <a:ext cx="5313374" cy="431124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arenR"/>
              <a:defRPr/>
            </a:pPr>
            <a:r>
              <a:rPr lang="en-US" dirty="0"/>
              <a:t>Reduce amount of time in observation role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 smtClean="0"/>
              <a:t>Set the students up for success with an informational pivot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dirty="0" smtClean="0"/>
              <a:t>Improved clinical learning experience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 smtClean="0"/>
              <a:t>Facilitate the process of entrustment by the clinical supervisor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12" y="2153016"/>
            <a:ext cx="5313378" cy="394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88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/>
              <a:t>  </a:t>
            </a:r>
            <a:endParaRPr lang="en-US" sz="6000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74561" y="1242646"/>
            <a:ext cx="4068650" cy="287295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3. Opportunity for student self assessment and  faculty review</a:t>
            </a:r>
            <a:endParaRPr lang="en-US" dirty="0"/>
          </a:p>
        </p:txBody>
      </p:sp>
      <p:pic>
        <p:nvPicPr>
          <p:cNvPr id="11" name="Picture 2" descr="https://lh5.googleusercontent.com/JYp_n13uIAgEZ7CCL7RDkJKppRGZUHUzPrrWbWRbzRWJFxV91ZLXmvce7kh_a-iv8t-WhTEB9J3q0fJpsN2bHQsecnA_ugIqevFLPdCMibMNzKtEMeklI_v4-fgeNAY0nma_M-c3R_s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0940" y="2013645"/>
            <a:ext cx="6732421" cy="391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54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</a:t>
            </a:r>
            <a:endParaRPr lang="en-US" sz="6000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573431953"/>
              </p:ext>
            </p:extLst>
          </p:nvPr>
        </p:nvGraphicFramePr>
        <p:xfrm>
          <a:off x="622570" y="1242645"/>
          <a:ext cx="11174478" cy="514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Up Arrow 13"/>
          <p:cNvSpPr/>
          <p:nvPr/>
        </p:nvSpPr>
        <p:spPr>
          <a:xfrm>
            <a:off x="4573751" y="4025278"/>
            <a:ext cx="484632" cy="978408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/>
          <p:cNvSpPr/>
          <p:nvPr/>
        </p:nvSpPr>
        <p:spPr>
          <a:xfrm>
            <a:off x="7294017" y="5198230"/>
            <a:ext cx="484632" cy="978408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7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</a:t>
            </a:r>
            <a:endParaRPr lang="en-US" sz="60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875328"/>
              </p:ext>
            </p:extLst>
          </p:nvPr>
        </p:nvGraphicFramePr>
        <p:xfrm>
          <a:off x="721216" y="2215166"/>
          <a:ext cx="10599313" cy="4494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Rectangle 9"/>
          <p:cNvSpPr/>
          <p:nvPr/>
        </p:nvSpPr>
        <p:spPr>
          <a:xfrm>
            <a:off x="721216" y="1331711"/>
            <a:ext cx="9569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Student </a:t>
            </a:r>
            <a:r>
              <a:rPr lang="en-US" sz="3200" dirty="0" smtClean="0"/>
              <a:t>feedback:  overwhelmingly positive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673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</a:t>
            </a:r>
            <a:endParaRPr lang="en-US" sz="6000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7929998"/>
              </p:ext>
            </p:extLst>
          </p:nvPr>
        </p:nvGraphicFramePr>
        <p:xfrm>
          <a:off x="838199" y="1242646"/>
          <a:ext cx="10714149" cy="5248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5854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2570" y="2957208"/>
            <a:ext cx="8871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</a:t>
            </a:r>
            <a:endParaRPr lang="en-US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2407" y="1007987"/>
            <a:ext cx="10515600" cy="1325563"/>
          </a:xfrm>
        </p:spPr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043513"/>
            <a:ext cx="10515600" cy="4351338"/>
          </a:xfrm>
        </p:spPr>
        <p:txBody>
          <a:bodyPr/>
          <a:lstStyle/>
          <a:p>
            <a:r>
              <a:rPr lang="en-US" dirty="0" smtClean="0"/>
              <a:t>Continued use of SPs and patient simulation experiences for students throughout training</a:t>
            </a:r>
          </a:p>
          <a:p>
            <a:pPr lvl="1"/>
            <a:r>
              <a:rPr lang="en-US" dirty="0" smtClean="0"/>
              <a:t>Pre-placement</a:t>
            </a:r>
          </a:p>
          <a:p>
            <a:pPr lvl="1"/>
            <a:r>
              <a:rPr lang="en-US" dirty="0" smtClean="0"/>
              <a:t>Advanced counseling skills</a:t>
            </a:r>
          </a:p>
          <a:p>
            <a:endParaRPr lang="en-US" dirty="0" smtClean="0"/>
          </a:p>
          <a:p>
            <a:r>
              <a:rPr lang="en-US" dirty="0" smtClean="0"/>
              <a:t>Incorporation of additional learning objectives</a:t>
            </a:r>
          </a:p>
          <a:p>
            <a:pPr lvl="1"/>
            <a:r>
              <a:rPr lang="en-US" dirty="0" smtClean="0"/>
              <a:t>Peer review</a:t>
            </a:r>
          </a:p>
          <a:p>
            <a:pPr lvl="1"/>
            <a:r>
              <a:rPr lang="en-US" dirty="0" smtClean="0"/>
              <a:t>Faculty review</a:t>
            </a:r>
          </a:p>
          <a:p>
            <a:pPr lvl="1"/>
            <a:r>
              <a:rPr lang="en-US" dirty="0" smtClean="0"/>
              <a:t>Student self-efficacy</a:t>
            </a:r>
          </a:p>
          <a:p>
            <a:pPr lvl="1"/>
            <a:r>
              <a:rPr lang="en-US" dirty="0" smtClean="0"/>
              <a:t>Development of entrustment in supervision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298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="" xmlns:a16="http://schemas.microsoft.com/office/drawing/2014/main" id="{E7591555-91B2-D744-87EE-4EB5467D2687}"/>
              </a:ext>
            </a:extLst>
          </p:cNvPr>
          <p:cNvSpPr/>
          <p:nvPr/>
        </p:nvSpPr>
        <p:spPr>
          <a:xfrm>
            <a:off x="0" y="0"/>
            <a:ext cx="8686800" cy="1008994"/>
          </a:xfrm>
          <a:custGeom>
            <a:avLst/>
            <a:gdLst>
              <a:gd name="connsiteX0" fmla="*/ 0 w 10594427"/>
              <a:gd name="connsiteY0" fmla="*/ 914400 h 914400"/>
              <a:gd name="connsiteX1" fmla="*/ 228600 w 10594427"/>
              <a:gd name="connsiteY1" fmla="*/ 0 h 914400"/>
              <a:gd name="connsiteX2" fmla="*/ 10594427 w 10594427"/>
              <a:gd name="connsiteY2" fmla="*/ 0 h 914400"/>
              <a:gd name="connsiteX3" fmla="*/ 10365827 w 10594427"/>
              <a:gd name="connsiteY3" fmla="*/ 914400 h 914400"/>
              <a:gd name="connsiteX4" fmla="*/ 0 w 10594427"/>
              <a:gd name="connsiteY4" fmla="*/ 914400 h 914400"/>
              <a:gd name="connsiteX0" fmla="*/ 23648 w 10365827"/>
              <a:gd name="connsiteY0" fmla="*/ 945931 h 945931"/>
              <a:gd name="connsiteX1" fmla="*/ 0 w 10365827"/>
              <a:gd name="connsiteY1" fmla="*/ 0 h 945931"/>
              <a:gd name="connsiteX2" fmla="*/ 10365827 w 10365827"/>
              <a:gd name="connsiteY2" fmla="*/ 0 h 945931"/>
              <a:gd name="connsiteX3" fmla="*/ 10137227 w 10365827"/>
              <a:gd name="connsiteY3" fmla="*/ 914400 h 945931"/>
              <a:gd name="connsiteX4" fmla="*/ 23648 w 10365827"/>
              <a:gd name="connsiteY4" fmla="*/ 945931 h 945931"/>
              <a:gd name="connsiteX0" fmla="*/ 23648 w 10854558"/>
              <a:gd name="connsiteY0" fmla="*/ 977462 h 977462"/>
              <a:gd name="connsiteX1" fmla="*/ 0 w 10854558"/>
              <a:gd name="connsiteY1" fmla="*/ 31531 h 977462"/>
              <a:gd name="connsiteX2" fmla="*/ 10854558 w 10854558"/>
              <a:gd name="connsiteY2" fmla="*/ 0 h 977462"/>
              <a:gd name="connsiteX3" fmla="*/ 10137227 w 10854558"/>
              <a:gd name="connsiteY3" fmla="*/ 945931 h 977462"/>
              <a:gd name="connsiteX4" fmla="*/ 23648 w 10854558"/>
              <a:gd name="connsiteY4" fmla="*/ 977462 h 977462"/>
              <a:gd name="connsiteX0" fmla="*/ 0 w 10862441"/>
              <a:gd name="connsiteY0" fmla="*/ 1008993 h 1008993"/>
              <a:gd name="connsiteX1" fmla="*/ 7883 w 10862441"/>
              <a:gd name="connsiteY1" fmla="*/ 31531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0 w 10862441"/>
              <a:gd name="connsiteY0" fmla="*/ 1008993 h 1008993"/>
              <a:gd name="connsiteX1" fmla="*/ 39414 w 10862441"/>
              <a:gd name="connsiteY1" fmla="*/ 15765 h 1008993"/>
              <a:gd name="connsiteX2" fmla="*/ 10862441 w 10862441"/>
              <a:gd name="connsiteY2" fmla="*/ 0 h 1008993"/>
              <a:gd name="connsiteX3" fmla="*/ 10145110 w 10862441"/>
              <a:gd name="connsiteY3" fmla="*/ 945931 h 1008993"/>
              <a:gd name="connsiteX4" fmla="*/ 0 w 10862441"/>
              <a:gd name="connsiteY4" fmla="*/ 1008993 h 1008993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53342 w 10870673"/>
              <a:gd name="connsiteY3" fmla="*/ 945932 h 1008994"/>
              <a:gd name="connsiteX4" fmla="*/ 8232 w 10870673"/>
              <a:gd name="connsiteY4" fmla="*/ 1008994 h 1008994"/>
              <a:gd name="connsiteX0" fmla="*/ 8232 w 10870673"/>
              <a:gd name="connsiteY0" fmla="*/ 1008994 h 1008994"/>
              <a:gd name="connsiteX1" fmla="*/ 349 w 10870673"/>
              <a:gd name="connsiteY1" fmla="*/ 0 h 1008994"/>
              <a:gd name="connsiteX2" fmla="*/ 10870673 w 10870673"/>
              <a:gd name="connsiteY2" fmla="*/ 1 h 1008994"/>
              <a:gd name="connsiteX3" fmla="*/ 10192131 w 10870673"/>
              <a:gd name="connsiteY3" fmla="*/ 992427 h 1008994"/>
              <a:gd name="connsiteX4" fmla="*/ 8232 w 10870673"/>
              <a:gd name="connsiteY4" fmla="*/ 1008994 h 100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0673" h="1008994">
                <a:moveTo>
                  <a:pt x="8232" y="1008994"/>
                </a:moveTo>
                <a:cubicBezTo>
                  <a:pt x="10860" y="683173"/>
                  <a:pt x="-2279" y="325821"/>
                  <a:pt x="349" y="0"/>
                </a:cubicBezTo>
                <a:lnTo>
                  <a:pt x="10870673" y="1"/>
                </a:lnTo>
                <a:lnTo>
                  <a:pt x="10192131" y="992427"/>
                </a:lnTo>
                <a:lnTo>
                  <a:pt x="8232" y="1008994"/>
                </a:lnTo>
                <a:close/>
              </a:path>
            </a:pathLst>
          </a:custGeom>
          <a:solidFill>
            <a:srgbClr val="4F81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E0BB39-19B3-D145-B047-E8DB4B7C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07" y="142728"/>
            <a:ext cx="5439905" cy="798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3D71116-E909-9548-BFD5-A799027732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" t="11169" r="82076" b="20928"/>
          <a:stretch/>
        </p:blipFill>
        <p:spPr>
          <a:xfrm>
            <a:off x="108488" y="233652"/>
            <a:ext cx="743919" cy="5406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8" y="797039"/>
            <a:ext cx="10515600" cy="1325563"/>
          </a:xfrm>
        </p:spPr>
        <p:txBody>
          <a:bodyPr/>
          <a:lstStyle/>
          <a:p>
            <a:r>
              <a:rPr lang="en-US" smtClean="0"/>
              <a:t>Acknowledgements: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977" y="2145306"/>
            <a:ext cx="3576158" cy="2924107"/>
          </a:xfrm>
        </p:spPr>
        <p:txBody>
          <a:bodyPr>
            <a:normAutofit/>
          </a:bodyPr>
          <a:lstStyle/>
          <a:p>
            <a:r>
              <a:rPr lang="en-US" dirty="0" smtClean="0"/>
              <a:t>Boston University</a:t>
            </a:r>
          </a:p>
          <a:p>
            <a:r>
              <a:rPr lang="en-US" dirty="0" smtClean="0"/>
              <a:t>Lillian Sosa, MS, CGC</a:t>
            </a:r>
          </a:p>
          <a:p>
            <a:r>
              <a:rPr lang="en-US" dirty="0" smtClean="0"/>
              <a:t>BUGCP Class of 2019</a:t>
            </a:r>
          </a:p>
          <a:p>
            <a:r>
              <a:rPr lang="en-US" dirty="0" smtClean="0"/>
              <a:t>Ms. Patricia Ward</a:t>
            </a:r>
          </a:p>
          <a:p>
            <a:r>
              <a:rPr lang="en-US" dirty="0" smtClean="0"/>
              <a:t>The UMass SP team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59623" y="1814078"/>
            <a:ext cx="7339059" cy="43160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0469" y="6255989"/>
            <a:ext cx="599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Contact information:  kbb2010@bu.edu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2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FE476E8-40D9-C643-A2DA-71C00F7130E3}" vid="{B7754D68-63CA-1F46-9AE9-AFECE27233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Genetic Counseling Template Blue</Template>
  <TotalTime>1586</TotalTime>
  <Words>503</Words>
  <Application>Microsoft Macintosh PowerPoint</Application>
  <PresentationFormat>Widescreen</PresentationFormat>
  <Paragraphs>89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Calibri Light</vt:lpstr>
      <vt:lpstr>Franklin Gothic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Goals of Patient Simulation Experience:</vt:lpstr>
      <vt:lpstr>3. Opportunity for student self assessment and  faculty review</vt:lpstr>
      <vt:lpstr>PowerPoint Presentation</vt:lpstr>
      <vt:lpstr>PowerPoint Presentation</vt:lpstr>
      <vt:lpstr>PowerPoint Presentation</vt:lpstr>
      <vt:lpstr>Future directions</vt:lpstr>
      <vt:lpstr>Acknowledgements: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Kathleen Berentsen</dc:creator>
  <cp:lastModifiedBy>Kathleen Berentsen</cp:lastModifiedBy>
  <cp:revision>54</cp:revision>
  <cp:lastPrinted>2018-10-05T05:57:42Z</cp:lastPrinted>
  <dcterms:created xsi:type="dcterms:W3CDTF">2018-10-04T21:08:04Z</dcterms:created>
  <dcterms:modified xsi:type="dcterms:W3CDTF">2019-03-29T11:40:00Z</dcterms:modified>
</cp:coreProperties>
</file>