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handoutMasterIdLst>
    <p:handoutMasterId r:id="rId19"/>
  </p:handoutMasterIdLst>
  <p:sldIdLst>
    <p:sldId id="256" r:id="rId2"/>
    <p:sldId id="257" r:id="rId3"/>
    <p:sldId id="266" r:id="rId4"/>
    <p:sldId id="258" r:id="rId5"/>
    <p:sldId id="267" r:id="rId6"/>
    <p:sldId id="268" r:id="rId7"/>
    <p:sldId id="269" r:id="rId8"/>
    <p:sldId id="273" r:id="rId9"/>
    <p:sldId id="276" r:id="rId10"/>
    <p:sldId id="270" r:id="rId11"/>
    <p:sldId id="274" r:id="rId12"/>
    <p:sldId id="280" r:id="rId13"/>
    <p:sldId id="275" r:id="rId14"/>
    <p:sldId id="277" r:id="rId15"/>
    <p:sldId id="279" r:id="rId16"/>
    <p:sldId id="264"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Osaka" charset="0"/>
        <a:cs typeface="Osaka" charset="0"/>
      </a:defRPr>
    </a:lvl1pPr>
    <a:lvl2pPr marL="457200" algn="l" rtl="0" eaLnBrk="0" fontAlgn="base" hangingPunct="0">
      <a:spcBef>
        <a:spcPct val="0"/>
      </a:spcBef>
      <a:spcAft>
        <a:spcPct val="0"/>
      </a:spcAft>
      <a:defRPr sz="2400" kern="1200">
        <a:solidFill>
          <a:schemeClr val="tx1"/>
        </a:solidFill>
        <a:latin typeface="Times" charset="0"/>
        <a:ea typeface="Osaka" charset="0"/>
        <a:cs typeface="Osaka" charset="0"/>
      </a:defRPr>
    </a:lvl2pPr>
    <a:lvl3pPr marL="914400" algn="l" rtl="0" eaLnBrk="0" fontAlgn="base" hangingPunct="0">
      <a:spcBef>
        <a:spcPct val="0"/>
      </a:spcBef>
      <a:spcAft>
        <a:spcPct val="0"/>
      </a:spcAft>
      <a:defRPr sz="2400" kern="1200">
        <a:solidFill>
          <a:schemeClr val="tx1"/>
        </a:solidFill>
        <a:latin typeface="Times" charset="0"/>
        <a:ea typeface="Osaka" charset="0"/>
        <a:cs typeface="Osaka" charset="0"/>
      </a:defRPr>
    </a:lvl3pPr>
    <a:lvl4pPr marL="1371600" algn="l" rtl="0" eaLnBrk="0" fontAlgn="base" hangingPunct="0">
      <a:spcBef>
        <a:spcPct val="0"/>
      </a:spcBef>
      <a:spcAft>
        <a:spcPct val="0"/>
      </a:spcAft>
      <a:defRPr sz="2400" kern="1200">
        <a:solidFill>
          <a:schemeClr val="tx1"/>
        </a:solidFill>
        <a:latin typeface="Times" charset="0"/>
        <a:ea typeface="Osaka" charset="0"/>
        <a:cs typeface="Osaka" charset="0"/>
      </a:defRPr>
    </a:lvl4pPr>
    <a:lvl5pPr marL="1828800" algn="l" rtl="0" eaLnBrk="0" fontAlgn="base" hangingPunct="0">
      <a:spcBef>
        <a:spcPct val="0"/>
      </a:spcBef>
      <a:spcAft>
        <a:spcPct val="0"/>
      </a:spcAft>
      <a:defRPr sz="2400" kern="1200">
        <a:solidFill>
          <a:schemeClr val="tx1"/>
        </a:solidFill>
        <a:latin typeface="Times" charset="0"/>
        <a:ea typeface="Osaka" charset="0"/>
        <a:cs typeface="Osaka" charset="0"/>
      </a:defRPr>
    </a:lvl5pPr>
    <a:lvl6pPr marL="2286000" algn="l" defTabSz="457200" rtl="0" eaLnBrk="1" latinLnBrk="0" hangingPunct="1">
      <a:defRPr sz="2400" kern="1200">
        <a:solidFill>
          <a:schemeClr val="tx1"/>
        </a:solidFill>
        <a:latin typeface="Times" charset="0"/>
        <a:ea typeface="Osaka" charset="0"/>
        <a:cs typeface="Osaka" charset="0"/>
      </a:defRPr>
    </a:lvl6pPr>
    <a:lvl7pPr marL="2743200" algn="l" defTabSz="457200" rtl="0" eaLnBrk="1" latinLnBrk="0" hangingPunct="1">
      <a:defRPr sz="2400" kern="1200">
        <a:solidFill>
          <a:schemeClr val="tx1"/>
        </a:solidFill>
        <a:latin typeface="Times" charset="0"/>
        <a:ea typeface="Osaka" charset="0"/>
        <a:cs typeface="Osaka" charset="0"/>
      </a:defRPr>
    </a:lvl7pPr>
    <a:lvl8pPr marL="3200400" algn="l" defTabSz="457200" rtl="0" eaLnBrk="1" latinLnBrk="0" hangingPunct="1">
      <a:defRPr sz="2400" kern="1200">
        <a:solidFill>
          <a:schemeClr val="tx1"/>
        </a:solidFill>
        <a:latin typeface="Times" charset="0"/>
        <a:ea typeface="Osaka" charset="0"/>
        <a:cs typeface="Osaka" charset="0"/>
      </a:defRPr>
    </a:lvl8pPr>
    <a:lvl9pPr marL="3657600" algn="l" defTabSz="457200" rtl="0" eaLnBrk="1" latinLnBrk="0" hangingPunct="1">
      <a:defRPr sz="2400" kern="1200">
        <a:solidFill>
          <a:schemeClr val="tx1"/>
        </a:solidFill>
        <a:latin typeface="Times" charset="0"/>
        <a:ea typeface="Osaka" charset="0"/>
        <a:cs typeface="Osaka"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999999"/>
    <a:srgbClr val="333333"/>
    <a:srgbClr val="2675B4"/>
    <a:srgbClr val="CC0000"/>
    <a:srgbClr val="D9D9D9"/>
    <a:srgbClr val="F2F2F2"/>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48" autoAdjust="0"/>
    <p:restoredTop sz="90860" autoAdjust="0"/>
  </p:normalViewPr>
  <p:slideViewPr>
    <p:cSldViewPr>
      <p:cViewPr>
        <p:scale>
          <a:sx n="138" d="100"/>
          <a:sy n="138" d="100"/>
        </p:scale>
        <p:origin x="-264" y="-20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44" d="100"/>
          <a:sy n="144" d="100"/>
        </p:scale>
        <p:origin x="-2328"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1027"/>
          <p:cNvSpPr>
            <a:spLocks noGrp="1" noChangeArrowheads="1"/>
          </p:cNvSpPr>
          <p:nvPr>
            <p:ph type="dt" sz="quarter" idx="1"/>
          </p:nvPr>
        </p:nvSpPr>
        <p:spPr bwMode="auto">
          <a:xfrm>
            <a:off x="388620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1028"/>
          <p:cNvSpPr>
            <a:spLocks noGrp="1" noChangeArrowheads="1"/>
          </p:cNvSpPr>
          <p:nvPr>
            <p:ph type="ftr" sz="quarter" idx="2"/>
          </p:nvPr>
        </p:nvSpPr>
        <p:spPr bwMode="auto">
          <a:xfrm>
            <a:off x="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7" name="Rectangle 1029"/>
          <p:cNvSpPr>
            <a:spLocks noGrp="1" noChangeArrowheads="1"/>
          </p:cNvSpPr>
          <p:nvPr>
            <p:ph type="sldNum" sz="quarter" idx="3"/>
          </p:nvPr>
        </p:nvSpPr>
        <p:spPr bwMode="auto">
          <a:xfrm>
            <a:off x="388620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4D15913-28A4-5D4B-BA22-956E059857A5}" type="slidenum">
              <a:rPr lang="en-US"/>
              <a:pPr/>
              <a:t>‹Nr.›</a:t>
            </a:fld>
            <a:endParaRPr lang="en-US"/>
          </a:p>
        </p:txBody>
      </p:sp>
    </p:spTree>
    <p:extLst>
      <p:ext uri="{BB962C8B-B14F-4D97-AF65-F5344CB8AC3E}">
        <p14:creationId xmlns:p14="http://schemas.microsoft.com/office/powerpoint/2010/main" val="2812629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6D2C559-1044-A742-B748-5418BDBE9378}" type="slidenum">
              <a:rPr lang="en-US"/>
              <a:pPr/>
              <a:t>‹Nr.›</a:t>
            </a:fld>
            <a:endParaRPr lang="en-US"/>
          </a:p>
        </p:txBody>
      </p:sp>
    </p:spTree>
    <p:extLst>
      <p:ext uri="{BB962C8B-B14F-4D97-AF65-F5344CB8AC3E}">
        <p14:creationId xmlns:p14="http://schemas.microsoft.com/office/powerpoint/2010/main" val="39061521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Osaka" charset="0"/>
        <a:cs typeface="Osaka" charset="0"/>
      </a:defRPr>
    </a:lvl1pPr>
    <a:lvl2pPr marL="457200" algn="l" rtl="0" fontAlgn="base">
      <a:spcBef>
        <a:spcPct val="30000"/>
      </a:spcBef>
      <a:spcAft>
        <a:spcPct val="0"/>
      </a:spcAft>
      <a:defRPr sz="1200" kern="1200">
        <a:solidFill>
          <a:schemeClr val="tx1"/>
        </a:solidFill>
        <a:latin typeface="Times" charset="0"/>
        <a:ea typeface="Osaka" charset="0"/>
        <a:cs typeface="Osaka" charset="0"/>
      </a:defRPr>
    </a:lvl2pPr>
    <a:lvl3pPr marL="914400" algn="l" rtl="0" fontAlgn="base">
      <a:spcBef>
        <a:spcPct val="30000"/>
      </a:spcBef>
      <a:spcAft>
        <a:spcPct val="0"/>
      </a:spcAft>
      <a:defRPr sz="1200" kern="1200">
        <a:solidFill>
          <a:schemeClr val="tx1"/>
        </a:solidFill>
        <a:latin typeface="Times" charset="0"/>
        <a:ea typeface="Osaka" charset="0"/>
        <a:cs typeface="Osaka" charset="0"/>
      </a:defRPr>
    </a:lvl3pPr>
    <a:lvl4pPr marL="1371600" algn="l" rtl="0" fontAlgn="base">
      <a:spcBef>
        <a:spcPct val="30000"/>
      </a:spcBef>
      <a:spcAft>
        <a:spcPct val="0"/>
      </a:spcAft>
      <a:defRPr sz="1200" kern="1200">
        <a:solidFill>
          <a:schemeClr val="tx1"/>
        </a:solidFill>
        <a:latin typeface="Times" charset="0"/>
        <a:ea typeface="Osaka" charset="0"/>
        <a:cs typeface="Osaka" charset="0"/>
      </a:defRPr>
    </a:lvl4pPr>
    <a:lvl5pPr marL="1828800" algn="l" rtl="0" fontAlgn="base">
      <a:spcBef>
        <a:spcPct val="30000"/>
      </a:spcBef>
      <a:spcAft>
        <a:spcPct val="0"/>
      </a:spcAft>
      <a:defRPr sz="1200" kern="1200">
        <a:solidFill>
          <a:schemeClr val="tx1"/>
        </a:solidFill>
        <a:latin typeface="Times" charset="0"/>
        <a:ea typeface="Osaka" charset="0"/>
        <a:cs typeface="Osaka"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D32BF80-A9A9-CF4F-B00D-66FF9536DEFD}" type="slidenum">
              <a:rPr lang="en-US"/>
              <a:pPr/>
              <a:t>1</a:t>
            </a:fld>
            <a:endParaRPr lang="en-US"/>
          </a:p>
        </p:txBody>
      </p:sp>
      <p:sp>
        <p:nvSpPr>
          <p:cNvPr id="10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243"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201995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42D2318-F71C-F049-AD28-3C6E2066B353}" type="slidenum">
              <a:rPr lang="en-US"/>
              <a:pPr/>
              <a:t>2</a:t>
            </a:fld>
            <a:endParaRPr lang="en-US"/>
          </a:p>
        </p:txBody>
      </p:sp>
      <p:sp>
        <p:nvSpPr>
          <p:cNvPr id="7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71" name="Rectangle 3"/>
          <p:cNvSpPr>
            <a:spLocks noGrp="1" noChangeArrowheads="1"/>
          </p:cNvSpPr>
          <p:nvPr>
            <p:ph type="body" idx="1"/>
          </p:nvPr>
        </p:nvSpPr>
        <p:spPr/>
        <p:txBody>
          <a:bodyPr/>
          <a:lstStyle/>
          <a:p>
            <a:endParaRPr lang="de-DE">
              <a:latin typeface="Arial" charset="0"/>
            </a:endParaRPr>
          </a:p>
        </p:txBody>
      </p:sp>
    </p:spTree>
    <p:extLst>
      <p:ext uri="{BB962C8B-B14F-4D97-AF65-F5344CB8AC3E}">
        <p14:creationId xmlns:p14="http://schemas.microsoft.com/office/powerpoint/2010/main" val="2025858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42D2318-F71C-F049-AD28-3C6E2066B353}" type="slidenum">
              <a:rPr lang="en-US"/>
              <a:pPr/>
              <a:t>3</a:t>
            </a:fld>
            <a:endParaRPr lang="en-US"/>
          </a:p>
        </p:txBody>
      </p:sp>
      <p:sp>
        <p:nvSpPr>
          <p:cNvPr id="7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71" name="Rectangle 3"/>
          <p:cNvSpPr>
            <a:spLocks noGrp="1" noChangeArrowheads="1"/>
          </p:cNvSpPr>
          <p:nvPr>
            <p:ph type="body" idx="1"/>
          </p:nvPr>
        </p:nvSpPr>
        <p:spPr/>
        <p:txBody>
          <a:bodyPr/>
          <a:lstStyle/>
          <a:p>
            <a:endParaRPr lang="de-DE">
              <a:latin typeface="Arial" charset="0"/>
            </a:endParaRPr>
          </a:p>
        </p:txBody>
      </p:sp>
    </p:spTree>
    <p:extLst>
      <p:ext uri="{BB962C8B-B14F-4D97-AF65-F5344CB8AC3E}">
        <p14:creationId xmlns:p14="http://schemas.microsoft.com/office/powerpoint/2010/main" val="71412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45BACCD5-2D92-FD46-BD6F-B54ABC5C84F0}" type="slidenum">
              <a:rPr lang="en-US"/>
              <a:pPr/>
              <a:t>4</a:t>
            </a:fld>
            <a:endParaRPr lang="en-US"/>
          </a:p>
        </p:txBody>
      </p:sp>
      <p:sp>
        <p:nvSpPr>
          <p:cNvPr id="14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4339" name="Rectangle 3"/>
          <p:cNvSpPr>
            <a:spLocks noGrp="1" noChangeArrowheads="1"/>
          </p:cNvSpPr>
          <p:nvPr>
            <p:ph type="body" idx="1"/>
          </p:nvPr>
        </p:nvSpPr>
        <p:spPr/>
        <p:txBody>
          <a:bodyPr/>
          <a:lstStyle/>
          <a:p>
            <a:endParaRPr lang="de-DE">
              <a:latin typeface="Arial" charset="0"/>
            </a:endParaRPr>
          </a:p>
        </p:txBody>
      </p:sp>
    </p:spTree>
    <p:extLst>
      <p:ext uri="{BB962C8B-B14F-4D97-AF65-F5344CB8AC3E}">
        <p14:creationId xmlns:p14="http://schemas.microsoft.com/office/powerpoint/2010/main" val="244535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6D2C559-1044-A742-B748-5418BDBE9378}" type="slidenum">
              <a:rPr lang="en-US" smtClean="0"/>
              <a:pPr/>
              <a:t>8</a:t>
            </a:fld>
            <a:endParaRPr lang="en-US"/>
          </a:p>
        </p:txBody>
      </p:sp>
    </p:spTree>
    <p:extLst>
      <p:ext uri="{BB962C8B-B14F-4D97-AF65-F5344CB8AC3E}">
        <p14:creationId xmlns:p14="http://schemas.microsoft.com/office/powerpoint/2010/main" val="94532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42D2318-F71C-F049-AD28-3C6E2066B353}" type="slidenum">
              <a:rPr lang="en-US"/>
              <a:pPr/>
              <a:t>15</a:t>
            </a:fld>
            <a:endParaRPr lang="en-US"/>
          </a:p>
        </p:txBody>
      </p:sp>
      <p:sp>
        <p:nvSpPr>
          <p:cNvPr id="7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71" name="Rectangle 3"/>
          <p:cNvSpPr>
            <a:spLocks noGrp="1" noChangeArrowheads="1"/>
          </p:cNvSpPr>
          <p:nvPr>
            <p:ph type="body" idx="1"/>
          </p:nvPr>
        </p:nvSpPr>
        <p:spPr/>
        <p:txBody>
          <a:bodyPr/>
          <a:lstStyle/>
          <a:p>
            <a:endParaRPr lang="de-DE">
              <a:latin typeface="Arial" charset="0"/>
            </a:endParaRPr>
          </a:p>
        </p:txBody>
      </p:sp>
    </p:spTree>
    <p:extLst>
      <p:ext uri="{BB962C8B-B14F-4D97-AF65-F5344CB8AC3E}">
        <p14:creationId xmlns:p14="http://schemas.microsoft.com/office/powerpoint/2010/main" val="1741194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5"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charset="0"/>
              <a:buNone/>
              <a:defRPr>
                <a:solidFill>
                  <a:srgbClr val="CCCCCC"/>
                </a:solidFill>
              </a:defRPr>
            </a:lvl1pPr>
          </a:lstStyle>
          <a:p>
            <a:pPr lvl="0"/>
            <a:r>
              <a:rPr lang="en-US" noProof="0" smtClean="0"/>
              <a:t>Click to edit Master subtitle style</a:t>
            </a:r>
          </a:p>
        </p:txBody>
      </p:sp>
      <p:sp>
        <p:nvSpPr>
          <p:cNvPr id="3079" name="Rectangle 7"/>
          <p:cNvSpPr>
            <a:spLocks noChangeArrowheads="1"/>
          </p:cNvSpPr>
          <p:nvPr userDrawn="1"/>
        </p:nvSpPr>
        <p:spPr bwMode="auto">
          <a:xfrm>
            <a:off x="0" y="5638800"/>
            <a:ext cx="9144000" cy="1219200"/>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82" name="Line 10"/>
          <p:cNvSpPr>
            <a:spLocks noChangeShapeType="1"/>
          </p:cNvSpPr>
          <p:nvPr userDrawn="1"/>
        </p:nvSpPr>
        <p:spPr bwMode="auto">
          <a:xfrm>
            <a:off x="0" y="5638800"/>
            <a:ext cx="9144000" cy="0"/>
          </a:xfrm>
          <a:prstGeom prst="line">
            <a:avLst/>
          </a:prstGeom>
          <a:noFill/>
          <a:ln w="6350">
            <a:solidFill>
              <a:srgbClr val="4D4D4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3084"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idx="1"/>
          </p:nvPr>
        </p:nvSpPr>
        <p:spPr/>
        <p:txBody>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5" name="Slide Number Placeholder 4"/>
          <p:cNvSpPr>
            <a:spLocks noGrp="1"/>
          </p:cNvSpPr>
          <p:nvPr>
            <p:ph type="sldNum" sz="quarter" idx="11"/>
          </p:nvPr>
        </p:nvSpPr>
        <p:spPr/>
        <p:txBody>
          <a:bodyPr/>
          <a:lstStyle>
            <a:lvl1pPr>
              <a:defRPr/>
            </a:lvl1pPr>
          </a:lstStyle>
          <a:p>
            <a:fld id="{D0639FAC-1A13-7A41-B407-C1CC33C2C88C}" type="slidenum">
              <a:rPr lang="en-US"/>
              <a:pPr/>
              <a:t>‹Nr.›</a:t>
            </a:fld>
            <a:endParaRPr lang="en-US"/>
          </a:p>
        </p:txBody>
      </p:sp>
      <p:sp>
        <p:nvSpPr>
          <p:cNvPr id="6" name="Date Placeholder 5"/>
          <p:cNvSpPr>
            <a:spLocks noGrp="1"/>
          </p:cNvSpPr>
          <p:nvPr>
            <p:ph type="dt" sz="half" idx="12"/>
          </p:nvPr>
        </p:nvSpPr>
        <p:spPr/>
        <p:txBody>
          <a:bodyPr/>
          <a:lstStyle>
            <a:lvl1pPr>
              <a:defRPr/>
            </a:lvl1pPr>
          </a:lstStyle>
          <a:p>
            <a:fld id="{B5BAFFEF-D361-AB43-BA63-B6E96CC81C3E}" type="datetime1">
              <a:rPr lang="en-US"/>
              <a:pPr/>
              <a:t>3/28/19</a:t>
            </a:fld>
            <a:endParaRPr lang="en-US"/>
          </a:p>
        </p:txBody>
      </p:sp>
    </p:spTree>
    <p:extLst>
      <p:ext uri="{BB962C8B-B14F-4D97-AF65-F5344CB8AC3E}">
        <p14:creationId xmlns:p14="http://schemas.microsoft.com/office/powerpoint/2010/main" val="264033644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de-D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5" name="Slide Number Placeholder 4"/>
          <p:cNvSpPr>
            <a:spLocks noGrp="1"/>
          </p:cNvSpPr>
          <p:nvPr>
            <p:ph type="sldNum" sz="quarter" idx="11"/>
          </p:nvPr>
        </p:nvSpPr>
        <p:spPr/>
        <p:txBody>
          <a:bodyPr/>
          <a:lstStyle>
            <a:lvl1pPr>
              <a:defRPr/>
            </a:lvl1pPr>
          </a:lstStyle>
          <a:p>
            <a:fld id="{E0D6B09A-E114-1245-A3FE-4A7E8A8653C6}" type="slidenum">
              <a:rPr lang="en-US"/>
              <a:pPr/>
              <a:t>‹Nr.›</a:t>
            </a:fld>
            <a:endParaRPr lang="en-US"/>
          </a:p>
        </p:txBody>
      </p:sp>
      <p:sp>
        <p:nvSpPr>
          <p:cNvPr id="6" name="Date Placeholder 5"/>
          <p:cNvSpPr>
            <a:spLocks noGrp="1"/>
          </p:cNvSpPr>
          <p:nvPr>
            <p:ph type="dt" sz="half" idx="12"/>
          </p:nvPr>
        </p:nvSpPr>
        <p:spPr/>
        <p:txBody>
          <a:bodyPr/>
          <a:lstStyle>
            <a:lvl1pPr>
              <a:defRPr/>
            </a:lvl1pPr>
          </a:lstStyle>
          <a:p>
            <a:fld id="{3A0D1EC1-3396-304D-9EF3-AC47EBE46C53}" type="datetime1">
              <a:rPr lang="en-US"/>
              <a:pPr/>
              <a:t>3/28/19</a:t>
            </a:fld>
            <a:endParaRPr lang="en-US"/>
          </a:p>
        </p:txBody>
      </p:sp>
    </p:spTree>
    <p:extLst>
      <p:ext uri="{BB962C8B-B14F-4D97-AF65-F5344CB8AC3E}">
        <p14:creationId xmlns:p14="http://schemas.microsoft.com/office/powerpoint/2010/main" val="242173441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6" name="Slide Number Placeholder 5"/>
          <p:cNvSpPr>
            <a:spLocks noGrp="1"/>
          </p:cNvSpPr>
          <p:nvPr>
            <p:ph type="sldNum" sz="quarter" idx="11"/>
          </p:nvPr>
        </p:nvSpPr>
        <p:spPr/>
        <p:txBody>
          <a:bodyPr/>
          <a:lstStyle>
            <a:lvl1pPr>
              <a:defRPr/>
            </a:lvl1pPr>
          </a:lstStyle>
          <a:p>
            <a:fld id="{A9DE8B2F-B742-254E-9C5E-42723D4B3A15}" type="slidenum">
              <a:rPr lang="en-US"/>
              <a:pPr/>
              <a:t>‹Nr.›</a:t>
            </a:fld>
            <a:endParaRPr lang="en-US"/>
          </a:p>
        </p:txBody>
      </p:sp>
      <p:sp>
        <p:nvSpPr>
          <p:cNvPr id="7" name="Date Placeholder 6"/>
          <p:cNvSpPr>
            <a:spLocks noGrp="1"/>
          </p:cNvSpPr>
          <p:nvPr>
            <p:ph type="dt" sz="half" idx="12"/>
          </p:nvPr>
        </p:nvSpPr>
        <p:spPr/>
        <p:txBody>
          <a:bodyPr/>
          <a:lstStyle>
            <a:lvl1pPr>
              <a:defRPr/>
            </a:lvl1pPr>
          </a:lstStyle>
          <a:p>
            <a:fld id="{4FBA8E9F-8B69-DC49-8B5A-E593AA336E4E}" type="datetime1">
              <a:rPr lang="en-US"/>
              <a:pPr/>
              <a:t>3/28/19</a:t>
            </a:fld>
            <a:endParaRPr lang="en-US"/>
          </a:p>
        </p:txBody>
      </p:sp>
    </p:spTree>
    <p:extLst>
      <p:ext uri="{BB962C8B-B14F-4D97-AF65-F5344CB8AC3E}">
        <p14:creationId xmlns:p14="http://schemas.microsoft.com/office/powerpoint/2010/main" val="1516599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de-D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8" name="Slide Number Placeholder 7"/>
          <p:cNvSpPr>
            <a:spLocks noGrp="1"/>
          </p:cNvSpPr>
          <p:nvPr>
            <p:ph type="sldNum" sz="quarter" idx="11"/>
          </p:nvPr>
        </p:nvSpPr>
        <p:spPr/>
        <p:txBody>
          <a:bodyPr/>
          <a:lstStyle>
            <a:lvl1pPr>
              <a:defRPr/>
            </a:lvl1pPr>
          </a:lstStyle>
          <a:p>
            <a:fld id="{9A58FFB1-1D34-D54D-908E-5DB568A447A2}" type="slidenum">
              <a:rPr lang="en-US"/>
              <a:pPr/>
              <a:t>‹Nr.›</a:t>
            </a:fld>
            <a:endParaRPr lang="en-US"/>
          </a:p>
        </p:txBody>
      </p:sp>
      <p:sp>
        <p:nvSpPr>
          <p:cNvPr id="9" name="Date Placeholder 8"/>
          <p:cNvSpPr>
            <a:spLocks noGrp="1"/>
          </p:cNvSpPr>
          <p:nvPr>
            <p:ph type="dt" sz="half" idx="12"/>
          </p:nvPr>
        </p:nvSpPr>
        <p:spPr/>
        <p:txBody>
          <a:bodyPr/>
          <a:lstStyle>
            <a:lvl1pPr>
              <a:defRPr/>
            </a:lvl1pPr>
          </a:lstStyle>
          <a:p>
            <a:fld id="{B94CA555-6635-C341-BB58-C3A00CF2D28D}" type="datetime1">
              <a:rPr lang="en-US"/>
              <a:pPr/>
              <a:t>3/28/19</a:t>
            </a:fld>
            <a:endParaRPr lang="en-US"/>
          </a:p>
        </p:txBody>
      </p:sp>
    </p:spTree>
    <p:extLst>
      <p:ext uri="{BB962C8B-B14F-4D97-AF65-F5344CB8AC3E}">
        <p14:creationId xmlns:p14="http://schemas.microsoft.com/office/powerpoint/2010/main" val="195483970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4" name="Slide Number Placeholder 3"/>
          <p:cNvSpPr>
            <a:spLocks noGrp="1"/>
          </p:cNvSpPr>
          <p:nvPr>
            <p:ph type="sldNum" sz="quarter" idx="11"/>
          </p:nvPr>
        </p:nvSpPr>
        <p:spPr/>
        <p:txBody>
          <a:bodyPr/>
          <a:lstStyle>
            <a:lvl1pPr>
              <a:defRPr/>
            </a:lvl1pPr>
          </a:lstStyle>
          <a:p>
            <a:fld id="{63747C97-ABE7-7E49-8CBB-DD1F6155123C}" type="slidenum">
              <a:rPr lang="en-US"/>
              <a:pPr/>
              <a:t>‹Nr.›</a:t>
            </a:fld>
            <a:endParaRPr lang="en-US"/>
          </a:p>
        </p:txBody>
      </p:sp>
      <p:sp>
        <p:nvSpPr>
          <p:cNvPr id="5" name="Date Placeholder 4"/>
          <p:cNvSpPr>
            <a:spLocks noGrp="1"/>
          </p:cNvSpPr>
          <p:nvPr>
            <p:ph type="dt" sz="half" idx="12"/>
          </p:nvPr>
        </p:nvSpPr>
        <p:spPr/>
        <p:txBody>
          <a:bodyPr/>
          <a:lstStyle>
            <a:lvl1pPr>
              <a:defRPr/>
            </a:lvl1pPr>
          </a:lstStyle>
          <a:p>
            <a:fld id="{EB3667AB-AB29-2740-9F7E-A95FE9061B53}" type="datetime1">
              <a:rPr lang="en-US"/>
              <a:pPr/>
              <a:t>3/28/19</a:t>
            </a:fld>
            <a:endParaRPr lang="en-US"/>
          </a:p>
        </p:txBody>
      </p:sp>
    </p:spTree>
    <p:extLst>
      <p:ext uri="{BB962C8B-B14F-4D97-AF65-F5344CB8AC3E}">
        <p14:creationId xmlns:p14="http://schemas.microsoft.com/office/powerpoint/2010/main" val="137930735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3" name="Slide Number Placeholder 2"/>
          <p:cNvSpPr>
            <a:spLocks noGrp="1"/>
          </p:cNvSpPr>
          <p:nvPr>
            <p:ph type="sldNum" sz="quarter" idx="11"/>
          </p:nvPr>
        </p:nvSpPr>
        <p:spPr/>
        <p:txBody>
          <a:bodyPr/>
          <a:lstStyle>
            <a:lvl1pPr>
              <a:defRPr/>
            </a:lvl1pPr>
          </a:lstStyle>
          <a:p>
            <a:fld id="{3085F0C2-3CBB-E247-92C2-FEB65CDA0B8D}" type="slidenum">
              <a:rPr lang="en-US"/>
              <a:pPr/>
              <a:t>‹Nr.›</a:t>
            </a:fld>
            <a:endParaRPr lang="en-US"/>
          </a:p>
        </p:txBody>
      </p:sp>
      <p:sp>
        <p:nvSpPr>
          <p:cNvPr id="4" name="Date Placeholder 3"/>
          <p:cNvSpPr>
            <a:spLocks noGrp="1"/>
          </p:cNvSpPr>
          <p:nvPr>
            <p:ph type="dt" sz="half" idx="12"/>
          </p:nvPr>
        </p:nvSpPr>
        <p:spPr/>
        <p:txBody>
          <a:bodyPr/>
          <a:lstStyle>
            <a:lvl1pPr>
              <a:defRPr/>
            </a:lvl1pPr>
          </a:lstStyle>
          <a:p>
            <a:fld id="{48465686-A151-4E43-AD66-25AEEA7A0368}" type="datetime1">
              <a:rPr lang="en-US"/>
              <a:pPr/>
              <a:t>3/28/19</a:t>
            </a:fld>
            <a:endParaRPr lang="en-US"/>
          </a:p>
        </p:txBody>
      </p:sp>
    </p:spTree>
    <p:extLst>
      <p:ext uri="{BB962C8B-B14F-4D97-AF65-F5344CB8AC3E}">
        <p14:creationId xmlns:p14="http://schemas.microsoft.com/office/powerpoint/2010/main" val="349059351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e-D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6" name="Slide Number Placeholder 5"/>
          <p:cNvSpPr>
            <a:spLocks noGrp="1"/>
          </p:cNvSpPr>
          <p:nvPr>
            <p:ph type="sldNum" sz="quarter" idx="11"/>
          </p:nvPr>
        </p:nvSpPr>
        <p:spPr/>
        <p:txBody>
          <a:bodyPr/>
          <a:lstStyle>
            <a:lvl1pPr>
              <a:defRPr/>
            </a:lvl1pPr>
          </a:lstStyle>
          <a:p>
            <a:fld id="{4FC68190-EEF3-6244-ABC4-A062FFFFA378}" type="slidenum">
              <a:rPr lang="en-US"/>
              <a:pPr/>
              <a:t>‹Nr.›</a:t>
            </a:fld>
            <a:endParaRPr lang="en-US"/>
          </a:p>
        </p:txBody>
      </p:sp>
      <p:sp>
        <p:nvSpPr>
          <p:cNvPr id="7" name="Date Placeholder 6"/>
          <p:cNvSpPr>
            <a:spLocks noGrp="1"/>
          </p:cNvSpPr>
          <p:nvPr>
            <p:ph type="dt" sz="half" idx="12"/>
          </p:nvPr>
        </p:nvSpPr>
        <p:spPr/>
        <p:txBody>
          <a:bodyPr/>
          <a:lstStyle>
            <a:lvl1pPr>
              <a:defRPr/>
            </a:lvl1pPr>
          </a:lstStyle>
          <a:p>
            <a:fld id="{2E9FEA4B-FC5D-0845-9B38-AFF8F8095A9E}" type="datetime1">
              <a:rPr lang="en-US"/>
              <a:pPr/>
              <a:t>3/28/19</a:t>
            </a:fld>
            <a:endParaRPr lang="en-US"/>
          </a:p>
        </p:txBody>
      </p:sp>
    </p:spTree>
    <p:extLst>
      <p:ext uri="{BB962C8B-B14F-4D97-AF65-F5344CB8AC3E}">
        <p14:creationId xmlns:p14="http://schemas.microsoft.com/office/powerpoint/2010/main" val="93152192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e-D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6" name="Slide Number Placeholder 5"/>
          <p:cNvSpPr>
            <a:spLocks noGrp="1"/>
          </p:cNvSpPr>
          <p:nvPr>
            <p:ph type="sldNum" sz="quarter" idx="11"/>
          </p:nvPr>
        </p:nvSpPr>
        <p:spPr/>
        <p:txBody>
          <a:bodyPr/>
          <a:lstStyle>
            <a:lvl1pPr>
              <a:defRPr/>
            </a:lvl1pPr>
          </a:lstStyle>
          <a:p>
            <a:fld id="{2A9CFCB6-DED1-3045-B750-87830E94D6BA}" type="slidenum">
              <a:rPr lang="en-US"/>
              <a:pPr/>
              <a:t>‹Nr.›</a:t>
            </a:fld>
            <a:endParaRPr lang="en-US"/>
          </a:p>
        </p:txBody>
      </p:sp>
      <p:sp>
        <p:nvSpPr>
          <p:cNvPr id="7" name="Date Placeholder 6"/>
          <p:cNvSpPr>
            <a:spLocks noGrp="1"/>
          </p:cNvSpPr>
          <p:nvPr>
            <p:ph type="dt" sz="half" idx="12"/>
          </p:nvPr>
        </p:nvSpPr>
        <p:spPr/>
        <p:txBody>
          <a:bodyPr/>
          <a:lstStyle>
            <a:lvl1pPr>
              <a:defRPr/>
            </a:lvl1pPr>
          </a:lstStyle>
          <a:p>
            <a:fld id="{74AF6746-C5A1-144F-B304-3FD32A221AC4}" type="datetime1">
              <a:rPr lang="en-US"/>
              <a:pPr/>
              <a:t>3/28/19</a:t>
            </a:fld>
            <a:endParaRPr lang="en-US"/>
          </a:p>
        </p:txBody>
      </p:sp>
    </p:spTree>
    <p:extLst>
      <p:ext uri="{BB962C8B-B14F-4D97-AF65-F5344CB8AC3E}">
        <p14:creationId xmlns:p14="http://schemas.microsoft.com/office/powerpoint/2010/main" val="408096607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5" name="Slide Number Placeholder 4"/>
          <p:cNvSpPr>
            <a:spLocks noGrp="1"/>
          </p:cNvSpPr>
          <p:nvPr>
            <p:ph type="sldNum" sz="quarter" idx="11"/>
          </p:nvPr>
        </p:nvSpPr>
        <p:spPr/>
        <p:txBody>
          <a:bodyPr/>
          <a:lstStyle>
            <a:lvl1pPr>
              <a:defRPr/>
            </a:lvl1pPr>
          </a:lstStyle>
          <a:p>
            <a:fld id="{CCB4408A-C9DF-CB48-9088-A337C2179F50}" type="slidenum">
              <a:rPr lang="en-US"/>
              <a:pPr/>
              <a:t>‹Nr.›</a:t>
            </a:fld>
            <a:endParaRPr lang="en-US"/>
          </a:p>
        </p:txBody>
      </p:sp>
      <p:sp>
        <p:nvSpPr>
          <p:cNvPr id="6" name="Date Placeholder 5"/>
          <p:cNvSpPr>
            <a:spLocks noGrp="1"/>
          </p:cNvSpPr>
          <p:nvPr>
            <p:ph type="dt" sz="half" idx="12"/>
          </p:nvPr>
        </p:nvSpPr>
        <p:spPr/>
        <p:txBody>
          <a:bodyPr/>
          <a:lstStyle>
            <a:lvl1pPr>
              <a:defRPr/>
            </a:lvl1pPr>
          </a:lstStyle>
          <a:p>
            <a:fld id="{435EBB37-1C67-2945-AFA0-4EDAABC29600}" type="datetime1">
              <a:rPr lang="en-US"/>
              <a:pPr/>
              <a:t>3/28/19</a:t>
            </a:fld>
            <a:endParaRPr lang="en-US"/>
          </a:p>
        </p:txBody>
      </p:sp>
    </p:spTree>
    <p:extLst>
      <p:ext uri="{BB962C8B-B14F-4D97-AF65-F5344CB8AC3E}">
        <p14:creationId xmlns:p14="http://schemas.microsoft.com/office/powerpoint/2010/main" val="40322287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de-DE"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t>Silke Fimmel, Resident Director, Boston University Dresden Programs</a:t>
            </a:r>
          </a:p>
        </p:txBody>
      </p:sp>
      <p:sp>
        <p:nvSpPr>
          <p:cNvPr id="5" name="Slide Number Placeholder 4"/>
          <p:cNvSpPr>
            <a:spLocks noGrp="1"/>
          </p:cNvSpPr>
          <p:nvPr>
            <p:ph type="sldNum" sz="quarter" idx="11"/>
          </p:nvPr>
        </p:nvSpPr>
        <p:spPr/>
        <p:txBody>
          <a:bodyPr/>
          <a:lstStyle>
            <a:lvl1pPr>
              <a:defRPr/>
            </a:lvl1pPr>
          </a:lstStyle>
          <a:p>
            <a:fld id="{331541FC-5270-424A-B1D9-984485AB0F8A}" type="slidenum">
              <a:rPr lang="en-US"/>
              <a:pPr/>
              <a:t>‹Nr.›</a:t>
            </a:fld>
            <a:endParaRPr lang="en-US"/>
          </a:p>
        </p:txBody>
      </p:sp>
      <p:sp>
        <p:nvSpPr>
          <p:cNvPr id="6" name="Date Placeholder 5"/>
          <p:cNvSpPr>
            <a:spLocks noGrp="1"/>
          </p:cNvSpPr>
          <p:nvPr>
            <p:ph type="dt" sz="half" idx="12"/>
          </p:nvPr>
        </p:nvSpPr>
        <p:spPr/>
        <p:txBody>
          <a:bodyPr/>
          <a:lstStyle>
            <a:lvl1pPr>
              <a:defRPr/>
            </a:lvl1pPr>
          </a:lstStyle>
          <a:p>
            <a:fld id="{55FBC891-25AE-8547-8F20-52DB944659F4}" type="datetime1">
              <a:rPr lang="en-US"/>
              <a:pPr/>
              <a:t>3/28/19</a:t>
            </a:fld>
            <a:endParaRPr lang="en-US"/>
          </a:p>
        </p:txBody>
      </p:sp>
    </p:spTree>
    <p:extLst>
      <p:ext uri="{BB962C8B-B14F-4D97-AF65-F5344CB8AC3E}">
        <p14:creationId xmlns:p14="http://schemas.microsoft.com/office/powerpoint/2010/main" val="3668840917"/>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latin typeface="+mn-lt"/>
              </a:defRPr>
            </a:lvl1pPr>
          </a:lstStyle>
          <a:p>
            <a:r>
              <a:rPr lang="en-US"/>
              <a:t>Silke Fimmel, Resident Director, Boston University Dresden Programs</a:t>
            </a:r>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0" rIns="91440" bIns="0" numCol="1" anchor="t" anchorCtr="0" compatLnSpc="1">
            <a:prstTxWarp prst="textNoShape">
              <a:avLst/>
            </a:prstTxWarp>
          </a:bodyPr>
          <a:lstStyle>
            <a:lvl1pPr algn="r">
              <a:defRPr sz="4400" b="1">
                <a:solidFill>
                  <a:srgbClr val="D9D9D9"/>
                </a:solidFill>
                <a:latin typeface="+mn-lt"/>
              </a:defRPr>
            </a:lvl1pPr>
          </a:lstStyle>
          <a:p>
            <a:fld id="{E267C5BA-6648-1D4D-AD24-2E058A4BCC1D}" type="slidenum">
              <a:rPr lang="en-US"/>
              <a:pPr/>
              <a:t>‹Nr.›</a:t>
            </a:fld>
            <a:endParaRPr lang="en-US"/>
          </a:p>
        </p:txBody>
      </p:sp>
      <p:sp>
        <p:nvSpPr>
          <p:cNvPr id="1036"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200" b="1">
                <a:solidFill>
                  <a:schemeClr val="bg1"/>
                </a:solidFill>
                <a:latin typeface="Arial" charset="0"/>
              </a:rPr>
              <a:t>Boston University</a:t>
            </a:r>
            <a:r>
              <a:rPr lang="en-US" sz="1200">
                <a:solidFill>
                  <a:schemeClr val="bg1"/>
                </a:solidFill>
                <a:latin typeface="Arial"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808080"/>
                </a:solidFill>
                <a:latin typeface="+mn-lt"/>
              </a:defRPr>
            </a:lvl1pPr>
          </a:lstStyle>
          <a:p>
            <a:fld id="{B6ADC9B8-59F3-A840-8DF3-FE0BA05BBC5C}" type="datetime1">
              <a:rPr lang="en-US"/>
              <a:pPr/>
              <a:t>3/28/19</a:t>
            </a:fld>
            <a:endParaRPr lang="en-US"/>
          </a:p>
        </p:txBody>
      </p:sp>
      <p:pic>
        <p:nvPicPr>
          <p:cNvPr id="1043"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09600" y="6019800"/>
            <a:ext cx="968375" cy="434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dt="0"/>
  <p:txStyles>
    <p:titleStyle>
      <a:lvl1pPr algn="l" rtl="0" fontAlgn="base">
        <a:spcBef>
          <a:spcPct val="0"/>
        </a:spcBef>
        <a:spcAft>
          <a:spcPct val="0"/>
        </a:spcAft>
        <a:defRPr sz="36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charset="0"/>
          <a:ea typeface="Osaka" charset="0"/>
          <a:cs typeface="Osaka" charset="0"/>
        </a:defRPr>
      </a:lvl2pPr>
      <a:lvl3pPr algn="l" rtl="0" fontAlgn="base">
        <a:spcBef>
          <a:spcPct val="0"/>
        </a:spcBef>
        <a:spcAft>
          <a:spcPct val="0"/>
        </a:spcAft>
        <a:defRPr sz="3600">
          <a:solidFill>
            <a:schemeClr val="tx1"/>
          </a:solidFill>
          <a:latin typeface="Arial" charset="0"/>
          <a:ea typeface="Osaka" charset="0"/>
          <a:cs typeface="Osaka" charset="0"/>
        </a:defRPr>
      </a:lvl3pPr>
      <a:lvl4pPr algn="l" rtl="0" fontAlgn="base">
        <a:spcBef>
          <a:spcPct val="0"/>
        </a:spcBef>
        <a:spcAft>
          <a:spcPct val="0"/>
        </a:spcAft>
        <a:defRPr sz="3600">
          <a:solidFill>
            <a:schemeClr val="tx1"/>
          </a:solidFill>
          <a:latin typeface="Arial" charset="0"/>
          <a:ea typeface="Osaka" charset="0"/>
          <a:cs typeface="Osaka" charset="0"/>
        </a:defRPr>
      </a:lvl4pPr>
      <a:lvl5pPr algn="l" rtl="0" fontAlgn="base">
        <a:spcBef>
          <a:spcPct val="0"/>
        </a:spcBef>
        <a:spcAft>
          <a:spcPct val="0"/>
        </a:spcAft>
        <a:defRPr sz="3600">
          <a:solidFill>
            <a:schemeClr val="tx1"/>
          </a:solidFill>
          <a:latin typeface="Arial" charset="0"/>
          <a:ea typeface="Osaka" charset="0"/>
          <a:cs typeface="Osaka" charset="0"/>
        </a:defRPr>
      </a:lvl5pPr>
      <a:lvl6pPr marL="457200" algn="l" rtl="0" fontAlgn="base">
        <a:spcBef>
          <a:spcPct val="0"/>
        </a:spcBef>
        <a:spcAft>
          <a:spcPct val="0"/>
        </a:spcAft>
        <a:defRPr sz="3600">
          <a:solidFill>
            <a:schemeClr val="tx1"/>
          </a:solidFill>
          <a:latin typeface="Arial" charset="0"/>
          <a:ea typeface="Osaka" charset="0"/>
          <a:cs typeface="Osaka" charset="0"/>
        </a:defRPr>
      </a:lvl6pPr>
      <a:lvl7pPr marL="914400" algn="l" rtl="0" fontAlgn="base">
        <a:spcBef>
          <a:spcPct val="0"/>
        </a:spcBef>
        <a:spcAft>
          <a:spcPct val="0"/>
        </a:spcAft>
        <a:defRPr sz="3600">
          <a:solidFill>
            <a:schemeClr val="tx1"/>
          </a:solidFill>
          <a:latin typeface="Arial" charset="0"/>
          <a:ea typeface="Osaka" charset="0"/>
          <a:cs typeface="Osaka" charset="0"/>
        </a:defRPr>
      </a:lvl7pPr>
      <a:lvl8pPr marL="1371600" algn="l" rtl="0" fontAlgn="base">
        <a:spcBef>
          <a:spcPct val="0"/>
        </a:spcBef>
        <a:spcAft>
          <a:spcPct val="0"/>
        </a:spcAft>
        <a:defRPr sz="3600">
          <a:solidFill>
            <a:schemeClr val="tx1"/>
          </a:solidFill>
          <a:latin typeface="Arial" charset="0"/>
          <a:ea typeface="Osaka" charset="0"/>
          <a:cs typeface="Osaka" charset="0"/>
        </a:defRPr>
      </a:lvl8pPr>
      <a:lvl9pPr marL="1828800" algn="l" rtl="0" fontAlgn="base">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fontAlgn="base">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abet.org/accreditation/accreditation-criteria/criteria-for-accrediting-engineering-programs-2019-2020/#GC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immel@b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9552" y="548680"/>
            <a:ext cx="7772400" cy="1791072"/>
          </a:xfrm>
        </p:spPr>
        <p:txBody>
          <a:bodyPr/>
          <a:lstStyle/>
          <a:p>
            <a:r>
              <a:rPr lang="de-DE" dirty="0"/>
              <a:t>BU Study </a:t>
            </a:r>
            <a:r>
              <a:rPr lang="de-DE" dirty="0" err="1"/>
              <a:t>Abroad</a:t>
            </a:r>
            <a:r>
              <a:rPr lang="de-DE" dirty="0"/>
              <a:t> </a:t>
            </a:r>
            <a:r>
              <a:rPr lang="de-DE" dirty="0" smtClean="0"/>
              <a:t/>
            </a:r>
            <a:br>
              <a:rPr lang="de-DE" dirty="0" smtClean="0"/>
            </a:br>
            <a:r>
              <a:rPr lang="de-DE" dirty="0" smtClean="0"/>
              <a:t>Science </a:t>
            </a:r>
            <a:r>
              <a:rPr lang="de-DE" dirty="0" err="1"/>
              <a:t>and</a:t>
            </a:r>
            <a:r>
              <a:rPr lang="de-DE" dirty="0"/>
              <a:t> Engineering </a:t>
            </a:r>
            <a:r>
              <a:rPr lang="de-DE" dirty="0" err="1"/>
              <a:t>Program</a:t>
            </a:r>
            <a:r>
              <a:rPr lang="de-DE" dirty="0"/>
              <a:t> </a:t>
            </a:r>
            <a:r>
              <a:rPr lang="de-DE" dirty="0" smtClean="0"/>
              <a:t/>
            </a:r>
            <a:br>
              <a:rPr lang="de-DE" dirty="0" smtClean="0"/>
            </a:br>
            <a:r>
              <a:rPr lang="de-DE" dirty="0" smtClean="0"/>
              <a:t>Learning </a:t>
            </a:r>
            <a:r>
              <a:rPr lang="de-DE" dirty="0"/>
              <a:t>Outcomes </a:t>
            </a:r>
          </a:p>
        </p:txBody>
      </p:sp>
      <p:sp>
        <p:nvSpPr>
          <p:cNvPr id="4099" name="Rectangle 3"/>
          <p:cNvSpPr>
            <a:spLocks noGrp="1" noChangeArrowheads="1"/>
          </p:cNvSpPr>
          <p:nvPr>
            <p:ph type="subTitle" idx="1"/>
          </p:nvPr>
        </p:nvSpPr>
        <p:spPr>
          <a:xfrm>
            <a:off x="1331640" y="2924944"/>
            <a:ext cx="6400800" cy="936104"/>
          </a:xfrm>
        </p:spPr>
        <p:txBody>
          <a:bodyPr/>
          <a:lstStyle/>
          <a:p>
            <a:r>
              <a:rPr lang="en-US" sz="3600" b="1" dirty="0">
                <a:solidFill>
                  <a:srgbClr val="FF0000"/>
                </a:solidFill>
              </a:rPr>
              <a:t>In Dresden, Germany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228600"/>
            <a:ext cx="7924800" cy="685800"/>
          </a:xfrm>
        </p:spPr>
        <p:txBody>
          <a:bodyPr/>
          <a:lstStyle/>
          <a:p>
            <a:r>
              <a:rPr lang="en-US" b="1" dirty="0"/>
              <a:t> </a:t>
            </a:r>
            <a:endParaRPr lang="en-US" dirty="0">
              <a:solidFill>
                <a:srgbClr val="CC0000"/>
              </a:solidFill>
            </a:endParaRPr>
          </a:p>
        </p:txBody>
      </p:sp>
      <p:sp>
        <p:nvSpPr>
          <p:cNvPr id="5123" name="Rectangle 3"/>
          <p:cNvSpPr>
            <a:spLocks noGrp="1" noChangeArrowheads="1"/>
          </p:cNvSpPr>
          <p:nvPr>
            <p:ph type="body" idx="4294967295"/>
          </p:nvPr>
        </p:nvSpPr>
        <p:spPr>
          <a:xfrm>
            <a:off x="683568" y="3933056"/>
            <a:ext cx="7924800" cy="2718048"/>
          </a:xfrm>
        </p:spPr>
        <p:txBody>
          <a:bodyPr/>
          <a:lstStyle/>
          <a:p>
            <a:pPr>
              <a:lnSpc>
                <a:spcPct val="90000"/>
              </a:lnSpc>
              <a:buClr>
                <a:srgbClr val="CC0000"/>
              </a:buClr>
              <a:buFont typeface="Wingdings" charset="0"/>
              <a:buNone/>
            </a:pPr>
            <a:endParaRPr lang="en-US" b="1" dirty="0">
              <a:solidFill>
                <a:schemeClr val="bg1"/>
              </a:solidFill>
            </a:endParaRPr>
          </a:p>
          <a:p>
            <a:pPr marL="0" indent="0" algn="ctr">
              <a:lnSpc>
                <a:spcPct val="90000"/>
              </a:lnSpc>
              <a:buClr>
                <a:srgbClr val="CC0000"/>
              </a:buClr>
              <a:buNone/>
            </a:pPr>
            <a:r>
              <a:rPr lang="en-US" b="1" i="1" dirty="0" smtClean="0">
                <a:solidFill>
                  <a:schemeClr val="bg1"/>
                </a:solidFill>
              </a:rPr>
              <a:t>“</a:t>
            </a:r>
            <a:r>
              <a:rPr lang="en-US" b="1" i="1" dirty="0">
                <a:solidFill>
                  <a:schemeClr val="bg1"/>
                </a:solidFill>
              </a:rPr>
              <a:t>The whole of life, from the moment you are born to the moment you die, is a process of learning.” </a:t>
            </a:r>
            <a:endParaRPr lang="en-US" b="1" i="1" dirty="0" smtClean="0">
              <a:solidFill>
                <a:schemeClr val="bg1"/>
              </a:solidFill>
            </a:endParaRPr>
          </a:p>
          <a:p>
            <a:pPr marL="0" indent="0" algn="ctr">
              <a:lnSpc>
                <a:spcPct val="90000"/>
              </a:lnSpc>
              <a:buClr>
                <a:srgbClr val="CC0000"/>
              </a:buClr>
              <a:buNone/>
            </a:pPr>
            <a:endParaRPr lang="en-US" b="1" i="1" dirty="0">
              <a:solidFill>
                <a:schemeClr val="bg1"/>
              </a:solidFill>
            </a:endParaRPr>
          </a:p>
          <a:p>
            <a:pPr marL="0" indent="0" algn="ctr">
              <a:lnSpc>
                <a:spcPct val="90000"/>
              </a:lnSpc>
              <a:buClr>
                <a:srgbClr val="CC0000"/>
              </a:buClr>
              <a:buNone/>
            </a:pPr>
            <a:r>
              <a:rPr lang="en-US" b="1" i="1" dirty="0" err="1" smtClean="0">
                <a:solidFill>
                  <a:schemeClr val="bg1"/>
                </a:solidFill>
              </a:rPr>
              <a:t>Jiddu</a:t>
            </a:r>
            <a:r>
              <a:rPr lang="en-US" b="1" i="1" dirty="0" smtClean="0">
                <a:solidFill>
                  <a:schemeClr val="bg1"/>
                </a:solidFill>
              </a:rPr>
              <a:t> </a:t>
            </a:r>
            <a:r>
              <a:rPr lang="en-US" b="1" i="1" dirty="0" err="1">
                <a:solidFill>
                  <a:schemeClr val="bg1"/>
                </a:solidFill>
              </a:rPr>
              <a:t>Krishnamurti</a:t>
            </a:r>
            <a:endParaRPr lang="en-US" b="1" i="1"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12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228600"/>
            <a:ext cx="7924800" cy="685800"/>
          </a:xfrm>
        </p:spPr>
        <p:txBody>
          <a:bodyPr/>
          <a:lstStyle/>
          <a:p>
            <a:r>
              <a:rPr lang="en-US" b="1" dirty="0"/>
              <a:t> </a:t>
            </a:r>
            <a:endParaRPr lang="en-US" dirty="0">
              <a:solidFill>
                <a:srgbClr val="CC0000"/>
              </a:solidFill>
            </a:endParaRPr>
          </a:p>
        </p:txBody>
      </p:sp>
      <p:sp>
        <p:nvSpPr>
          <p:cNvPr id="5123" name="Rectangle 3"/>
          <p:cNvSpPr>
            <a:spLocks noGrp="1" noChangeArrowheads="1"/>
          </p:cNvSpPr>
          <p:nvPr>
            <p:ph type="body" idx="4294967295"/>
          </p:nvPr>
        </p:nvSpPr>
        <p:spPr>
          <a:xfrm>
            <a:off x="29427" y="404664"/>
            <a:ext cx="7924800" cy="5328592"/>
          </a:xfrm>
        </p:spPr>
        <p:txBody>
          <a:bodyPr/>
          <a:lstStyle/>
          <a:p>
            <a:pPr marL="0" indent="0">
              <a:lnSpc>
                <a:spcPct val="90000"/>
              </a:lnSpc>
              <a:buClr>
                <a:srgbClr val="CC0000"/>
              </a:buClr>
              <a:buNone/>
            </a:pPr>
            <a:endParaRPr lang="de-DE" b="1" dirty="0" smtClean="0">
              <a:solidFill>
                <a:schemeClr val="bg1"/>
              </a:solidFill>
            </a:endParaRPr>
          </a:p>
          <a:p>
            <a:pPr marL="0" indent="0">
              <a:lnSpc>
                <a:spcPct val="90000"/>
              </a:lnSpc>
              <a:buClr>
                <a:srgbClr val="CC0000"/>
              </a:buClr>
              <a:buNone/>
            </a:pPr>
            <a:endParaRPr lang="de-DE" b="1" dirty="0" smtClean="0">
              <a:solidFill>
                <a:schemeClr val="bg1"/>
              </a:solidFill>
            </a:endParaRPr>
          </a:p>
          <a:p>
            <a:pPr marL="0" indent="0">
              <a:lnSpc>
                <a:spcPct val="90000"/>
              </a:lnSpc>
              <a:buClr>
                <a:srgbClr val="CC0000"/>
              </a:buClr>
              <a:buNone/>
            </a:pPr>
            <a:endParaRPr lang="de-DE" b="1" dirty="0">
              <a:solidFill>
                <a:schemeClr val="bg1"/>
              </a:solidFill>
            </a:endParaRPr>
          </a:p>
          <a:p>
            <a:pPr>
              <a:lnSpc>
                <a:spcPct val="90000"/>
              </a:lnSpc>
              <a:buClr>
                <a:srgbClr val="CC0000"/>
              </a:buClr>
            </a:pPr>
            <a:r>
              <a:rPr lang="de-DE" b="1" dirty="0" smtClean="0">
                <a:solidFill>
                  <a:schemeClr val="bg1"/>
                </a:solidFill>
              </a:rPr>
              <a:t>Who </a:t>
            </a:r>
            <a:r>
              <a:rPr lang="de-DE" b="1" dirty="0" err="1" smtClean="0">
                <a:solidFill>
                  <a:schemeClr val="bg1"/>
                </a:solidFill>
              </a:rPr>
              <a:t>we</a:t>
            </a:r>
            <a:r>
              <a:rPr lang="de-DE" b="1" dirty="0" smtClean="0">
                <a:solidFill>
                  <a:schemeClr val="bg1"/>
                </a:solidFill>
              </a:rPr>
              <a:t> </a:t>
            </a:r>
            <a:r>
              <a:rPr lang="de-DE" b="1" dirty="0" err="1" smtClean="0">
                <a:solidFill>
                  <a:schemeClr val="bg1"/>
                </a:solidFill>
              </a:rPr>
              <a:t>are</a:t>
            </a:r>
            <a:r>
              <a:rPr lang="de-DE" b="1" dirty="0" smtClean="0">
                <a:solidFill>
                  <a:schemeClr val="bg1"/>
                </a:solidFill>
              </a:rPr>
              <a:t>....</a:t>
            </a:r>
          </a:p>
          <a:p>
            <a:pPr>
              <a:lnSpc>
                <a:spcPct val="90000"/>
              </a:lnSpc>
              <a:buClr>
                <a:srgbClr val="CC0000"/>
              </a:buClr>
            </a:pPr>
            <a:endParaRPr lang="de-DE" b="1" dirty="0">
              <a:solidFill>
                <a:schemeClr val="bg1"/>
              </a:solidFill>
            </a:endParaRPr>
          </a:p>
          <a:p>
            <a:pPr>
              <a:lnSpc>
                <a:spcPct val="90000"/>
              </a:lnSpc>
              <a:buClr>
                <a:srgbClr val="CC0000"/>
              </a:buClr>
            </a:pPr>
            <a:r>
              <a:rPr lang="de-DE" b="1" dirty="0" err="1" smtClean="0">
                <a:solidFill>
                  <a:schemeClr val="bg1"/>
                </a:solidFill>
              </a:rPr>
              <a:t>What</a:t>
            </a:r>
            <a:r>
              <a:rPr lang="de-DE" b="1" dirty="0" smtClean="0">
                <a:solidFill>
                  <a:schemeClr val="bg1"/>
                </a:solidFill>
              </a:rPr>
              <a:t> </a:t>
            </a:r>
            <a:r>
              <a:rPr lang="de-DE" b="1" dirty="0" err="1" smtClean="0">
                <a:solidFill>
                  <a:schemeClr val="bg1"/>
                </a:solidFill>
              </a:rPr>
              <a:t>we</a:t>
            </a:r>
            <a:r>
              <a:rPr lang="de-DE" b="1" dirty="0" smtClean="0">
                <a:solidFill>
                  <a:schemeClr val="bg1"/>
                </a:solidFill>
              </a:rPr>
              <a:t> </a:t>
            </a:r>
            <a:r>
              <a:rPr lang="de-DE" b="1" dirty="0" err="1" smtClean="0">
                <a:solidFill>
                  <a:schemeClr val="bg1"/>
                </a:solidFill>
              </a:rPr>
              <a:t>did</a:t>
            </a:r>
            <a:r>
              <a:rPr lang="de-DE" b="1" dirty="0" smtClean="0">
                <a:solidFill>
                  <a:schemeClr val="bg1"/>
                </a:solidFill>
              </a:rPr>
              <a:t> </a:t>
            </a:r>
            <a:r>
              <a:rPr lang="de-DE" b="1" dirty="0" err="1" smtClean="0">
                <a:solidFill>
                  <a:schemeClr val="bg1"/>
                </a:solidFill>
              </a:rPr>
              <a:t>and</a:t>
            </a:r>
            <a:r>
              <a:rPr lang="de-DE" b="1" dirty="0" smtClean="0">
                <a:solidFill>
                  <a:schemeClr val="bg1"/>
                </a:solidFill>
              </a:rPr>
              <a:t> </a:t>
            </a:r>
            <a:r>
              <a:rPr lang="de-DE" b="1" dirty="0" err="1" smtClean="0">
                <a:solidFill>
                  <a:schemeClr val="bg1"/>
                </a:solidFill>
              </a:rPr>
              <a:t>why</a:t>
            </a:r>
            <a:r>
              <a:rPr lang="de-DE" b="1" dirty="0" smtClean="0">
                <a:solidFill>
                  <a:schemeClr val="bg1"/>
                </a:solidFill>
              </a:rPr>
              <a:t>....</a:t>
            </a:r>
          </a:p>
          <a:p>
            <a:pPr>
              <a:lnSpc>
                <a:spcPct val="90000"/>
              </a:lnSpc>
              <a:buClr>
                <a:srgbClr val="CC0000"/>
              </a:buClr>
            </a:pPr>
            <a:endParaRPr lang="de-DE" b="1" dirty="0">
              <a:solidFill>
                <a:schemeClr val="bg1"/>
              </a:solidFill>
            </a:endParaRPr>
          </a:p>
          <a:p>
            <a:pPr>
              <a:lnSpc>
                <a:spcPct val="90000"/>
              </a:lnSpc>
              <a:buClr>
                <a:srgbClr val="CC0000"/>
              </a:buClr>
            </a:pPr>
            <a:r>
              <a:rPr lang="de-DE" b="1" dirty="0" err="1" smtClean="0">
                <a:solidFill>
                  <a:schemeClr val="bg1"/>
                </a:solidFill>
              </a:rPr>
              <a:t>How</a:t>
            </a:r>
            <a:r>
              <a:rPr lang="de-DE" b="1" dirty="0" smtClean="0">
                <a:solidFill>
                  <a:schemeClr val="bg1"/>
                </a:solidFill>
              </a:rPr>
              <a:t> </a:t>
            </a:r>
            <a:r>
              <a:rPr lang="de-DE" b="1" dirty="0" err="1" smtClean="0">
                <a:solidFill>
                  <a:schemeClr val="bg1"/>
                </a:solidFill>
              </a:rPr>
              <a:t>we</a:t>
            </a:r>
            <a:r>
              <a:rPr lang="de-DE" b="1" dirty="0" smtClean="0">
                <a:solidFill>
                  <a:schemeClr val="bg1"/>
                </a:solidFill>
              </a:rPr>
              <a:t> </a:t>
            </a:r>
            <a:r>
              <a:rPr lang="de-DE" b="1" dirty="0" err="1" smtClean="0">
                <a:solidFill>
                  <a:schemeClr val="bg1"/>
                </a:solidFill>
              </a:rPr>
              <a:t>did</a:t>
            </a:r>
            <a:r>
              <a:rPr lang="de-DE" b="1" dirty="0" smtClean="0">
                <a:solidFill>
                  <a:schemeClr val="bg1"/>
                </a:solidFill>
              </a:rPr>
              <a:t> it...</a:t>
            </a:r>
          </a:p>
          <a:p>
            <a:pPr>
              <a:lnSpc>
                <a:spcPct val="90000"/>
              </a:lnSpc>
              <a:buClr>
                <a:srgbClr val="CC0000"/>
              </a:buClr>
            </a:pPr>
            <a:endParaRPr lang="de-DE" b="1" dirty="0">
              <a:solidFill>
                <a:schemeClr val="bg1"/>
              </a:solidFill>
            </a:endParaRPr>
          </a:p>
          <a:p>
            <a:pPr>
              <a:lnSpc>
                <a:spcPct val="90000"/>
              </a:lnSpc>
              <a:buClr>
                <a:srgbClr val="CC0000"/>
              </a:buClr>
            </a:pPr>
            <a:r>
              <a:rPr lang="de-DE" b="1" dirty="0" err="1" smtClean="0">
                <a:solidFill>
                  <a:schemeClr val="bg1"/>
                </a:solidFill>
              </a:rPr>
              <a:t>What</a:t>
            </a:r>
            <a:r>
              <a:rPr lang="de-DE" b="1" dirty="0" smtClean="0">
                <a:solidFill>
                  <a:schemeClr val="bg1"/>
                </a:solidFill>
              </a:rPr>
              <a:t> </a:t>
            </a:r>
            <a:r>
              <a:rPr lang="de-DE" b="1" dirty="0" err="1" smtClean="0">
                <a:solidFill>
                  <a:schemeClr val="bg1"/>
                </a:solidFill>
              </a:rPr>
              <a:t>lessons</a:t>
            </a:r>
            <a:r>
              <a:rPr lang="de-DE" b="1" dirty="0" smtClean="0">
                <a:solidFill>
                  <a:schemeClr val="bg1"/>
                </a:solidFill>
              </a:rPr>
              <a:t> </a:t>
            </a:r>
            <a:r>
              <a:rPr lang="de-DE" b="1" dirty="0" err="1" smtClean="0">
                <a:solidFill>
                  <a:schemeClr val="bg1"/>
                </a:solidFill>
              </a:rPr>
              <a:t>we</a:t>
            </a:r>
            <a:r>
              <a:rPr lang="de-DE" b="1" dirty="0" smtClean="0">
                <a:solidFill>
                  <a:schemeClr val="bg1"/>
                </a:solidFill>
              </a:rPr>
              <a:t> </a:t>
            </a:r>
            <a:r>
              <a:rPr lang="de-DE" b="1" dirty="0" err="1" smtClean="0">
                <a:solidFill>
                  <a:schemeClr val="bg1"/>
                </a:solidFill>
              </a:rPr>
              <a:t>learned</a:t>
            </a:r>
            <a:r>
              <a:rPr lang="de-DE" b="1" dirty="0" smtClean="0">
                <a:solidFill>
                  <a:schemeClr val="bg1"/>
                </a:solidFill>
              </a:rPr>
              <a:t>...</a:t>
            </a:r>
          </a:p>
          <a:p>
            <a:pPr>
              <a:lnSpc>
                <a:spcPct val="90000"/>
              </a:lnSpc>
              <a:buClr>
                <a:srgbClr val="CC0000"/>
              </a:buClr>
            </a:pPr>
            <a:endParaRPr lang="de-DE" b="1" dirty="0">
              <a:solidFill>
                <a:schemeClr val="bg1"/>
              </a:solidFill>
            </a:endParaRPr>
          </a:p>
          <a:p>
            <a:pPr>
              <a:lnSpc>
                <a:spcPct val="90000"/>
              </a:lnSpc>
              <a:buClr>
                <a:srgbClr val="CC0000"/>
              </a:buClr>
            </a:pPr>
            <a:r>
              <a:rPr lang="de-DE" b="1" dirty="0" err="1" smtClean="0">
                <a:solidFill>
                  <a:schemeClr val="bg1"/>
                </a:solidFill>
              </a:rPr>
              <a:t>What</a:t>
            </a:r>
            <a:r>
              <a:rPr lang="de-DE" b="1" dirty="0">
                <a:solidFill>
                  <a:schemeClr val="bg1"/>
                </a:solidFill>
              </a:rPr>
              <a:t> </a:t>
            </a:r>
            <a:r>
              <a:rPr lang="de-DE" b="1" dirty="0" smtClean="0">
                <a:solidFill>
                  <a:schemeClr val="bg1"/>
                </a:solidFill>
              </a:rPr>
              <a:t>will </a:t>
            </a:r>
            <a:r>
              <a:rPr lang="de-DE" b="1" dirty="0" err="1" smtClean="0">
                <a:solidFill>
                  <a:schemeClr val="bg1"/>
                </a:solidFill>
              </a:rPr>
              <a:t>be</a:t>
            </a:r>
            <a:r>
              <a:rPr lang="de-DE" b="1" dirty="0" smtClean="0">
                <a:solidFill>
                  <a:schemeClr val="bg1"/>
                </a:solidFill>
              </a:rPr>
              <a:t> </a:t>
            </a:r>
            <a:r>
              <a:rPr lang="de-DE" b="1" dirty="0" err="1" smtClean="0">
                <a:solidFill>
                  <a:schemeClr val="bg1"/>
                </a:solidFill>
              </a:rPr>
              <a:t>next</a:t>
            </a:r>
            <a:r>
              <a:rPr lang="de-DE" b="1" dirty="0" smtClean="0">
                <a:solidFill>
                  <a:schemeClr val="bg1"/>
                </a:solidFill>
              </a:rPr>
              <a:t>...</a:t>
            </a:r>
            <a:endParaRPr lang="en-US" b="1" dirty="0">
              <a:solidFill>
                <a:schemeClr val="bg1"/>
              </a:solidFill>
            </a:endParaRPr>
          </a:p>
          <a:p>
            <a:pPr>
              <a:lnSpc>
                <a:spcPct val="90000"/>
              </a:lnSpc>
              <a:buClr>
                <a:srgbClr val="CC0000"/>
              </a:buClr>
            </a:pPr>
            <a:endParaRPr lang="en-US" b="1" dirty="0">
              <a:solidFill>
                <a:schemeClr val="bg1"/>
              </a:solidFill>
            </a:endParaRPr>
          </a:p>
          <a:p>
            <a:pPr marL="0" indent="0" algn="ctr">
              <a:lnSpc>
                <a:spcPct val="90000"/>
              </a:lnSpc>
              <a:buClr>
                <a:srgbClr val="CC0000"/>
              </a:buClr>
              <a:buNone/>
            </a:pPr>
            <a:endParaRPr lang="en-US" b="1" i="1" dirty="0" smtClean="0">
              <a:solidFill>
                <a:schemeClr val="bg1"/>
              </a:solidFill>
            </a:endParaRPr>
          </a:p>
          <a:p>
            <a:pPr marL="0" indent="0" algn="ctr">
              <a:lnSpc>
                <a:spcPct val="90000"/>
              </a:lnSpc>
              <a:buClr>
                <a:srgbClr val="CC0000"/>
              </a:buClr>
              <a:buNone/>
            </a:pPr>
            <a:endParaRPr lang="en-US" b="1" i="1" dirty="0">
              <a:solidFill>
                <a:schemeClr val="bg1"/>
              </a:solidFill>
            </a:endParaRPr>
          </a:p>
          <a:p>
            <a:pPr marL="0" indent="0" algn="ctr">
              <a:lnSpc>
                <a:spcPct val="90000"/>
              </a:lnSpc>
              <a:buClr>
                <a:srgbClr val="CC0000"/>
              </a:buClr>
              <a:buNone/>
            </a:pPr>
            <a:endParaRPr lang="en-US" b="1" i="1" dirty="0" smtClean="0">
              <a:solidFill>
                <a:schemeClr val="bg1"/>
              </a:solidFill>
            </a:endParaRPr>
          </a:p>
          <a:p>
            <a:pPr marL="0" indent="0" algn="ctr">
              <a:lnSpc>
                <a:spcPct val="90000"/>
              </a:lnSpc>
              <a:buClr>
                <a:srgbClr val="CC0000"/>
              </a:buClr>
              <a:buNone/>
            </a:pPr>
            <a:endParaRPr lang="en-US" b="1" i="1" dirty="0">
              <a:solidFill>
                <a:schemeClr val="bg1"/>
              </a:solidFill>
            </a:endParaRPr>
          </a:p>
          <a:p>
            <a:pPr marL="0" indent="0" algn="ctr">
              <a:lnSpc>
                <a:spcPct val="90000"/>
              </a:lnSpc>
              <a:buClr>
                <a:srgbClr val="CC0000"/>
              </a:buClr>
              <a:buNone/>
            </a:pPr>
            <a:endParaRPr lang="en-US" b="1" i="1" dirty="0" smtClean="0">
              <a:solidFill>
                <a:schemeClr val="bg1"/>
              </a:solidFill>
            </a:endParaRPr>
          </a:p>
          <a:p>
            <a:pPr marL="0" indent="0" algn="ctr">
              <a:lnSpc>
                <a:spcPct val="90000"/>
              </a:lnSpc>
              <a:buClr>
                <a:srgbClr val="CC0000"/>
              </a:buClr>
              <a:buNone/>
            </a:pPr>
            <a:endParaRPr lang="en-US" b="1" i="1" dirty="0">
              <a:solidFill>
                <a:schemeClr val="bg1"/>
              </a:solidFill>
            </a:endParaRPr>
          </a:p>
        </p:txBody>
      </p:sp>
    </p:spTree>
    <p:extLst>
      <p:ext uri="{BB962C8B-B14F-4D97-AF65-F5344CB8AC3E}">
        <p14:creationId xmlns:p14="http://schemas.microsoft.com/office/powerpoint/2010/main" val="1672209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 calcmode="lin" valueType="num">
                                      <p:cBhvr additive="base">
                                        <p:cTn id="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5" end="5"/>
                                            </p:txEl>
                                          </p:spTgt>
                                        </p:tgtEl>
                                        <p:attrNameLst>
                                          <p:attrName>style.visibility</p:attrName>
                                        </p:attrNameLst>
                                      </p:cBhvr>
                                      <p:to>
                                        <p:strVal val="visible"/>
                                      </p:to>
                                    </p:set>
                                    <p:anim calcmode="lin" valueType="num">
                                      <p:cBhvr additive="base">
                                        <p:cTn id="13"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anim calcmode="lin" valueType="num">
                                      <p:cBhvr additive="base">
                                        <p:cTn id="19"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9" end="9"/>
                                            </p:txEl>
                                          </p:spTgt>
                                        </p:tgtEl>
                                        <p:attrNameLst>
                                          <p:attrName>style.visibility</p:attrName>
                                        </p:attrNameLst>
                                      </p:cBhvr>
                                      <p:to>
                                        <p:strVal val="visible"/>
                                      </p:to>
                                    </p:set>
                                    <p:anim calcmode="lin" valueType="num">
                                      <p:cBhvr additive="base">
                                        <p:cTn id="25"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11" end="11"/>
                                            </p:txEl>
                                          </p:spTgt>
                                        </p:tgtEl>
                                        <p:attrNameLst>
                                          <p:attrName>style.visibility</p:attrName>
                                        </p:attrNameLst>
                                      </p:cBhvr>
                                      <p:to>
                                        <p:strVal val="visible"/>
                                      </p:to>
                                    </p:set>
                                    <p:anim calcmode="lin" valueType="num">
                                      <p:cBhvr additive="base">
                                        <p:cTn id="31" dur="500" fill="hold"/>
                                        <p:tgtEl>
                                          <p:spTgt spid="5123">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9512" y="1484784"/>
            <a:ext cx="7924800" cy="685800"/>
          </a:xfrm>
        </p:spPr>
        <p:txBody>
          <a:bodyPr/>
          <a:lstStyle/>
          <a:p>
            <a:pPr algn="ctr"/>
            <a:r>
              <a:rPr lang="en-US" dirty="0">
                <a:solidFill>
                  <a:srgbClr val="CC0000"/>
                </a:solidFill>
              </a:rPr>
              <a:t> </a:t>
            </a:r>
            <a:r>
              <a:rPr lang="en-US" b="1" dirty="0" smtClean="0">
                <a:solidFill>
                  <a:srgbClr val="CC0000"/>
                </a:solidFill>
              </a:rPr>
              <a:t>Who</a:t>
            </a:r>
            <a:r>
              <a:rPr lang="en-US" b="1" dirty="0" smtClean="0">
                <a:solidFill>
                  <a:schemeClr val="bg1"/>
                </a:solidFill>
              </a:rPr>
              <a:t> and where we are</a:t>
            </a:r>
            <a:r>
              <a:rPr lang="mr-IN" b="1" dirty="0" smtClean="0">
                <a:solidFill>
                  <a:schemeClr val="bg1"/>
                </a:solidFill>
              </a:rPr>
              <a:t>…</a:t>
            </a:r>
            <a:endParaRPr lang="en-US" b="1"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5464" y="1174056"/>
            <a:ext cx="8282880" cy="4840560"/>
          </a:xfrm>
        </p:spPr>
        <p:txBody>
          <a:bodyPr/>
          <a:lstStyle/>
          <a:p>
            <a:pPr>
              <a:buFont typeface="Wingdings" charset="2"/>
              <a:buChar char="§"/>
            </a:pPr>
            <a:r>
              <a:rPr lang="de-DE" sz="2000" dirty="0">
                <a:latin typeface="Arial" charset="0"/>
                <a:ea typeface="Arial" charset="0"/>
                <a:cs typeface="Arial" charset="0"/>
              </a:rPr>
              <a:t>Dresden Engineering </a:t>
            </a:r>
            <a:r>
              <a:rPr lang="de-DE" sz="2000" dirty="0" err="1">
                <a:latin typeface="Arial" charset="0"/>
                <a:ea typeface="Arial" charset="0"/>
                <a:cs typeface="Arial" charset="0"/>
              </a:rPr>
              <a:t>Program</a:t>
            </a:r>
            <a:r>
              <a:rPr lang="de-DE" sz="2000" dirty="0">
                <a:latin typeface="Arial" charset="0"/>
                <a:ea typeface="Arial" charset="0"/>
                <a:cs typeface="Arial" charset="0"/>
              </a:rPr>
              <a:t> </a:t>
            </a:r>
            <a:r>
              <a:rPr lang="de-DE" sz="2000" dirty="0" err="1">
                <a:latin typeface="Arial" charset="0"/>
                <a:ea typeface="Arial" charset="0"/>
                <a:cs typeface="Arial" charset="0"/>
              </a:rPr>
              <a:t>for</a:t>
            </a:r>
            <a:r>
              <a:rPr lang="de-DE" sz="2000" dirty="0">
                <a:latin typeface="Arial" charset="0"/>
                <a:ea typeface="Arial" charset="0"/>
                <a:cs typeface="Arial" charset="0"/>
              </a:rPr>
              <a:t> 2nd </a:t>
            </a:r>
            <a:r>
              <a:rPr lang="de-DE" sz="2000" dirty="0" err="1">
                <a:latin typeface="Arial" charset="0"/>
                <a:ea typeface="Arial" charset="0"/>
                <a:cs typeface="Arial" charset="0"/>
              </a:rPr>
              <a:t>semester</a:t>
            </a:r>
            <a:r>
              <a:rPr lang="de-DE" sz="2000" dirty="0">
                <a:latin typeface="Arial" charset="0"/>
                <a:ea typeface="Arial" charset="0"/>
                <a:cs typeface="Arial" charset="0"/>
              </a:rPr>
              <a:t> </a:t>
            </a:r>
            <a:r>
              <a:rPr lang="de-DE" sz="2000" dirty="0" err="1">
                <a:latin typeface="Arial" charset="0"/>
                <a:ea typeface="Arial" charset="0"/>
                <a:cs typeface="Arial" charset="0"/>
              </a:rPr>
              <a:t>sophomores</a:t>
            </a:r>
            <a:r>
              <a:rPr lang="de-DE" sz="2000" dirty="0">
                <a:latin typeface="Arial" charset="0"/>
                <a:ea typeface="Arial" charset="0"/>
                <a:cs typeface="Arial" charset="0"/>
              </a:rPr>
              <a:t> </a:t>
            </a:r>
            <a:r>
              <a:rPr lang="de-DE" sz="2000" dirty="0" smtClean="0">
                <a:latin typeface="Arial" charset="0"/>
                <a:ea typeface="Arial" charset="0"/>
                <a:cs typeface="Arial" charset="0"/>
              </a:rPr>
              <a:t>    </a:t>
            </a:r>
            <a:r>
              <a:rPr lang="de-DE" sz="1400" dirty="0" smtClean="0">
                <a:latin typeface="Arial" charset="0"/>
                <a:ea typeface="Arial" charset="0"/>
                <a:cs typeface="Arial" charset="0"/>
              </a:rPr>
              <a:t>(</a:t>
            </a:r>
            <a:r>
              <a:rPr lang="de-DE" sz="1400" dirty="0">
                <a:latin typeface="Arial" charset="0"/>
                <a:ea typeface="Arial" charset="0"/>
                <a:cs typeface="Arial" charset="0"/>
              </a:rPr>
              <a:t>Spring </a:t>
            </a:r>
            <a:r>
              <a:rPr lang="de-DE" sz="1400" dirty="0" err="1">
                <a:latin typeface="Arial" charset="0"/>
                <a:ea typeface="Arial" charset="0"/>
                <a:cs typeface="Arial" charset="0"/>
              </a:rPr>
              <a:t>only</a:t>
            </a:r>
            <a:r>
              <a:rPr lang="de-DE" sz="1400" dirty="0">
                <a:latin typeface="Arial" charset="0"/>
                <a:ea typeface="Arial" charset="0"/>
                <a:cs typeface="Arial" charset="0"/>
              </a:rPr>
              <a:t>, BU </a:t>
            </a:r>
            <a:r>
              <a:rPr lang="de-DE" sz="1400" dirty="0" err="1">
                <a:latin typeface="Arial" charset="0"/>
                <a:ea typeface="Arial" charset="0"/>
                <a:cs typeface="Arial" charset="0"/>
              </a:rPr>
              <a:t>courses</a:t>
            </a:r>
            <a:r>
              <a:rPr lang="de-DE" sz="1400" dirty="0">
                <a:latin typeface="Arial" charset="0"/>
                <a:ea typeface="Arial" charset="0"/>
                <a:cs typeface="Arial" charset="0"/>
              </a:rPr>
              <a:t> on Differential </a:t>
            </a:r>
            <a:r>
              <a:rPr lang="de-DE" sz="1400" dirty="0" err="1">
                <a:latin typeface="Arial" charset="0"/>
                <a:ea typeface="Arial" charset="0"/>
                <a:cs typeface="Arial" charset="0"/>
              </a:rPr>
              <a:t>Equations</a:t>
            </a:r>
            <a:r>
              <a:rPr lang="de-DE" sz="1400" dirty="0">
                <a:latin typeface="Arial" charset="0"/>
                <a:ea typeface="Arial" charset="0"/>
                <a:cs typeface="Arial" charset="0"/>
              </a:rPr>
              <a:t>, </a:t>
            </a:r>
            <a:r>
              <a:rPr lang="de-DE" sz="1400" dirty="0" err="1">
                <a:latin typeface="Arial" charset="0"/>
                <a:ea typeface="Arial" charset="0"/>
                <a:cs typeface="Arial" charset="0"/>
              </a:rPr>
              <a:t>Thermodynamics</a:t>
            </a:r>
            <a:r>
              <a:rPr lang="de-DE" sz="1400" dirty="0">
                <a:latin typeface="Arial" charset="0"/>
                <a:ea typeface="Arial" charset="0"/>
                <a:cs typeface="Arial" charset="0"/>
              </a:rPr>
              <a:t>, </a:t>
            </a:r>
            <a:r>
              <a:rPr lang="de-DE" sz="1400" dirty="0" err="1">
                <a:latin typeface="Arial" charset="0"/>
                <a:ea typeface="Arial" charset="0"/>
                <a:cs typeface="Arial" charset="0"/>
              </a:rPr>
              <a:t>Molecular</a:t>
            </a:r>
            <a:r>
              <a:rPr lang="de-DE" sz="1400" dirty="0">
                <a:latin typeface="Arial" charset="0"/>
                <a:ea typeface="Arial" charset="0"/>
                <a:cs typeface="Arial" charset="0"/>
              </a:rPr>
              <a:t> </a:t>
            </a:r>
            <a:r>
              <a:rPr lang="de-DE" sz="1400" dirty="0" err="1">
                <a:latin typeface="Arial" charset="0"/>
                <a:ea typeface="Arial" charset="0"/>
                <a:cs typeface="Arial" charset="0"/>
              </a:rPr>
              <a:t>Cell</a:t>
            </a:r>
            <a:r>
              <a:rPr lang="de-DE" sz="1400" dirty="0">
                <a:latin typeface="Arial" charset="0"/>
                <a:ea typeface="Arial" charset="0"/>
                <a:cs typeface="Arial" charset="0"/>
              </a:rPr>
              <a:t> </a:t>
            </a:r>
            <a:r>
              <a:rPr lang="de-DE" sz="1400" dirty="0" err="1">
                <a:latin typeface="Arial" charset="0"/>
                <a:ea typeface="Arial" charset="0"/>
                <a:cs typeface="Arial" charset="0"/>
              </a:rPr>
              <a:t>Biology</a:t>
            </a:r>
            <a:r>
              <a:rPr lang="de-DE" sz="1400" dirty="0">
                <a:latin typeface="Arial" charset="0"/>
                <a:ea typeface="Arial" charset="0"/>
                <a:cs typeface="Arial" charset="0"/>
              </a:rPr>
              <a:t>, Modern </a:t>
            </a:r>
            <a:r>
              <a:rPr lang="de-DE" sz="1400" dirty="0" err="1">
                <a:latin typeface="Arial" charset="0"/>
                <a:ea typeface="Arial" charset="0"/>
                <a:cs typeface="Arial" charset="0"/>
              </a:rPr>
              <a:t>Physics</a:t>
            </a:r>
            <a:r>
              <a:rPr lang="de-DE" sz="1400" dirty="0">
                <a:latin typeface="Arial" charset="0"/>
                <a:ea typeface="Arial" charset="0"/>
                <a:cs typeface="Arial" charset="0"/>
              </a:rPr>
              <a:t>, </a:t>
            </a:r>
            <a:r>
              <a:rPr lang="de-DE" sz="1400" dirty="0" err="1">
                <a:latin typeface="Arial" charset="0"/>
                <a:ea typeface="Arial" charset="0"/>
                <a:cs typeface="Arial" charset="0"/>
              </a:rPr>
              <a:t>Electric</a:t>
            </a:r>
            <a:r>
              <a:rPr lang="de-DE" sz="1400" dirty="0">
                <a:latin typeface="Arial" charset="0"/>
                <a:ea typeface="Arial" charset="0"/>
                <a:cs typeface="Arial" charset="0"/>
              </a:rPr>
              <a:t> </a:t>
            </a:r>
            <a:r>
              <a:rPr lang="de-DE" sz="1400" dirty="0" err="1">
                <a:latin typeface="Arial" charset="0"/>
                <a:ea typeface="Arial" charset="0"/>
                <a:cs typeface="Arial" charset="0"/>
              </a:rPr>
              <a:t>Circuits</a:t>
            </a:r>
            <a:r>
              <a:rPr lang="de-DE" sz="1400" dirty="0">
                <a:latin typeface="Arial" charset="0"/>
                <a:ea typeface="Arial" charset="0"/>
                <a:cs typeface="Arial" charset="0"/>
              </a:rPr>
              <a:t>, </a:t>
            </a:r>
            <a:r>
              <a:rPr lang="de-DE" sz="1400" dirty="0" err="1">
                <a:latin typeface="Arial" charset="0"/>
                <a:ea typeface="Arial" charset="0"/>
                <a:cs typeface="Arial" charset="0"/>
              </a:rPr>
              <a:t>Intercultural</a:t>
            </a:r>
            <a:r>
              <a:rPr lang="de-DE" sz="1400" dirty="0">
                <a:latin typeface="Arial" charset="0"/>
                <a:ea typeface="Arial" charset="0"/>
                <a:cs typeface="Arial" charset="0"/>
              </a:rPr>
              <a:t> Communication + German)</a:t>
            </a:r>
          </a:p>
          <a:p>
            <a:pPr>
              <a:buFont typeface="Wingdings" charset="2"/>
              <a:buChar char="§"/>
            </a:pPr>
            <a:endParaRPr lang="de-DE" sz="2000" dirty="0">
              <a:latin typeface="Arial" charset="0"/>
              <a:ea typeface="Arial" charset="0"/>
              <a:cs typeface="Arial" charset="0"/>
            </a:endParaRPr>
          </a:p>
          <a:p>
            <a:pPr>
              <a:buFont typeface="Wingdings" charset="2"/>
              <a:buChar char="§"/>
            </a:pPr>
            <a:r>
              <a:rPr lang="de-DE" sz="2000" dirty="0">
                <a:latin typeface="Arial" charset="0"/>
                <a:ea typeface="Arial" charset="0"/>
                <a:cs typeface="Arial" charset="0"/>
              </a:rPr>
              <a:t>Dresden Science </a:t>
            </a:r>
            <a:r>
              <a:rPr lang="de-DE" sz="2000" dirty="0" err="1">
                <a:latin typeface="Arial" charset="0"/>
                <a:ea typeface="Arial" charset="0"/>
                <a:cs typeface="Arial" charset="0"/>
              </a:rPr>
              <a:t>Program</a:t>
            </a:r>
            <a:r>
              <a:rPr lang="de-DE" sz="2000" dirty="0">
                <a:latin typeface="Arial" charset="0"/>
                <a:ea typeface="Arial" charset="0"/>
                <a:cs typeface="Arial" charset="0"/>
              </a:rPr>
              <a:t> </a:t>
            </a:r>
            <a:r>
              <a:rPr lang="de-DE" sz="2000" dirty="0" err="1">
                <a:latin typeface="Arial" charset="0"/>
                <a:ea typeface="Arial" charset="0"/>
                <a:cs typeface="Arial" charset="0"/>
              </a:rPr>
              <a:t>for</a:t>
            </a:r>
            <a:r>
              <a:rPr lang="de-DE" sz="2000" dirty="0">
                <a:latin typeface="Arial" charset="0"/>
                <a:ea typeface="Arial" charset="0"/>
                <a:cs typeface="Arial" charset="0"/>
              </a:rPr>
              <a:t> 1st </a:t>
            </a:r>
            <a:r>
              <a:rPr lang="de-DE" sz="2000" dirty="0" err="1">
                <a:latin typeface="Arial" charset="0"/>
                <a:ea typeface="Arial" charset="0"/>
                <a:cs typeface="Arial" charset="0"/>
              </a:rPr>
              <a:t>semester</a:t>
            </a:r>
            <a:r>
              <a:rPr lang="de-DE" sz="2000" dirty="0">
                <a:latin typeface="Arial" charset="0"/>
                <a:ea typeface="Arial" charset="0"/>
                <a:cs typeface="Arial" charset="0"/>
              </a:rPr>
              <a:t> </a:t>
            </a:r>
            <a:r>
              <a:rPr lang="de-DE" sz="2000" dirty="0" err="1">
                <a:latin typeface="Arial" charset="0"/>
                <a:ea typeface="Arial" charset="0"/>
                <a:cs typeface="Arial" charset="0"/>
              </a:rPr>
              <a:t>sophomores</a:t>
            </a:r>
            <a:r>
              <a:rPr lang="de-DE" sz="2000" dirty="0">
                <a:latin typeface="Arial" charset="0"/>
                <a:ea typeface="Arial" charset="0"/>
                <a:cs typeface="Arial" charset="0"/>
              </a:rPr>
              <a:t> </a:t>
            </a:r>
            <a:r>
              <a:rPr lang="de-DE" sz="2000" dirty="0" smtClean="0">
                <a:latin typeface="Arial" charset="0"/>
                <a:ea typeface="Arial" charset="0"/>
                <a:cs typeface="Arial" charset="0"/>
              </a:rPr>
              <a:t>               </a:t>
            </a:r>
            <a:r>
              <a:rPr lang="de-DE" sz="1400" dirty="0" smtClean="0">
                <a:latin typeface="Arial" charset="0"/>
                <a:ea typeface="Arial" charset="0"/>
                <a:cs typeface="Arial" charset="0"/>
              </a:rPr>
              <a:t>(</a:t>
            </a:r>
            <a:r>
              <a:rPr lang="de-DE" sz="1400" dirty="0">
                <a:latin typeface="Arial" charset="0"/>
                <a:ea typeface="Arial" charset="0"/>
                <a:cs typeface="Arial" charset="0"/>
              </a:rPr>
              <a:t>Fall </a:t>
            </a:r>
            <a:r>
              <a:rPr lang="de-DE" sz="1400" dirty="0" err="1">
                <a:latin typeface="Arial" charset="0"/>
                <a:ea typeface="Arial" charset="0"/>
                <a:cs typeface="Arial" charset="0"/>
              </a:rPr>
              <a:t>only</a:t>
            </a:r>
            <a:r>
              <a:rPr lang="de-DE" sz="1400" dirty="0">
                <a:latin typeface="Arial" charset="0"/>
                <a:ea typeface="Arial" charset="0"/>
                <a:cs typeface="Arial" charset="0"/>
              </a:rPr>
              <a:t>, BU </a:t>
            </a:r>
            <a:r>
              <a:rPr lang="de-DE" sz="1400" dirty="0" err="1">
                <a:latin typeface="Arial" charset="0"/>
                <a:ea typeface="Arial" charset="0"/>
                <a:cs typeface="Arial" charset="0"/>
              </a:rPr>
              <a:t>courses</a:t>
            </a:r>
            <a:r>
              <a:rPr lang="de-DE" sz="1400" dirty="0">
                <a:latin typeface="Arial" charset="0"/>
                <a:ea typeface="Arial" charset="0"/>
                <a:cs typeface="Arial" charset="0"/>
              </a:rPr>
              <a:t> on </a:t>
            </a:r>
            <a:r>
              <a:rPr lang="de-DE" sz="1400" dirty="0" err="1">
                <a:latin typeface="Arial" charset="0"/>
                <a:ea typeface="Arial" charset="0"/>
                <a:cs typeface="Arial" charset="0"/>
              </a:rPr>
              <a:t>Organic</a:t>
            </a:r>
            <a:r>
              <a:rPr lang="de-DE" sz="1400" dirty="0">
                <a:latin typeface="Arial" charset="0"/>
                <a:ea typeface="Arial" charset="0"/>
                <a:cs typeface="Arial" charset="0"/>
              </a:rPr>
              <a:t> Chemistry, </a:t>
            </a:r>
            <a:r>
              <a:rPr lang="de-DE" sz="1400" dirty="0" err="1">
                <a:latin typeface="Arial" charset="0"/>
                <a:ea typeface="Arial" charset="0"/>
                <a:cs typeface="Arial" charset="0"/>
              </a:rPr>
              <a:t>Cell</a:t>
            </a:r>
            <a:r>
              <a:rPr lang="de-DE" sz="1400" dirty="0">
                <a:latin typeface="Arial" charset="0"/>
                <a:ea typeface="Arial" charset="0"/>
                <a:cs typeface="Arial" charset="0"/>
              </a:rPr>
              <a:t> </a:t>
            </a:r>
            <a:r>
              <a:rPr lang="de-DE" sz="1400" dirty="0" err="1">
                <a:latin typeface="Arial" charset="0"/>
                <a:ea typeface="Arial" charset="0"/>
                <a:cs typeface="Arial" charset="0"/>
              </a:rPr>
              <a:t>Biology</a:t>
            </a:r>
            <a:r>
              <a:rPr lang="de-DE" sz="1400" dirty="0">
                <a:latin typeface="Arial" charset="0"/>
                <a:ea typeface="Arial" charset="0"/>
                <a:cs typeface="Arial" charset="0"/>
              </a:rPr>
              <a:t>, </a:t>
            </a:r>
            <a:r>
              <a:rPr lang="de-DE" sz="1400" dirty="0" err="1">
                <a:latin typeface="Arial" charset="0"/>
                <a:ea typeface="Arial" charset="0"/>
                <a:cs typeface="Arial" charset="0"/>
              </a:rPr>
              <a:t>Statistics</a:t>
            </a:r>
            <a:r>
              <a:rPr lang="de-DE" sz="1400" dirty="0">
                <a:latin typeface="Arial" charset="0"/>
                <a:ea typeface="Arial" charset="0"/>
                <a:cs typeface="Arial" charset="0"/>
              </a:rPr>
              <a:t>, </a:t>
            </a:r>
            <a:r>
              <a:rPr lang="de-DE" sz="1400" dirty="0" err="1">
                <a:latin typeface="Arial" charset="0"/>
                <a:ea typeface="Arial" charset="0"/>
                <a:cs typeface="Arial" charset="0"/>
              </a:rPr>
              <a:t>Introduction</a:t>
            </a:r>
            <a:r>
              <a:rPr lang="de-DE" sz="1400" dirty="0">
                <a:latin typeface="Arial" charset="0"/>
                <a:ea typeface="Arial" charset="0"/>
                <a:cs typeface="Arial" charset="0"/>
              </a:rPr>
              <a:t> </a:t>
            </a:r>
            <a:r>
              <a:rPr lang="de-DE" sz="1400" dirty="0" err="1">
                <a:latin typeface="Arial" charset="0"/>
                <a:ea typeface="Arial" charset="0"/>
                <a:cs typeface="Arial" charset="0"/>
              </a:rPr>
              <a:t>to</a:t>
            </a:r>
            <a:r>
              <a:rPr lang="de-DE" sz="1400" dirty="0">
                <a:latin typeface="Arial" charset="0"/>
                <a:ea typeface="Arial" charset="0"/>
                <a:cs typeface="Arial" charset="0"/>
              </a:rPr>
              <a:t> Scientific Research, </a:t>
            </a:r>
            <a:r>
              <a:rPr lang="de-DE" sz="1400" dirty="0" err="1">
                <a:latin typeface="Arial" charset="0"/>
                <a:ea typeface="Arial" charset="0"/>
                <a:cs typeface="Arial" charset="0"/>
              </a:rPr>
              <a:t>Intercultural</a:t>
            </a:r>
            <a:r>
              <a:rPr lang="de-DE" sz="1400" dirty="0">
                <a:latin typeface="Arial" charset="0"/>
                <a:ea typeface="Arial" charset="0"/>
                <a:cs typeface="Arial" charset="0"/>
              </a:rPr>
              <a:t> </a:t>
            </a:r>
            <a:r>
              <a:rPr lang="de-DE" sz="1400" dirty="0" smtClean="0">
                <a:latin typeface="Arial" charset="0"/>
                <a:ea typeface="Arial" charset="0"/>
                <a:cs typeface="Arial" charset="0"/>
              </a:rPr>
              <a:t>Communication + German) </a:t>
            </a:r>
            <a:r>
              <a:rPr lang="de-DE" sz="1400" dirty="0" smtClean="0">
                <a:solidFill>
                  <a:schemeClr val="bg1"/>
                </a:solidFill>
                <a:latin typeface="Arial" charset="0"/>
                <a:ea typeface="Arial" charset="0"/>
                <a:cs typeface="Arial" charset="0"/>
              </a:rPr>
              <a:t>+</a:t>
            </a:r>
          </a:p>
          <a:p>
            <a:pPr>
              <a:buFont typeface="Wingdings" charset="2"/>
              <a:buChar char="§"/>
            </a:pPr>
            <a:endParaRPr lang="de-DE" sz="2000" dirty="0">
              <a:solidFill>
                <a:schemeClr val="bg1"/>
              </a:solidFill>
              <a:latin typeface="Arial" charset="0"/>
              <a:ea typeface="Arial" charset="0"/>
              <a:cs typeface="Arial" charset="0"/>
            </a:endParaRPr>
          </a:p>
          <a:p>
            <a:pPr>
              <a:buFont typeface="Wingdings" charset="2"/>
              <a:buChar char="§"/>
            </a:pPr>
            <a:r>
              <a:rPr lang="de-DE" sz="2000" dirty="0" smtClean="0">
                <a:latin typeface="Arial" charset="0"/>
                <a:ea typeface="Arial" charset="0"/>
                <a:cs typeface="Arial" charset="0"/>
              </a:rPr>
              <a:t>Dresden German Studies </a:t>
            </a:r>
            <a:r>
              <a:rPr lang="de-DE" sz="2000" dirty="0" err="1" smtClean="0">
                <a:latin typeface="Arial" charset="0"/>
                <a:ea typeface="Arial" charset="0"/>
                <a:cs typeface="Arial" charset="0"/>
              </a:rPr>
              <a:t>Program</a:t>
            </a:r>
            <a:r>
              <a:rPr lang="de-DE" sz="2000" dirty="0" smtClean="0">
                <a:latin typeface="Arial" charset="0"/>
                <a:ea typeface="Arial" charset="0"/>
                <a:cs typeface="Arial" charset="0"/>
              </a:rPr>
              <a:t> </a:t>
            </a:r>
            <a:r>
              <a:rPr lang="de-DE" sz="1400" dirty="0" smtClean="0">
                <a:latin typeface="Arial" charset="0"/>
                <a:ea typeface="Arial" charset="0"/>
                <a:cs typeface="Arial" charset="0"/>
              </a:rPr>
              <a:t>(Fall &amp; Spring, </a:t>
            </a:r>
            <a:r>
              <a:rPr lang="de-DE" sz="1400" dirty="0" err="1" smtClean="0">
                <a:latin typeface="Arial" charset="0"/>
                <a:ea typeface="Arial" charset="0"/>
                <a:cs typeface="Arial" charset="0"/>
              </a:rPr>
              <a:t>direct</a:t>
            </a:r>
            <a:r>
              <a:rPr lang="de-DE" sz="1400" dirty="0" smtClean="0">
                <a:latin typeface="Arial" charset="0"/>
                <a:ea typeface="Arial" charset="0"/>
                <a:cs typeface="Arial" charset="0"/>
              </a:rPr>
              <a:t> </a:t>
            </a:r>
            <a:r>
              <a:rPr lang="de-DE" sz="1400" dirty="0" err="1" smtClean="0">
                <a:latin typeface="Arial" charset="0"/>
                <a:ea typeface="Arial" charset="0"/>
                <a:cs typeface="Arial" charset="0"/>
              </a:rPr>
              <a:t>enrollment</a:t>
            </a:r>
            <a:r>
              <a:rPr lang="de-DE" sz="1400" dirty="0" smtClean="0">
                <a:latin typeface="Arial" charset="0"/>
                <a:ea typeface="Arial" charset="0"/>
                <a:cs typeface="Arial" charset="0"/>
              </a:rPr>
              <a:t> at Technische Universität Dresden)</a:t>
            </a:r>
          </a:p>
          <a:p>
            <a:pPr>
              <a:buFont typeface="Wingdings" charset="2"/>
              <a:buChar char="§"/>
            </a:pPr>
            <a:endParaRPr lang="de-DE" sz="2000" dirty="0">
              <a:latin typeface="Arial" charset="0"/>
              <a:ea typeface="Arial" charset="0"/>
              <a:cs typeface="Arial" charset="0"/>
            </a:endParaRPr>
          </a:p>
          <a:p>
            <a:pPr>
              <a:buFont typeface="Wingdings" charset="2"/>
              <a:buChar char="§"/>
            </a:pPr>
            <a:r>
              <a:rPr lang="de-DE" sz="2000" dirty="0" err="1" smtClean="0">
                <a:latin typeface="Arial" charset="0"/>
                <a:ea typeface="Arial" charset="0"/>
                <a:cs typeface="Arial" charset="0"/>
              </a:rPr>
              <a:t>Internship</a:t>
            </a:r>
            <a:r>
              <a:rPr lang="de-DE" sz="2000" dirty="0" smtClean="0">
                <a:latin typeface="Arial" charset="0"/>
                <a:ea typeface="Arial" charset="0"/>
                <a:cs typeface="Arial" charset="0"/>
              </a:rPr>
              <a:t> </a:t>
            </a:r>
            <a:r>
              <a:rPr lang="de-DE" sz="2000" dirty="0" err="1" smtClean="0">
                <a:latin typeface="Arial" charset="0"/>
                <a:ea typeface="Arial" charset="0"/>
                <a:cs typeface="Arial" charset="0"/>
              </a:rPr>
              <a:t>Program</a:t>
            </a:r>
            <a:r>
              <a:rPr lang="de-DE" sz="2000" dirty="0" smtClean="0">
                <a:latin typeface="Arial" charset="0"/>
                <a:ea typeface="Arial" charset="0"/>
                <a:cs typeface="Arial" charset="0"/>
              </a:rPr>
              <a:t> </a:t>
            </a:r>
            <a:r>
              <a:rPr lang="de-DE" sz="1400" dirty="0" smtClean="0">
                <a:latin typeface="Arial" charset="0"/>
                <a:ea typeface="Arial" charset="0"/>
                <a:cs typeface="Arial" charset="0"/>
              </a:rPr>
              <a:t>(Fall &amp; Spring) </a:t>
            </a:r>
          </a:p>
          <a:p>
            <a:pPr>
              <a:buFont typeface="Wingdings" charset="2"/>
              <a:buChar char="§"/>
            </a:pPr>
            <a:endParaRPr lang="de-DE" sz="2000" dirty="0">
              <a:latin typeface="Arial" charset="0"/>
              <a:ea typeface="Arial" charset="0"/>
              <a:cs typeface="Arial" charset="0"/>
            </a:endParaRPr>
          </a:p>
          <a:p>
            <a:pPr>
              <a:buFont typeface="Wingdings" charset="2"/>
              <a:buChar char="§"/>
            </a:pPr>
            <a:r>
              <a:rPr lang="de-DE" sz="2000" dirty="0" smtClean="0">
                <a:latin typeface="Arial" charset="0"/>
                <a:ea typeface="Arial" charset="0"/>
                <a:cs typeface="Arial" charset="0"/>
              </a:rPr>
              <a:t>Computer Science </a:t>
            </a:r>
            <a:r>
              <a:rPr lang="de-DE" sz="2000" dirty="0" err="1" smtClean="0">
                <a:latin typeface="Arial" charset="0"/>
                <a:ea typeface="Arial" charset="0"/>
                <a:cs typeface="Arial" charset="0"/>
              </a:rPr>
              <a:t>Program</a:t>
            </a:r>
            <a:r>
              <a:rPr lang="de-DE" sz="2000" dirty="0" smtClean="0">
                <a:latin typeface="Arial" charset="0"/>
                <a:ea typeface="Arial" charset="0"/>
                <a:cs typeface="Arial" charset="0"/>
              </a:rPr>
              <a:t> </a:t>
            </a:r>
            <a:r>
              <a:rPr lang="de-DE" sz="1400" dirty="0" smtClean="0">
                <a:latin typeface="Arial" charset="0"/>
                <a:ea typeface="Arial" charset="0"/>
                <a:cs typeface="Arial" charset="0"/>
              </a:rPr>
              <a:t>(Fall &amp; Spring, </a:t>
            </a:r>
            <a:r>
              <a:rPr lang="de-DE" sz="1400" dirty="0" err="1" smtClean="0">
                <a:latin typeface="Arial" charset="0"/>
                <a:ea typeface="Arial" charset="0"/>
                <a:cs typeface="Arial" charset="0"/>
              </a:rPr>
              <a:t>direct</a:t>
            </a:r>
            <a:r>
              <a:rPr lang="de-DE" sz="1400" dirty="0" smtClean="0">
                <a:latin typeface="Arial" charset="0"/>
                <a:ea typeface="Arial" charset="0"/>
                <a:cs typeface="Arial" charset="0"/>
              </a:rPr>
              <a:t> </a:t>
            </a:r>
            <a:r>
              <a:rPr lang="de-DE" sz="1400" dirty="0" err="1" smtClean="0">
                <a:latin typeface="Arial" charset="0"/>
                <a:ea typeface="Arial" charset="0"/>
                <a:cs typeface="Arial" charset="0"/>
              </a:rPr>
              <a:t>enrollment</a:t>
            </a:r>
            <a:r>
              <a:rPr lang="de-DE" sz="1400" dirty="0" smtClean="0">
                <a:latin typeface="Arial" charset="0"/>
                <a:ea typeface="Arial" charset="0"/>
                <a:cs typeface="Arial" charset="0"/>
              </a:rPr>
              <a:t> at TUD </a:t>
            </a:r>
            <a:r>
              <a:rPr lang="mr-IN" sz="1400" dirty="0" smtClean="0">
                <a:latin typeface="Arial" charset="0"/>
                <a:ea typeface="Arial" charset="0"/>
                <a:cs typeface="Arial" charset="0"/>
              </a:rPr>
              <a:t>–</a:t>
            </a:r>
            <a:r>
              <a:rPr lang="de-DE" sz="1400" dirty="0" smtClean="0">
                <a:latin typeface="Arial" charset="0"/>
                <a:ea typeface="Arial" charset="0"/>
                <a:cs typeface="Arial" charset="0"/>
              </a:rPr>
              <a:t> English)</a:t>
            </a:r>
          </a:p>
          <a:p>
            <a:pPr>
              <a:buFont typeface="Wingdings" charset="2"/>
              <a:buChar char="§"/>
            </a:pPr>
            <a:endParaRPr lang="de-DE" sz="1600" dirty="0">
              <a:solidFill>
                <a:schemeClr val="bg1"/>
              </a:solidFill>
              <a:latin typeface="Arial" charset="0"/>
              <a:ea typeface="Arial" charset="0"/>
              <a:cs typeface="Arial" charset="0"/>
            </a:endParaRPr>
          </a:p>
          <a:p>
            <a:endParaRPr lang="de-DE" dirty="0"/>
          </a:p>
        </p:txBody>
      </p:sp>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
        <p:nvSpPr>
          <p:cNvPr id="5" name="Rectangle 2"/>
          <p:cNvSpPr>
            <a:spLocks noGrp="1" noChangeArrowheads="1"/>
          </p:cNvSpPr>
          <p:nvPr>
            <p:ph type="title"/>
          </p:nvPr>
        </p:nvSpPr>
        <p:spPr>
          <a:xfrm>
            <a:off x="587813" y="261061"/>
            <a:ext cx="7924800" cy="685800"/>
          </a:xfrm>
        </p:spPr>
        <p:txBody>
          <a:bodyPr/>
          <a:lstStyle/>
          <a:p>
            <a:pPr algn="ctr"/>
            <a:r>
              <a:rPr lang="en-US" dirty="0">
                <a:solidFill>
                  <a:srgbClr val="CC0000"/>
                </a:solidFill>
              </a:rPr>
              <a:t> </a:t>
            </a:r>
            <a:r>
              <a:rPr lang="de-DE" sz="2400" b="1" dirty="0" smtClean="0">
                <a:solidFill>
                  <a:srgbClr val="FF0000"/>
                </a:solidFill>
              </a:rPr>
              <a:t>Boston University in Dresden, Germany</a:t>
            </a:r>
            <a:endParaRPr lang="en-US" sz="2400" b="1" dirty="0">
              <a:solidFill>
                <a:srgbClr val="FF0000"/>
              </a:solidFill>
            </a:endParaRPr>
          </a:p>
        </p:txBody>
      </p:sp>
    </p:spTree>
    <p:extLst>
      <p:ext uri="{BB962C8B-B14F-4D97-AF65-F5344CB8AC3E}">
        <p14:creationId xmlns:p14="http://schemas.microsoft.com/office/powerpoint/2010/main" val="429476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linds(horizontal)">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solidFill>
                  <a:srgbClr val="FF0000"/>
                </a:solidFill>
              </a:rPr>
              <a:t>What</a:t>
            </a:r>
            <a:r>
              <a:rPr lang="de-DE" b="1" dirty="0" smtClean="0">
                <a:solidFill>
                  <a:srgbClr val="FF0000"/>
                </a:solidFill>
              </a:rPr>
              <a:t> </a:t>
            </a:r>
            <a:r>
              <a:rPr lang="de-DE" b="1" dirty="0" err="1" smtClean="0">
                <a:solidFill>
                  <a:srgbClr val="FF0000"/>
                </a:solidFill>
              </a:rPr>
              <a:t>we</a:t>
            </a:r>
            <a:r>
              <a:rPr lang="de-DE" b="1" dirty="0" smtClean="0">
                <a:solidFill>
                  <a:srgbClr val="FF0000"/>
                </a:solidFill>
              </a:rPr>
              <a:t> </a:t>
            </a:r>
            <a:r>
              <a:rPr lang="de-DE" b="1" dirty="0" err="1" smtClean="0">
                <a:solidFill>
                  <a:srgbClr val="FF0000"/>
                </a:solidFill>
              </a:rPr>
              <a:t>did</a:t>
            </a:r>
            <a:r>
              <a:rPr lang="de-DE" b="1" dirty="0" smtClean="0">
                <a:solidFill>
                  <a:srgbClr val="FF0000"/>
                </a:solidFill>
              </a:rPr>
              <a:t> </a:t>
            </a:r>
            <a:r>
              <a:rPr lang="de-DE" b="1" dirty="0" err="1" smtClean="0">
                <a:solidFill>
                  <a:srgbClr val="FF0000"/>
                </a:solidFill>
              </a:rPr>
              <a:t>and</a:t>
            </a:r>
            <a:r>
              <a:rPr lang="de-DE" b="1" dirty="0" smtClean="0">
                <a:solidFill>
                  <a:srgbClr val="FF0000"/>
                </a:solidFill>
              </a:rPr>
              <a:t> </a:t>
            </a:r>
            <a:r>
              <a:rPr lang="de-DE" b="1" dirty="0" err="1" smtClean="0">
                <a:solidFill>
                  <a:srgbClr val="FF0000"/>
                </a:solidFill>
              </a:rPr>
              <a:t>Why</a:t>
            </a:r>
            <a:endParaRPr lang="de-DE" b="1" dirty="0">
              <a:solidFill>
                <a:srgbClr val="FF0000"/>
              </a:solidFill>
            </a:endParaRPr>
          </a:p>
        </p:txBody>
      </p:sp>
      <p:sp>
        <p:nvSpPr>
          <p:cNvPr id="3" name="Inhaltsplatzhalter 2"/>
          <p:cNvSpPr>
            <a:spLocks noGrp="1"/>
          </p:cNvSpPr>
          <p:nvPr>
            <p:ph idx="1"/>
          </p:nvPr>
        </p:nvSpPr>
        <p:spPr/>
        <p:txBody>
          <a:bodyPr/>
          <a:lstStyle/>
          <a:p>
            <a:r>
              <a:rPr lang="de-DE" dirty="0" err="1" smtClean="0"/>
              <a:t>Indirect</a:t>
            </a:r>
            <a:r>
              <a:rPr lang="de-DE" dirty="0" smtClean="0"/>
              <a:t> </a:t>
            </a:r>
            <a:r>
              <a:rPr lang="de-DE" dirty="0" err="1" smtClean="0"/>
              <a:t>learning</a:t>
            </a:r>
            <a:r>
              <a:rPr lang="de-DE" dirty="0" smtClean="0"/>
              <a:t> </a:t>
            </a:r>
            <a:r>
              <a:rPr lang="de-DE" dirty="0" err="1" smtClean="0"/>
              <a:t>outcomes</a:t>
            </a:r>
            <a:r>
              <a:rPr lang="de-DE" dirty="0" smtClean="0"/>
              <a:t> </a:t>
            </a:r>
            <a:r>
              <a:rPr lang="de-DE" dirty="0" err="1" smtClean="0"/>
              <a:t>assessment</a:t>
            </a:r>
            <a:r>
              <a:rPr lang="de-DE" dirty="0" smtClean="0"/>
              <a:t> </a:t>
            </a:r>
            <a:r>
              <a:rPr lang="de-DE" dirty="0" err="1" smtClean="0"/>
              <a:t>through</a:t>
            </a:r>
            <a:r>
              <a:rPr lang="de-DE" dirty="0" smtClean="0"/>
              <a:t> </a:t>
            </a:r>
            <a:r>
              <a:rPr lang="de-DE" dirty="0" err="1" smtClean="0"/>
              <a:t>student</a:t>
            </a:r>
            <a:r>
              <a:rPr lang="de-DE" dirty="0" smtClean="0"/>
              <a:t> </a:t>
            </a:r>
            <a:r>
              <a:rPr lang="de-DE" dirty="0" err="1" smtClean="0"/>
              <a:t>surveys</a:t>
            </a:r>
            <a:r>
              <a:rPr lang="de-DE" dirty="0" smtClean="0"/>
              <a:t> at </a:t>
            </a:r>
            <a:r>
              <a:rPr lang="de-DE" dirty="0" err="1" smtClean="0"/>
              <a:t>the</a:t>
            </a:r>
            <a:r>
              <a:rPr lang="de-DE" dirty="0" smtClean="0"/>
              <a:t> end </a:t>
            </a:r>
            <a:r>
              <a:rPr lang="de-DE" dirty="0" err="1" smtClean="0"/>
              <a:t>of</a:t>
            </a:r>
            <a:r>
              <a:rPr lang="de-DE" dirty="0" smtClean="0"/>
              <a:t> </a:t>
            </a:r>
            <a:r>
              <a:rPr lang="de-DE" dirty="0" err="1" smtClean="0"/>
              <a:t>the</a:t>
            </a:r>
            <a:r>
              <a:rPr lang="de-DE" dirty="0" smtClean="0"/>
              <a:t> </a:t>
            </a:r>
            <a:r>
              <a:rPr lang="de-DE" dirty="0" err="1" smtClean="0"/>
              <a:t>program</a:t>
            </a:r>
            <a:r>
              <a:rPr lang="de-DE" dirty="0" smtClean="0"/>
              <a:t> </a:t>
            </a:r>
            <a:r>
              <a:rPr lang="mr-IN" dirty="0" smtClean="0"/>
              <a:t>–</a:t>
            </a:r>
            <a:r>
              <a:rPr lang="de-DE" dirty="0" smtClean="0"/>
              <a:t> not ideal, </a:t>
            </a:r>
            <a:r>
              <a:rPr lang="de-DE" dirty="0" err="1" smtClean="0"/>
              <a:t>because</a:t>
            </a:r>
            <a:r>
              <a:rPr lang="de-DE" dirty="0" smtClean="0"/>
              <a:t>:</a:t>
            </a:r>
          </a:p>
          <a:p>
            <a:pPr marL="1771650" lvl="3" indent="-514350">
              <a:buFont typeface="+mj-lt"/>
              <a:buAutoNum type="romanLcPeriod"/>
            </a:pPr>
            <a:r>
              <a:rPr lang="de-DE" sz="2400" dirty="0" smtClean="0"/>
              <a:t>High </a:t>
            </a:r>
            <a:r>
              <a:rPr lang="de-DE" sz="2400" dirty="0" err="1" smtClean="0"/>
              <a:t>degree</a:t>
            </a:r>
            <a:r>
              <a:rPr lang="de-DE" sz="2400" dirty="0" smtClean="0"/>
              <a:t> </a:t>
            </a:r>
            <a:r>
              <a:rPr lang="de-DE" sz="2400" dirty="0" err="1" smtClean="0"/>
              <a:t>of</a:t>
            </a:r>
            <a:r>
              <a:rPr lang="de-DE" sz="2400" dirty="0" smtClean="0"/>
              <a:t> </a:t>
            </a:r>
            <a:r>
              <a:rPr lang="de-DE" sz="2400" dirty="0" err="1" smtClean="0"/>
              <a:t>subjectivity</a:t>
            </a:r>
            <a:endParaRPr lang="de-DE" sz="2400" dirty="0" smtClean="0"/>
          </a:p>
          <a:p>
            <a:pPr marL="1771650" lvl="3" indent="-514350">
              <a:buFont typeface="+mj-lt"/>
              <a:buAutoNum type="romanLcPeriod"/>
            </a:pPr>
            <a:endParaRPr lang="de-DE" sz="2400" dirty="0"/>
          </a:p>
          <a:p>
            <a:pPr marL="1771650" lvl="3" indent="-514350">
              <a:buFont typeface="+mj-lt"/>
              <a:buAutoNum type="romanLcPeriod"/>
            </a:pPr>
            <a:r>
              <a:rPr lang="de-DE" sz="2400" dirty="0" err="1" smtClean="0"/>
              <a:t>Results</a:t>
            </a:r>
            <a:r>
              <a:rPr lang="de-DE" sz="2400" dirty="0" smtClean="0"/>
              <a:t> </a:t>
            </a:r>
            <a:r>
              <a:rPr lang="de-DE" sz="2400" dirty="0" err="1" smtClean="0"/>
              <a:t>were</a:t>
            </a:r>
            <a:r>
              <a:rPr lang="de-DE" sz="2400" dirty="0" smtClean="0"/>
              <a:t> </a:t>
            </a:r>
            <a:r>
              <a:rPr lang="de-DE" sz="2400" dirty="0" err="1" smtClean="0"/>
              <a:t>difficult</a:t>
            </a:r>
            <a:r>
              <a:rPr lang="de-DE" sz="2400" dirty="0" smtClean="0"/>
              <a:t> </a:t>
            </a:r>
            <a:r>
              <a:rPr lang="de-DE" sz="2400" dirty="0" err="1" smtClean="0"/>
              <a:t>to</a:t>
            </a:r>
            <a:r>
              <a:rPr lang="de-DE" sz="2400" dirty="0" smtClean="0"/>
              <a:t> </a:t>
            </a:r>
            <a:r>
              <a:rPr lang="de-DE" sz="2400" dirty="0" err="1" smtClean="0"/>
              <a:t>allign</a:t>
            </a:r>
            <a:r>
              <a:rPr lang="de-DE" sz="2400" dirty="0" smtClean="0"/>
              <a:t> </a:t>
            </a:r>
            <a:r>
              <a:rPr lang="de-DE" sz="2400" dirty="0" err="1" smtClean="0"/>
              <a:t>with</a:t>
            </a:r>
            <a:r>
              <a:rPr lang="de-DE" sz="2400" dirty="0" smtClean="0"/>
              <a:t> </a:t>
            </a:r>
            <a:r>
              <a:rPr lang="de-DE" sz="2400" dirty="0" err="1" smtClean="0"/>
              <a:t>program</a:t>
            </a:r>
            <a:r>
              <a:rPr lang="de-DE" sz="2400" dirty="0" smtClean="0"/>
              <a:t> </a:t>
            </a:r>
            <a:r>
              <a:rPr lang="de-DE" sz="2400" dirty="0" err="1" smtClean="0"/>
              <a:t>outcomes</a:t>
            </a:r>
            <a:endParaRPr lang="de-DE" sz="2400" dirty="0" smtClean="0"/>
          </a:p>
          <a:p>
            <a:pPr marL="1771650" lvl="3" indent="-514350">
              <a:buFont typeface="+mj-lt"/>
              <a:buAutoNum type="romanLcPeriod"/>
            </a:pPr>
            <a:endParaRPr lang="de-DE" sz="2400" dirty="0"/>
          </a:p>
          <a:p>
            <a:pPr marL="1771650" lvl="3" indent="-514350">
              <a:buFont typeface="+mj-lt"/>
              <a:buAutoNum type="romanLcPeriod"/>
            </a:pPr>
            <a:r>
              <a:rPr lang="de-DE" sz="2400" dirty="0" smtClean="0"/>
              <a:t>Low </a:t>
            </a:r>
            <a:r>
              <a:rPr lang="de-DE" sz="2400" dirty="0" err="1" smtClean="0"/>
              <a:t>return</a:t>
            </a:r>
            <a:r>
              <a:rPr lang="de-DE" sz="2400" dirty="0" smtClean="0"/>
              <a:t> rate</a:t>
            </a:r>
          </a:p>
          <a:p>
            <a:pPr marL="514350" indent="-514350">
              <a:buFont typeface="+mj-lt"/>
              <a:buAutoNum type="romanLcPeriod"/>
            </a:pPr>
            <a:endParaRPr lang="de-DE" dirty="0"/>
          </a:p>
        </p:txBody>
      </p:sp>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Tree>
    <p:extLst>
      <p:ext uri="{BB962C8B-B14F-4D97-AF65-F5344CB8AC3E}">
        <p14:creationId xmlns:p14="http://schemas.microsoft.com/office/powerpoint/2010/main" val="342514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solidFill>
                  <a:srgbClr val="FF0000"/>
                </a:solidFill>
              </a:rPr>
              <a:t>How</a:t>
            </a:r>
            <a:r>
              <a:rPr lang="de-DE" b="1" dirty="0" smtClean="0">
                <a:solidFill>
                  <a:srgbClr val="FF0000"/>
                </a:solidFill>
              </a:rPr>
              <a:t> </a:t>
            </a:r>
            <a:r>
              <a:rPr lang="de-DE" b="1" dirty="0" err="1" smtClean="0">
                <a:solidFill>
                  <a:srgbClr val="FF0000"/>
                </a:solidFill>
              </a:rPr>
              <a:t>we</a:t>
            </a:r>
            <a:r>
              <a:rPr lang="de-DE" b="1" dirty="0" smtClean="0">
                <a:solidFill>
                  <a:srgbClr val="FF0000"/>
                </a:solidFill>
              </a:rPr>
              <a:t> </a:t>
            </a:r>
            <a:r>
              <a:rPr lang="de-DE" b="1" dirty="0" err="1" smtClean="0">
                <a:solidFill>
                  <a:srgbClr val="FF0000"/>
                </a:solidFill>
              </a:rPr>
              <a:t>did</a:t>
            </a:r>
            <a:r>
              <a:rPr lang="de-DE" b="1" dirty="0" smtClean="0">
                <a:solidFill>
                  <a:srgbClr val="FF0000"/>
                </a:solidFill>
              </a:rPr>
              <a:t> </a:t>
            </a:r>
            <a:r>
              <a:rPr lang="de-DE" b="1" dirty="0" err="1" smtClean="0">
                <a:solidFill>
                  <a:srgbClr val="FF0000"/>
                </a:solidFill>
              </a:rPr>
              <a:t>it</a:t>
            </a:r>
            <a:endParaRPr lang="de-DE" b="1" dirty="0">
              <a:solidFill>
                <a:srgbClr val="FF0000"/>
              </a:solidFill>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1902049463"/>
              </p:ext>
            </p:extLst>
          </p:nvPr>
        </p:nvGraphicFramePr>
        <p:xfrm>
          <a:off x="609600" y="1828800"/>
          <a:ext cx="7924800" cy="3566160"/>
        </p:xfrm>
        <a:graphic>
          <a:graphicData uri="http://schemas.openxmlformats.org/drawingml/2006/table">
            <a:tbl>
              <a:tblPr firstRow="1" bandRow="1">
                <a:tableStyleId>{5C22544A-7EE6-4342-B048-85BDC9FD1C3A}</a:tableStyleId>
              </a:tblPr>
              <a:tblGrid>
                <a:gridCol w="7924800"/>
              </a:tblGrid>
              <a:tr h="370840">
                <a:tc>
                  <a:txBody>
                    <a:bodyPr/>
                    <a:lstStyle/>
                    <a:p>
                      <a:r>
                        <a:rPr lang="de-DE" sz="1400" dirty="0" err="1" smtClean="0">
                          <a:solidFill>
                            <a:schemeClr val="tx1"/>
                          </a:solidFill>
                        </a:rPr>
                        <a:t>Program</a:t>
                      </a:r>
                      <a:r>
                        <a:rPr lang="de-DE" sz="1400" baseline="0" dirty="0" smtClean="0">
                          <a:solidFill>
                            <a:schemeClr val="tx1"/>
                          </a:solidFill>
                        </a:rPr>
                        <a:t> Outcomes: </a:t>
                      </a:r>
                    </a:p>
                    <a:p>
                      <a:r>
                        <a:rPr lang="en-US" sz="1400" b="0" kern="1200" dirty="0" smtClean="0">
                          <a:solidFill>
                            <a:schemeClr val="tx1"/>
                          </a:solidFill>
                          <a:effectLst/>
                          <a:latin typeface="+mn-lt"/>
                          <a:ea typeface="+mn-ea"/>
                          <a:cs typeface="+mn-cs"/>
                        </a:rPr>
                        <a:t>a. Demonstrate basic proficiency in language skills in German: speaking, listening, writing and reading at a first-year level. </a:t>
                      </a:r>
                      <a:endParaRPr lang="de-DE" sz="1400" b="0" kern="1200" dirty="0" smtClean="0">
                        <a:solidFill>
                          <a:schemeClr val="tx1"/>
                        </a:solidFill>
                        <a:effectLst/>
                        <a:latin typeface="+mn-lt"/>
                        <a:ea typeface="+mn-ea"/>
                        <a:cs typeface="+mn-cs"/>
                      </a:endParaRPr>
                    </a:p>
                    <a:p>
                      <a:endParaRPr lang="en-US" sz="1400" b="0" kern="1200" dirty="0" smtClean="0">
                        <a:solidFill>
                          <a:schemeClr val="tx1"/>
                        </a:solidFill>
                        <a:effectLst/>
                        <a:latin typeface="+mn-lt"/>
                        <a:ea typeface="+mn-ea"/>
                        <a:cs typeface="+mn-cs"/>
                      </a:endParaRPr>
                    </a:p>
                    <a:p>
                      <a:r>
                        <a:rPr lang="en-US" sz="1400" b="0" kern="1200" dirty="0" smtClean="0">
                          <a:solidFill>
                            <a:schemeClr val="tx1"/>
                          </a:solidFill>
                          <a:effectLst/>
                          <a:latin typeface="+mn-lt"/>
                          <a:ea typeface="+mn-ea"/>
                          <a:cs typeface="+mn-cs"/>
                        </a:rPr>
                        <a:t>b. Demonstrate a knowledge of foundational concepts and principles of Differential Equations, Molecular and Cell Biology,</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Waves and Modern Physics, Electric Circuit Theory and Thermodynamics</a:t>
                      </a:r>
                      <a:r>
                        <a:rPr lang="en-US" sz="1400" b="0" kern="1200" baseline="0" dirty="0" smtClean="0">
                          <a:solidFill>
                            <a:schemeClr val="tx1"/>
                          </a:solidFill>
                          <a:effectLst/>
                          <a:latin typeface="+mn-lt"/>
                          <a:ea typeface="+mn-ea"/>
                          <a:cs typeface="+mn-cs"/>
                        </a:rPr>
                        <a:t>; Organic Chemistry and Statistics </a:t>
                      </a:r>
                      <a:r>
                        <a:rPr lang="en-US" sz="1400" b="0" kern="1200" dirty="0" smtClean="0">
                          <a:solidFill>
                            <a:schemeClr val="tx1"/>
                          </a:solidFill>
                          <a:effectLst/>
                          <a:latin typeface="+mn-lt"/>
                          <a:ea typeface="+mn-ea"/>
                          <a:cs typeface="+mn-cs"/>
                        </a:rPr>
                        <a:t>at the second year level.</a:t>
                      </a:r>
                      <a:endParaRPr lang="en-US" sz="1400" b="0" kern="1200" baseline="0" dirty="0" smtClean="0">
                        <a:solidFill>
                          <a:schemeClr val="tx1"/>
                        </a:solidFill>
                        <a:effectLst/>
                        <a:latin typeface="+mn-lt"/>
                        <a:ea typeface="+mn-ea"/>
                        <a:cs typeface="+mn-cs"/>
                      </a:endParaRPr>
                    </a:p>
                    <a:p>
                      <a:endParaRPr lang="en-US" sz="1400" b="0" kern="1200" baseline="0" dirty="0" smtClean="0">
                        <a:solidFill>
                          <a:schemeClr val="tx1"/>
                        </a:solidFill>
                        <a:effectLst/>
                        <a:latin typeface="+mn-lt"/>
                        <a:ea typeface="+mn-ea"/>
                        <a:cs typeface="+mn-cs"/>
                      </a:endParaRPr>
                    </a:p>
                    <a:p>
                      <a:r>
                        <a:rPr lang="en-US" sz="1400" b="0" kern="1200" baseline="0" dirty="0" smtClean="0">
                          <a:solidFill>
                            <a:schemeClr val="tx1"/>
                          </a:solidFill>
                          <a:effectLst/>
                          <a:latin typeface="+mn-lt"/>
                          <a:ea typeface="+mn-ea"/>
                          <a:cs typeface="+mn-cs"/>
                        </a:rPr>
                        <a:t>c. A</a:t>
                      </a:r>
                      <a:r>
                        <a:rPr lang="en-US" sz="1400" b="0" kern="1200" dirty="0" smtClean="0">
                          <a:solidFill>
                            <a:schemeClr val="tx1"/>
                          </a:solidFill>
                          <a:effectLst/>
                          <a:latin typeface="+mn-lt"/>
                          <a:ea typeface="+mn-ea"/>
                          <a:cs typeface="+mn-cs"/>
                        </a:rPr>
                        <a:t>pply technical and/or analytical skills at the second year level.</a:t>
                      </a:r>
                      <a:endParaRPr lang="de-DE" sz="1400" b="0" kern="1200" dirty="0" smtClean="0">
                        <a:solidFill>
                          <a:schemeClr val="tx1"/>
                        </a:solidFill>
                        <a:effectLst/>
                        <a:latin typeface="+mn-lt"/>
                        <a:ea typeface="+mn-ea"/>
                        <a:cs typeface="+mn-cs"/>
                      </a:endParaRPr>
                    </a:p>
                    <a:p>
                      <a:endParaRPr lang="en-US" sz="1400" b="0" kern="1200" dirty="0" smtClean="0">
                        <a:solidFill>
                          <a:schemeClr val="tx1"/>
                        </a:solidFill>
                        <a:effectLst/>
                        <a:latin typeface="+mn-lt"/>
                        <a:ea typeface="+mn-ea"/>
                        <a:cs typeface="+mn-cs"/>
                      </a:endParaRPr>
                    </a:p>
                    <a:p>
                      <a:r>
                        <a:rPr lang="en-US" sz="1400" b="0" kern="1200" dirty="0" smtClean="0">
                          <a:solidFill>
                            <a:schemeClr val="tx1"/>
                          </a:solidFill>
                          <a:effectLst/>
                          <a:latin typeface="+mn-lt"/>
                          <a:ea typeface="+mn-ea"/>
                          <a:cs typeface="+mn-cs"/>
                        </a:rPr>
                        <a:t>d. Gain a cross-cultural perspective on these scientific disciplines taught by German faculty.</a:t>
                      </a:r>
                      <a:endParaRPr lang="de-DE" sz="1400" b="0" kern="1200" dirty="0" smtClean="0">
                        <a:solidFill>
                          <a:schemeClr val="tx1"/>
                        </a:solidFill>
                        <a:effectLst/>
                        <a:latin typeface="+mn-lt"/>
                        <a:ea typeface="+mn-ea"/>
                        <a:cs typeface="+mn-cs"/>
                      </a:endParaRPr>
                    </a:p>
                    <a:p>
                      <a:endParaRPr lang="en-US" sz="1400" b="0" kern="1200" dirty="0" smtClean="0">
                        <a:solidFill>
                          <a:schemeClr val="tx1"/>
                        </a:solidFill>
                        <a:effectLst/>
                        <a:latin typeface="+mn-lt"/>
                        <a:ea typeface="+mn-ea"/>
                        <a:cs typeface="+mn-cs"/>
                      </a:endParaRPr>
                    </a:p>
                    <a:p>
                      <a:r>
                        <a:rPr lang="en-US" sz="1400" b="0" kern="1200" dirty="0" smtClean="0">
                          <a:solidFill>
                            <a:schemeClr val="tx1"/>
                          </a:solidFill>
                          <a:effectLst/>
                          <a:latin typeface="+mn-lt"/>
                          <a:ea typeface="+mn-ea"/>
                          <a:cs typeface="+mn-cs"/>
                        </a:rPr>
                        <a:t>e. Acquire greater tolerance for ambiguity and a deepened awareness of cultural difference through coursework, excursions as well as extra-curricular student activities and  integrational opportunities</a:t>
                      </a:r>
                      <a:endParaRPr lang="de-DE" sz="1400" b="0" kern="1200" dirty="0" smtClean="0">
                        <a:solidFill>
                          <a:schemeClr val="tx1"/>
                        </a:solidFill>
                        <a:effectLst/>
                        <a:latin typeface="+mn-lt"/>
                        <a:ea typeface="+mn-ea"/>
                        <a:cs typeface="+mn-cs"/>
                      </a:endParaRPr>
                    </a:p>
                    <a:p>
                      <a:endParaRPr lang="de-DE" dirty="0"/>
                    </a:p>
                  </a:txBody>
                  <a:tcPr/>
                </a:tc>
              </a:tr>
            </a:tbl>
          </a:graphicData>
        </a:graphic>
      </p:graphicFrame>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Tree>
    <p:extLst>
      <p:ext uri="{BB962C8B-B14F-4D97-AF65-F5344CB8AC3E}">
        <p14:creationId xmlns:p14="http://schemas.microsoft.com/office/powerpoint/2010/main" val="142939341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graphicFrame>
        <p:nvGraphicFramePr>
          <p:cNvPr id="3" name="Tabelle 2"/>
          <p:cNvGraphicFramePr>
            <a:graphicFrameLocks noGrp="1"/>
          </p:cNvGraphicFramePr>
          <p:nvPr>
            <p:extLst>
              <p:ext uri="{D42A27DB-BD31-4B8C-83A1-F6EECF244321}">
                <p14:modId xmlns:p14="http://schemas.microsoft.com/office/powerpoint/2010/main" val="1623360530"/>
              </p:ext>
            </p:extLst>
          </p:nvPr>
        </p:nvGraphicFramePr>
        <p:xfrm>
          <a:off x="609600" y="404664"/>
          <a:ext cx="8210872" cy="6048672"/>
        </p:xfrm>
        <a:graphic>
          <a:graphicData uri="http://schemas.openxmlformats.org/drawingml/2006/table">
            <a:tbl>
              <a:tblPr firstRow="1" bandRow="1">
                <a:tableStyleId>{5C22544A-7EE6-4342-B048-85BDC9FD1C3A}</a:tableStyleId>
              </a:tblPr>
              <a:tblGrid>
                <a:gridCol w="8210872"/>
              </a:tblGrid>
              <a:tr h="6048672">
                <a:tc>
                  <a:txBody>
                    <a:bodyPr/>
                    <a:lstStyle/>
                    <a:p>
                      <a:endParaRPr lang="de-DE"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de-DE" b="0" dirty="0" smtClean="0">
                          <a:solidFill>
                            <a:schemeClr val="tx1"/>
                          </a:solidFill>
                        </a:rPr>
                        <a:t>BUSA Dresden Course </a:t>
                      </a:r>
                      <a:r>
                        <a:rPr lang="de-DE" b="0" dirty="0" err="1" smtClean="0">
                          <a:solidFill>
                            <a:schemeClr val="tx1"/>
                          </a:solidFill>
                        </a:rPr>
                        <a:t>Objectives</a:t>
                      </a:r>
                      <a:r>
                        <a:rPr lang="de-DE" b="0" baseline="0" dirty="0" smtClean="0">
                          <a:solidFill>
                            <a:schemeClr val="tx1"/>
                          </a:solidFill>
                        </a:rPr>
                        <a:t> - </a:t>
                      </a:r>
                      <a:r>
                        <a:rPr lang="de-DE" b="0" dirty="0" smtClean="0">
                          <a:solidFill>
                            <a:schemeClr val="tx1"/>
                          </a:solidFill>
                        </a:rPr>
                        <a:t>(ENG ME 304):</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800" b="0" kern="1200" dirty="0" smtClean="0">
                        <a:solidFill>
                          <a:schemeClr val="tx1"/>
                        </a:solidFill>
                        <a:effectLst/>
                        <a:latin typeface="+mn-lt"/>
                        <a:ea typeface="+mn-ea"/>
                        <a:cs typeface="+mn-cs"/>
                      </a:endParaRPr>
                    </a:p>
                    <a:p>
                      <a:pPr marL="228600" indent="-228600" algn="just">
                        <a:spcAft>
                          <a:spcPts val="0"/>
                        </a:spcAft>
                        <a:buAutoNum type="arabicPeriod"/>
                      </a:pPr>
                      <a:r>
                        <a:rPr lang="en-US" sz="1400" b="0" dirty="0" smtClean="0">
                          <a:solidFill>
                            <a:schemeClr val="tx1"/>
                          </a:solidFill>
                          <a:effectLst/>
                        </a:rPr>
                        <a:t>Understand underlying principles of engineering thermodynamics: types of thermodynamic systems, concepts of property, process, energy, work, heat, thermodynamic temperature scale, and entropy, including reversible/irreversible process; properties of simple compressible fluids, use of "steam tables" for fluids, use of closed-form expressions for gases, including p-v-T diagrams; handling of the mass rate balance, and zeroth, first, and second laws of thermodynamics for closed and open systems.</a:t>
                      </a: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r>
                        <a:rPr lang="en-US" sz="1400" b="0" dirty="0" smtClean="0">
                          <a:solidFill>
                            <a:schemeClr val="tx1"/>
                          </a:solidFill>
                          <a:effectLst/>
                        </a:rPr>
                        <a:t>Understand and be able to analyze simple gas and vapor cycles: Carnot cycle, Rankine cycle, Brayton cycle, refrigeration/heat pump cycles, Otto and Diesel cycles.</a:t>
                      </a: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r>
                        <a:rPr lang="en-US" sz="1400" b="0" dirty="0" smtClean="0">
                          <a:solidFill>
                            <a:schemeClr val="tx1"/>
                          </a:solidFill>
                          <a:effectLst/>
                        </a:rPr>
                        <a:t>Be able to carry out experiments involving thermodynamic systems: application of 1st law to open and closed systems; calculation of the enthalpy of fusion/reaction and other thermodynamic parameters.</a:t>
                      </a: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r>
                        <a:rPr lang="en-US" sz="1400" b="0" dirty="0" smtClean="0">
                          <a:solidFill>
                            <a:schemeClr val="tx1"/>
                          </a:solidFill>
                          <a:effectLst/>
                        </a:rPr>
                        <a:t>Be able to write clear, concise, technical reports: individual reports are required for each laboratory exercise, in addition to group reports for the analysis of experimental data for a group work. Students are expected to succinctly describe the experimental system, present the measured results and compare results to the theory developed in class</a:t>
                      </a: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r>
                        <a:rPr lang="en-US" sz="1400" b="0" dirty="0" smtClean="0">
                          <a:solidFill>
                            <a:schemeClr val="tx1"/>
                          </a:solidFill>
                          <a:effectLst/>
                        </a:rPr>
                        <a:t>Be able to use computational tools: the analysis of experimental data from the lab and the group work require the use of computational programs such as </a:t>
                      </a:r>
                      <a:r>
                        <a:rPr lang="en-US" sz="1400" b="0" dirty="0" err="1" smtClean="0">
                          <a:solidFill>
                            <a:schemeClr val="tx1"/>
                          </a:solidFill>
                          <a:effectLst/>
                        </a:rPr>
                        <a:t>Matlab</a:t>
                      </a:r>
                      <a:r>
                        <a:rPr lang="en-US" sz="1400" b="0" dirty="0" smtClean="0">
                          <a:solidFill>
                            <a:schemeClr val="tx1"/>
                          </a:solidFill>
                          <a:effectLst/>
                        </a:rPr>
                        <a:t> or Excel. </a:t>
                      </a: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r>
                        <a:rPr lang="en-US" sz="1400" b="0" dirty="0" smtClean="0">
                          <a:solidFill>
                            <a:schemeClr val="tx1"/>
                          </a:solidFill>
                          <a:effectLst/>
                        </a:rPr>
                        <a:t>Be able to investigate and present a solution for a real simple problem: a real problem or data from a real experiment are given to the students to find different solutions from external sources in groups. The students are expected to investigate and find how to handle the different challenges, apply the subject knowledge and correctly present the results through a report and an oral presentation</a:t>
                      </a:r>
                      <a:endParaRPr lang="de-DE" sz="1400" b="0" dirty="0" smtClean="0">
                        <a:solidFill>
                          <a:schemeClr val="tx1"/>
                        </a:solidFill>
                        <a:effectLst/>
                        <a:latin typeface="Calibri" charset="0"/>
                        <a:ea typeface="Times New Roman" charset="0"/>
                        <a:cs typeface="Times New Roman" charset="0"/>
                      </a:endParaRP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endParaRPr lang="de-DE" sz="1400" b="0" dirty="0" smtClean="0">
                        <a:solidFill>
                          <a:schemeClr val="tx1"/>
                        </a:solidFill>
                        <a:effectLst/>
                        <a:latin typeface="Calibri" charset="0"/>
                        <a:ea typeface="Times New Roman" charset="0"/>
                        <a:cs typeface="Times New Roman" charset="0"/>
                      </a:endParaRPr>
                    </a:p>
                    <a:p>
                      <a:pPr marL="228600" marR="0" indent="-228600" algn="just" defTabSz="457200" rtl="0" eaLnBrk="1" fontAlgn="auto" latinLnBrk="0" hangingPunct="1">
                        <a:lnSpc>
                          <a:spcPct val="100000"/>
                        </a:lnSpc>
                        <a:spcBef>
                          <a:spcPts val="0"/>
                        </a:spcBef>
                        <a:spcAft>
                          <a:spcPts val="0"/>
                        </a:spcAft>
                        <a:buClrTx/>
                        <a:buSzTx/>
                        <a:buFontTx/>
                        <a:buAutoNum type="arabicPeriod"/>
                        <a:tabLst/>
                        <a:defRPr/>
                      </a:pPr>
                      <a:endParaRPr lang="de-DE" sz="800" dirty="0" smtClean="0">
                        <a:effectLst/>
                        <a:latin typeface="Calibri" charset="0"/>
                        <a:ea typeface="Times New Roman" charset="0"/>
                        <a:cs typeface="Times New Roman" charset="0"/>
                      </a:endParaRPr>
                    </a:p>
                  </a:txBody>
                  <a:tcPr/>
                </a:tc>
              </a:tr>
            </a:tbl>
          </a:graphicData>
        </a:graphic>
      </p:graphicFrame>
    </p:spTree>
    <p:extLst>
      <p:ext uri="{BB962C8B-B14F-4D97-AF65-F5344CB8AC3E}">
        <p14:creationId xmlns:p14="http://schemas.microsoft.com/office/powerpoint/2010/main" val="184938478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pic>
        <p:nvPicPr>
          <p:cNvPr id="2059" name="Bild 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725" y="1828800"/>
            <a:ext cx="64494" cy="127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Bild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725" y="1828800"/>
            <a:ext cx="64494" cy="127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Bild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725" y="1828800"/>
            <a:ext cx="64494" cy="127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Bild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725" y="1828800"/>
            <a:ext cx="64494" cy="127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Bild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725" y="1828800"/>
            <a:ext cx="64494" cy="12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Inhaltsplatzhalter 8"/>
          <p:cNvGraphicFramePr>
            <a:graphicFrameLocks noGrp="1"/>
          </p:cNvGraphicFramePr>
          <p:nvPr>
            <p:ph idx="1"/>
            <p:extLst>
              <p:ext uri="{D42A27DB-BD31-4B8C-83A1-F6EECF244321}">
                <p14:modId xmlns:p14="http://schemas.microsoft.com/office/powerpoint/2010/main" val="1871912303"/>
              </p:ext>
            </p:extLst>
          </p:nvPr>
        </p:nvGraphicFramePr>
        <p:xfrm>
          <a:off x="179512" y="404663"/>
          <a:ext cx="8856983" cy="5544616"/>
        </p:xfrm>
        <a:graphic>
          <a:graphicData uri="http://schemas.openxmlformats.org/drawingml/2006/table">
            <a:tbl>
              <a:tblPr>
                <a:tableStyleId>{5C22544A-7EE6-4342-B048-85BDC9FD1C3A}</a:tableStyleId>
              </a:tblPr>
              <a:tblGrid>
                <a:gridCol w="2042295"/>
                <a:gridCol w="2166886"/>
                <a:gridCol w="1962146"/>
                <a:gridCol w="2685656"/>
              </a:tblGrid>
              <a:tr h="260196">
                <a:tc>
                  <a:txBody>
                    <a:bodyPr/>
                    <a:lstStyle/>
                    <a:p>
                      <a:pPr>
                        <a:spcAft>
                          <a:spcPts val="0"/>
                        </a:spcAft>
                      </a:pPr>
                      <a:r>
                        <a:rPr lang="en-US" sz="500" dirty="0" smtClean="0">
                          <a:effectLst/>
                        </a:rPr>
                        <a:t>Course Learning </a:t>
                      </a:r>
                      <a:r>
                        <a:rPr lang="de-DE" sz="500" dirty="0" err="1" smtClean="0">
                          <a:effectLst/>
                        </a:rPr>
                        <a:t>Objective</a:t>
                      </a:r>
                      <a:r>
                        <a:rPr lang="de-DE" sz="500" baseline="0" dirty="0" smtClean="0">
                          <a:effectLst/>
                        </a:rPr>
                        <a:t> </a:t>
                      </a:r>
                      <a:endParaRPr lang="de-DE" sz="700" dirty="0">
                        <a:effectLst/>
                      </a:endParaRPr>
                    </a:p>
                    <a:p>
                      <a:pPr>
                        <a:spcAft>
                          <a:spcPts val="0"/>
                        </a:spcAft>
                      </a:pPr>
                      <a:r>
                        <a:rPr lang="en-US" sz="500" dirty="0">
                          <a:effectLst/>
                        </a:rPr>
                        <a:t> </a:t>
                      </a:r>
                      <a:endParaRPr lang="de-DE" sz="700" dirty="0">
                        <a:effectLst/>
                        <a:latin typeface="Calibri" charset="0"/>
                        <a:ea typeface="Times New Roman" charset="0"/>
                        <a:cs typeface="Times New Roman" charset="0"/>
                      </a:endParaRPr>
                    </a:p>
                  </a:txBody>
                  <a:tcPr marL="40250" marR="40250" marT="0" marB="0" anchor="ctr"/>
                </a:tc>
                <a:tc>
                  <a:txBody>
                    <a:bodyPr/>
                    <a:lstStyle/>
                    <a:p>
                      <a:pPr>
                        <a:spcAft>
                          <a:spcPts val="0"/>
                        </a:spcAft>
                      </a:pPr>
                      <a:r>
                        <a:rPr lang="en-US" sz="500">
                          <a:effectLst/>
                        </a:rPr>
                        <a:t>Below Expectation </a:t>
                      </a:r>
                      <a:endParaRPr lang="de-DE" sz="700">
                        <a:effectLst/>
                        <a:latin typeface="Calibri" charset="0"/>
                        <a:ea typeface="Times New Roman" charset="0"/>
                        <a:cs typeface="Times New Roman" charset="0"/>
                      </a:endParaRPr>
                    </a:p>
                  </a:txBody>
                  <a:tcPr marL="40250" marR="40250" marT="0" marB="0" anchor="ctr"/>
                </a:tc>
                <a:tc>
                  <a:txBody>
                    <a:bodyPr/>
                    <a:lstStyle/>
                    <a:p>
                      <a:pPr>
                        <a:spcAft>
                          <a:spcPts val="0"/>
                        </a:spcAft>
                      </a:pPr>
                      <a:r>
                        <a:rPr lang="en-US" sz="500">
                          <a:effectLst/>
                        </a:rPr>
                        <a:t> </a:t>
                      </a:r>
                      <a:endParaRPr lang="de-DE" sz="700">
                        <a:effectLst/>
                      </a:endParaRPr>
                    </a:p>
                    <a:p>
                      <a:pPr>
                        <a:spcAft>
                          <a:spcPts val="0"/>
                        </a:spcAft>
                      </a:pPr>
                      <a:r>
                        <a:rPr lang="en-US" sz="500">
                          <a:effectLst/>
                        </a:rPr>
                        <a:t>Meets Expectation </a:t>
                      </a:r>
                      <a:endParaRPr lang="de-DE" sz="700">
                        <a:effectLst/>
                      </a:endParaRPr>
                    </a:p>
                    <a:p>
                      <a:pPr>
                        <a:spcAft>
                          <a:spcPts val="0"/>
                        </a:spcAft>
                      </a:pPr>
                      <a:r>
                        <a:rPr lang="en-US" sz="500">
                          <a:effectLst/>
                        </a:rPr>
                        <a:t> </a:t>
                      </a:r>
                      <a:endParaRPr lang="de-DE" sz="700">
                        <a:effectLst/>
                        <a:latin typeface="Calibri" charset="0"/>
                        <a:ea typeface="Times New Roman" charset="0"/>
                        <a:cs typeface="Times New Roman" charset="0"/>
                      </a:endParaRPr>
                    </a:p>
                  </a:txBody>
                  <a:tcPr marL="40250" marR="40250" marT="0" marB="0" anchor="ctr"/>
                </a:tc>
                <a:tc>
                  <a:txBody>
                    <a:bodyPr/>
                    <a:lstStyle/>
                    <a:p>
                      <a:pPr>
                        <a:spcAft>
                          <a:spcPts val="0"/>
                        </a:spcAft>
                      </a:pPr>
                      <a:endParaRPr lang="en-US" sz="500">
                        <a:effectLst/>
                      </a:endParaRPr>
                    </a:p>
                    <a:p>
                      <a:pPr>
                        <a:spcAft>
                          <a:spcPts val="0"/>
                        </a:spcAft>
                      </a:pPr>
                      <a:r>
                        <a:rPr lang="en-US" sz="500">
                          <a:effectLst/>
                        </a:rPr>
                        <a:t>Exceeds Expectation </a:t>
                      </a:r>
                      <a:endParaRPr lang="de-DE" sz="700">
                        <a:effectLst/>
                      </a:endParaRPr>
                    </a:p>
                    <a:p>
                      <a:pPr>
                        <a:spcAft>
                          <a:spcPts val="0"/>
                        </a:spcAft>
                      </a:pPr>
                      <a:r>
                        <a:rPr lang="en-US" sz="500">
                          <a:effectLst/>
                        </a:rPr>
                        <a:t> </a:t>
                      </a:r>
                      <a:endParaRPr lang="de-DE" sz="700">
                        <a:effectLst/>
                        <a:latin typeface="Calibri" charset="0"/>
                        <a:ea typeface="Times New Roman" charset="0"/>
                        <a:cs typeface="Times New Roman" charset="0"/>
                      </a:endParaRPr>
                    </a:p>
                  </a:txBody>
                  <a:tcPr marL="40250" marR="40250" marT="0" marB="0" anchor="ctr"/>
                </a:tc>
              </a:tr>
              <a:tr h="1253055">
                <a:tc>
                  <a:txBody>
                    <a:bodyPr/>
                    <a:lstStyle/>
                    <a:p>
                      <a:pPr algn="just">
                        <a:spcAft>
                          <a:spcPts val="0"/>
                        </a:spcAft>
                      </a:pPr>
                      <a:r>
                        <a:rPr lang="en-US" sz="500" dirty="0">
                          <a:effectLst/>
                        </a:rPr>
                        <a:t>1</a:t>
                      </a:r>
                      <a:endParaRPr lang="de-DE" sz="700" dirty="0">
                        <a:effectLst/>
                      </a:endParaRPr>
                    </a:p>
                    <a:p>
                      <a:pPr algn="just">
                        <a:spcAft>
                          <a:spcPts val="0"/>
                        </a:spcAft>
                      </a:pPr>
                      <a:r>
                        <a:rPr lang="en-US" sz="500" dirty="0">
                          <a:effectLst/>
                        </a:rPr>
                        <a:t>Understand underlying principles of engineering thermodynamics: types of thermodynamic systems, concepts of property, process, energy, work, heat, thermodynamic temperature scale, and entropy, including reversible/irreversible process; properties of simple compressible fluids, use of "steam tables" for fluids, use of closed-form expressions for gases, including p-v-T diagrams; handling of the mass rate balance, and zeroth, first, and second laws of thermodynamics for closed and open systems.</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Incomplete or incorrect knowledge of the underlying principles of engineering thermodynamics: especially wrong first/second law, energy, and entropy concepts as well as incorrect use or no use at all of "steam tables" for fluids, closed-form expressions for gases, including p-v-T diagrams and its application to closed and open systems.</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Knowledge of the underlying principles of engineering thermodynamics: especially first/second law, energy, and entropy concepts as well as the use of "steam tables" for fluids, closed-form expressions for gases, including p-v-T diagrams is largely complete.</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Complete and highly detailed knowledge of the underlying principles of engineering thermodynamics: types of thermodynamic systems, concepts of property, process, energy, work, heat, thermodynamic temperature scale, and entropy, including reversible/irreversible process; properties of simple compressible fluids, use of "steam tables" for fluids, use of closed-form expressions for gases, including p-v-T diagrams; handling of the mass rate balance, and zeroth, first, and second laws of thermodynamics for closed and open systems. </a:t>
                      </a:r>
                      <a:endParaRPr lang="de-DE" sz="700">
                        <a:effectLst/>
                      </a:endParaRPr>
                    </a:p>
                    <a:p>
                      <a:pPr algn="just">
                        <a:spcAft>
                          <a:spcPts val="0"/>
                        </a:spcAft>
                      </a:pPr>
                      <a:r>
                        <a:rPr lang="en-US" sz="500">
                          <a:effectLst/>
                        </a:rPr>
                        <a:t> </a:t>
                      </a:r>
                      <a:endParaRPr lang="de-DE" sz="700">
                        <a:effectLst/>
                        <a:latin typeface="Calibri" charset="0"/>
                        <a:ea typeface="Times New Roman" charset="0"/>
                        <a:cs typeface="Times New Roman" charset="0"/>
                      </a:endParaRPr>
                    </a:p>
                  </a:txBody>
                  <a:tcPr marL="40250" marR="40250" marT="0" marB="0" anchor="ctr"/>
                </a:tc>
              </a:tr>
              <a:tr h="507302">
                <a:tc>
                  <a:txBody>
                    <a:bodyPr/>
                    <a:lstStyle/>
                    <a:p>
                      <a:pPr algn="just">
                        <a:spcAft>
                          <a:spcPts val="0"/>
                        </a:spcAft>
                      </a:pPr>
                      <a:r>
                        <a:rPr lang="en-US" sz="500" dirty="0">
                          <a:effectLst/>
                        </a:rPr>
                        <a:t>2 </a:t>
                      </a:r>
                      <a:endParaRPr lang="de-DE" sz="700" dirty="0">
                        <a:effectLst/>
                      </a:endParaRPr>
                    </a:p>
                    <a:p>
                      <a:pPr algn="just">
                        <a:spcAft>
                          <a:spcPts val="0"/>
                        </a:spcAft>
                      </a:pPr>
                      <a:r>
                        <a:rPr lang="en-US" sz="500" dirty="0">
                          <a:effectLst/>
                        </a:rPr>
                        <a:t>Understand and be able to analyze simple gas and vapor cycles: Carnot cycle, Rankine cycle, Brayton cycle, refrigeration/heat pump cycles, Otto and Diesel cycles.</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dirty="0">
                          <a:effectLst/>
                        </a:rPr>
                        <a:t> </a:t>
                      </a:r>
                      <a:endParaRPr lang="de-DE" sz="700" dirty="0">
                        <a:effectLst/>
                      </a:endParaRPr>
                    </a:p>
                    <a:p>
                      <a:pPr algn="just">
                        <a:spcAft>
                          <a:spcPts val="0"/>
                        </a:spcAft>
                      </a:pPr>
                      <a:r>
                        <a:rPr lang="en-US" sz="500" dirty="0">
                          <a:effectLst/>
                        </a:rPr>
                        <a:t>The analysis of simple gas and vapor cycles lacks necessary details or is incorrect.</a:t>
                      </a:r>
                      <a:endParaRPr lang="de-DE" sz="700" dirty="0">
                        <a:effectLst/>
                      </a:endParaRPr>
                    </a:p>
                    <a:p>
                      <a:pPr algn="just">
                        <a:spcAft>
                          <a:spcPts val="0"/>
                        </a:spcAft>
                      </a:pPr>
                      <a:r>
                        <a:rPr lang="en-US" sz="500" dirty="0">
                          <a:effectLst/>
                        </a:rPr>
                        <a:t> </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 </a:t>
                      </a:r>
                      <a:endParaRPr lang="de-DE" sz="700">
                        <a:effectLst/>
                      </a:endParaRPr>
                    </a:p>
                    <a:p>
                      <a:pPr algn="just">
                        <a:spcAft>
                          <a:spcPts val="0"/>
                        </a:spcAft>
                      </a:pPr>
                      <a:r>
                        <a:rPr lang="en-US" sz="500">
                          <a:effectLst/>
                        </a:rPr>
                        <a:t>The analysis of simple gas and vapor cycles is sufficiently demonstrated.</a:t>
                      </a:r>
                      <a:endParaRPr lang="de-DE" sz="700">
                        <a:effectLst/>
                      </a:endParaRPr>
                    </a:p>
                    <a:p>
                      <a:pPr algn="just">
                        <a:spcAft>
                          <a:spcPts val="0"/>
                        </a:spcAft>
                      </a:pPr>
                      <a:r>
                        <a:rPr lang="en-US" sz="500">
                          <a:effectLst/>
                        </a:rPr>
                        <a:t> </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endParaRPr lang="en-US" sz="500">
                        <a:effectLst/>
                      </a:endParaRPr>
                    </a:p>
                    <a:p>
                      <a:pPr algn="just">
                        <a:spcAft>
                          <a:spcPts val="0"/>
                        </a:spcAft>
                      </a:pPr>
                      <a:r>
                        <a:rPr lang="en-US" sz="500">
                          <a:effectLst/>
                        </a:rPr>
                        <a:t>The analysis of simple gas and vapor cycles is outstanding. </a:t>
                      </a:r>
                      <a:endParaRPr lang="de-DE" sz="700">
                        <a:effectLst/>
                      </a:endParaRPr>
                    </a:p>
                    <a:p>
                      <a:pPr algn="just">
                        <a:spcAft>
                          <a:spcPts val="0"/>
                        </a:spcAft>
                      </a:pPr>
                      <a:r>
                        <a:rPr lang="en-US" sz="500">
                          <a:effectLst/>
                        </a:rPr>
                        <a:t> </a:t>
                      </a:r>
                      <a:endParaRPr lang="de-DE" sz="700">
                        <a:effectLst/>
                        <a:latin typeface="Calibri" charset="0"/>
                        <a:ea typeface="Times New Roman" charset="0"/>
                        <a:cs typeface="Times New Roman" charset="0"/>
                      </a:endParaRPr>
                    </a:p>
                  </a:txBody>
                  <a:tcPr marL="40250" marR="40250" marT="0" marB="0" anchor="ctr"/>
                </a:tc>
              </a:tr>
              <a:tr h="822240">
                <a:tc>
                  <a:txBody>
                    <a:bodyPr/>
                    <a:lstStyle/>
                    <a:p>
                      <a:pPr algn="just">
                        <a:spcAft>
                          <a:spcPts val="0"/>
                        </a:spcAft>
                      </a:pPr>
                      <a:r>
                        <a:rPr lang="en-US" sz="500" dirty="0">
                          <a:effectLst/>
                        </a:rPr>
                        <a:t>3 </a:t>
                      </a:r>
                      <a:endParaRPr lang="de-DE" sz="700" dirty="0">
                        <a:effectLst/>
                      </a:endParaRPr>
                    </a:p>
                    <a:p>
                      <a:pPr algn="just">
                        <a:spcAft>
                          <a:spcPts val="0"/>
                        </a:spcAft>
                      </a:pPr>
                      <a:r>
                        <a:rPr lang="en-US" sz="500" dirty="0">
                          <a:effectLst/>
                        </a:rPr>
                        <a:t>Be able to carry out experiments involving thermodynamic systems: application of 1st law to open and closed systems; calculation of the enthalpy of fusion/reaction and other thermodynamic parameters.</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dirty="0">
                          <a:effectLst/>
                        </a:rPr>
                        <a:t>No ability to carry out experiments involving thermal systems.</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student can carry out experiments involving thermal systems with some additional help.</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ability to carry out experiments involving thermal systems with no help is outstanding.</a:t>
                      </a:r>
                      <a:endParaRPr lang="de-DE" sz="700">
                        <a:effectLst/>
                        <a:latin typeface="Calibri" charset="0"/>
                        <a:ea typeface="Times New Roman" charset="0"/>
                        <a:cs typeface="Times New Roman" charset="0"/>
                      </a:endParaRPr>
                    </a:p>
                  </a:txBody>
                  <a:tcPr marL="40250" marR="40250" marT="0" marB="0" anchor="ctr"/>
                </a:tc>
              </a:tr>
              <a:tr h="904984">
                <a:tc>
                  <a:txBody>
                    <a:bodyPr/>
                    <a:lstStyle/>
                    <a:p>
                      <a:pPr algn="just">
                        <a:spcAft>
                          <a:spcPts val="0"/>
                        </a:spcAft>
                      </a:pPr>
                      <a:r>
                        <a:rPr lang="en-US" sz="500" dirty="0">
                          <a:effectLst/>
                        </a:rPr>
                        <a:t>4</a:t>
                      </a:r>
                      <a:endParaRPr lang="de-DE" sz="700" dirty="0">
                        <a:effectLst/>
                      </a:endParaRPr>
                    </a:p>
                    <a:p>
                      <a:pPr algn="just">
                        <a:spcAft>
                          <a:spcPts val="0"/>
                        </a:spcAft>
                      </a:pPr>
                      <a:r>
                        <a:rPr lang="en-US" sz="500" dirty="0">
                          <a:effectLst/>
                        </a:rPr>
                        <a:t>Be able to write clear, concise, technical reports: individual reports are required for each laboratory exercise, in addition to group reports for the analysis of experimental data for a group work. Students are expected to succinctly describe the experimental system, present the measured results and compare results to the theory developed in class.</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technical reports lack fundamental details or are incorrect. Poor writing and presentation of the results. Incorrect, illogical or non-consequent conclusions.</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technical reports are sufficiently detailed. Decent writing and presentation of the results. Logical conclusions and basic understanding of the analyzed data.</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descriptions in the technical reports are outstanding. Excellent writing and presentation skills. Conclusions beyond expectations and very good reasoning behind the data analysis.</a:t>
                      </a:r>
                      <a:endParaRPr lang="de-DE" sz="700">
                        <a:effectLst/>
                        <a:latin typeface="Calibri" charset="0"/>
                        <a:ea typeface="Times New Roman" charset="0"/>
                        <a:cs typeface="Times New Roman" charset="0"/>
                      </a:endParaRPr>
                    </a:p>
                  </a:txBody>
                  <a:tcPr marL="40250" marR="40250" marT="0" marB="0" anchor="ctr"/>
                </a:tc>
              </a:tr>
              <a:tr h="822240">
                <a:tc>
                  <a:txBody>
                    <a:bodyPr/>
                    <a:lstStyle/>
                    <a:p>
                      <a:pPr algn="just">
                        <a:spcAft>
                          <a:spcPts val="0"/>
                        </a:spcAft>
                      </a:pPr>
                      <a:r>
                        <a:rPr lang="en-US" sz="500" dirty="0">
                          <a:effectLst/>
                        </a:rPr>
                        <a:t>5</a:t>
                      </a:r>
                      <a:endParaRPr lang="de-DE" sz="700" dirty="0">
                        <a:effectLst/>
                      </a:endParaRPr>
                    </a:p>
                    <a:p>
                      <a:pPr algn="just">
                        <a:spcAft>
                          <a:spcPts val="0"/>
                        </a:spcAft>
                      </a:pPr>
                      <a:r>
                        <a:rPr lang="en-US" sz="500" dirty="0">
                          <a:effectLst/>
                        </a:rPr>
                        <a:t>Be able to use computational tools: the analysis of experimental data from the lab and the group work require the use of computational programs such as </a:t>
                      </a:r>
                      <a:r>
                        <a:rPr lang="en-US" sz="500" dirty="0" err="1">
                          <a:effectLst/>
                        </a:rPr>
                        <a:t>Matlab</a:t>
                      </a:r>
                      <a:r>
                        <a:rPr lang="en-US" sz="500" dirty="0">
                          <a:effectLst/>
                        </a:rPr>
                        <a:t> or Excel. </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Incomplete, incorrect use or no use of computational tools.</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use of computational tools is sufficient for a correct presentation of the requested data.</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ability to use computational tools is excellent. Use of non-mentioned software to improve the results.</a:t>
                      </a:r>
                      <a:endParaRPr lang="de-DE" sz="700">
                        <a:effectLst/>
                        <a:latin typeface="Calibri" charset="0"/>
                        <a:ea typeface="Times New Roman" charset="0"/>
                        <a:cs typeface="Times New Roman" charset="0"/>
                      </a:endParaRPr>
                    </a:p>
                  </a:txBody>
                  <a:tcPr marL="40250" marR="40250" marT="0" marB="0" anchor="ctr"/>
                </a:tc>
              </a:tr>
              <a:tr h="974599">
                <a:tc>
                  <a:txBody>
                    <a:bodyPr/>
                    <a:lstStyle/>
                    <a:p>
                      <a:pPr algn="just">
                        <a:spcAft>
                          <a:spcPts val="0"/>
                        </a:spcAft>
                      </a:pPr>
                      <a:r>
                        <a:rPr lang="en-US" sz="500" dirty="0">
                          <a:effectLst/>
                        </a:rPr>
                        <a:t>6</a:t>
                      </a:r>
                      <a:endParaRPr lang="de-DE" sz="700" dirty="0">
                        <a:effectLst/>
                      </a:endParaRPr>
                    </a:p>
                    <a:p>
                      <a:pPr algn="just">
                        <a:spcAft>
                          <a:spcPts val="0"/>
                        </a:spcAft>
                      </a:pPr>
                      <a:r>
                        <a:rPr lang="en-US" sz="500" dirty="0">
                          <a:effectLst/>
                        </a:rPr>
                        <a:t>Be able to investigate and present a solution for a real simple problem: a real problem or data from a real experiment are given to the students to find different solutions from external sources in groups. The students are expected to investigate and find how to handle the different challenges, apply the subject knowledge and correctly present the results through a report and an oral presentation</a:t>
                      </a:r>
                      <a:endParaRPr lang="de-DE" sz="700" dirty="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investigated and found data is not related with the proposed case/data or no investigation was carried out. Poor collaboration with the fellow students. Lacking fundamental or necessary details during the presentation and report or they are incorrect. Questions after the presentation cannot be answered or they are fairly inaccurate.</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a:effectLst/>
                        </a:rPr>
                        <a:t>The ability for solving unknown problems is sufficiently demonstrated: investigated and found data are representative of the proposed case. Basic teamwork abilities are shown. The details of the presentation and the report are sufficiently detailed. Questions after the presentation, regarding the shown work, are partially or fully answered.</a:t>
                      </a:r>
                      <a:endParaRPr lang="de-DE" sz="700">
                        <a:effectLst/>
                        <a:latin typeface="Calibri" charset="0"/>
                        <a:ea typeface="Times New Roman" charset="0"/>
                        <a:cs typeface="Times New Roman" charset="0"/>
                      </a:endParaRPr>
                    </a:p>
                  </a:txBody>
                  <a:tcPr marL="40250" marR="40250" marT="0" marB="0" anchor="ctr"/>
                </a:tc>
                <a:tc>
                  <a:txBody>
                    <a:bodyPr/>
                    <a:lstStyle/>
                    <a:p>
                      <a:pPr algn="just">
                        <a:spcAft>
                          <a:spcPts val="0"/>
                        </a:spcAft>
                      </a:pPr>
                      <a:r>
                        <a:rPr lang="en-US" sz="500" dirty="0">
                          <a:effectLst/>
                        </a:rPr>
                        <a:t>The ability for solving unknown problems is excellent: investigated and found data are beyond the initial request. Teamwork is outstanding.  The presentation and the report are very good written with exceptional details. Questions after the presentation, regarding the shown work, are fully answered with additional information/sources.</a:t>
                      </a:r>
                      <a:endParaRPr lang="de-DE" sz="700" dirty="0">
                        <a:effectLst/>
                        <a:latin typeface="Calibri" charset="0"/>
                        <a:ea typeface="Times New Roman" charset="0"/>
                        <a:cs typeface="Times New Roman" charset="0"/>
                      </a:endParaRPr>
                    </a:p>
                  </a:txBody>
                  <a:tcPr marL="40250" marR="40250" marT="0" marB="0" anchor="ctr"/>
                </a:tc>
              </a:tr>
            </a:tbl>
          </a:graphicData>
        </a:graphic>
      </p:graphicFrame>
      <p:pic>
        <p:nvPicPr>
          <p:cNvPr id="2066" name="Bild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pic>
        <p:nvPicPr>
          <p:cNvPr id="2065" name="Bild 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pic>
        <p:nvPicPr>
          <p:cNvPr id="2064" name="Bild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pic>
        <p:nvPicPr>
          <p:cNvPr id="2063" name="Bild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pic>
        <p:nvPicPr>
          <p:cNvPr id="2062" name="Bild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pic>
        <p:nvPicPr>
          <p:cNvPr id="2061" name="Bild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31" y="171449"/>
            <a:ext cx="60484" cy="52038"/>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609600" y="874254"/>
            <a:ext cx="2088232" cy="461665"/>
          </a:xfrm>
          <a:prstGeom prst="rect">
            <a:avLst/>
          </a:prstGeom>
          <a:noFill/>
        </p:spPr>
        <p:txBody>
          <a:bodyPr wrap="square" rtlCol="0">
            <a:spAutoFit/>
          </a:bodyPr>
          <a:lstStyle/>
          <a:p>
            <a:pPr marL="342900" indent="-342900">
              <a:buFont typeface="Arial" charset="0"/>
              <a:buChar char="•"/>
            </a:pPr>
            <a:r>
              <a:rPr lang="de-DE" dirty="0" smtClean="0"/>
              <a:t>EXAMS</a:t>
            </a:r>
            <a:endParaRPr lang="de-DE" dirty="0"/>
          </a:p>
        </p:txBody>
      </p:sp>
      <p:sp>
        <p:nvSpPr>
          <p:cNvPr id="3" name="Textfeld 2"/>
          <p:cNvSpPr txBox="1"/>
          <p:nvPr/>
        </p:nvSpPr>
        <p:spPr>
          <a:xfrm>
            <a:off x="4283968" y="1738966"/>
            <a:ext cx="1863080" cy="461665"/>
          </a:xfrm>
          <a:prstGeom prst="rect">
            <a:avLst/>
          </a:prstGeom>
          <a:noFill/>
        </p:spPr>
        <p:txBody>
          <a:bodyPr wrap="square" rtlCol="0">
            <a:spAutoFit/>
          </a:bodyPr>
          <a:lstStyle/>
          <a:p>
            <a:pPr marL="342900" indent="-342900">
              <a:buFont typeface="Arial" charset="0"/>
              <a:buChar char="•"/>
            </a:pPr>
            <a:r>
              <a:rPr lang="de-DE" dirty="0" smtClean="0"/>
              <a:t>QUIZZES</a:t>
            </a:r>
            <a:endParaRPr lang="de-DE" dirty="0"/>
          </a:p>
        </p:txBody>
      </p:sp>
      <p:sp>
        <p:nvSpPr>
          <p:cNvPr id="5" name="Textfeld 4"/>
          <p:cNvSpPr txBox="1"/>
          <p:nvPr/>
        </p:nvSpPr>
        <p:spPr>
          <a:xfrm>
            <a:off x="2843808" y="2560233"/>
            <a:ext cx="2592288" cy="461665"/>
          </a:xfrm>
          <a:prstGeom prst="rect">
            <a:avLst/>
          </a:prstGeom>
          <a:noFill/>
        </p:spPr>
        <p:txBody>
          <a:bodyPr wrap="square" rtlCol="0">
            <a:spAutoFit/>
          </a:bodyPr>
          <a:lstStyle/>
          <a:p>
            <a:pPr marL="342900" indent="-342900">
              <a:buFont typeface="Arial" charset="0"/>
              <a:buChar char="•"/>
            </a:pPr>
            <a:r>
              <a:rPr lang="de-DE" dirty="0" smtClean="0"/>
              <a:t>HOMEWORK</a:t>
            </a:r>
            <a:endParaRPr lang="de-DE" dirty="0"/>
          </a:p>
        </p:txBody>
      </p:sp>
      <p:sp>
        <p:nvSpPr>
          <p:cNvPr id="6" name="Textfeld 5"/>
          <p:cNvSpPr txBox="1"/>
          <p:nvPr/>
        </p:nvSpPr>
        <p:spPr>
          <a:xfrm>
            <a:off x="869971" y="3573016"/>
            <a:ext cx="2880320" cy="461665"/>
          </a:xfrm>
          <a:prstGeom prst="rect">
            <a:avLst/>
          </a:prstGeom>
          <a:noFill/>
        </p:spPr>
        <p:txBody>
          <a:bodyPr wrap="square" rtlCol="0">
            <a:spAutoFit/>
          </a:bodyPr>
          <a:lstStyle/>
          <a:p>
            <a:pPr marL="342900" indent="-342900">
              <a:buFont typeface="Arial" charset="0"/>
              <a:buChar char="•"/>
            </a:pPr>
            <a:r>
              <a:rPr lang="de-DE" dirty="0" smtClean="0"/>
              <a:t>LAB REPORTS</a:t>
            </a:r>
            <a:endParaRPr lang="de-DE" dirty="0"/>
          </a:p>
        </p:txBody>
      </p:sp>
      <p:sp>
        <p:nvSpPr>
          <p:cNvPr id="7" name="Textfeld 6"/>
          <p:cNvSpPr txBox="1"/>
          <p:nvPr/>
        </p:nvSpPr>
        <p:spPr>
          <a:xfrm>
            <a:off x="4067944" y="4365780"/>
            <a:ext cx="2952328" cy="461665"/>
          </a:xfrm>
          <a:prstGeom prst="rect">
            <a:avLst/>
          </a:prstGeom>
          <a:noFill/>
        </p:spPr>
        <p:txBody>
          <a:bodyPr wrap="square" rtlCol="0">
            <a:spAutoFit/>
          </a:bodyPr>
          <a:lstStyle/>
          <a:p>
            <a:pPr marL="342900" indent="-342900">
              <a:buFont typeface="Arial" charset="0"/>
              <a:buChar char="•"/>
            </a:pPr>
            <a:r>
              <a:rPr lang="de-DE" dirty="0" smtClean="0"/>
              <a:t>PRESENTATIONS</a:t>
            </a:r>
            <a:endParaRPr lang="de-DE" dirty="0"/>
          </a:p>
        </p:txBody>
      </p:sp>
    </p:spTree>
    <p:extLst>
      <p:ext uri="{BB962C8B-B14F-4D97-AF65-F5344CB8AC3E}">
        <p14:creationId xmlns:p14="http://schemas.microsoft.com/office/powerpoint/2010/main" val="1465915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1"/>
            <p:extLst>
              <p:ext uri="{D42A27DB-BD31-4B8C-83A1-F6EECF244321}">
                <p14:modId xmlns:p14="http://schemas.microsoft.com/office/powerpoint/2010/main" val="910914623"/>
              </p:ext>
            </p:extLst>
          </p:nvPr>
        </p:nvGraphicFramePr>
        <p:xfrm>
          <a:off x="107504" y="404665"/>
          <a:ext cx="9036496" cy="6461760"/>
        </p:xfrm>
        <a:graphic>
          <a:graphicData uri="http://schemas.openxmlformats.org/drawingml/2006/table">
            <a:tbl>
              <a:tblPr firstRow="1" bandRow="1">
                <a:tableStyleId>{5C22544A-7EE6-4342-B048-85BDC9FD1C3A}</a:tableStyleId>
              </a:tblPr>
              <a:tblGrid>
                <a:gridCol w="9036496"/>
              </a:tblGrid>
              <a:tr h="3218061">
                <a:tc>
                  <a:txBody>
                    <a:bodyPr/>
                    <a:lstStyle/>
                    <a:p>
                      <a:r>
                        <a:rPr lang="de-DE" sz="1600" b="1" dirty="0" smtClean="0">
                          <a:solidFill>
                            <a:schemeClr val="tx1"/>
                          </a:solidFill>
                        </a:rPr>
                        <a:t>Engineering</a:t>
                      </a:r>
                      <a:r>
                        <a:rPr lang="de-DE" sz="1600" b="1" baseline="0" dirty="0" smtClean="0">
                          <a:solidFill>
                            <a:schemeClr val="tx1"/>
                          </a:solidFill>
                        </a:rPr>
                        <a:t> </a:t>
                      </a:r>
                      <a:r>
                        <a:rPr lang="de-DE" sz="1600" b="1" baseline="0" dirty="0" err="1" smtClean="0">
                          <a:solidFill>
                            <a:schemeClr val="tx1"/>
                          </a:solidFill>
                        </a:rPr>
                        <a:t>Program</a:t>
                      </a:r>
                      <a:r>
                        <a:rPr lang="de-DE" sz="1600" b="1" baseline="0" dirty="0" smtClean="0">
                          <a:solidFill>
                            <a:schemeClr val="tx1"/>
                          </a:solidFill>
                        </a:rPr>
                        <a:t> Outcomes (2017-2018) - </a:t>
                      </a:r>
                      <a:r>
                        <a:rPr lang="de-DE" sz="1600" b="1" baseline="0" dirty="0" err="1" smtClean="0">
                          <a:solidFill>
                            <a:schemeClr val="tx1"/>
                          </a:solidFill>
                        </a:rPr>
                        <a:t>Adapted</a:t>
                      </a:r>
                      <a:r>
                        <a:rPr lang="de-DE" sz="1600" b="1" baseline="0" dirty="0" smtClean="0">
                          <a:solidFill>
                            <a:schemeClr val="tx1"/>
                          </a:solidFill>
                        </a:rPr>
                        <a:t> </a:t>
                      </a:r>
                      <a:r>
                        <a:rPr lang="de-DE" sz="1600" b="1" baseline="0" dirty="0" err="1" smtClean="0">
                          <a:solidFill>
                            <a:schemeClr val="tx1"/>
                          </a:solidFill>
                        </a:rPr>
                        <a:t>from</a:t>
                      </a:r>
                      <a:r>
                        <a:rPr lang="de-DE" sz="1600" b="1" baseline="0" dirty="0" smtClean="0">
                          <a:solidFill>
                            <a:schemeClr val="tx1"/>
                          </a:solidFill>
                        </a:rPr>
                        <a:t> </a:t>
                      </a:r>
                      <a:r>
                        <a:rPr lang="de-DE" sz="1600" b="1" baseline="0" dirty="0" err="1" smtClean="0">
                          <a:solidFill>
                            <a:schemeClr val="tx1"/>
                          </a:solidFill>
                        </a:rPr>
                        <a:t>the</a:t>
                      </a:r>
                      <a:r>
                        <a:rPr lang="de-DE" sz="1600" b="1" baseline="0" dirty="0" smtClean="0">
                          <a:solidFill>
                            <a:schemeClr val="tx1"/>
                          </a:solidFill>
                        </a:rPr>
                        <a:t> </a:t>
                      </a:r>
                      <a:r>
                        <a:rPr lang="de-DE" sz="1600" b="1" baseline="0" dirty="0" smtClean="0">
                          <a:solidFill>
                            <a:schemeClr val="tx1"/>
                          </a:solidFill>
                          <a:hlinkClick r:id="rId2"/>
                        </a:rPr>
                        <a:t>ABET Student Outcomes</a:t>
                      </a:r>
                      <a:r>
                        <a:rPr lang="de-DE" sz="1600" b="1" baseline="0" dirty="0" smtClean="0">
                          <a:solidFill>
                            <a:schemeClr val="tx1"/>
                          </a:solidFill>
                        </a:rPr>
                        <a:t> (2017-2018)</a:t>
                      </a:r>
                    </a:p>
                    <a:p>
                      <a:endParaRPr lang="de-DE" sz="1200" b="1" baseline="0" dirty="0" smtClean="0">
                        <a:solidFill>
                          <a:schemeClr val="tx1"/>
                        </a:solidFill>
                      </a:endParaRPr>
                    </a:p>
                    <a:p>
                      <a:r>
                        <a:rPr lang="de-DE" sz="1100" b="0" dirty="0" err="1" smtClean="0">
                          <a:solidFill>
                            <a:schemeClr val="tx1"/>
                          </a:solidFill>
                        </a:rPr>
                        <a:t>Graduates</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a:t>
                      </a:r>
                      <a:r>
                        <a:rPr lang="de-DE" sz="1100" b="0" dirty="0" err="1" smtClean="0">
                          <a:solidFill>
                            <a:schemeClr val="tx1"/>
                          </a:solidFill>
                        </a:rPr>
                        <a:t>the</a:t>
                      </a:r>
                      <a:r>
                        <a:rPr lang="de-DE" sz="1100" b="0" dirty="0" smtClean="0">
                          <a:solidFill>
                            <a:schemeClr val="tx1"/>
                          </a:solidFill>
                        </a:rPr>
                        <a:t> Boston University College </a:t>
                      </a:r>
                      <a:r>
                        <a:rPr lang="de-DE" sz="1100" b="0" dirty="0" err="1" smtClean="0">
                          <a:solidFill>
                            <a:schemeClr val="tx1"/>
                          </a:solidFill>
                        </a:rPr>
                        <a:t>of</a:t>
                      </a:r>
                      <a:r>
                        <a:rPr lang="de-DE" sz="1100" b="0" dirty="0" smtClean="0">
                          <a:solidFill>
                            <a:schemeClr val="tx1"/>
                          </a:solidFill>
                        </a:rPr>
                        <a:t> Engineering </a:t>
                      </a:r>
                      <a:r>
                        <a:rPr lang="de-DE" sz="1100" b="0" dirty="0" err="1" smtClean="0">
                          <a:solidFill>
                            <a:schemeClr val="tx1"/>
                          </a:solidFill>
                        </a:rPr>
                        <a:t>Undergraduate</a:t>
                      </a:r>
                      <a:r>
                        <a:rPr lang="de-DE" sz="1100" b="0" dirty="0" smtClean="0">
                          <a:solidFill>
                            <a:schemeClr val="tx1"/>
                          </a:solidFill>
                        </a:rPr>
                        <a:t> </a:t>
                      </a:r>
                      <a:r>
                        <a:rPr lang="de-DE" sz="1100" b="0" dirty="0" err="1" smtClean="0">
                          <a:solidFill>
                            <a:schemeClr val="tx1"/>
                          </a:solidFill>
                        </a:rPr>
                        <a:t>degree</a:t>
                      </a:r>
                      <a:r>
                        <a:rPr lang="de-DE" sz="1100" b="0" dirty="0" smtClean="0">
                          <a:solidFill>
                            <a:schemeClr val="tx1"/>
                          </a:solidFill>
                        </a:rPr>
                        <a:t> </a:t>
                      </a:r>
                      <a:r>
                        <a:rPr lang="de-DE" sz="1100" b="0" dirty="0" err="1" smtClean="0">
                          <a:solidFill>
                            <a:schemeClr val="tx1"/>
                          </a:solidFill>
                        </a:rPr>
                        <a:t>programs</a:t>
                      </a:r>
                      <a:r>
                        <a:rPr lang="de-DE" sz="1100" b="0" dirty="0" smtClean="0">
                          <a:solidFill>
                            <a:schemeClr val="tx1"/>
                          </a:solidFill>
                        </a:rPr>
                        <a:t> (Biomedical Engineering, Computer Engineering, </a:t>
                      </a:r>
                      <a:r>
                        <a:rPr lang="de-DE" sz="1100" b="0" dirty="0" err="1" smtClean="0">
                          <a:solidFill>
                            <a:schemeClr val="tx1"/>
                          </a:solidFill>
                        </a:rPr>
                        <a:t>Electrical</a:t>
                      </a:r>
                      <a:r>
                        <a:rPr lang="de-DE" sz="1100" b="0" dirty="0" smtClean="0">
                          <a:solidFill>
                            <a:schemeClr val="tx1"/>
                          </a:solidFill>
                        </a:rPr>
                        <a:t> Engineering, </a:t>
                      </a:r>
                      <a:r>
                        <a:rPr lang="de-DE" sz="1100" b="0" dirty="0" err="1" smtClean="0">
                          <a:solidFill>
                            <a:schemeClr val="tx1"/>
                          </a:solidFill>
                        </a:rPr>
                        <a:t>Mechanical</a:t>
                      </a:r>
                      <a:r>
                        <a:rPr lang="de-DE" sz="1100" b="0" dirty="0" smtClean="0">
                          <a:solidFill>
                            <a:schemeClr val="tx1"/>
                          </a:solidFill>
                        </a:rPr>
                        <a:t> Engineering) will </a:t>
                      </a:r>
                      <a:r>
                        <a:rPr lang="de-DE" sz="1100" b="0" dirty="0" err="1" smtClean="0">
                          <a:solidFill>
                            <a:schemeClr val="tx1"/>
                          </a:solidFill>
                        </a:rPr>
                        <a:t>have</a:t>
                      </a:r>
                      <a:r>
                        <a:rPr lang="de-DE" sz="1100" b="0" dirty="0" smtClean="0">
                          <a:solidFill>
                            <a:schemeClr val="tx1"/>
                          </a:solidFill>
                        </a:rPr>
                        <a:t>:</a:t>
                      </a:r>
                    </a:p>
                    <a:p>
                      <a:r>
                        <a:rPr lang="de-DE" sz="1100" b="0" dirty="0" smtClean="0">
                          <a:solidFill>
                            <a:schemeClr val="tx1"/>
                          </a:solidFill>
                        </a:rPr>
                        <a:t>(a)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apply</a:t>
                      </a:r>
                      <a:r>
                        <a:rPr lang="de-DE" sz="1100" b="0" dirty="0" smtClean="0">
                          <a:solidFill>
                            <a:schemeClr val="tx1"/>
                          </a:solidFill>
                        </a:rPr>
                        <a:t> </a:t>
                      </a:r>
                      <a:r>
                        <a:rPr lang="de-DE" sz="1100" b="0" dirty="0" err="1" smtClean="0">
                          <a:solidFill>
                            <a:schemeClr val="tx1"/>
                          </a:solidFill>
                        </a:rPr>
                        <a:t>knowledge</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a:t>
                      </a:r>
                      <a:r>
                        <a:rPr lang="de-DE" sz="1100" b="0" dirty="0" err="1" smtClean="0">
                          <a:solidFill>
                            <a:schemeClr val="tx1"/>
                          </a:solidFill>
                        </a:rPr>
                        <a:t>mathematics</a:t>
                      </a:r>
                      <a:r>
                        <a:rPr lang="de-DE" sz="1100" b="0" dirty="0" smtClean="0">
                          <a:solidFill>
                            <a:schemeClr val="tx1"/>
                          </a:solidFill>
                        </a:rPr>
                        <a:t>, </a:t>
                      </a:r>
                      <a:r>
                        <a:rPr lang="de-DE" sz="1100" b="0" dirty="0" err="1" smtClean="0">
                          <a:solidFill>
                            <a:schemeClr val="tx1"/>
                          </a:solidFill>
                        </a:rPr>
                        <a:t>science</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engineering</a:t>
                      </a:r>
                      <a:endParaRPr lang="de-DE" sz="1100" b="0" dirty="0" smtClean="0">
                        <a:solidFill>
                          <a:schemeClr val="tx1"/>
                        </a:solidFill>
                      </a:endParaRPr>
                    </a:p>
                    <a:p>
                      <a:r>
                        <a:rPr lang="de-DE" sz="1100" b="0" dirty="0" smtClean="0">
                          <a:solidFill>
                            <a:schemeClr val="tx1"/>
                          </a:solidFill>
                        </a:rPr>
                        <a:t>(b)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design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conduct</a:t>
                      </a:r>
                      <a:r>
                        <a:rPr lang="de-DE" sz="1100" b="0" dirty="0" smtClean="0">
                          <a:solidFill>
                            <a:schemeClr val="tx1"/>
                          </a:solidFill>
                        </a:rPr>
                        <a:t> </a:t>
                      </a:r>
                      <a:r>
                        <a:rPr lang="de-DE" sz="1100" b="0" dirty="0" err="1" smtClean="0">
                          <a:solidFill>
                            <a:schemeClr val="tx1"/>
                          </a:solidFill>
                        </a:rPr>
                        <a:t>experiments</a:t>
                      </a:r>
                      <a:r>
                        <a:rPr lang="de-DE" sz="1100" b="0" dirty="0" smtClean="0">
                          <a:solidFill>
                            <a:schemeClr val="tx1"/>
                          </a:solidFill>
                        </a:rPr>
                        <a:t>, </a:t>
                      </a:r>
                      <a:r>
                        <a:rPr lang="de-DE" sz="1100" b="0" dirty="0" err="1" smtClean="0">
                          <a:solidFill>
                            <a:schemeClr val="tx1"/>
                          </a:solidFill>
                        </a:rPr>
                        <a:t>as</a:t>
                      </a:r>
                      <a:r>
                        <a:rPr lang="de-DE" sz="1100" b="0" dirty="0" smtClean="0">
                          <a:solidFill>
                            <a:schemeClr val="tx1"/>
                          </a:solidFill>
                        </a:rPr>
                        <a:t> </a:t>
                      </a:r>
                      <a:r>
                        <a:rPr lang="de-DE" sz="1100" b="0" dirty="0" err="1" smtClean="0">
                          <a:solidFill>
                            <a:schemeClr val="tx1"/>
                          </a:solidFill>
                        </a:rPr>
                        <a:t>well</a:t>
                      </a:r>
                      <a:r>
                        <a:rPr lang="de-DE" sz="1100" b="0" dirty="0" smtClean="0">
                          <a:solidFill>
                            <a:schemeClr val="tx1"/>
                          </a:solidFill>
                        </a:rPr>
                        <a:t> </a:t>
                      </a:r>
                      <a:r>
                        <a:rPr lang="de-DE" sz="1100" b="0" dirty="0" err="1" smtClean="0">
                          <a:solidFill>
                            <a:schemeClr val="tx1"/>
                          </a:solidFill>
                        </a:rPr>
                        <a:t>as</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analyze</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interpret</a:t>
                      </a:r>
                      <a:r>
                        <a:rPr lang="de-DE" sz="1100" b="0" dirty="0" smtClean="0">
                          <a:solidFill>
                            <a:schemeClr val="tx1"/>
                          </a:solidFill>
                        </a:rPr>
                        <a:t> </a:t>
                      </a:r>
                      <a:r>
                        <a:rPr lang="de-DE" sz="1100" b="0" dirty="0" err="1" smtClean="0">
                          <a:solidFill>
                            <a:schemeClr val="tx1"/>
                          </a:solidFill>
                        </a:rPr>
                        <a:t>data</a:t>
                      </a:r>
                      <a:endParaRPr lang="de-DE" sz="1100" b="0" dirty="0" smtClean="0">
                        <a:solidFill>
                          <a:schemeClr val="tx1"/>
                        </a:solidFill>
                      </a:endParaRPr>
                    </a:p>
                    <a:p>
                      <a:r>
                        <a:rPr lang="de-DE" sz="1100" b="0" dirty="0" smtClean="0">
                          <a:solidFill>
                            <a:schemeClr val="tx1"/>
                          </a:solidFill>
                        </a:rPr>
                        <a:t>(c)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design a </a:t>
                      </a:r>
                      <a:r>
                        <a:rPr lang="de-DE" sz="1100" b="0" dirty="0" err="1" smtClean="0">
                          <a:solidFill>
                            <a:schemeClr val="tx1"/>
                          </a:solidFill>
                        </a:rPr>
                        <a:t>system</a:t>
                      </a:r>
                      <a:r>
                        <a:rPr lang="de-DE" sz="1100" b="0" dirty="0" smtClean="0">
                          <a:solidFill>
                            <a:schemeClr val="tx1"/>
                          </a:solidFill>
                        </a:rPr>
                        <a:t>, </a:t>
                      </a:r>
                      <a:r>
                        <a:rPr lang="de-DE" sz="1100" b="0" dirty="0" err="1" smtClean="0">
                          <a:solidFill>
                            <a:schemeClr val="tx1"/>
                          </a:solidFill>
                        </a:rPr>
                        <a:t>component</a:t>
                      </a:r>
                      <a:r>
                        <a:rPr lang="de-DE" sz="1100" b="0" dirty="0" smtClean="0">
                          <a:solidFill>
                            <a:schemeClr val="tx1"/>
                          </a:solidFill>
                        </a:rPr>
                        <a:t>, </a:t>
                      </a:r>
                      <a:r>
                        <a:rPr lang="de-DE" sz="1100" b="0" dirty="0" err="1" smtClean="0">
                          <a:solidFill>
                            <a:schemeClr val="tx1"/>
                          </a:solidFill>
                        </a:rPr>
                        <a:t>or</a:t>
                      </a:r>
                      <a:r>
                        <a:rPr lang="de-DE" sz="1100" b="0" dirty="0" smtClean="0">
                          <a:solidFill>
                            <a:schemeClr val="tx1"/>
                          </a:solidFill>
                        </a:rPr>
                        <a:t> </a:t>
                      </a:r>
                      <a:r>
                        <a:rPr lang="de-DE" sz="1100" b="0" dirty="0" err="1" smtClean="0">
                          <a:solidFill>
                            <a:schemeClr val="tx1"/>
                          </a:solidFill>
                        </a:rPr>
                        <a:t>process</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meet</a:t>
                      </a:r>
                      <a:r>
                        <a:rPr lang="de-DE" sz="1100" b="0" dirty="0" smtClean="0">
                          <a:solidFill>
                            <a:schemeClr val="tx1"/>
                          </a:solidFill>
                        </a:rPr>
                        <a:t> </a:t>
                      </a:r>
                      <a:r>
                        <a:rPr lang="de-DE" sz="1100" b="0" dirty="0" err="1" smtClean="0">
                          <a:solidFill>
                            <a:schemeClr val="tx1"/>
                          </a:solidFill>
                        </a:rPr>
                        <a:t>desired</a:t>
                      </a:r>
                      <a:r>
                        <a:rPr lang="de-DE" sz="1100" b="0" dirty="0" smtClean="0">
                          <a:solidFill>
                            <a:schemeClr val="tx1"/>
                          </a:solidFill>
                        </a:rPr>
                        <a:t> </a:t>
                      </a:r>
                      <a:r>
                        <a:rPr lang="de-DE" sz="1100" b="0" dirty="0" err="1" smtClean="0">
                          <a:solidFill>
                            <a:schemeClr val="tx1"/>
                          </a:solidFill>
                        </a:rPr>
                        <a:t>needs</a:t>
                      </a:r>
                      <a:r>
                        <a:rPr lang="de-DE" sz="1100" b="0" dirty="0" smtClean="0">
                          <a:solidFill>
                            <a:schemeClr val="tx1"/>
                          </a:solidFill>
                        </a:rPr>
                        <a:t> </a:t>
                      </a:r>
                      <a:r>
                        <a:rPr lang="de-DE" sz="1100" b="0" dirty="0" err="1" smtClean="0">
                          <a:solidFill>
                            <a:schemeClr val="tx1"/>
                          </a:solidFill>
                        </a:rPr>
                        <a:t>within</a:t>
                      </a:r>
                      <a:r>
                        <a:rPr lang="de-DE" sz="1100" b="0" dirty="0" smtClean="0">
                          <a:solidFill>
                            <a:schemeClr val="tx1"/>
                          </a:solidFill>
                        </a:rPr>
                        <a:t> </a:t>
                      </a:r>
                      <a:r>
                        <a:rPr lang="de-DE" sz="1100" b="0" dirty="0" err="1" smtClean="0">
                          <a:solidFill>
                            <a:schemeClr val="tx1"/>
                          </a:solidFill>
                        </a:rPr>
                        <a:t>realistic</a:t>
                      </a:r>
                      <a:r>
                        <a:rPr lang="de-DE" sz="1100" b="0" dirty="0" smtClean="0">
                          <a:solidFill>
                            <a:schemeClr val="tx1"/>
                          </a:solidFill>
                        </a:rPr>
                        <a:t> </a:t>
                      </a:r>
                      <a:r>
                        <a:rPr lang="de-DE" sz="1100" b="0" dirty="0" err="1" smtClean="0">
                          <a:solidFill>
                            <a:schemeClr val="tx1"/>
                          </a:solidFill>
                        </a:rPr>
                        <a:t>constraints</a:t>
                      </a:r>
                      <a:r>
                        <a:rPr lang="de-DE" sz="1100" b="0" dirty="0" smtClean="0">
                          <a:solidFill>
                            <a:schemeClr val="tx1"/>
                          </a:solidFill>
                        </a:rPr>
                        <a:t> such </a:t>
                      </a:r>
                      <a:r>
                        <a:rPr lang="de-DE" sz="1100" b="0" dirty="0" err="1" smtClean="0">
                          <a:solidFill>
                            <a:schemeClr val="tx1"/>
                          </a:solidFill>
                        </a:rPr>
                        <a:t>as</a:t>
                      </a:r>
                      <a:r>
                        <a:rPr lang="de-DE" sz="1100" b="0" dirty="0" smtClean="0">
                          <a:solidFill>
                            <a:schemeClr val="tx1"/>
                          </a:solidFill>
                        </a:rPr>
                        <a:t> </a:t>
                      </a:r>
                      <a:r>
                        <a:rPr lang="de-DE" sz="1100" b="0" dirty="0" err="1" smtClean="0">
                          <a:solidFill>
                            <a:schemeClr val="tx1"/>
                          </a:solidFill>
                        </a:rPr>
                        <a:t>economic</a:t>
                      </a:r>
                      <a:r>
                        <a:rPr lang="de-DE" sz="1100" b="0" dirty="0" smtClean="0">
                          <a:solidFill>
                            <a:schemeClr val="tx1"/>
                          </a:solidFill>
                        </a:rPr>
                        <a:t>, environmental, </a:t>
                      </a:r>
                      <a:r>
                        <a:rPr lang="de-DE" sz="1100" b="0" dirty="0" err="1" smtClean="0">
                          <a:solidFill>
                            <a:schemeClr val="tx1"/>
                          </a:solidFill>
                        </a:rPr>
                        <a:t>social</a:t>
                      </a:r>
                      <a:r>
                        <a:rPr lang="de-DE" sz="1100" b="0" dirty="0" smtClean="0">
                          <a:solidFill>
                            <a:schemeClr val="tx1"/>
                          </a:solidFill>
                        </a:rPr>
                        <a:t>, </a:t>
                      </a:r>
                      <a:r>
                        <a:rPr lang="de-DE" sz="1100" b="0" dirty="0" err="1" smtClean="0">
                          <a:solidFill>
                            <a:schemeClr val="tx1"/>
                          </a:solidFill>
                        </a:rPr>
                        <a:t>political</a:t>
                      </a:r>
                      <a:r>
                        <a:rPr lang="de-DE" sz="1100" b="0" dirty="0" smtClean="0">
                          <a:solidFill>
                            <a:schemeClr val="tx1"/>
                          </a:solidFill>
                        </a:rPr>
                        <a:t>, </a:t>
                      </a:r>
                      <a:r>
                        <a:rPr lang="de-DE" sz="1100" b="0" dirty="0" err="1" smtClean="0">
                          <a:solidFill>
                            <a:schemeClr val="tx1"/>
                          </a:solidFill>
                        </a:rPr>
                        <a:t>ethical</a:t>
                      </a:r>
                      <a:r>
                        <a:rPr lang="de-DE" sz="1100" b="0" dirty="0" smtClean="0">
                          <a:solidFill>
                            <a:schemeClr val="tx1"/>
                          </a:solidFill>
                        </a:rPr>
                        <a:t>, </a:t>
                      </a:r>
                      <a:r>
                        <a:rPr lang="de-DE" sz="1100" b="0" dirty="0" err="1" smtClean="0">
                          <a:solidFill>
                            <a:schemeClr val="tx1"/>
                          </a:solidFill>
                        </a:rPr>
                        <a:t>health</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safety</a:t>
                      </a:r>
                      <a:r>
                        <a:rPr lang="de-DE" sz="1100" b="0" dirty="0" smtClean="0">
                          <a:solidFill>
                            <a:schemeClr val="tx1"/>
                          </a:solidFill>
                        </a:rPr>
                        <a:t>, </a:t>
                      </a:r>
                      <a:r>
                        <a:rPr lang="de-DE" sz="1100" b="0" dirty="0" err="1" smtClean="0">
                          <a:solidFill>
                            <a:schemeClr val="tx1"/>
                          </a:solidFill>
                        </a:rPr>
                        <a:t>manufacturability</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sustainability</a:t>
                      </a:r>
                      <a:endParaRPr lang="de-DE" sz="1100" b="0" dirty="0" smtClean="0">
                        <a:solidFill>
                          <a:schemeClr val="tx1"/>
                        </a:solidFill>
                      </a:endParaRPr>
                    </a:p>
                    <a:p>
                      <a:r>
                        <a:rPr lang="de-DE" sz="1100" b="0" dirty="0" smtClean="0">
                          <a:solidFill>
                            <a:schemeClr val="tx1"/>
                          </a:solidFill>
                        </a:rPr>
                        <a:t>(d)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function</a:t>
                      </a:r>
                      <a:r>
                        <a:rPr lang="de-DE" sz="1100" b="0" dirty="0" smtClean="0">
                          <a:solidFill>
                            <a:schemeClr val="tx1"/>
                          </a:solidFill>
                        </a:rPr>
                        <a:t> on </a:t>
                      </a:r>
                      <a:r>
                        <a:rPr lang="de-DE" sz="1100" b="0" dirty="0" err="1" smtClean="0">
                          <a:solidFill>
                            <a:schemeClr val="tx1"/>
                          </a:solidFill>
                        </a:rPr>
                        <a:t>multidisciplinary</a:t>
                      </a:r>
                      <a:r>
                        <a:rPr lang="de-DE" sz="1100" b="0" dirty="0" smtClean="0">
                          <a:solidFill>
                            <a:schemeClr val="tx1"/>
                          </a:solidFill>
                        </a:rPr>
                        <a:t> </a:t>
                      </a:r>
                      <a:r>
                        <a:rPr lang="de-DE" sz="1100" b="0" dirty="0" err="1" smtClean="0">
                          <a:solidFill>
                            <a:schemeClr val="tx1"/>
                          </a:solidFill>
                        </a:rPr>
                        <a:t>teams</a:t>
                      </a:r>
                      <a:endParaRPr lang="de-DE" sz="1100" b="0" dirty="0" smtClean="0">
                        <a:solidFill>
                          <a:schemeClr val="tx1"/>
                        </a:solidFill>
                      </a:endParaRPr>
                    </a:p>
                    <a:p>
                      <a:r>
                        <a:rPr lang="de-DE" sz="1100" b="0" dirty="0" smtClean="0">
                          <a:solidFill>
                            <a:schemeClr val="tx1"/>
                          </a:solidFill>
                        </a:rPr>
                        <a:t>(</a:t>
                      </a:r>
                      <a:r>
                        <a:rPr lang="de-DE" sz="1100" b="0" dirty="0" err="1" smtClean="0">
                          <a:solidFill>
                            <a:schemeClr val="tx1"/>
                          </a:solidFill>
                        </a:rPr>
                        <a:t>e</a:t>
                      </a:r>
                      <a:r>
                        <a:rPr lang="de-DE" sz="1100" b="0" dirty="0" smtClean="0">
                          <a:solidFill>
                            <a:schemeClr val="tx1"/>
                          </a:solidFill>
                        </a:rPr>
                        <a:t>)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identify</a:t>
                      </a:r>
                      <a:r>
                        <a:rPr lang="de-DE" sz="1100" b="0" dirty="0" smtClean="0">
                          <a:solidFill>
                            <a:schemeClr val="tx1"/>
                          </a:solidFill>
                        </a:rPr>
                        <a:t>, </a:t>
                      </a:r>
                      <a:r>
                        <a:rPr lang="de-DE" sz="1100" b="0" dirty="0" err="1" smtClean="0">
                          <a:solidFill>
                            <a:schemeClr val="tx1"/>
                          </a:solidFill>
                        </a:rPr>
                        <a:t>formulate</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solve</a:t>
                      </a:r>
                      <a:r>
                        <a:rPr lang="de-DE" sz="1100" b="0" dirty="0" smtClean="0">
                          <a:solidFill>
                            <a:schemeClr val="tx1"/>
                          </a:solidFill>
                        </a:rPr>
                        <a:t> </a:t>
                      </a:r>
                      <a:r>
                        <a:rPr lang="de-DE" sz="1100" b="0" dirty="0" err="1" smtClean="0">
                          <a:solidFill>
                            <a:schemeClr val="tx1"/>
                          </a:solidFill>
                        </a:rPr>
                        <a:t>engineering</a:t>
                      </a:r>
                      <a:r>
                        <a:rPr lang="de-DE" sz="1100" b="0" dirty="0" smtClean="0">
                          <a:solidFill>
                            <a:schemeClr val="tx1"/>
                          </a:solidFill>
                        </a:rPr>
                        <a:t> </a:t>
                      </a:r>
                      <a:r>
                        <a:rPr lang="de-DE" sz="1100" b="0" dirty="0" err="1" smtClean="0">
                          <a:solidFill>
                            <a:schemeClr val="tx1"/>
                          </a:solidFill>
                        </a:rPr>
                        <a:t>problems</a:t>
                      </a:r>
                      <a:endParaRPr lang="de-DE" sz="1100" b="0" dirty="0" smtClean="0">
                        <a:solidFill>
                          <a:schemeClr val="tx1"/>
                        </a:solidFill>
                      </a:endParaRPr>
                    </a:p>
                    <a:p>
                      <a:r>
                        <a:rPr lang="de-DE" sz="1100" b="0" dirty="0" smtClean="0">
                          <a:solidFill>
                            <a:schemeClr val="tx1"/>
                          </a:solidFill>
                        </a:rPr>
                        <a:t>(f) an </a:t>
                      </a:r>
                      <a:r>
                        <a:rPr lang="de-DE" sz="1100" b="0" dirty="0" err="1" smtClean="0">
                          <a:solidFill>
                            <a:schemeClr val="tx1"/>
                          </a:solidFill>
                        </a:rPr>
                        <a:t>understanding</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professional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ethical</a:t>
                      </a:r>
                      <a:r>
                        <a:rPr lang="de-DE" sz="1100" b="0" dirty="0" smtClean="0">
                          <a:solidFill>
                            <a:schemeClr val="tx1"/>
                          </a:solidFill>
                        </a:rPr>
                        <a:t> </a:t>
                      </a:r>
                      <a:r>
                        <a:rPr lang="de-DE" sz="1100" b="0" dirty="0" err="1" smtClean="0">
                          <a:solidFill>
                            <a:schemeClr val="tx1"/>
                          </a:solidFill>
                        </a:rPr>
                        <a:t>responsibility</a:t>
                      </a:r>
                      <a:endParaRPr lang="de-DE" sz="1100" b="0" dirty="0" smtClean="0">
                        <a:solidFill>
                          <a:schemeClr val="tx1"/>
                        </a:solidFill>
                      </a:endParaRPr>
                    </a:p>
                    <a:p>
                      <a:r>
                        <a:rPr lang="de-DE" sz="1100" b="0" dirty="0" smtClean="0">
                          <a:solidFill>
                            <a:schemeClr val="tx1"/>
                          </a:solidFill>
                        </a:rPr>
                        <a:t>(</a:t>
                      </a:r>
                      <a:r>
                        <a:rPr lang="de-DE" sz="1100" b="0" dirty="0" err="1" smtClean="0">
                          <a:solidFill>
                            <a:schemeClr val="tx1"/>
                          </a:solidFill>
                        </a:rPr>
                        <a:t>g</a:t>
                      </a:r>
                      <a:r>
                        <a:rPr lang="de-DE" sz="1100" b="0" dirty="0" smtClean="0">
                          <a:solidFill>
                            <a:schemeClr val="tx1"/>
                          </a:solidFill>
                        </a:rPr>
                        <a:t>)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communicate</a:t>
                      </a:r>
                      <a:r>
                        <a:rPr lang="de-DE" sz="1100" b="0" dirty="0" smtClean="0">
                          <a:solidFill>
                            <a:schemeClr val="tx1"/>
                          </a:solidFill>
                        </a:rPr>
                        <a:t> </a:t>
                      </a:r>
                      <a:r>
                        <a:rPr lang="de-DE" sz="1100" b="0" dirty="0" err="1" smtClean="0">
                          <a:solidFill>
                            <a:schemeClr val="tx1"/>
                          </a:solidFill>
                        </a:rPr>
                        <a:t>effectively</a:t>
                      </a:r>
                      <a:endParaRPr lang="de-DE" sz="1100" b="0" dirty="0" smtClean="0">
                        <a:solidFill>
                          <a:schemeClr val="tx1"/>
                        </a:solidFill>
                      </a:endParaRPr>
                    </a:p>
                    <a:p>
                      <a:r>
                        <a:rPr lang="de-DE" sz="1100" b="0" dirty="0" smtClean="0">
                          <a:solidFill>
                            <a:schemeClr val="tx1"/>
                          </a:solidFill>
                        </a:rPr>
                        <a:t>(h) </a:t>
                      </a:r>
                      <a:r>
                        <a:rPr lang="de-DE" sz="1100" b="0" dirty="0" err="1" smtClean="0">
                          <a:solidFill>
                            <a:schemeClr val="tx1"/>
                          </a:solidFill>
                        </a:rPr>
                        <a:t>the</a:t>
                      </a:r>
                      <a:r>
                        <a:rPr lang="de-DE" sz="1100" b="0" dirty="0" smtClean="0">
                          <a:solidFill>
                            <a:schemeClr val="tx1"/>
                          </a:solidFill>
                        </a:rPr>
                        <a:t> </a:t>
                      </a:r>
                      <a:r>
                        <a:rPr lang="de-DE" sz="1100" b="0" dirty="0" err="1" smtClean="0">
                          <a:solidFill>
                            <a:schemeClr val="tx1"/>
                          </a:solidFill>
                        </a:rPr>
                        <a:t>broad</a:t>
                      </a:r>
                      <a:r>
                        <a:rPr lang="de-DE" sz="1100" b="0" dirty="0" smtClean="0">
                          <a:solidFill>
                            <a:schemeClr val="tx1"/>
                          </a:solidFill>
                        </a:rPr>
                        <a:t> </a:t>
                      </a:r>
                      <a:r>
                        <a:rPr lang="de-DE" sz="1100" b="0" dirty="0" err="1" smtClean="0">
                          <a:solidFill>
                            <a:schemeClr val="tx1"/>
                          </a:solidFill>
                        </a:rPr>
                        <a:t>education</a:t>
                      </a:r>
                      <a:r>
                        <a:rPr lang="de-DE" sz="1100" b="0" dirty="0" smtClean="0">
                          <a:solidFill>
                            <a:schemeClr val="tx1"/>
                          </a:solidFill>
                        </a:rPr>
                        <a:t> </a:t>
                      </a:r>
                      <a:r>
                        <a:rPr lang="de-DE" sz="1100" b="0" dirty="0" err="1" smtClean="0">
                          <a:solidFill>
                            <a:schemeClr val="tx1"/>
                          </a:solidFill>
                        </a:rPr>
                        <a:t>necessary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understand</a:t>
                      </a:r>
                      <a:r>
                        <a:rPr lang="de-DE" sz="1100" b="0" dirty="0" smtClean="0">
                          <a:solidFill>
                            <a:schemeClr val="tx1"/>
                          </a:solidFill>
                        </a:rPr>
                        <a:t> </a:t>
                      </a:r>
                      <a:r>
                        <a:rPr lang="de-DE" sz="1100" b="0" dirty="0" err="1" smtClean="0">
                          <a:solidFill>
                            <a:schemeClr val="tx1"/>
                          </a:solidFill>
                        </a:rPr>
                        <a:t>the</a:t>
                      </a:r>
                      <a:r>
                        <a:rPr lang="de-DE" sz="1100" b="0" dirty="0" smtClean="0">
                          <a:solidFill>
                            <a:schemeClr val="tx1"/>
                          </a:solidFill>
                        </a:rPr>
                        <a:t> </a:t>
                      </a:r>
                      <a:r>
                        <a:rPr lang="de-DE" sz="1100" b="0" dirty="0" err="1" smtClean="0">
                          <a:solidFill>
                            <a:schemeClr val="tx1"/>
                          </a:solidFill>
                        </a:rPr>
                        <a:t>impact</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a:t>
                      </a:r>
                      <a:r>
                        <a:rPr lang="de-DE" sz="1100" b="0" dirty="0" err="1" smtClean="0">
                          <a:solidFill>
                            <a:schemeClr val="tx1"/>
                          </a:solidFill>
                        </a:rPr>
                        <a:t>engineering</a:t>
                      </a:r>
                      <a:r>
                        <a:rPr lang="de-DE" sz="1100" b="0" dirty="0" smtClean="0">
                          <a:solidFill>
                            <a:schemeClr val="tx1"/>
                          </a:solidFill>
                        </a:rPr>
                        <a:t> </a:t>
                      </a:r>
                      <a:r>
                        <a:rPr lang="de-DE" sz="1100" b="0" dirty="0" err="1" smtClean="0">
                          <a:solidFill>
                            <a:schemeClr val="tx1"/>
                          </a:solidFill>
                        </a:rPr>
                        <a:t>solutions</a:t>
                      </a:r>
                      <a:r>
                        <a:rPr lang="de-DE" sz="1100" b="0" dirty="0" smtClean="0">
                          <a:solidFill>
                            <a:schemeClr val="tx1"/>
                          </a:solidFill>
                        </a:rPr>
                        <a:t> in a global, </a:t>
                      </a:r>
                      <a:r>
                        <a:rPr lang="de-DE" sz="1100" b="0" dirty="0" err="1" smtClean="0">
                          <a:solidFill>
                            <a:schemeClr val="tx1"/>
                          </a:solidFill>
                        </a:rPr>
                        <a:t>economic</a:t>
                      </a:r>
                      <a:r>
                        <a:rPr lang="de-DE" sz="1100" b="0" dirty="0" smtClean="0">
                          <a:solidFill>
                            <a:schemeClr val="tx1"/>
                          </a:solidFill>
                        </a:rPr>
                        <a:t>, environmental, </a:t>
                      </a:r>
                      <a:r>
                        <a:rPr lang="de-DE" sz="1100" b="0" dirty="0" err="1" smtClean="0">
                          <a:solidFill>
                            <a:schemeClr val="tx1"/>
                          </a:solidFill>
                        </a:rPr>
                        <a:t>and</a:t>
                      </a:r>
                      <a:r>
                        <a:rPr lang="de-DE" sz="1100" b="0" dirty="0" smtClean="0">
                          <a:solidFill>
                            <a:schemeClr val="tx1"/>
                          </a:solidFill>
                        </a:rPr>
                        <a:t> </a:t>
                      </a:r>
                      <a:r>
                        <a:rPr lang="de-DE" sz="1100" b="0" dirty="0" err="1" smtClean="0">
                          <a:solidFill>
                            <a:schemeClr val="tx1"/>
                          </a:solidFill>
                        </a:rPr>
                        <a:t>societal</a:t>
                      </a:r>
                      <a:r>
                        <a:rPr lang="de-DE" sz="1100" b="0" dirty="0" smtClean="0">
                          <a:solidFill>
                            <a:schemeClr val="tx1"/>
                          </a:solidFill>
                        </a:rPr>
                        <a:t> </a:t>
                      </a:r>
                      <a:r>
                        <a:rPr lang="de-DE" sz="1100" b="0" dirty="0" err="1" smtClean="0">
                          <a:solidFill>
                            <a:schemeClr val="tx1"/>
                          </a:solidFill>
                        </a:rPr>
                        <a:t>context</a:t>
                      </a:r>
                      <a:endParaRPr lang="de-DE" sz="1100" b="0" dirty="0" smtClean="0">
                        <a:solidFill>
                          <a:schemeClr val="tx1"/>
                        </a:solidFill>
                      </a:endParaRPr>
                    </a:p>
                    <a:p>
                      <a:r>
                        <a:rPr lang="de-DE" sz="1100" b="0" dirty="0" smtClean="0">
                          <a:solidFill>
                            <a:schemeClr val="tx1"/>
                          </a:solidFill>
                        </a:rPr>
                        <a:t>(i) a </a:t>
                      </a:r>
                      <a:r>
                        <a:rPr lang="de-DE" sz="1100" b="0" dirty="0" err="1" smtClean="0">
                          <a:solidFill>
                            <a:schemeClr val="tx1"/>
                          </a:solidFill>
                        </a:rPr>
                        <a:t>recognition</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a:t>
                      </a:r>
                      <a:r>
                        <a:rPr lang="de-DE" sz="1100" b="0" dirty="0" err="1" smtClean="0">
                          <a:solidFill>
                            <a:schemeClr val="tx1"/>
                          </a:solidFill>
                        </a:rPr>
                        <a:t>the</a:t>
                      </a:r>
                      <a:r>
                        <a:rPr lang="de-DE" sz="1100" b="0" dirty="0" smtClean="0">
                          <a:solidFill>
                            <a:schemeClr val="tx1"/>
                          </a:solidFill>
                        </a:rPr>
                        <a:t> </a:t>
                      </a:r>
                      <a:r>
                        <a:rPr lang="de-DE" sz="1100" b="0" dirty="0" err="1" smtClean="0">
                          <a:solidFill>
                            <a:schemeClr val="tx1"/>
                          </a:solidFill>
                        </a:rPr>
                        <a:t>need</a:t>
                      </a:r>
                      <a:r>
                        <a:rPr lang="de-DE" sz="1100" b="0" dirty="0" smtClean="0">
                          <a:solidFill>
                            <a:schemeClr val="tx1"/>
                          </a:solidFill>
                        </a:rPr>
                        <a:t> </a:t>
                      </a:r>
                      <a:r>
                        <a:rPr lang="de-DE" sz="1100" b="0" dirty="0" err="1" smtClean="0">
                          <a:solidFill>
                            <a:schemeClr val="tx1"/>
                          </a:solidFill>
                        </a:rPr>
                        <a:t>for</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engage</a:t>
                      </a:r>
                      <a:r>
                        <a:rPr lang="de-DE" sz="1100" b="0" dirty="0" smtClean="0">
                          <a:solidFill>
                            <a:schemeClr val="tx1"/>
                          </a:solidFill>
                        </a:rPr>
                        <a:t> in </a:t>
                      </a:r>
                      <a:r>
                        <a:rPr lang="de-DE" sz="1100" b="0" dirty="0" err="1" smtClean="0">
                          <a:solidFill>
                            <a:schemeClr val="tx1"/>
                          </a:solidFill>
                        </a:rPr>
                        <a:t>life-long</a:t>
                      </a:r>
                      <a:r>
                        <a:rPr lang="de-DE" sz="1100" b="0" dirty="0" smtClean="0">
                          <a:solidFill>
                            <a:schemeClr val="tx1"/>
                          </a:solidFill>
                        </a:rPr>
                        <a:t> </a:t>
                      </a:r>
                      <a:r>
                        <a:rPr lang="de-DE" sz="1100" b="0" dirty="0" err="1" smtClean="0">
                          <a:solidFill>
                            <a:schemeClr val="tx1"/>
                          </a:solidFill>
                        </a:rPr>
                        <a:t>learning</a:t>
                      </a:r>
                      <a:endParaRPr lang="de-DE" sz="1100" b="0" dirty="0" smtClean="0">
                        <a:solidFill>
                          <a:schemeClr val="tx1"/>
                        </a:solidFill>
                      </a:endParaRPr>
                    </a:p>
                    <a:p>
                      <a:r>
                        <a:rPr lang="de-DE" sz="1100" b="0" dirty="0" smtClean="0">
                          <a:solidFill>
                            <a:schemeClr val="tx1"/>
                          </a:solidFill>
                        </a:rPr>
                        <a:t>(</a:t>
                      </a:r>
                      <a:r>
                        <a:rPr lang="de-DE" sz="1100" b="0" dirty="0" err="1" smtClean="0">
                          <a:solidFill>
                            <a:schemeClr val="tx1"/>
                          </a:solidFill>
                        </a:rPr>
                        <a:t>j</a:t>
                      </a:r>
                      <a:r>
                        <a:rPr lang="de-DE" sz="1100" b="0" dirty="0" smtClean="0">
                          <a:solidFill>
                            <a:schemeClr val="tx1"/>
                          </a:solidFill>
                        </a:rPr>
                        <a:t>) a </a:t>
                      </a:r>
                      <a:r>
                        <a:rPr lang="de-DE" sz="1100" b="0" dirty="0" err="1" smtClean="0">
                          <a:solidFill>
                            <a:schemeClr val="tx1"/>
                          </a:solidFill>
                        </a:rPr>
                        <a:t>knowledge</a:t>
                      </a:r>
                      <a:r>
                        <a:rPr lang="de-DE" sz="1100" b="0" dirty="0" smtClean="0">
                          <a:solidFill>
                            <a:schemeClr val="tx1"/>
                          </a:solidFill>
                        </a:rPr>
                        <a:t> </a:t>
                      </a:r>
                      <a:r>
                        <a:rPr lang="de-DE" sz="1100" b="0" dirty="0" err="1" smtClean="0">
                          <a:solidFill>
                            <a:schemeClr val="tx1"/>
                          </a:solidFill>
                        </a:rPr>
                        <a:t>of</a:t>
                      </a:r>
                      <a:r>
                        <a:rPr lang="de-DE" sz="1100" b="0" dirty="0" smtClean="0">
                          <a:solidFill>
                            <a:schemeClr val="tx1"/>
                          </a:solidFill>
                        </a:rPr>
                        <a:t> </a:t>
                      </a:r>
                      <a:r>
                        <a:rPr lang="de-DE" sz="1100" b="0" dirty="0" err="1" smtClean="0">
                          <a:solidFill>
                            <a:schemeClr val="tx1"/>
                          </a:solidFill>
                        </a:rPr>
                        <a:t>contemporary</a:t>
                      </a:r>
                      <a:r>
                        <a:rPr lang="de-DE" sz="1100" b="0" dirty="0" smtClean="0">
                          <a:solidFill>
                            <a:schemeClr val="tx1"/>
                          </a:solidFill>
                        </a:rPr>
                        <a:t> </a:t>
                      </a:r>
                      <a:r>
                        <a:rPr lang="de-DE" sz="1100" b="0" dirty="0" err="1" smtClean="0">
                          <a:solidFill>
                            <a:schemeClr val="tx1"/>
                          </a:solidFill>
                        </a:rPr>
                        <a:t>issues</a:t>
                      </a:r>
                      <a:endParaRPr lang="de-DE" sz="1100" b="0" dirty="0" smtClean="0">
                        <a:solidFill>
                          <a:schemeClr val="tx1"/>
                        </a:solidFill>
                      </a:endParaRPr>
                    </a:p>
                    <a:p>
                      <a:r>
                        <a:rPr lang="de-DE" sz="1100" b="0" dirty="0" smtClean="0">
                          <a:solidFill>
                            <a:schemeClr val="tx1"/>
                          </a:solidFill>
                        </a:rPr>
                        <a:t>(</a:t>
                      </a:r>
                      <a:r>
                        <a:rPr lang="de-DE" sz="1100" b="0" dirty="0" err="1" smtClean="0">
                          <a:solidFill>
                            <a:schemeClr val="tx1"/>
                          </a:solidFill>
                        </a:rPr>
                        <a:t>k</a:t>
                      </a:r>
                      <a:r>
                        <a:rPr lang="de-DE" sz="1100" b="0" dirty="0" smtClean="0">
                          <a:solidFill>
                            <a:schemeClr val="tx1"/>
                          </a:solidFill>
                        </a:rPr>
                        <a:t>) an </a:t>
                      </a:r>
                      <a:r>
                        <a:rPr lang="de-DE" sz="1100" b="0" dirty="0" err="1" smtClean="0">
                          <a:solidFill>
                            <a:schemeClr val="tx1"/>
                          </a:solidFill>
                        </a:rPr>
                        <a:t>ability</a:t>
                      </a:r>
                      <a:r>
                        <a:rPr lang="de-DE" sz="1100" b="0" dirty="0" smtClean="0">
                          <a:solidFill>
                            <a:schemeClr val="tx1"/>
                          </a:solidFill>
                        </a:rPr>
                        <a:t> </a:t>
                      </a:r>
                      <a:r>
                        <a:rPr lang="de-DE" sz="1100" b="0" dirty="0" err="1" smtClean="0">
                          <a:solidFill>
                            <a:schemeClr val="tx1"/>
                          </a:solidFill>
                        </a:rPr>
                        <a:t>to</a:t>
                      </a:r>
                      <a:r>
                        <a:rPr lang="de-DE" sz="1100" b="0" dirty="0" smtClean="0">
                          <a:solidFill>
                            <a:schemeClr val="tx1"/>
                          </a:solidFill>
                        </a:rPr>
                        <a:t> </a:t>
                      </a:r>
                      <a:r>
                        <a:rPr lang="de-DE" sz="1100" b="0" dirty="0" err="1" smtClean="0">
                          <a:solidFill>
                            <a:schemeClr val="tx1"/>
                          </a:solidFill>
                        </a:rPr>
                        <a:t>use</a:t>
                      </a:r>
                      <a:r>
                        <a:rPr lang="de-DE" sz="1100" b="0" dirty="0" smtClean="0">
                          <a:solidFill>
                            <a:schemeClr val="tx1"/>
                          </a:solidFill>
                        </a:rPr>
                        <a:t> </a:t>
                      </a:r>
                      <a:r>
                        <a:rPr lang="de-DE" sz="1100" b="0" dirty="0" err="1" smtClean="0">
                          <a:solidFill>
                            <a:schemeClr val="tx1"/>
                          </a:solidFill>
                        </a:rPr>
                        <a:t>the</a:t>
                      </a:r>
                      <a:r>
                        <a:rPr lang="de-DE" sz="1100" b="0" dirty="0" smtClean="0">
                          <a:solidFill>
                            <a:schemeClr val="tx1"/>
                          </a:solidFill>
                        </a:rPr>
                        <a:t> </a:t>
                      </a:r>
                      <a:r>
                        <a:rPr lang="de-DE" sz="1100" b="0" dirty="0" err="1" smtClean="0">
                          <a:solidFill>
                            <a:schemeClr val="tx1"/>
                          </a:solidFill>
                        </a:rPr>
                        <a:t>techniques</a:t>
                      </a:r>
                      <a:r>
                        <a:rPr lang="de-DE" sz="1100" b="0" dirty="0" smtClean="0">
                          <a:solidFill>
                            <a:schemeClr val="tx1"/>
                          </a:solidFill>
                        </a:rPr>
                        <a:t>, </a:t>
                      </a:r>
                      <a:r>
                        <a:rPr lang="de-DE" sz="1100" b="0" dirty="0" err="1" smtClean="0">
                          <a:solidFill>
                            <a:schemeClr val="tx1"/>
                          </a:solidFill>
                        </a:rPr>
                        <a:t>skills</a:t>
                      </a:r>
                      <a:r>
                        <a:rPr lang="de-DE" sz="1100" b="0" dirty="0" smtClean="0">
                          <a:solidFill>
                            <a:schemeClr val="tx1"/>
                          </a:solidFill>
                        </a:rPr>
                        <a:t>, </a:t>
                      </a:r>
                      <a:r>
                        <a:rPr lang="de-DE" sz="1100" b="0" dirty="0" err="1" smtClean="0">
                          <a:solidFill>
                            <a:schemeClr val="tx1"/>
                          </a:solidFill>
                        </a:rPr>
                        <a:t>and</a:t>
                      </a:r>
                      <a:r>
                        <a:rPr lang="de-DE" sz="1100" b="0" dirty="0" smtClean="0">
                          <a:solidFill>
                            <a:schemeClr val="tx1"/>
                          </a:solidFill>
                        </a:rPr>
                        <a:t> modern </a:t>
                      </a:r>
                      <a:r>
                        <a:rPr lang="de-DE" sz="1100" b="0" dirty="0" err="1" smtClean="0">
                          <a:solidFill>
                            <a:schemeClr val="tx1"/>
                          </a:solidFill>
                        </a:rPr>
                        <a:t>engineering</a:t>
                      </a:r>
                      <a:r>
                        <a:rPr lang="de-DE" sz="1100" b="0" dirty="0" smtClean="0">
                          <a:solidFill>
                            <a:schemeClr val="tx1"/>
                          </a:solidFill>
                        </a:rPr>
                        <a:t> </a:t>
                      </a:r>
                      <a:r>
                        <a:rPr lang="de-DE" sz="1100" b="0" dirty="0" err="1" smtClean="0">
                          <a:solidFill>
                            <a:schemeClr val="tx1"/>
                          </a:solidFill>
                        </a:rPr>
                        <a:t>tools</a:t>
                      </a:r>
                      <a:r>
                        <a:rPr lang="de-DE" sz="1100" b="0" dirty="0" smtClean="0">
                          <a:solidFill>
                            <a:schemeClr val="tx1"/>
                          </a:solidFill>
                        </a:rPr>
                        <a:t> </a:t>
                      </a:r>
                      <a:r>
                        <a:rPr lang="de-DE" sz="1100" b="0" dirty="0" err="1" smtClean="0">
                          <a:solidFill>
                            <a:schemeClr val="tx1"/>
                          </a:solidFill>
                        </a:rPr>
                        <a:t>necessary</a:t>
                      </a:r>
                      <a:r>
                        <a:rPr lang="de-DE" sz="1100" b="0" dirty="0" smtClean="0">
                          <a:solidFill>
                            <a:schemeClr val="tx1"/>
                          </a:solidFill>
                        </a:rPr>
                        <a:t> </a:t>
                      </a:r>
                      <a:r>
                        <a:rPr lang="de-DE" sz="1100" b="0" dirty="0" err="1" smtClean="0">
                          <a:solidFill>
                            <a:schemeClr val="tx1"/>
                          </a:solidFill>
                        </a:rPr>
                        <a:t>for</a:t>
                      </a:r>
                      <a:r>
                        <a:rPr lang="de-DE" sz="1100" b="0" dirty="0" smtClean="0">
                          <a:solidFill>
                            <a:schemeClr val="tx1"/>
                          </a:solidFill>
                        </a:rPr>
                        <a:t> </a:t>
                      </a:r>
                      <a:r>
                        <a:rPr lang="de-DE" sz="1100" b="0" dirty="0" err="1" smtClean="0">
                          <a:solidFill>
                            <a:schemeClr val="tx1"/>
                          </a:solidFill>
                        </a:rPr>
                        <a:t>engineering</a:t>
                      </a:r>
                      <a:r>
                        <a:rPr lang="de-DE" sz="1100" b="0" dirty="0" smtClean="0">
                          <a:solidFill>
                            <a:schemeClr val="tx1"/>
                          </a:solidFill>
                        </a:rPr>
                        <a:t> </a:t>
                      </a:r>
                      <a:r>
                        <a:rPr lang="de-DE" sz="1100" b="0" dirty="0" err="1" smtClean="0">
                          <a:solidFill>
                            <a:schemeClr val="tx1"/>
                          </a:solidFill>
                        </a:rPr>
                        <a:t>practice</a:t>
                      </a:r>
                      <a:r>
                        <a:rPr lang="de-DE" sz="1100" b="0" dirty="0" smtClean="0">
                          <a:solidFill>
                            <a:schemeClr val="tx1"/>
                          </a:solidFill>
                        </a:rPr>
                        <a:t>.</a:t>
                      </a:r>
                    </a:p>
                    <a:p>
                      <a:endParaRPr lang="de-DE" sz="1100" b="0" dirty="0" smtClean="0">
                        <a:solidFill>
                          <a:schemeClr val="tx1"/>
                        </a:solidFill>
                      </a:endParaRPr>
                    </a:p>
                  </a:txBody>
                  <a:tcPr/>
                </a:tc>
              </a:tr>
              <a:tr h="3118642">
                <a:tc>
                  <a:txBody>
                    <a:bodyPr/>
                    <a:lstStyle/>
                    <a:p>
                      <a:r>
                        <a:rPr lang="de-DE" sz="1600" b="1" dirty="0" smtClean="0"/>
                        <a:t>Course Learning </a:t>
                      </a:r>
                      <a:r>
                        <a:rPr lang="de-DE" sz="1600" b="1" dirty="0" err="1" smtClean="0"/>
                        <a:t>Objectives</a:t>
                      </a:r>
                      <a:r>
                        <a:rPr lang="de-DE" sz="1600" b="1" dirty="0" smtClean="0"/>
                        <a:t> (ENG ME 304) </a:t>
                      </a:r>
                    </a:p>
                    <a:p>
                      <a:r>
                        <a:rPr lang="en-US" sz="1100" kern="1200" dirty="0" smtClean="0">
                          <a:solidFill>
                            <a:schemeClr val="dk1"/>
                          </a:solidFill>
                          <a:effectLst/>
                          <a:latin typeface="+mn-lt"/>
                          <a:ea typeface="+mn-ea"/>
                          <a:cs typeface="+mn-cs"/>
                        </a:rPr>
                        <a:t>As an outcome of completing this course, students will:</a:t>
                      </a:r>
                      <a:endParaRPr lang="de-DE"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 </a:t>
                      </a:r>
                      <a:endParaRPr lang="de-DE" sz="1100" kern="1200" dirty="0" smtClean="0">
                        <a:solidFill>
                          <a:schemeClr val="dk1"/>
                        </a:solidFill>
                        <a:effectLst/>
                        <a:latin typeface="+mn-lt"/>
                        <a:ea typeface="+mn-ea"/>
                        <a:cs typeface="+mn-cs"/>
                      </a:endParaRPr>
                    </a:p>
                    <a:p>
                      <a:r>
                        <a:rPr lang="en-US" sz="1100" kern="1200" dirty="0" err="1" smtClean="0">
                          <a:solidFill>
                            <a:schemeClr val="dk1"/>
                          </a:solidFill>
                          <a:effectLst/>
                          <a:latin typeface="+mn-lt"/>
                          <a:ea typeface="+mn-ea"/>
                          <a:cs typeface="+mn-cs"/>
                        </a:rPr>
                        <a:t>i</a:t>
                      </a:r>
                      <a:r>
                        <a:rPr lang="en-US" sz="1100" kern="1200" dirty="0" smtClean="0">
                          <a:solidFill>
                            <a:schemeClr val="dk1"/>
                          </a:solidFill>
                          <a:effectLst/>
                          <a:latin typeface="+mn-lt"/>
                          <a:ea typeface="+mn-ea"/>
                          <a:cs typeface="+mn-cs"/>
                        </a:rPr>
                        <a:t>. Understand underlying principles of engineering thermodynamics: properties of simple compressible fluids, use of "steam tables" for fluids, use of closed-form expressions for gasses, first and second laws of thermodynamics for closed and open systems, concept of entropy, thermodynamic temperature scale, concept of humidity.  </a:t>
                      </a:r>
                      <a:endParaRPr lang="de-DE" sz="1100" kern="1200" dirty="0" smtClean="0">
                        <a:solidFill>
                          <a:schemeClr val="dk1"/>
                        </a:solidFill>
                        <a:effectLst/>
                        <a:latin typeface="+mn-lt"/>
                        <a:ea typeface="+mn-ea"/>
                        <a:cs typeface="+mn-cs"/>
                      </a:endParaRPr>
                    </a:p>
                    <a:p>
                      <a:endParaRPr lang="en-US"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ii. Understand and be able to analyze simple gas and vapor cycles: Carnot cycle, Rankine cycle, Brayton cycle, Refrigeration cycle, Otto and Diesel cycles. </a:t>
                      </a:r>
                      <a:endParaRPr lang="de-DE"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 </a:t>
                      </a:r>
                      <a:endParaRPr lang="de-DE"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iii. Be able to carry out experiments involving thermal systems: application of 1st law to open and closed systems; refrigeration system performance. </a:t>
                      </a:r>
                    </a:p>
                    <a:p>
                      <a:r>
                        <a:rPr lang="en-US" sz="1100" kern="1200" dirty="0" smtClean="0">
                          <a:solidFill>
                            <a:schemeClr val="dk1"/>
                          </a:solidFill>
                          <a:effectLst/>
                          <a:latin typeface="+mn-lt"/>
                          <a:ea typeface="+mn-ea"/>
                          <a:cs typeface="+mn-cs"/>
                        </a:rPr>
                        <a:t> </a:t>
                      </a:r>
                      <a:endParaRPr lang="de-DE"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iv. Be able to write clear, concise, technical reports: Individual reports are required for each laboratory exercise. Students are expected to succinctly describe the experimental system, present the measured results, and compare results to the theory developed in class. </a:t>
                      </a:r>
                    </a:p>
                    <a:p>
                      <a:endParaRPr lang="de-DE"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v. Be able to use computational tools: The analysis of experimental data and a selection of homework problems require the use of computational programs such as </a:t>
                      </a:r>
                      <a:r>
                        <a:rPr lang="en-US" sz="1100" kern="1200" dirty="0" err="1" smtClean="0">
                          <a:solidFill>
                            <a:schemeClr val="dk1"/>
                          </a:solidFill>
                          <a:effectLst/>
                          <a:latin typeface="+mn-lt"/>
                          <a:ea typeface="+mn-ea"/>
                          <a:cs typeface="+mn-cs"/>
                        </a:rPr>
                        <a:t>Matlab</a:t>
                      </a:r>
                      <a:r>
                        <a:rPr lang="en-US" sz="1100" kern="1200" dirty="0" smtClean="0">
                          <a:solidFill>
                            <a:schemeClr val="dk1"/>
                          </a:solidFill>
                          <a:effectLst/>
                          <a:latin typeface="+mn-lt"/>
                          <a:ea typeface="+mn-ea"/>
                          <a:cs typeface="+mn-cs"/>
                        </a:rPr>
                        <a:t> or Excel. </a:t>
                      </a:r>
                      <a:endParaRPr lang="de-DE" sz="1100" dirty="0" smtClean="0"/>
                    </a:p>
                  </a:txBody>
                  <a:tcPr/>
                </a:tc>
              </a:tr>
            </a:tbl>
          </a:graphicData>
        </a:graphic>
      </p:graphicFrame>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Tree>
    <p:extLst>
      <p:ext uri="{BB962C8B-B14F-4D97-AF65-F5344CB8AC3E}">
        <p14:creationId xmlns:p14="http://schemas.microsoft.com/office/powerpoint/2010/main" val="36273470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
        <p:nvSpPr>
          <p:cNvPr id="9" name="Rectangle 2"/>
          <p:cNvSpPr>
            <a:spLocks noChangeArrowheads="1"/>
          </p:cNvSpPr>
          <p:nvPr/>
        </p:nvSpPr>
        <p:spPr bwMode="auto">
          <a:xfrm>
            <a:off x="895003" y="1133221"/>
            <a:ext cx="707597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Arial" charset="0"/>
              </a:rPr>
              <a:t>Course Learning </a:t>
            </a:r>
            <a:r>
              <a:rPr kumimoji="0" lang="de-DE" altLang="de-DE" sz="1400" b="1" i="0" u="none" strike="noStrike" cap="none" normalizeH="0" baseline="0" dirty="0" err="1" smtClean="0">
                <a:ln>
                  <a:noFill/>
                </a:ln>
                <a:solidFill>
                  <a:schemeClr val="tx1"/>
                </a:solidFill>
                <a:effectLst/>
                <a:latin typeface="Arial" charset="0"/>
              </a:rPr>
              <a:t>Objectives</a:t>
            </a:r>
            <a:r>
              <a:rPr kumimoji="0" lang="de-DE" altLang="de-DE" sz="1400" b="1" i="0" u="none" strike="noStrike" cap="none" normalizeH="0" baseline="0" dirty="0" smtClean="0">
                <a:ln>
                  <a:noFill/>
                </a:ln>
                <a:solidFill>
                  <a:schemeClr val="tx1"/>
                </a:solidFill>
                <a:effectLst/>
                <a:latin typeface="Arial" charset="0"/>
              </a:rPr>
              <a:t> </a:t>
            </a:r>
            <a:r>
              <a:rPr kumimoji="0" lang="de-DE" altLang="de-DE" sz="1400" b="1" i="0" u="none" strike="noStrike" cap="none" normalizeH="0" baseline="0" dirty="0" err="1">
                <a:ln>
                  <a:noFill/>
                </a:ln>
                <a:solidFill>
                  <a:schemeClr val="tx1"/>
                </a:solidFill>
                <a:effectLst/>
                <a:latin typeface="Arial" charset="0"/>
              </a:rPr>
              <a:t>mapped</a:t>
            </a:r>
            <a:r>
              <a:rPr kumimoji="0" lang="de-DE" altLang="de-DE" sz="1400" b="1" i="0" u="none" strike="noStrike" cap="none" normalizeH="0" baseline="0" dirty="0">
                <a:ln>
                  <a:noFill/>
                </a:ln>
                <a:solidFill>
                  <a:schemeClr val="tx1"/>
                </a:solidFill>
                <a:effectLst/>
                <a:latin typeface="Arial" charset="0"/>
              </a:rPr>
              <a:t> </a:t>
            </a:r>
            <a:r>
              <a:rPr kumimoji="0" lang="de-DE" altLang="de-DE" sz="1400" b="1" i="0" u="none" strike="noStrike" cap="none" normalizeH="0" baseline="0" dirty="0" err="1">
                <a:ln>
                  <a:noFill/>
                </a:ln>
                <a:solidFill>
                  <a:schemeClr val="tx1"/>
                </a:solidFill>
                <a:effectLst/>
                <a:latin typeface="Arial" charset="0"/>
              </a:rPr>
              <a:t>to</a:t>
            </a:r>
            <a:r>
              <a:rPr kumimoji="0" lang="de-DE" altLang="de-DE" sz="1400" b="1" i="0" u="none" strike="noStrike" cap="none" normalizeH="0" baseline="0" dirty="0">
                <a:ln>
                  <a:noFill/>
                </a:ln>
                <a:solidFill>
                  <a:schemeClr val="tx1"/>
                </a:solidFill>
                <a:effectLst/>
                <a:latin typeface="Arial" charset="0"/>
              </a:rPr>
              <a:t> </a:t>
            </a:r>
            <a:r>
              <a:rPr kumimoji="0" lang="de-DE" altLang="de-DE" sz="1400" b="1" i="0" u="none" strike="noStrike" cap="none" normalizeH="0" baseline="0" dirty="0" err="1" smtClean="0">
                <a:ln>
                  <a:noFill/>
                </a:ln>
                <a:solidFill>
                  <a:schemeClr val="tx1"/>
                </a:solidFill>
                <a:effectLst/>
                <a:latin typeface="Arial" charset="0"/>
              </a:rPr>
              <a:t>Program</a:t>
            </a:r>
            <a:r>
              <a:rPr kumimoji="0" lang="de-DE" altLang="de-DE" sz="1400" b="1" i="0" u="none" strike="noStrike" cap="none" normalizeH="0" baseline="0" dirty="0" smtClean="0">
                <a:ln>
                  <a:noFill/>
                </a:ln>
                <a:solidFill>
                  <a:schemeClr val="tx1"/>
                </a:solidFill>
                <a:effectLst/>
                <a:latin typeface="Arial" charset="0"/>
              </a:rPr>
              <a:t> Outcomes </a:t>
            </a:r>
            <a:r>
              <a:rPr kumimoji="0" lang="mr-IN" altLang="de-DE" sz="1400" b="1" i="0" u="none" strike="noStrike" cap="none" normalizeH="0" baseline="0" dirty="0" smtClean="0">
                <a:ln>
                  <a:noFill/>
                </a:ln>
                <a:solidFill>
                  <a:schemeClr val="tx1"/>
                </a:solidFill>
                <a:effectLst/>
                <a:latin typeface="Arial" charset="0"/>
              </a:rPr>
              <a:t>–</a:t>
            </a:r>
            <a:r>
              <a:rPr kumimoji="0" lang="de-DE" altLang="de-DE" sz="1400" b="1" i="0" u="none" strike="noStrike" cap="none" normalizeH="0" baseline="0" dirty="0" smtClean="0">
                <a:ln>
                  <a:noFill/>
                </a:ln>
                <a:solidFill>
                  <a:schemeClr val="tx1"/>
                </a:solidFill>
                <a:effectLst/>
                <a:latin typeface="Arial" charset="0"/>
              </a:rPr>
              <a:t> ENG ME 304</a:t>
            </a:r>
            <a:r>
              <a:rPr kumimoji="0" lang="de-DE" altLang="de-DE" sz="1400" b="1" i="0" u="none" strike="noStrike" cap="none" normalizeH="0" dirty="0" smtClean="0">
                <a:ln>
                  <a:noFill/>
                </a:ln>
                <a:solidFill>
                  <a:schemeClr val="tx1"/>
                </a:solidFill>
                <a:effectLst/>
                <a:latin typeface="Arial" charset="0"/>
              </a:rPr>
              <a:t> @ BU</a:t>
            </a:r>
            <a:r>
              <a:rPr kumimoji="0" lang="de-DE" altLang="de-DE" sz="1400" b="1" i="0" u="none" strike="noStrike" cap="none" normalizeH="0" baseline="0" dirty="0" smtClean="0">
                <a:ln>
                  <a:noFill/>
                </a:ln>
                <a:solidFill>
                  <a:schemeClr val="tx1"/>
                </a:solidFill>
                <a:effectLst/>
                <a:latin typeface="Arial" charset="0"/>
              </a:rPr>
              <a:t>:</a:t>
            </a:r>
            <a:endParaRPr kumimoji="0" lang="de-DE" altLang="de-DE" sz="1400" b="1" i="0" u="none" strike="noStrike" cap="none" normalizeH="0" baseline="0" dirty="0">
              <a:ln>
                <a:noFill/>
              </a:ln>
              <a:solidFill>
                <a:schemeClr val="tx1"/>
              </a:solidFill>
              <a:effectLst/>
              <a:latin typeface="Arial" charset="0"/>
            </a:endParaRPr>
          </a:p>
        </p:txBody>
      </p:sp>
      <p:sp>
        <p:nvSpPr>
          <p:cNvPr id="10" name="Textfeld 9"/>
          <p:cNvSpPr txBox="1"/>
          <p:nvPr/>
        </p:nvSpPr>
        <p:spPr>
          <a:xfrm>
            <a:off x="236783" y="2442301"/>
            <a:ext cx="7742828" cy="2831544"/>
          </a:xfrm>
          <a:prstGeom prst="rect">
            <a:avLst/>
          </a:prstGeom>
          <a:noFill/>
        </p:spPr>
        <p:txBody>
          <a:bodyPr wrap="square" rtlCol="0">
            <a:spAutoFit/>
          </a:bodyPr>
          <a:lstStyle/>
          <a:p>
            <a:pPr lvl="0"/>
            <a:r>
              <a:rPr lang="de-DE" altLang="de-DE" sz="1100" b="1" dirty="0">
                <a:latin typeface="Arial" charset="0"/>
              </a:rPr>
              <a:t>Topics (time </a:t>
            </a:r>
            <a:r>
              <a:rPr lang="de-DE" altLang="de-DE" sz="1100" b="1" dirty="0" err="1">
                <a:latin typeface="Arial" charset="0"/>
              </a:rPr>
              <a:t>spent</a:t>
            </a:r>
            <a:r>
              <a:rPr lang="de-DE" altLang="de-DE" sz="1100" b="1" dirty="0">
                <a:latin typeface="Arial" charset="0"/>
              </a:rPr>
              <a:t> in </a:t>
            </a:r>
            <a:r>
              <a:rPr lang="de-DE" altLang="de-DE" sz="1100" b="1" dirty="0" err="1">
                <a:latin typeface="Arial" charset="0"/>
              </a:rPr>
              <a:t>weeks</a:t>
            </a:r>
            <a:r>
              <a:rPr lang="de-DE" altLang="de-DE" sz="1100" b="1" dirty="0">
                <a:latin typeface="Arial" charset="0"/>
              </a:rPr>
              <a:t>):</a:t>
            </a:r>
          </a:p>
          <a:p>
            <a:pPr lvl="0"/>
            <a:r>
              <a:rPr lang="de-DE" altLang="de-DE" sz="1100" dirty="0">
                <a:latin typeface="Arial" charset="0"/>
              </a:rPr>
              <a:t>1. </a:t>
            </a:r>
            <a:r>
              <a:rPr lang="de-DE" altLang="de-DE" sz="1100" dirty="0" err="1">
                <a:latin typeface="Arial" charset="0"/>
              </a:rPr>
              <a:t>Introductory</a:t>
            </a:r>
            <a:r>
              <a:rPr lang="de-DE" altLang="de-DE" sz="1100" dirty="0">
                <a:latin typeface="Arial" charset="0"/>
              </a:rPr>
              <a:t> </a:t>
            </a:r>
            <a:r>
              <a:rPr lang="de-DE" altLang="de-DE" sz="1100" dirty="0" err="1">
                <a:latin typeface="Arial" charset="0"/>
              </a:rPr>
              <a:t>concepts</a:t>
            </a:r>
            <a:r>
              <a:rPr lang="de-DE" altLang="de-DE" sz="1100" dirty="0">
                <a:latin typeface="Arial" charset="0"/>
              </a:rPr>
              <a:t> </a:t>
            </a:r>
            <a:r>
              <a:rPr lang="de-DE" altLang="de-DE" sz="1100" dirty="0" err="1">
                <a:latin typeface="Arial" charset="0"/>
              </a:rPr>
              <a:t>and</a:t>
            </a:r>
            <a:r>
              <a:rPr lang="de-DE" altLang="de-DE" sz="1100" dirty="0">
                <a:latin typeface="Arial" charset="0"/>
              </a:rPr>
              <a:t> </a:t>
            </a:r>
            <a:r>
              <a:rPr lang="de-DE" altLang="de-DE" sz="1100" dirty="0" err="1">
                <a:latin typeface="Arial" charset="0"/>
              </a:rPr>
              <a:t>definitions</a:t>
            </a:r>
            <a:r>
              <a:rPr lang="de-DE" altLang="de-DE" sz="1100" dirty="0">
                <a:latin typeface="Arial" charset="0"/>
              </a:rPr>
              <a:t> (1)</a:t>
            </a:r>
          </a:p>
          <a:p>
            <a:pPr lvl="0"/>
            <a:r>
              <a:rPr lang="de-DE" altLang="de-DE" sz="1100" dirty="0">
                <a:latin typeface="Arial" charset="0"/>
              </a:rPr>
              <a:t>2. </a:t>
            </a:r>
            <a:r>
              <a:rPr lang="de-DE" altLang="de-DE" sz="1100" dirty="0" err="1">
                <a:latin typeface="Arial" charset="0"/>
              </a:rPr>
              <a:t>Energy</a:t>
            </a:r>
            <a:r>
              <a:rPr lang="de-DE" altLang="de-DE" sz="1100" dirty="0">
                <a:latin typeface="Arial" charset="0"/>
              </a:rPr>
              <a:t>, </a:t>
            </a:r>
            <a:r>
              <a:rPr lang="de-DE" altLang="de-DE" sz="1100" dirty="0" err="1">
                <a:latin typeface="Arial" charset="0"/>
              </a:rPr>
              <a:t>energy</a:t>
            </a:r>
            <a:r>
              <a:rPr lang="de-DE" altLang="de-DE" sz="1100" dirty="0">
                <a:latin typeface="Arial" charset="0"/>
              </a:rPr>
              <a:t> </a:t>
            </a:r>
            <a:r>
              <a:rPr lang="de-DE" altLang="de-DE" sz="1100" dirty="0" err="1">
                <a:latin typeface="Arial" charset="0"/>
              </a:rPr>
              <a:t>transfer</a:t>
            </a:r>
            <a:r>
              <a:rPr lang="de-DE" altLang="de-DE" sz="1100" dirty="0">
                <a:latin typeface="Arial" charset="0"/>
              </a:rPr>
              <a:t>, </a:t>
            </a:r>
            <a:r>
              <a:rPr lang="de-DE" altLang="de-DE" sz="1100" dirty="0" err="1">
                <a:latin typeface="Arial" charset="0"/>
              </a:rPr>
              <a:t>work</a:t>
            </a:r>
            <a:r>
              <a:rPr lang="de-DE" altLang="de-DE" sz="1100" dirty="0">
                <a:latin typeface="Arial" charset="0"/>
              </a:rPr>
              <a:t>, </a:t>
            </a:r>
            <a:r>
              <a:rPr lang="de-DE" altLang="de-DE" sz="1100" dirty="0" err="1">
                <a:latin typeface="Arial" charset="0"/>
              </a:rPr>
              <a:t>first</a:t>
            </a:r>
            <a:r>
              <a:rPr lang="de-DE" altLang="de-DE" sz="1100" dirty="0">
                <a:latin typeface="Arial" charset="0"/>
              </a:rPr>
              <a:t> </a:t>
            </a:r>
            <a:r>
              <a:rPr lang="de-DE" altLang="de-DE" sz="1100" dirty="0" err="1">
                <a:latin typeface="Arial" charset="0"/>
              </a:rPr>
              <a:t>law</a:t>
            </a:r>
            <a:r>
              <a:rPr lang="de-DE" altLang="de-DE" sz="1100" dirty="0">
                <a:latin typeface="Arial" charset="0"/>
              </a:rPr>
              <a:t> </a:t>
            </a:r>
            <a:r>
              <a:rPr lang="de-DE" altLang="de-DE" sz="1100" dirty="0" err="1">
                <a:latin typeface="Arial" charset="0"/>
              </a:rPr>
              <a:t>of</a:t>
            </a:r>
            <a:r>
              <a:rPr lang="de-DE" altLang="de-DE" sz="1100" dirty="0">
                <a:latin typeface="Arial" charset="0"/>
              </a:rPr>
              <a:t> </a:t>
            </a:r>
            <a:r>
              <a:rPr lang="de-DE" altLang="de-DE" sz="1100" dirty="0" err="1">
                <a:latin typeface="Arial" charset="0"/>
              </a:rPr>
              <a:t>thermodynamics</a:t>
            </a:r>
            <a:r>
              <a:rPr lang="de-DE" altLang="de-DE" sz="1100" dirty="0">
                <a:latin typeface="Arial" charset="0"/>
              </a:rPr>
              <a:t> </a:t>
            </a:r>
            <a:r>
              <a:rPr lang="de-DE" altLang="de-DE" sz="1100" dirty="0" err="1">
                <a:latin typeface="Arial" charset="0"/>
              </a:rPr>
              <a:t>for</a:t>
            </a:r>
            <a:r>
              <a:rPr lang="de-DE" altLang="de-DE" sz="1100" dirty="0">
                <a:latin typeface="Arial" charset="0"/>
              </a:rPr>
              <a:t> open </a:t>
            </a:r>
            <a:r>
              <a:rPr lang="de-DE" altLang="de-DE" sz="1100" dirty="0" err="1">
                <a:latin typeface="Arial" charset="0"/>
              </a:rPr>
              <a:t>and</a:t>
            </a:r>
            <a:r>
              <a:rPr lang="de-DE" altLang="de-DE" sz="1100" dirty="0">
                <a:latin typeface="Arial" charset="0"/>
              </a:rPr>
              <a:t> </a:t>
            </a:r>
            <a:r>
              <a:rPr lang="de-DE" altLang="de-DE" sz="1100" dirty="0" err="1">
                <a:latin typeface="Arial" charset="0"/>
              </a:rPr>
              <a:t>closed</a:t>
            </a:r>
            <a:endParaRPr lang="de-DE" altLang="de-DE" sz="1100" dirty="0">
              <a:latin typeface="Arial" charset="0"/>
            </a:endParaRPr>
          </a:p>
          <a:p>
            <a:pPr lvl="0"/>
            <a:r>
              <a:rPr lang="de-DE" altLang="de-DE" sz="1100" dirty="0" err="1">
                <a:latin typeface="Arial" charset="0"/>
              </a:rPr>
              <a:t>systems</a:t>
            </a:r>
            <a:r>
              <a:rPr lang="de-DE" altLang="de-DE" sz="1100" dirty="0">
                <a:latin typeface="Arial" charset="0"/>
              </a:rPr>
              <a:t>, </a:t>
            </a:r>
            <a:r>
              <a:rPr lang="de-DE" altLang="de-DE" sz="1100" dirty="0" err="1">
                <a:latin typeface="Arial" charset="0"/>
              </a:rPr>
              <a:t>zeroth</a:t>
            </a:r>
            <a:r>
              <a:rPr lang="de-DE" altLang="de-DE" sz="1100" dirty="0">
                <a:latin typeface="Arial" charset="0"/>
              </a:rPr>
              <a:t> </a:t>
            </a:r>
            <a:r>
              <a:rPr lang="de-DE" altLang="de-DE" sz="1100" dirty="0" err="1">
                <a:latin typeface="Arial" charset="0"/>
              </a:rPr>
              <a:t>law</a:t>
            </a:r>
            <a:r>
              <a:rPr lang="de-DE" altLang="de-DE" sz="1100" dirty="0">
                <a:latin typeface="Arial" charset="0"/>
              </a:rPr>
              <a:t> </a:t>
            </a:r>
            <a:r>
              <a:rPr lang="de-DE" altLang="de-DE" sz="1100" dirty="0" err="1">
                <a:latin typeface="Arial" charset="0"/>
              </a:rPr>
              <a:t>of</a:t>
            </a:r>
            <a:r>
              <a:rPr lang="de-DE" altLang="de-DE" sz="1100" dirty="0">
                <a:latin typeface="Arial" charset="0"/>
              </a:rPr>
              <a:t> </a:t>
            </a:r>
            <a:r>
              <a:rPr lang="de-DE" altLang="de-DE" sz="1100" dirty="0" err="1">
                <a:latin typeface="Arial" charset="0"/>
              </a:rPr>
              <a:t>thermodynamics</a:t>
            </a:r>
            <a:r>
              <a:rPr lang="de-DE" altLang="de-DE" sz="1100" dirty="0">
                <a:latin typeface="Arial" charset="0"/>
              </a:rPr>
              <a:t> (1.5)</a:t>
            </a:r>
          </a:p>
          <a:p>
            <a:pPr lvl="0"/>
            <a:r>
              <a:rPr lang="de-DE" altLang="de-DE" sz="1100" dirty="0">
                <a:latin typeface="Arial" charset="0"/>
              </a:rPr>
              <a:t>3. Properties </a:t>
            </a:r>
            <a:r>
              <a:rPr lang="de-DE" altLang="de-DE" sz="1100" dirty="0" err="1">
                <a:latin typeface="Arial" charset="0"/>
              </a:rPr>
              <a:t>of</a:t>
            </a:r>
            <a:r>
              <a:rPr lang="de-DE" altLang="de-DE" sz="1100" dirty="0">
                <a:latin typeface="Arial" charset="0"/>
              </a:rPr>
              <a:t> pure </a:t>
            </a:r>
            <a:r>
              <a:rPr lang="de-DE" altLang="de-DE" sz="1100" dirty="0" err="1">
                <a:latin typeface="Arial" charset="0"/>
              </a:rPr>
              <a:t>substances</a:t>
            </a:r>
            <a:r>
              <a:rPr lang="de-DE" altLang="de-DE" sz="1100" dirty="0">
                <a:latin typeface="Arial" charset="0"/>
              </a:rPr>
              <a:t>, </a:t>
            </a:r>
            <a:r>
              <a:rPr lang="de-DE" altLang="de-DE" sz="1100" dirty="0" err="1">
                <a:latin typeface="Arial" charset="0"/>
              </a:rPr>
              <a:t>state</a:t>
            </a:r>
            <a:r>
              <a:rPr lang="de-DE" altLang="de-DE" sz="1100" dirty="0">
                <a:latin typeface="Arial" charset="0"/>
              </a:rPr>
              <a:t> </a:t>
            </a:r>
            <a:r>
              <a:rPr lang="de-DE" altLang="de-DE" sz="1100" dirty="0" err="1">
                <a:latin typeface="Arial" charset="0"/>
              </a:rPr>
              <a:t>diagrams</a:t>
            </a:r>
            <a:r>
              <a:rPr lang="de-DE" altLang="de-DE" sz="1100" dirty="0">
                <a:latin typeface="Arial" charset="0"/>
              </a:rPr>
              <a:t>, </a:t>
            </a:r>
            <a:r>
              <a:rPr lang="de-DE" altLang="de-DE" sz="1100" dirty="0" err="1">
                <a:latin typeface="Arial" charset="0"/>
              </a:rPr>
              <a:t>thermodynamic</a:t>
            </a:r>
            <a:r>
              <a:rPr lang="de-DE" altLang="de-DE" sz="1100" dirty="0">
                <a:latin typeface="Arial" charset="0"/>
              </a:rPr>
              <a:t> </a:t>
            </a:r>
            <a:r>
              <a:rPr lang="de-DE" altLang="de-DE" sz="1100" dirty="0" err="1">
                <a:latin typeface="Arial" charset="0"/>
              </a:rPr>
              <a:t>tables</a:t>
            </a:r>
            <a:r>
              <a:rPr lang="de-DE" altLang="de-DE" sz="1100" dirty="0">
                <a:latin typeface="Arial" charset="0"/>
              </a:rPr>
              <a:t>, ideal gas </a:t>
            </a:r>
            <a:r>
              <a:rPr lang="de-DE" altLang="de-DE" sz="1100" dirty="0" err="1">
                <a:latin typeface="Arial" charset="0"/>
              </a:rPr>
              <a:t>law</a:t>
            </a:r>
            <a:endParaRPr lang="de-DE" altLang="de-DE" sz="1100" dirty="0">
              <a:latin typeface="Arial" charset="0"/>
            </a:endParaRPr>
          </a:p>
          <a:p>
            <a:pPr lvl="0"/>
            <a:r>
              <a:rPr lang="de-DE" altLang="de-DE" sz="1100" dirty="0">
                <a:latin typeface="Arial" charset="0"/>
              </a:rPr>
              <a:t>(1.5)</a:t>
            </a:r>
          </a:p>
          <a:p>
            <a:pPr lvl="0"/>
            <a:r>
              <a:rPr lang="de-DE" altLang="de-DE" sz="1100" dirty="0">
                <a:latin typeface="Arial" charset="0"/>
              </a:rPr>
              <a:t>4. Control </a:t>
            </a:r>
            <a:r>
              <a:rPr lang="de-DE" altLang="de-DE" sz="1100" dirty="0" err="1">
                <a:latin typeface="Arial" charset="0"/>
              </a:rPr>
              <a:t>volume</a:t>
            </a:r>
            <a:r>
              <a:rPr lang="de-DE" altLang="de-DE" sz="1100" dirty="0">
                <a:latin typeface="Arial" charset="0"/>
              </a:rPr>
              <a:t> </a:t>
            </a:r>
            <a:r>
              <a:rPr lang="de-DE" altLang="de-DE" sz="1100" dirty="0" err="1">
                <a:latin typeface="Arial" charset="0"/>
              </a:rPr>
              <a:t>analysis</a:t>
            </a:r>
            <a:r>
              <a:rPr lang="de-DE" altLang="de-DE" sz="1100" dirty="0">
                <a:latin typeface="Arial" charset="0"/>
              </a:rPr>
              <a:t> (0.5 </a:t>
            </a:r>
            <a:r>
              <a:rPr lang="de-DE" altLang="de-DE" sz="1100" dirty="0" err="1">
                <a:latin typeface="Arial" charset="0"/>
              </a:rPr>
              <a:t>weeks</a:t>
            </a:r>
            <a:r>
              <a:rPr lang="de-DE" altLang="de-DE" sz="1100" dirty="0">
                <a:latin typeface="Arial" charset="0"/>
              </a:rPr>
              <a:t>)</a:t>
            </a:r>
          </a:p>
          <a:p>
            <a:pPr lvl="0"/>
            <a:r>
              <a:rPr lang="de-DE" altLang="de-DE" sz="1100" dirty="0">
                <a:latin typeface="Arial" charset="0"/>
              </a:rPr>
              <a:t>5. Second Law </a:t>
            </a:r>
            <a:r>
              <a:rPr lang="de-DE" altLang="de-DE" sz="1100" dirty="0" err="1">
                <a:latin typeface="Arial" charset="0"/>
              </a:rPr>
              <a:t>of</a:t>
            </a:r>
            <a:r>
              <a:rPr lang="de-DE" altLang="de-DE" sz="1100" dirty="0">
                <a:latin typeface="Arial" charset="0"/>
              </a:rPr>
              <a:t> </a:t>
            </a:r>
            <a:r>
              <a:rPr lang="de-DE" altLang="de-DE" sz="1100" dirty="0" err="1">
                <a:latin typeface="Arial" charset="0"/>
              </a:rPr>
              <a:t>Thermodynamics</a:t>
            </a:r>
            <a:r>
              <a:rPr lang="de-DE" altLang="de-DE" sz="1100" dirty="0">
                <a:latin typeface="Arial" charset="0"/>
              </a:rPr>
              <a:t>, Carnot </a:t>
            </a:r>
            <a:r>
              <a:rPr lang="de-DE" altLang="de-DE" sz="1100" dirty="0" err="1">
                <a:latin typeface="Arial" charset="0"/>
              </a:rPr>
              <a:t>cycle</a:t>
            </a:r>
            <a:r>
              <a:rPr lang="de-DE" altLang="de-DE" sz="1100" dirty="0">
                <a:latin typeface="Arial" charset="0"/>
              </a:rPr>
              <a:t> (1.5)</a:t>
            </a:r>
          </a:p>
          <a:p>
            <a:pPr lvl="0"/>
            <a:r>
              <a:rPr lang="de-DE" altLang="de-DE" sz="1100" dirty="0">
                <a:latin typeface="Arial" charset="0"/>
              </a:rPr>
              <a:t>6. </a:t>
            </a:r>
            <a:r>
              <a:rPr lang="de-DE" altLang="de-DE" sz="1100" dirty="0" err="1">
                <a:latin typeface="Arial" charset="0"/>
              </a:rPr>
              <a:t>Entropy</a:t>
            </a:r>
            <a:r>
              <a:rPr lang="de-DE" altLang="de-DE" sz="1100" dirty="0">
                <a:latin typeface="Arial" charset="0"/>
              </a:rPr>
              <a:t>, </a:t>
            </a:r>
            <a:r>
              <a:rPr lang="de-DE" altLang="de-DE" sz="1100" dirty="0" err="1">
                <a:latin typeface="Arial" charset="0"/>
              </a:rPr>
              <a:t>TdS</a:t>
            </a:r>
            <a:r>
              <a:rPr lang="de-DE" altLang="de-DE" sz="1100" dirty="0">
                <a:latin typeface="Arial" charset="0"/>
              </a:rPr>
              <a:t> </a:t>
            </a:r>
            <a:r>
              <a:rPr lang="de-DE" altLang="de-DE" sz="1100" dirty="0" err="1">
                <a:latin typeface="Arial" charset="0"/>
              </a:rPr>
              <a:t>equations</a:t>
            </a:r>
            <a:r>
              <a:rPr lang="de-DE" altLang="de-DE" sz="1100" dirty="0">
                <a:latin typeface="Arial" charset="0"/>
              </a:rPr>
              <a:t>, </a:t>
            </a:r>
            <a:r>
              <a:rPr lang="de-DE" altLang="de-DE" sz="1100" dirty="0" err="1">
                <a:latin typeface="Arial" charset="0"/>
              </a:rPr>
              <a:t>entropy</a:t>
            </a:r>
            <a:r>
              <a:rPr lang="de-DE" altLang="de-DE" sz="1100" dirty="0">
                <a:latin typeface="Arial" charset="0"/>
              </a:rPr>
              <a:t> </a:t>
            </a:r>
            <a:r>
              <a:rPr lang="de-DE" altLang="de-DE" sz="1100" dirty="0" err="1">
                <a:latin typeface="Arial" charset="0"/>
              </a:rPr>
              <a:t>balance</a:t>
            </a:r>
            <a:r>
              <a:rPr lang="de-DE" altLang="de-DE" sz="1100" dirty="0">
                <a:latin typeface="Arial" charset="0"/>
              </a:rPr>
              <a:t> </a:t>
            </a:r>
            <a:r>
              <a:rPr lang="de-DE" altLang="de-DE" sz="1100" dirty="0" err="1">
                <a:latin typeface="Arial" charset="0"/>
              </a:rPr>
              <a:t>for</a:t>
            </a:r>
            <a:r>
              <a:rPr lang="de-DE" altLang="de-DE" sz="1100" dirty="0">
                <a:latin typeface="Arial" charset="0"/>
              </a:rPr>
              <a:t> </a:t>
            </a:r>
            <a:r>
              <a:rPr lang="de-DE" altLang="de-DE" sz="1100" dirty="0" err="1">
                <a:latin typeface="Arial" charset="0"/>
              </a:rPr>
              <a:t>closed</a:t>
            </a:r>
            <a:r>
              <a:rPr lang="de-DE" altLang="de-DE" sz="1100" dirty="0">
                <a:latin typeface="Arial" charset="0"/>
              </a:rPr>
              <a:t> </a:t>
            </a:r>
            <a:r>
              <a:rPr lang="de-DE" altLang="de-DE" sz="1100" dirty="0" err="1">
                <a:latin typeface="Arial" charset="0"/>
              </a:rPr>
              <a:t>systems</a:t>
            </a:r>
            <a:r>
              <a:rPr lang="de-DE" altLang="de-DE" sz="1100" dirty="0">
                <a:latin typeface="Arial" charset="0"/>
              </a:rPr>
              <a:t> </a:t>
            </a:r>
            <a:r>
              <a:rPr lang="de-DE" altLang="de-DE" sz="1100" dirty="0" err="1">
                <a:latin typeface="Arial" charset="0"/>
              </a:rPr>
              <a:t>and</a:t>
            </a:r>
            <a:r>
              <a:rPr lang="de-DE" altLang="de-DE" sz="1100" dirty="0">
                <a:latin typeface="Arial" charset="0"/>
              </a:rPr>
              <a:t> </a:t>
            </a:r>
            <a:r>
              <a:rPr lang="de-DE" altLang="de-DE" sz="1100" dirty="0" err="1">
                <a:latin typeface="Arial" charset="0"/>
              </a:rPr>
              <a:t>control</a:t>
            </a:r>
            <a:r>
              <a:rPr lang="de-DE" altLang="de-DE" sz="1100" dirty="0">
                <a:latin typeface="Arial" charset="0"/>
              </a:rPr>
              <a:t> </a:t>
            </a:r>
            <a:r>
              <a:rPr lang="de-DE" altLang="de-DE" sz="1100" dirty="0" err="1">
                <a:latin typeface="Arial" charset="0"/>
              </a:rPr>
              <a:t>volumes</a:t>
            </a:r>
            <a:r>
              <a:rPr lang="de-DE" altLang="de-DE" sz="1100" dirty="0">
                <a:latin typeface="Arial" charset="0"/>
              </a:rPr>
              <a:t> (1.5)</a:t>
            </a:r>
          </a:p>
          <a:p>
            <a:pPr lvl="0"/>
            <a:r>
              <a:rPr lang="de-DE" altLang="de-DE" sz="1100" dirty="0">
                <a:latin typeface="Arial" charset="0"/>
              </a:rPr>
              <a:t>7. </a:t>
            </a:r>
            <a:r>
              <a:rPr lang="de-DE" altLang="de-DE" sz="1100" dirty="0" err="1">
                <a:latin typeface="Arial" charset="0"/>
              </a:rPr>
              <a:t>Isothermal</a:t>
            </a:r>
            <a:r>
              <a:rPr lang="de-DE" altLang="de-DE" sz="1100" dirty="0">
                <a:latin typeface="Arial" charset="0"/>
              </a:rPr>
              <a:t>, </a:t>
            </a:r>
            <a:r>
              <a:rPr lang="de-DE" altLang="de-DE" sz="1100" dirty="0" err="1">
                <a:latin typeface="Arial" charset="0"/>
              </a:rPr>
              <a:t>isobaric</a:t>
            </a:r>
            <a:r>
              <a:rPr lang="de-DE" altLang="de-DE" sz="1100" dirty="0">
                <a:latin typeface="Arial" charset="0"/>
              </a:rPr>
              <a:t>, </a:t>
            </a:r>
            <a:r>
              <a:rPr lang="de-DE" altLang="de-DE" sz="1100" dirty="0" err="1">
                <a:latin typeface="Arial" charset="0"/>
              </a:rPr>
              <a:t>isometric</a:t>
            </a:r>
            <a:r>
              <a:rPr lang="de-DE" altLang="de-DE" sz="1100" dirty="0">
                <a:latin typeface="Arial" charset="0"/>
              </a:rPr>
              <a:t>, </a:t>
            </a:r>
            <a:r>
              <a:rPr lang="de-DE" altLang="de-DE" sz="1100" dirty="0" err="1">
                <a:latin typeface="Arial" charset="0"/>
              </a:rPr>
              <a:t>isentropic</a:t>
            </a:r>
            <a:r>
              <a:rPr lang="de-DE" altLang="de-DE" sz="1100" dirty="0">
                <a:latin typeface="Arial" charset="0"/>
              </a:rPr>
              <a:t>, </a:t>
            </a:r>
            <a:r>
              <a:rPr lang="de-DE" altLang="de-DE" sz="1100" dirty="0" err="1">
                <a:latin typeface="Arial" charset="0"/>
              </a:rPr>
              <a:t>and</a:t>
            </a:r>
            <a:r>
              <a:rPr lang="de-DE" altLang="de-DE" sz="1100" dirty="0">
                <a:latin typeface="Arial" charset="0"/>
              </a:rPr>
              <a:t> </a:t>
            </a:r>
            <a:r>
              <a:rPr lang="de-DE" altLang="de-DE" sz="1100" dirty="0" err="1">
                <a:latin typeface="Arial" charset="0"/>
              </a:rPr>
              <a:t>polytropic</a:t>
            </a:r>
            <a:r>
              <a:rPr lang="de-DE" altLang="de-DE" sz="1100" dirty="0">
                <a:latin typeface="Arial" charset="0"/>
              </a:rPr>
              <a:t> </a:t>
            </a:r>
            <a:r>
              <a:rPr lang="de-DE" altLang="de-DE" sz="1100" dirty="0" err="1">
                <a:latin typeface="Arial" charset="0"/>
              </a:rPr>
              <a:t>processes</a:t>
            </a:r>
            <a:r>
              <a:rPr lang="de-DE" altLang="de-DE" sz="1100" dirty="0">
                <a:latin typeface="Arial" charset="0"/>
              </a:rPr>
              <a:t>; </a:t>
            </a:r>
            <a:r>
              <a:rPr lang="de-DE" altLang="de-DE" sz="1100" dirty="0" err="1">
                <a:latin typeface="Arial" charset="0"/>
              </a:rPr>
              <a:t>thermodynamic</a:t>
            </a:r>
            <a:endParaRPr lang="de-DE" altLang="de-DE" sz="1100" dirty="0">
              <a:latin typeface="Arial" charset="0"/>
            </a:endParaRPr>
          </a:p>
          <a:p>
            <a:pPr lvl="0"/>
            <a:r>
              <a:rPr lang="de-DE" altLang="de-DE" sz="1100" dirty="0" err="1">
                <a:latin typeface="Arial" charset="0"/>
              </a:rPr>
              <a:t>efficiencies</a:t>
            </a:r>
            <a:r>
              <a:rPr lang="de-DE" altLang="de-DE" sz="1100" dirty="0">
                <a:latin typeface="Arial" charset="0"/>
              </a:rPr>
              <a:t> (2.5)</a:t>
            </a:r>
          </a:p>
          <a:p>
            <a:pPr lvl="0"/>
            <a:r>
              <a:rPr lang="de-DE" altLang="de-DE" sz="1100" dirty="0">
                <a:latin typeface="Arial" charset="0"/>
              </a:rPr>
              <a:t>8. </a:t>
            </a:r>
            <a:r>
              <a:rPr lang="de-DE" altLang="de-DE" sz="1100" dirty="0" err="1">
                <a:latin typeface="Arial" charset="0"/>
              </a:rPr>
              <a:t>Humidity</a:t>
            </a:r>
            <a:r>
              <a:rPr lang="de-DE" altLang="de-DE" sz="1100" dirty="0">
                <a:latin typeface="Arial" charset="0"/>
              </a:rPr>
              <a:t> (0.5)</a:t>
            </a:r>
          </a:p>
          <a:p>
            <a:pPr lvl="0"/>
            <a:r>
              <a:rPr lang="de-DE" altLang="de-DE" sz="1100" dirty="0">
                <a:latin typeface="Arial" charset="0"/>
              </a:rPr>
              <a:t>9. Engine </a:t>
            </a:r>
            <a:r>
              <a:rPr lang="de-DE" altLang="de-DE" sz="1100" dirty="0" err="1">
                <a:latin typeface="Arial" charset="0"/>
              </a:rPr>
              <a:t>cycles</a:t>
            </a:r>
            <a:r>
              <a:rPr lang="de-DE" altLang="de-DE" sz="1100" dirty="0">
                <a:latin typeface="Arial" charset="0"/>
              </a:rPr>
              <a:t>, </a:t>
            </a:r>
            <a:r>
              <a:rPr lang="de-DE" altLang="de-DE" sz="1100" dirty="0" err="1">
                <a:latin typeface="Arial" charset="0"/>
              </a:rPr>
              <a:t>refrigeration</a:t>
            </a:r>
            <a:r>
              <a:rPr lang="de-DE" altLang="de-DE" sz="1100" dirty="0">
                <a:latin typeface="Arial" charset="0"/>
              </a:rPr>
              <a:t> </a:t>
            </a:r>
            <a:r>
              <a:rPr lang="de-DE" altLang="de-DE" sz="1100" dirty="0" err="1">
                <a:latin typeface="Arial" charset="0"/>
              </a:rPr>
              <a:t>cycles</a:t>
            </a:r>
            <a:r>
              <a:rPr lang="de-DE" altLang="de-DE" sz="1100" dirty="0">
                <a:latin typeface="Arial" charset="0"/>
              </a:rPr>
              <a:t> (2.5)</a:t>
            </a:r>
          </a:p>
          <a:p>
            <a:pPr lvl="0"/>
            <a:r>
              <a:rPr lang="de-DE" altLang="de-DE" sz="1100" dirty="0">
                <a:latin typeface="Arial" charset="0"/>
              </a:rPr>
              <a:t>10. In-</a:t>
            </a:r>
            <a:r>
              <a:rPr lang="de-DE" altLang="de-DE" sz="1100" dirty="0" err="1">
                <a:latin typeface="Arial" charset="0"/>
              </a:rPr>
              <a:t>class</a:t>
            </a:r>
            <a:r>
              <a:rPr lang="de-DE" altLang="de-DE" sz="1100" dirty="0">
                <a:latin typeface="Arial" charset="0"/>
              </a:rPr>
              <a:t> </a:t>
            </a:r>
            <a:r>
              <a:rPr lang="de-DE" altLang="de-DE" sz="1100" dirty="0" err="1">
                <a:latin typeface="Arial" charset="0"/>
              </a:rPr>
              <a:t>exams</a:t>
            </a:r>
            <a:r>
              <a:rPr lang="de-DE" altLang="de-DE" sz="1100" dirty="0">
                <a:latin typeface="Arial" charset="0"/>
              </a:rPr>
              <a:t> </a:t>
            </a:r>
            <a:r>
              <a:rPr lang="de-DE" altLang="de-DE" sz="1100" dirty="0" err="1">
                <a:latin typeface="Arial" charset="0"/>
              </a:rPr>
              <a:t>and</a:t>
            </a:r>
            <a:r>
              <a:rPr lang="de-DE" altLang="de-DE" sz="1100" dirty="0">
                <a:latin typeface="Arial" charset="0"/>
              </a:rPr>
              <a:t> </a:t>
            </a:r>
            <a:r>
              <a:rPr lang="de-DE" altLang="de-DE" sz="1100" dirty="0" err="1">
                <a:latin typeface="Arial" charset="0"/>
              </a:rPr>
              <a:t>labs</a:t>
            </a:r>
            <a:r>
              <a:rPr lang="de-DE" altLang="de-DE" sz="1100" dirty="0">
                <a:latin typeface="Arial" charset="0"/>
              </a:rPr>
              <a:t> (1)</a:t>
            </a:r>
          </a:p>
          <a:p>
            <a:endParaRPr lang="de-DE" dirty="0"/>
          </a:p>
        </p:txBody>
      </p:sp>
      <p:graphicFrame>
        <p:nvGraphicFramePr>
          <p:cNvPr id="3" name="Inhaltsplatzhalter 2"/>
          <p:cNvGraphicFramePr>
            <a:graphicFrameLocks noGrp="1"/>
          </p:cNvGraphicFramePr>
          <p:nvPr>
            <p:ph idx="1"/>
            <p:extLst>
              <p:ext uri="{D42A27DB-BD31-4B8C-83A1-F6EECF244321}">
                <p14:modId xmlns:p14="http://schemas.microsoft.com/office/powerpoint/2010/main" val="1248618397"/>
              </p:ext>
            </p:extLst>
          </p:nvPr>
        </p:nvGraphicFramePr>
        <p:xfrm>
          <a:off x="239818" y="1648311"/>
          <a:ext cx="7924800" cy="548640"/>
        </p:xfrm>
        <a:graphic>
          <a:graphicData uri="http://schemas.openxmlformats.org/drawingml/2006/table">
            <a:tbl>
              <a:tblPr>
                <a:tableStyleId>{5C22544A-7EE6-4342-B048-85BDC9FD1C3A}</a:tableStyleId>
              </a:tblPr>
              <a:tblGrid>
                <a:gridCol w="866056"/>
                <a:gridCol w="454744"/>
                <a:gridCol w="660400"/>
                <a:gridCol w="660400"/>
                <a:gridCol w="660400"/>
                <a:gridCol w="660400"/>
                <a:gridCol w="660400"/>
                <a:gridCol w="660400"/>
                <a:gridCol w="660400"/>
                <a:gridCol w="660400"/>
                <a:gridCol w="660400"/>
                <a:gridCol w="660400"/>
              </a:tblGrid>
              <a:tr h="0">
                <a:tc>
                  <a:txBody>
                    <a:bodyPr/>
                    <a:lstStyle/>
                    <a:p>
                      <a:pPr>
                        <a:spcAft>
                          <a:spcPts val="0"/>
                        </a:spcAft>
                      </a:pPr>
                      <a:r>
                        <a:rPr lang="en-US" sz="1200" dirty="0" smtClean="0">
                          <a:effectLst/>
                        </a:rPr>
                        <a:t>Program:</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tabLst>
                          <a:tab pos="-914400" algn="l"/>
                        </a:tabLst>
                      </a:pPr>
                      <a:r>
                        <a:rPr lang="en-US" sz="1000">
                          <a:effectLst/>
                        </a:rPr>
                        <a:t>a</a:t>
                      </a:r>
                      <a:endParaRPr lang="de-DE" sz="1000" b="1">
                        <a:effectLst/>
                        <a:latin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tabLst>
                          <a:tab pos="-914400" algn="l"/>
                        </a:tabLst>
                      </a:pPr>
                      <a:r>
                        <a:rPr lang="en-US" sz="1000">
                          <a:effectLst/>
                        </a:rPr>
                        <a:t>b</a:t>
                      </a:r>
                      <a:endParaRPr lang="de-DE" sz="1000" b="1">
                        <a:effectLst/>
                        <a:latin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c</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d</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e</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f</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g</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h</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i</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j</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k</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en-US" sz="1200" dirty="0">
                          <a:effectLst/>
                        </a:rPr>
                        <a:t>Course:</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 i,ii</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iii, </a:t>
                      </a:r>
                      <a:r>
                        <a:rPr lang="en-US" sz="1200" dirty="0" smtClean="0">
                          <a:effectLst/>
                        </a:rPr>
                        <a:t>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i,ii,iii,iv</a:t>
                      </a:r>
                      <a:r>
                        <a:rPr lang="en-US" sz="1200" dirty="0" smtClean="0">
                          <a:effectLst/>
                        </a:rPr>
                        <a:t> </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a:effectLst/>
                        </a:rPr>
                        <a:t>-</a:t>
                      </a:r>
                      <a:endParaRPr lang="de-DE" sz="100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iv, </a:t>
                      </a:r>
                      <a:r>
                        <a:rPr lang="en-US" sz="1200" dirty="0" smtClean="0">
                          <a:effectLst/>
                        </a:rPr>
                        <a:t>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err="1" smtClean="0">
                          <a:effectLst/>
                        </a:rPr>
                        <a:t>i,ii,iv</a:t>
                      </a:r>
                      <a:r>
                        <a:rPr lang="en-US" sz="1200" dirty="0" smtClean="0">
                          <a:effectLst/>
                        </a:rPr>
                        <a:t> </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v</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en-US" sz="1200" dirty="0">
                          <a:effectLst/>
                        </a:rPr>
                        <a:t>Emphasis:</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5</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3</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3</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2</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5</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1</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3</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2</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2</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2</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200" dirty="0">
                          <a:effectLst/>
                        </a:rPr>
                        <a:t>3</a:t>
                      </a:r>
                      <a:endParaRPr lang="de-DE" sz="1000" dirty="0">
                        <a:effectLst/>
                        <a:latin typeface="Times New Roman" charset="0"/>
                        <a:ea typeface="Times New Roman"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7223267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1667581391"/>
              </p:ext>
            </p:extLst>
          </p:nvPr>
        </p:nvGraphicFramePr>
        <p:xfrm>
          <a:off x="409352" y="1525395"/>
          <a:ext cx="8352927" cy="1112520"/>
        </p:xfrm>
        <a:graphic>
          <a:graphicData uri="http://schemas.openxmlformats.org/drawingml/2006/table">
            <a:tbl>
              <a:tblPr firstRow="1" bandRow="1">
                <a:tableStyleId>{5C22544A-7EE6-4342-B048-85BDC9FD1C3A}</a:tableStyleId>
              </a:tblPr>
              <a:tblGrid>
                <a:gridCol w="1864492"/>
                <a:gridCol w="1375868"/>
                <a:gridCol w="1080120"/>
                <a:gridCol w="936104"/>
                <a:gridCol w="918102"/>
                <a:gridCol w="1098122"/>
                <a:gridCol w="1080119"/>
              </a:tblGrid>
              <a:tr h="370840">
                <a:tc>
                  <a:txBody>
                    <a:bodyPr/>
                    <a:lstStyle/>
                    <a:p>
                      <a:r>
                        <a:rPr lang="de-DE" dirty="0" smtClean="0">
                          <a:solidFill>
                            <a:schemeClr val="tx1"/>
                          </a:solidFill>
                        </a:rPr>
                        <a:t>Course</a:t>
                      </a:r>
                      <a:r>
                        <a:rPr lang="de-DE" dirty="0" smtClean="0">
                          <a:solidFill>
                            <a:schemeClr val="tx1"/>
                          </a:solidFill>
                        </a:rPr>
                        <a:t>:</a:t>
                      </a:r>
                      <a:endParaRPr lang="de-DE" dirty="0">
                        <a:solidFill>
                          <a:schemeClr val="tx1"/>
                        </a:solidFill>
                      </a:endParaRPr>
                    </a:p>
                  </a:txBody>
                  <a:tcPr/>
                </a:tc>
                <a:tc>
                  <a:txBody>
                    <a:bodyPr/>
                    <a:lstStyle/>
                    <a:p>
                      <a:pPr algn="ctr"/>
                      <a:r>
                        <a:rPr lang="de-DE" dirty="0" smtClean="0">
                          <a:solidFill>
                            <a:schemeClr val="tx1"/>
                          </a:solidFill>
                        </a:rPr>
                        <a:t>1</a:t>
                      </a:r>
                      <a:r>
                        <a:rPr lang="de-DE" baseline="0" dirty="0" smtClean="0">
                          <a:solidFill>
                            <a:schemeClr val="tx1"/>
                          </a:solidFill>
                        </a:rPr>
                        <a:t> </a:t>
                      </a:r>
                      <a:endParaRPr lang="de-DE" dirty="0">
                        <a:solidFill>
                          <a:schemeClr val="tx1"/>
                        </a:solidFill>
                      </a:endParaRPr>
                    </a:p>
                  </a:txBody>
                  <a:tcPr/>
                </a:tc>
                <a:tc>
                  <a:txBody>
                    <a:bodyPr/>
                    <a:lstStyle/>
                    <a:p>
                      <a:pPr algn="ctr"/>
                      <a:r>
                        <a:rPr lang="de-DE" dirty="0" smtClean="0">
                          <a:solidFill>
                            <a:schemeClr val="tx1"/>
                          </a:solidFill>
                        </a:rPr>
                        <a:t>2</a:t>
                      </a:r>
                      <a:endParaRPr lang="de-DE" dirty="0">
                        <a:solidFill>
                          <a:schemeClr val="tx1"/>
                        </a:solidFill>
                      </a:endParaRPr>
                    </a:p>
                  </a:txBody>
                  <a:tcPr/>
                </a:tc>
                <a:tc>
                  <a:txBody>
                    <a:bodyPr/>
                    <a:lstStyle/>
                    <a:p>
                      <a:pPr algn="ctr"/>
                      <a:r>
                        <a:rPr lang="de-DE" dirty="0" smtClean="0">
                          <a:solidFill>
                            <a:schemeClr val="tx1"/>
                          </a:solidFill>
                        </a:rPr>
                        <a:t>3</a:t>
                      </a:r>
                      <a:endParaRPr lang="de-DE" dirty="0">
                        <a:solidFill>
                          <a:schemeClr val="tx1"/>
                        </a:solidFill>
                      </a:endParaRPr>
                    </a:p>
                  </a:txBody>
                  <a:tcPr/>
                </a:tc>
                <a:tc>
                  <a:txBody>
                    <a:bodyPr/>
                    <a:lstStyle/>
                    <a:p>
                      <a:pPr algn="ctr"/>
                      <a:r>
                        <a:rPr lang="de-DE" dirty="0" smtClean="0">
                          <a:solidFill>
                            <a:schemeClr val="tx1"/>
                          </a:solidFill>
                        </a:rPr>
                        <a:t>4 </a:t>
                      </a:r>
                      <a:endParaRPr lang="de-DE" dirty="0">
                        <a:solidFill>
                          <a:schemeClr val="tx1"/>
                        </a:solidFill>
                      </a:endParaRPr>
                    </a:p>
                  </a:txBody>
                  <a:tcPr/>
                </a:tc>
                <a:tc>
                  <a:txBody>
                    <a:bodyPr/>
                    <a:lstStyle/>
                    <a:p>
                      <a:pPr algn="ctr"/>
                      <a:r>
                        <a:rPr lang="de-DE" dirty="0" smtClean="0">
                          <a:solidFill>
                            <a:schemeClr val="tx1"/>
                          </a:solidFill>
                        </a:rPr>
                        <a:t>5</a:t>
                      </a:r>
                      <a:endParaRPr lang="de-DE" dirty="0">
                        <a:solidFill>
                          <a:schemeClr val="tx1"/>
                        </a:solidFill>
                      </a:endParaRPr>
                    </a:p>
                  </a:txBody>
                  <a:tcPr/>
                </a:tc>
                <a:tc>
                  <a:txBody>
                    <a:bodyPr/>
                    <a:lstStyle/>
                    <a:p>
                      <a:pPr algn="ctr"/>
                      <a:r>
                        <a:rPr lang="de-DE" dirty="0" smtClean="0">
                          <a:solidFill>
                            <a:schemeClr val="tx1"/>
                          </a:solidFill>
                        </a:rPr>
                        <a:t>6</a:t>
                      </a:r>
                      <a:endParaRPr lang="de-DE" dirty="0">
                        <a:solidFill>
                          <a:schemeClr val="tx1"/>
                        </a:solidFill>
                      </a:endParaRPr>
                    </a:p>
                  </a:txBody>
                  <a:tcPr/>
                </a:tc>
              </a:tr>
              <a:tr h="370840">
                <a:tc>
                  <a:txBody>
                    <a:bodyPr/>
                    <a:lstStyle/>
                    <a:p>
                      <a:r>
                        <a:rPr lang="de-DE" dirty="0" err="1" smtClean="0"/>
                        <a:t>Expectations</a:t>
                      </a:r>
                      <a:r>
                        <a:rPr lang="de-DE" dirty="0" smtClean="0"/>
                        <a:t>:</a:t>
                      </a:r>
                      <a:endParaRPr lang="de-DE" dirty="0"/>
                    </a:p>
                  </a:txBody>
                  <a:tcPr/>
                </a:tc>
                <a:tc>
                  <a:txBody>
                    <a:bodyPr/>
                    <a:lstStyle/>
                    <a:p>
                      <a:pPr algn="ctr"/>
                      <a:r>
                        <a:rPr lang="de-DE" sz="1600" dirty="0" smtClean="0"/>
                        <a:t>MET</a:t>
                      </a:r>
                      <a:endParaRPr lang="de-DE" sz="1600" dirty="0"/>
                    </a:p>
                  </a:txBody>
                  <a:tcPr/>
                </a:tc>
                <a:tc>
                  <a:txBody>
                    <a:bodyPr/>
                    <a:lstStyle/>
                    <a:p>
                      <a:pPr algn="ctr"/>
                      <a:r>
                        <a:rPr lang="de-DE" sz="1600" dirty="0" smtClean="0"/>
                        <a:t>MET</a:t>
                      </a:r>
                      <a:endParaRPr lang="de-DE" sz="1600" dirty="0"/>
                    </a:p>
                  </a:txBody>
                  <a:tcPr/>
                </a:tc>
                <a:tc>
                  <a:txBody>
                    <a:bodyPr/>
                    <a:lstStyle/>
                    <a:p>
                      <a:pPr algn="ctr"/>
                      <a:r>
                        <a:rPr lang="de-DE" sz="1600" dirty="0" smtClean="0"/>
                        <a:t>MET</a:t>
                      </a:r>
                      <a:endParaRPr lang="de-DE" sz="1600" dirty="0"/>
                    </a:p>
                  </a:txBody>
                  <a:tcPr/>
                </a:tc>
                <a:tc>
                  <a:txBody>
                    <a:bodyPr/>
                    <a:lstStyle/>
                    <a:p>
                      <a:pPr algn="ctr"/>
                      <a:r>
                        <a:rPr lang="de-DE" sz="1600" dirty="0" smtClean="0"/>
                        <a:t>MET</a:t>
                      </a:r>
                      <a:endParaRPr lang="de-DE" sz="1600" dirty="0"/>
                    </a:p>
                  </a:txBody>
                  <a:tcPr/>
                </a:tc>
                <a:tc>
                  <a:txBody>
                    <a:bodyPr/>
                    <a:lstStyle/>
                    <a:p>
                      <a:pPr algn="ctr"/>
                      <a:r>
                        <a:rPr lang="de-DE" dirty="0" smtClean="0"/>
                        <a:t>MET</a:t>
                      </a:r>
                      <a:endParaRPr lang="de-DE" dirty="0"/>
                    </a:p>
                  </a:txBody>
                  <a:tcPr/>
                </a:tc>
                <a:tc>
                  <a:txBody>
                    <a:bodyPr/>
                    <a:lstStyle/>
                    <a:p>
                      <a:pPr algn="l"/>
                      <a:r>
                        <a:rPr lang="de-DE" sz="1200" dirty="0" smtClean="0"/>
                        <a:t>EXCEEDED</a:t>
                      </a:r>
                      <a:endParaRPr lang="de-DE" sz="1200" dirty="0"/>
                    </a:p>
                  </a:txBody>
                  <a:tcPr/>
                </a:tc>
              </a:tr>
              <a:tr h="370840">
                <a:tc>
                  <a:txBody>
                    <a:bodyPr/>
                    <a:lstStyle/>
                    <a:p>
                      <a:r>
                        <a:rPr lang="de-DE" b="0" dirty="0" err="1" smtClean="0">
                          <a:solidFill>
                            <a:schemeClr val="tx1"/>
                          </a:solidFill>
                        </a:rPr>
                        <a:t>Program</a:t>
                      </a:r>
                      <a:r>
                        <a:rPr lang="de-DE" b="0" dirty="0" smtClean="0">
                          <a:solidFill>
                            <a:schemeClr val="tx1"/>
                          </a:solidFill>
                        </a:rPr>
                        <a:t>:</a:t>
                      </a:r>
                      <a:endParaRPr lang="de-DE" b="0" dirty="0">
                        <a:solidFill>
                          <a:schemeClr val="tx1"/>
                        </a:solidFill>
                      </a:endParaRPr>
                    </a:p>
                  </a:txBody>
                  <a:tcPr/>
                </a:tc>
                <a:tc>
                  <a:txBody>
                    <a:bodyPr/>
                    <a:lstStyle/>
                    <a:p>
                      <a:pPr algn="ctr"/>
                      <a:r>
                        <a:rPr lang="de-DE" b="0" dirty="0" smtClean="0">
                          <a:solidFill>
                            <a:schemeClr val="tx1"/>
                          </a:solidFill>
                        </a:rPr>
                        <a:t>b,</a:t>
                      </a:r>
                      <a:r>
                        <a:rPr lang="de-DE" b="0" baseline="0" dirty="0" smtClean="0">
                          <a:solidFill>
                            <a:schemeClr val="tx1"/>
                          </a:solidFill>
                        </a:rPr>
                        <a:t> c, d</a:t>
                      </a:r>
                      <a:endParaRPr lang="de-DE" b="0" dirty="0">
                        <a:solidFill>
                          <a:schemeClr val="tx1"/>
                        </a:solidFill>
                      </a:endParaRPr>
                    </a:p>
                  </a:txBody>
                  <a:tcPr/>
                </a:tc>
                <a:tc>
                  <a:txBody>
                    <a:bodyPr/>
                    <a:lstStyle/>
                    <a:p>
                      <a:pPr algn="ctr"/>
                      <a:r>
                        <a:rPr lang="de-DE" b="0" dirty="0" smtClean="0">
                          <a:solidFill>
                            <a:schemeClr val="tx1"/>
                          </a:solidFill>
                        </a:rPr>
                        <a:t>b</a:t>
                      </a:r>
                      <a:endParaRPr lang="de-DE" b="0" dirty="0">
                        <a:solidFill>
                          <a:schemeClr val="tx1"/>
                        </a:solidFill>
                      </a:endParaRPr>
                    </a:p>
                  </a:txBody>
                  <a:tcPr/>
                </a:tc>
                <a:tc>
                  <a:txBody>
                    <a:bodyPr/>
                    <a:lstStyle/>
                    <a:p>
                      <a:pPr algn="ctr"/>
                      <a:r>
                        <a:rPr lang="de-DE" b="0" dirty="0" err="1" smtClean="0">
                          <a:solidFill>
                            <a:schemeClr val="tx1"/>
                          </a:solidFill>
                        </a:rPr>
                        <a:t>c,d</a:t>
                      </a:r>
                      <a:endParaRPr lang="de-DE" b="0" dirty="0">
                        <a:solidFill>
                          <a:schemeClr val="tx1"/>
                        </a:solidFill>
                      </a:endParaRPr>
                    </a:p>
                  </a:txBody>
                  <a:tcPr/>
                </a:tc>
                <a:tc>
                  <a:txBody>
                    <a:bodyPr/>
                    <a:lstStyle/>
                    <a:p>
                      <a:pPr algn="ctr"/>
                      <a:r>
                        <a:rPr lang="de-DE" b="0" dirty="0" err="1" smtClean="0">
                          <a:solidFill>
                            <a:schemeClr val="tx1"/>
                          </a:solidFill>
                        </a:rPr>
                        <a:t>c,d</a:t>
                      </a:r>
                      <a:endParaRPr lang="de-DE" b="0" dirty="0">
                        <a:solidFill>
                          <a:schemeClr val="tx1"/>
                        </a:solidFill>
                      </a:endParaRPr>
                    </a:p>
                  </a:txBody>
                  <a:tcPr/>
                </a:tc>
                <a:tc>
                  <a:txBody>
                    <a:bodyPr/>
                    <a:lstStyle/>
                    <a:p>
                      <a:pPr algn="ctr"/>
                      <a:r>
                        <a:rPr lang="de-DE" b="0" dirty="0" err="1" smtClean="0">
                          <a:solidFill>
                            <a:schemeClr val="tx1"/>
                          </a:solidFill>
                        </a:rPr>
                        <a:t>c,d</a:t>
                      </a:r>
                      <a:endParaRPr lang="de-DE" b="0" dirty="0">
                        <a:solidFill>
                          <a:schemeClr val="tx1"/>
                        </a:solidFill>
                      </a:endParaRPr>
                    </a:p>
                  </a:txBody>
                  <a:tcPr/>
                </a:tc>
                <a:tc>
                  <a:txBody>
                    <a:bodyPr/>
                    <a:lstStyle/>
                    <a:p>
                      <a:pPr algn="ctr"/>
                      <a:r>
                        <a:rPr lang="de-DE" b="0" dirty="0" err="1" smtClean="0">
                          <a:solidFill>
                            <a:schemeClr val="tx1"/>
                          </a:solidFill>
                        </a:rPr>
                        <a:t>c,e</a:t>
                      </a:r>
                      <a:endParaRPr lang="de-DE" b="0" dirty="0">
                        <a:solidFill>
                          <a:schemeClr val="tx1"/>
                        </a:solidFill>
                      </a:endParaRPr>
                    </a:p>
                  </a:txBody>
                  <a:tcPr/>
                </a:tc>
              </a:tr>
            </a:tbl>
          </a:graphicData>
        </a:graphic>
      </p:graphicFrame>
      <p:sp>
        <p:nvSpPr>
          <p:cNvPr id="11" name="Rechteck 10"/>
          <p:cNvSpPr/>
          <p:nvPr/>
        </p:nvSpPr>
        <p:spPr>
          <a:xfrm>
            <a:off x="395536" y="4216489"/>
            <a:ext cx="7924800" cy="1869743"/>
          </a:xfrm>
          <a:prstGeom prst="rect">
            <a:avLst/>
          </a:prstGeom>
        </p:spPr>
        <p:txBody>
          <a:bodyPr wrap="square">
            <a:spAutoFit/>
          </a:bodyPr>
          <a:lstStyle/>
          <a:p>
            <a:pPr>
              <a:spcAft>
                <a:spcPts val="0"/>
              </a:spcAft>
            </a:pPr>
            <a:r>
              <a:rPr lang="en-US" sz="1050" b="1" dirty="0" smtClean="0">
                <a:latin typeface="Times New Roman" charset="0"/>
                <a:ea typeface="Times New Roman" charset="0"/>
              </a:rPr>
              <a:t>Topics (time spent in weeks):</a:t>
            </a:r>
            <a:endParaRPr lang="de-DE" sz="1050" dirty="0" smtClean="0">
              <a:latin typeface="Times New Roman" charset="0"/>
              <a:ea typeface="Times New Roman" charset="0"/>
            </a:endParaRPr>
          </a:p>
          <a:p>
            <a:pPr>
              <a:spcAft>
                <a:spcPts val="0"/>
              </a:spcAft>
            </a:pPr>
            <a:r>
              <a:rPr lang="en-US" sz="1050" dirty="0" smtClean="0">
                <a:latin typeface="Times New Roman" charset="0"/>
                <a:ea typeface="Times New Roman" charset="0"/>
              </a:rPr>
              <a:t>1</a:t>
            </a:r>
            <a:r>
              <a:rPr lang="en-US" sz="1050" dirty="0">
                <a:latin typeface="Times New Roman" charset="0"/>
                <a:ea typeface="Times New Roman" charset="0"/>
              </a:rPr>
              <a:t>. Introductory concepts and definitions (1)</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2. Energy, energy transfer, work, first law of thermodynamics for closed systems and simple cycles, zeroth law of thermodynamics (1.1)</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3. Properties of pure substances, state diagrams, thermodynamic tables, ideal gas law (1)</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4. Control volume analysis: first law of thermodynamics and applications (1.2)</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5. Second Law of Thermodynamics, Carnot cycle (0.8)</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6. Entropy, </a:t>
            </a:r>
            <a:r>
              <a:rPr lang="en-US" sz="1050" dirty="0" err="1">
                <a:latin typeface="Times New Roman" charset="0"/>
                <a:ea typeface="Times New Roman" charset="0"/>
              </a:rPr>
              <a:t>TdS</a:t>
            </a:r>
            <a:r>
              <a:rPr lang="en-US" sz="1050" dirty="0">
                <a:latin typeface="Times New Roman" charset="0"/>
                <a:ea typeface="Times New Roman" charset="0"/>
              </a:rPr>
              <a:t> equations, entropy balance for closed systems and control volumes (0.6)</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7. Isothermal, isobaric, isometric, isentropic, and </a:t>
            </a:r>
            <a:r>
              <a:rPr lang="en-US" sz="1050" dirty="0" err="1">
                <a:latin typeface="Times New Roman" charset="0"/>
                <a:ea typeface="Times New Roman" charset="0"/>
              </a:rPr>
              <a:t>polytropic</a:t>
            </a:r>
            <a:r>
              <a:rPr lang="en-US" sz="1050" dirty="0">
                <a:latin typeface="Times New Roman" charset="0"/>
                <a:ea typeface="Times New Roman" charset="0"/>
              </a:rPr>
              <a:t> processes; exergy and thermodynamic efficiencies (1.8)</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8. Humidity (0)</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9. Engine cycles, refrigeration cycles (3)</a:t>
            </a:r>
            <a:endParaRPr lang="de-DE" sz="1050" dirty="0">
              <a:latin typeface="Times New Roman" charset="0"/>
              <a:ea typeface="Times New Roman" charset="0"/>
            </a:endParaRPr>
          </a:p>
          <a:p>
            <a:pPr>
              <a:spcAft>
                <a:spcPts val="0"/>
              </a:spcAft>
            </a:pPr>
            <a:r>
              <a:rPr lang="en-US" sz="1050" dirty="0">
                <a:latin typeface="Times New Roman" charset="0"/>
                <a:ea typeface="Times New Roman" charset="0"/>
              </a:rPr>
              <a:t>10. In-class exams and labs (2)</a:t>
            </a:r>
            <a:endParaRPr lang="de-DE" sz="1050" dirty="0">
              <a:effectLst/>
              <a:latin typeface="Times New Roman" charset="0"/>
              <a:ea typeface="Times New Roman" charset="0"/>
            </a:endParaRPr>
          </a:p>
        </p:txBody>
      </p:sp>
      <p:sp>
        <p:nvSpPr>
          <p:cNvPr id="12" name="Textfeld 11"/>
          <p:cNvSpPr txBox="1"/>
          <p:nvPr/>
        </p:nvSpPr>
        <p:spPr>
          <a:xfrm>
            <a:off x="251520" y="870163"/>
            <a:ext cx="8496944" cy="523220"/>
          </a:xfrm>
          <a:prstGeom prst="rect">
            <a:avLst/>
          </a:prstGeom>
          <a:noFill/>
        </p:spPr>
        <p:txBody>
          <a:bodyPr wrap="square" rtlCol="0">
            <a:spAutoFit/>
          </a:bodyPr>
          <a:lstStyle/>
          <a:p>
            <a:pPr algn="ctr"/>
            <a:r>
              <a:rPr lang="de-DE" sz="1400" b="1" dirty="0" smtClean="0">
                <a:latin typeface="Arial" charset="0"/>
                <a:ea typeface="Arial" charset="0"/>
                <a:cs typeface="Arial" charset="0"/>
              </a:rPr>
              <a:t>Course Learning </a:t>
            </a:r>
            <a:r>
              <a:rPr lang="de-DE" sz="1400" b="1" dirty="0" err="1" smtClean="0">
                <a:latin typeface="Arial" charset="0"/>
                <a:ea typeface="Arial" charset="0"/>
                <a:cs typeface="Arial" charset="0"/>
              </a:rPr>
              <a:t>Objectives</a:t>
            </a:r>
            <a:r>
              <a:rPr lang="de-DE" sz="1400" b="1" dirty="0" smtClean="0">
                <a:latin typeface="Arial" charset="0"/>
                <a:ea typeface="Arial" charset="0"/>
                <a:cs typeface="Arial" charset="0"/>
              </a:rPr>
              <a:t> </a:t>
            </a:r>
            <a:r>
              <a:rPr lang="de-DE" sz="1400" b="1" dirty="0" err="1" smtClean="0">
                <a:latin typeface="Arial" charset="0"/>
                <a:ea typeface="Arial" charset="0"/>
                <a:cs typeface="Arial" charset="0"/>
              </a:rPr>
              <a:t>to</a:t>
            </a:r>
            <a:r>
              <a:rPr lang="de-DE" sz="1400" b="1" dirty="0" smtClean="0">
                <a:latin typeface="Arial" charset="0"/>
                <a:ea typeface="Arial" charset="0"/>
                <a:cs typeface="Arial" charset="0"/>
              </a:rPr>
              <a:t> </a:t>
            </a:r>
            <a:r>
              <a:rPr lang="de-DE" sz="1400" b="1" dirty="0" err="1" smtClean="0">
                <a:latin typeface="Arial" charset="0"/>
                <a:ea typeface="Arial" charset="0"/>
                <a:cs typeface="Arial" charset="0"/>
              </a:rPr>
              <a:t>Mapped</a:t>
            </a:r>
            <a:r>
              <a:rPr lang="de-DE" sz="1400" b="1" dirty="0" smtClean="0">
                <a:latin typeface="Arial" charset="0"/>
                <a:ea typeface="Arial" charset="0"/>
                <a:cs typeface="Arial" charset="0"/>
              </a:rPr>
              <a:t> </a:t>
            </a:r>
            <a:r>
              <a:rPr lang="de-DE" sz="1400" b="1" dirty="0" err="1" smtClean="0">
                <a:latin typeface="Arial" charset="0"/>
                <a:ea typeface="Arial" charset="0"/>
                <a:cs typeface="Arial" charset="0"/>
              </a:rPr>
              <a:t>to</a:t>
            </a:r>
            <a:r>
              <a:rPr lang="de-DE" sz="1400" b="1" dirty="0" smtClean="0">
                <a:latin typeface="Arial" charset="0"/>
                <a:ea typeface="Arial" charset="0"/>
                <a:cs typeface="Arial" charset="0"/>
              </a:rPr>
              <a:t> </a:t>
            </a:r>
            <a:r>
              <a:rPr lang="de-DE" sz="1400" b="1" dirty="0" err="1" smtClean="0">
                <a:latin typeface="Arial" charset="0"/>
                <a:ea typeface="Arial" charset="0"/>
                <a:cs typeface="Arial" charset="0"/>
              </a:rPr>
              <a:t>Program</a:t>
            </a:r>
            <a:r>
              <a:rPr lang="de-DE" sz="1400" b="1" dirty="0" smtClean="0">
                <a:latin typeface="Arial" charset="0"/>
                <a:ea typeface="Arial" charset="0"/>
                <a:cs typeface="Arial" charset="0"/>
              </a:rPr>
              <a:t> Learning Outcomes </a:t>
            </a:r>
          </a:p>
          <a:p>
            <a:pPr algn="ctr"/>
            <a:r>
              <a:rPr lang="mr-IN" sz="1400" b="1" dirty="0" smtClean="0">
                <a:latin typeface="Arial" charset="0"/>
                <a:ea typeface="Arial" charset="0"/>
                <a:cs typeface="Arial" charset="0"/>
              </a:rPr>
              <a:t>–</a:t>
            </a:r>
            <a:r>
              <a:rPr lang="de-DE" sz="1400" b="1" dirty="0" smtClean="0">
                <a:latin typeface="Arial" charset="0"/>
                <a:ea typeface="Arial" charset="0"/>
                <a:cs typeface="Arial" charset="0"/>
              </a:rPr>
              <a:t> ENG ME 304@ BUSA Dresden</a:t>
            </a:r>
            <a:endParaRPr lang="de-DE" sz="1400" b="1" dirty="0">
              <a:latin typeface="Arial" charset="0"/>
              <a:ea typeface="Arial" charset="0"/>
              <a:cs typeface="Arial" charset="0"/>
            </a:endParaRPr>
          </a:p>
        </p:txBody>
      </p:sp>
      <p:graphicFrame>
        <p:nvGraphicFramePr>
          <p:cNvPr id="2" name="Tabelle 1"/>
          <p:cNvGraphicFramePr>
            <a:graphicFrameLocks noGrp="1"/>
          </p:cNvGraphicFramePr>
          <p:nvPr>
            <p:extLst>
              <p:ext uri="{D42A27DB-BD31-4B8C-83A1-F6EECF244321}">
                <p14:modId xmlns:p14="http://schemas.microsoft.com/office/powerpoint/2010/main" val="461320978"/>
              </p:ext>
            </p:extLst>
          </p:nvPr>
        </p:nvGraphicFramePr>
        <p:xfrm>
          <a:off x="409352" y="2936329"/>
          <a:ext cx="6178872" cy="1651000"/>
        </p:xfrm>
        <a:graphic>
          <a:graphicData uri="http://schemas.openxmlformats.org/drawingml/2006/table">
            <a:tbl>
              <a:tblPr firstRow="1" bandRow="1">
                <a:tableStyleId>{5C22544A-7EE6-4342-B048-85BDC9FD1C3A}</a:tableStyleId>
              </a:tblPr>
              <a:tblGrid>
                <a:gridCol w="1858392"/>
                <a:gridCol w="1381968"/>
                <a:gridCol w="1080120"/>
                <a:gridCol w="936104"/>
                <a:gridCol w="922288"/>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smtClean="0">
                          <a:solidFill>
                            <a:srgbClr val="4D4D4D"/>
                          </a:solidFill>
                        </a:rPr>
                        <a:t>Course:</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smtClean="0">
                          <a:solidFill>
                            <a:srgbClr val="4D4D4D"/>
                          </a:solidFill>
                        </a:rPr>
                        <a:t>1,2</a:t>
                      </a:r>
                    </a:p>
                    <a:p>
                      <a:endParaRPr lang="de-DE" dirty="0">
                        <a:solidFill>
                          <a:srgbClr val="4D4D4D"/>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smtClean="0">
                          <a:solidFill>
                            <a:srgbClr val="4D4D4D"/>
                          </a:solidFill>
                        </a:rPr>
                        <a:t>1,3,4,5,6</a:t>
                      </a:r>
                    </a:p>
                    <a:p>
                      <a:endParaRPr lang="de-DE" dirty="0">
                        <a:solidFill>
                          <a:srgbClr val="4D4D4D"/>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smtClean="0">
                          <a:solidFill>
                            <a:srgbClr val="4D4D4D"/>
                          </a:solidFill>
                        </a:rPr>
                        <a:t>1,3,4,5</a:t>
                      </a:r>
                    </a:p>
                    <a:p>
                      <a:endParaRPr lang="de-DE" dirty="0">
                        <a:solidFill>
                          <a:srgbClr val="4D4D4D"/>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dirty="0" smtClean="0">
                          <a:solidFill>
                            <a:srgbClr val="4D4D4D"/>
                          </a:solidFill>
                        </a:rPr>
                        <a:t>6</a:t>
                      </a:r>
                    </a:p>
                    <a:p>
                      <a:endParaRPr lang="de-DE" dirty="0">
                        <a:solidFill>
                          <a:srgbClr val="4D4D4D"/>
                        </a:solidFill>
                      </a:endParaRPr>
                    </a:p>
                  </a:txBody>
                  <a:tcPr/>
                </a:tc>
              </a:tr>
              <a:tr h="370840">
                <a:tc>
                  <a:txBody>
                    <a:bodyPr/>
                    <a:lstStyle/>
                    <a:p>
                      <a:r>
                        <a:rPr lang="de-DE" dirty="0" smtClean="0"/>
                        <a:t>%</a:t>
                      </a:r>
                      <a:endParaRPr lang="de-DE" dirty="0"/>
                    </a:p>
                  </a:txBody>
                  <a:tcPr/>
                </a:tc>
                <a:tc>
                  <a:txBody>
                    <a:bodyPr/>
                    <a:lstStyle/>
                    <a:p>
                      <a:pPr algn="ctr"/>
                      <a:r>
                        <a:rPr lang="de-DE" dirty="0" smtClean="0"/>
                        <a:t>100</a:t>
                      </a:r>
                      <a:endParaRPr lang="de-DE" dirty="0"/>
                    </a:p>
                  </a:txBody>
                  <a:tcPr/>
                </a:tc>
                <a:tc>
                  <a:txBody>
                    <a:bodyPr/>
                    <a:lstStyle/>
                    <a:p>
                      <a:pPr algn="ctr"/>
                      <a:r>
                        <a:rPr lang="de-DE" dirty="0" smtClean="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dirty="0" smtClean="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mtClean="0"/>
                        <a:t>100+</a:t>
                      </a:r>
                      <a:endParaRPr lang="de-DE"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err="1" smtClean="0"/>
                        <a:t>Program</a:t>
                      </a:r>
                      <a:r>
                        <a:rPr lang="de-DE" dirty="0" smtClean="0"/>
                        <a:t>:</a:t>
                      </a:r>
                    </a:p>
                    <a:p>
                      <a:endParaRPr lang="de-DE" dirty="0"/>
                    </a:p>
                  </a:txBody>
                  <a:tcPr/>
                </a:tc>
                <a:tc>
                  <a:txBody>
                    <a:bodyPr/>
                    <a:lstStyle/>
                    <a:p>
                      <a:pPr algn="ctr"/>
                      <a:r>
                        <a:rPr lang="de-DE" dirty="0" smtClean="0"/>
                        <a:t>b</a:t>
                      </a:r>
                      <a:endParaRPr lang="de-DE" dirty="0"/>
                    </a:p>
                  </a:txBody>
                  <a:tcPr/>
                </a:tc>
                <a:tc>
                  <a:txBody>
                    <a:bodyPr/>
                    <a:lstStyle/>
                    <a:p>
                      <a:pPr algn="ctr"/>
                      <a:r>
                        <a:rPr lang="de-DE" dirty="0" smtClean="0"/>
                        <a:t>c</a:t>
                      </a:r>
                      <a:endParaRPr lang="de-DE"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dirty="0" smtClean="0"/>
                        <a:t>d</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dirty="0" err="1" smtClean="0"/>
                        <a:t>e</a:t>
                      </a:r>
                      <a:endParaRPr lang="de-DE" dirty="0" smtClean="0"/>
                    </a:p>
                  </a:txBody>
                  <a:tcPr/>
                </a:tc>
              </a:tr>
            </a:tbl>
          </a:graphicData>
        </a:graphic>
      </p:graphicFrame>
    </p:spTree>
    <p:extLst>
      <p:ext uri="{BB962C8B-B14F-4D97-AF65-F5344CB8AC3E}">
        <p14:creationId xmlns:p14="http://schemas.microsoft.com/office/powerpoint/2010/main" val="95100986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solidFill>
                  <a:srgbClr val="FF0000"/>
                </a:solidFill>
              </a:rPr>
              <a:t>The </a:t>
            </a:r>
            <a:r>
              <a:rPr lang="de-DE" b="1" dirty="0" err="1" smtClean="0">
                <a:solidFill>
                  <a:srgbClr val="FF0000"/>
                </a:solidFill>
              </a:rPr>
              <a:t>Lessons</a:t>
            </a:r>
            <a:r>
              <a:rPr lang="de-DE" b="1" dirty="0" smtClean="0">
                <a:solidFill>
                  <a:srgbClr val="FF0000"/>
                </a:solidFill>
              </a:rPr>
              <a:t> </a:t>
            </a:r>
            <a:r>
              <a:rPr lang="de-DE" b="1" dirty="0" err="1" smtClean="0">
                <a:solidFill>
                  <a:srgbClr val="FF0000"/>
                </a:solidFill>
              </a:rPr>
              <a:t>Learned</a:t>
            </a:r>
            <a:endParaRPr lang="de-DE" b="1" dirty="0">
              <a:solidFill>
                <a:srgbClr val="FF0000"/>
              </a:solidFill>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154202170"/>
              </p:ext>
            </p:extLst>
          </p:nvPr>
        </p:nvGraphicFramePr>
        <p:xfrm>
          <a:off x="611560" y="1828800"/>
          <a:ext cx="7922840" cy="832984"/>
        </p:xfrm>
        <a:graphic>
          <a:graphicData uri="http://schemas.openxmlformats.org/drawingml/2006/table">
            <a:tbl>
              <a:tblPr firstRow="1" bandRow="1">
                <a:tableStyleId>{5C22544A-7EE6-4342-B048-85BDC9FD1C3A}</a:tableStyleId>
              </a:tblPr>
              <a:tblGrid>
                <a:gridCol w="3960440"/>
                <a:gridCol w="3962400"/>
              </a:tblGrid>
              <a:tr h="416492">
                <a:tc>
                  <a:txBody>
                    <a:bodyPr/>
                    <a:lstStyle/>
                    <a:p>
                      <a:r>
                        <a:rPr lang="de-DE" dirty="0" smtClean="0">
                          <a:solidFill>
                            <a:srgbClr val="4D4D4D"/>
                          </a:solidFill>
                        </a:rPr>
                        <a:t>Advantages</a:t>
                      </a:r>
                      <a:endParaRPr lang="de-DE" dirty="0">
                        <a:solidFill>
                          <a:srgbClr val="4D4D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dirty="0" err="1" smtClean="0">
                          <a:solidFill>
                            <a:srgbClr val="4D4D4D"/>
                          </a:solidFill>
                        </a:rPr>
                        <a:t>Disadvantages</a:t>
                      </a:r>
                      <a:endParaRPr lang="de-DE" dirty="0">
                        <a:solidFill>
                          <a:srgbClr val="4D4D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492">
                <a:tc gridSpan="2">
                  <a:txBody>
                    <a:bodyPr/>
                    <a:lstStyle/>
                    <a:p>
                      <a:pPr algn="ctr"/>
                      <a:r>
                        <a:rPr lang="de-DE" b="1" dirty="0" err="1" smtClean="0">
                          <a:solidFill>
                            <a:srgbClr val="4D4D4D"/>
                          </a:solidFill>
                        </a:rPr>
                        <a:t>of</a:t>
                      </a:r>
                      <a:r>
                        <a:rPr lang="de-DE" b="1" dirty="0" smtClean="0">
                          <a:solidFill>
                            <a:srgbClr val="4D4D4D"/>
                          </a:solidFill>
                        </a:rPr>
                        <a:t> </a:t>
                      </a:r>
                      <a:r>
                        <a:rPr lang="de-DE" b="1" dirty="0" err="1" smtClean="0">
                          <a:solidFill>
                            <a:srgbClr val="4D4D4D"/>
                          </a:solidFill>
                        </a:rPr>
                        <a:t>direct</a:t>
                      </a:r>
                      <a:r>
                        <a:rPr lang="de-DE" b="1" dirty="0" smtClean="0">
                          <a:solidFill>
                            <a:srgbClr val="4D4D4D"/>
                          </a:solidFill>
                        </a:rPr>
                        <a:t> </a:t>
                      </a:r>
                      <a:r>
                        <a:rPr lang="de-DE" b="1" dirty="0" err="1" smtClean="0">
                          <a:solidFill>
                            <a:srgbClr val="4D4D4D"/>
                          </a:solidFill>
                        </a:rPr>
                        <a:t>learning</a:t>
                      </a:r>
                      <a:r>
                        <a:rPr lang="de-DE" b="1" dirty="0" smtClean="0">
                          <a:solidFill>
                            <a:srgbClr val="4D4D4D"/>
                          </a:solidFill>
                        </a:rPr>
                        <a:t> </a:t>
                      </a:r>
                      <a:r>
                        <a:rPr lang="de-DE" b="1" dirty="0" err="1" smtClean="0">
                          <a:solidFill>
                            <a:srgbClr val="4D4D4D"/>
                          </a:solidFill>
                        </a:rPr>
                        <a:t>outcomes</a:t>
                      </a:r>
                      <a:r>
                        <a:rPr lang="de-DE" b="1" dirty="0" smtClean="0">
                          <a:solidFill>
                            <a:srgbClr val="4D4D4D"/>
                          </a:solidFill>
                        </a:rPr>
                        <a:t> </a:t>
                      </a:r>
                      <a:r>
                        <a:rPr lang="de-DE" b="1" dirty="0" err="1" smtClean="0">
                          <a:solidFill>
                            <a:srgbClr val="4D4D4D"/>
                          </a:solidFill>
                        </a:rPr>
                        <a:t>assessment</a:t>
                      </a:r>
                      <a:endParaRPr lang="de-DE" b="1" dirty="0">
                        <a:solidFill>
                          <a:srgbClr val="4D4D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DE" dirty="0"/>
                    </a:p>
                  </a:txBody>
                  <a:tcPr/>
                </a:tc>
              </a:tr>
            </a:tbl>
          </a:graphicData>
        </a:graphic>
      </p:graphicFrame>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
        <p:nvSpPr>
          <p:cNvPr id="6" name="Textfeld 5"/>
          <p:cNvSpPr txBox="1"/>
          <p:nvPr/>
        </p:nvSpPr>
        <p:spPr>
          <a:xfrm>
            <a:off x="609600" y="2996952"/>
            <a:ext cx="7924800" cy="461665"/>
          </a:xfrm>
          <a:prstGeom prst="rect">
            <a:avLst/>
          </a:prstGeom>
          <a:noFill/>
        </p:spPr>
        <p:txBody>
          <a:bodyPr wrap="square" rtlCol="0">
            <a:spAutoFit/>
          </a:bodyPr>
          <a:lstStyle/>
          <a:p>
            <a:endParaRPr lang="de-DE"/>
          </a:p>
        </p:txBody>
      </p:sp>
      <p:graphicFrame>
        <p:nvGraphicFramePr>
          <p:cNvPr id="7" name="Tabelle 6"/>
          <p:cNvGraphicFramePr>
            <a:graphicFrameLocks noGrp="1"/>
          </p:cNvGraphicFramePr>
          <p:nvPr>
            <p:extLst>
              <p:ext uri="{D42A27DB-BD31-4B8C-83A1-F6EECF244321}">
                <p14:modId xmlns:p14="http://schemas.microsoft.com/office/powerpoint/2010/main" val="1562300700"/>
              </p:ext>
            </p:extLst>
          </p:nvPr>
        </p:nvGraphicFramePr>
        <p:xfrm>
          <a:off x="609600" y="2890624"/>
          <a:ext cx="7924800" cy="2286000"/>
        </p:xfrm>
        <a:graphic>
          <a:graphicData uri="http://schemas.openxmlformats.org/drawingml/2006/table">
            <a:tbl>
              <a:tblPr firstRow="1" bandRow="1">
                <a:tableStyleId>{5C22544A-7EE6-4342-B048-85BDC9FD1C3A}</a:tableStyleId>
              </a:tblPr>
              <a:tblGrid>
                <a:gridCol w="3962400"/>
                <a:gridCol w="3962400"/>
              </a:tblGrid>
              <a:tr h="139040">
                <a:tc>
                  <a:txBody>
                    <a:bodyPr/>
                    <a:lstStyle/>
                    <a:p>
                      <a:r>
                        <a:rPr lang="de-DE" sz="1800" kern="1200" dirty="0" err="1" smtClean="0">
                          <a:solidFill>
                            <a:schemeClr val="dk1"/>
                          </a:solidFill>
                          <a:effectLst/>
                          <a:latin typeface="+mn-lt"/>
                          <a:ea typeface="+mn-ea"/>
                          <a:cs typeface="+mn-cs"/>
                        </a:rPr>
                        <a:t>Rubrics</a:t>
                      </a:r>
                      <a:r>
                        <a:rPr lang="de-DE" sz="1800" kern="1200" baseline="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make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it</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easier</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to</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refer</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course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outcomes</a:t>
                      </a:r>
                      <a:r>
                        <a:rPr lang="de-DE" sz="1800" kern="1200" dirty="0" smtClean="0">
                          <a:solidFill>
                            <a:schemeClr val="dk1"/>
                          </a:solidFill>
                          <a:effectLst/>
                          <a:latin typeface="+mn-lt"/>
                          <a:ea typeface="+mn-ea"/>
                          <a:cs typeface="+mn-cs"/>
                        </a:rPr>
                        <a:t> back </a:t>
                      </a:r>
                      <a:r>
                        <a:rPr lang="de-DE" sz="1800" kern="1200" dirty="0" err="1" smtClean="0">
                          <a:solidFill>
                            <a:schemeClr val="dk1"/>
                          </a:solidFill>
                          <a:effectLst/>
                          <a:latin typeface="+mn-lt"/>
                          <a:ea typeface="+mn-ea"/>
                          <a:cs typeface="+mn-cs"/>
                        </a:rPr>
                        <a:t>to</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program</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level</a:t>
                      </a:r>
                      <a:r>
                        <a:rPr lang="de-DE" dirty="0" smtClean="0">
                          <a:effectLst/>
                        </a:rPr>
                        <a:t> </a:t>
                      </a:r>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800" kern="1200" dirty="0" err="1" smtClean="0">
                          <a:solidFill>
                            <a:schemeClr val="dk1"/>
                          </a:solidFill>
                          <a:effectLst/>
                          <a:latin typeface="+mn-lt"/>
                          <a:ea typeface="+mn-ea"/>
                          <a:cs typeface="+mn-cs"/>
                        </a:rPr>
                        <a:t>Rubrics</a:t>
                      </a:r>
                      <a:r>
                        <a:rPr lang="de-DE" sz="1800" kern="1200" dirty="0" smtClean="0">
                          <a:solidFill>
                            <a:schemeClr val="dk1"/>
                          </a:solidFill>
                          <a:effectLst/>
                          <a:latin typeface="+mn-lt"/>
                          <a:ea typeface="+mn-ea"/>
                          <a:cs typeface="+mn-cs"/>
                        </a:rPr>
                        <a:t> do not </a:t>
                      </a:r>
                      <a:r>
                        <a:rPr lang="de-DE" sz="1800" kern="1200" dirty="0" err="1" smtClean="0">
                          <a:solidFill>
                            <a:schemeClr val="dk1"/>
                          </a:solidFill>
                          <a:effectLst/>
                          <a:latin typeface="+mn-lt"/>
                          <a:ea typeface="+mn-ea"/>
                          <a:cs typeface="+mn-cs"/>
                        </a:rPr>
                        <a:t>allow</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us</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to</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receive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any</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information</a:t>
                      </a:r>
                      <a:r>
                        <a:rPr lang="de-DE" sz="1800" kern="1200" dirty="0" smtClean="0">
                          <a:solidFill>
                            <a:schemeClr val="dk1"/>
                          </a:solidFill>
                          <a:effectLst/>
                          <a:latin typeface="+mn-lt"/>
                          <a:ea typeface="+mn-ea"/>
                          <a:cs typeface="+mn-cs"/>
                        </a:rPr>
                        <a:t> on </a:t>
                      </a:r>
                    </a:p>
                    <a:p>
                      <a:pPr marL="285750" indent="-285750">
                        <a:buFont typeface="Arial" charset="0"/>
                        <a:buChar char="•"/>
                      </a:pPr>
                      <a:r>
                        <a:rPr lang="de-DE" sz="1800" kern="1200" dirty="0" err="1" smtClean="0">
                          <a:solidFill>
                            <a:schemeClr val="dk1"/>
                          </a:solidFill>
                          <a:effectLst/>
                          <a:latin typeface="+mn-lt"/>
                          <a:ea typeface="+mn-ea"/>
                          <a:cs typeface="+mn-cs"/>
                        </a:rPr>
                        <a:t>how</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students</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themselves</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had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experienced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their</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learning</a:t>
                      </a:r>
                      <a:r>
                        <a:rPr lang="de-DE" sz="1800" kern="1200" dirty="0" smtClean="0">
                          <a:solidFill>
                            <a:schemeClr val="dk1"/>
                          </a:solidFill>
                          <a:effectLst/>
                          <a:latin typeface="+mn-lt"/>
                          <a:ea typeface="+mn-ea"/>
                          <a:cs typeface="+mn-cs"/>
                        </a:rPr>
                        <a:t>, </a:t>
                      </a:r>
                    </a:p>
                    <a:p>
                      <a:pPr marL="285750" indent="-285750">
                        <a:buFont typeface="Arial" charset="0"/>
                        <a:buChar char="•"/>
                      </a:pPr>
                      <a:r>
                        <a:rPr lang="de-DE" sz="1800" kern="1200" dirty="0" err="1" smtClean="0">
                          <a:solidFill>
                            <a:schemeClr val="dk1"/>
                          </a:solidFill>
                          <a:effectLst/>
                          <a:latin typeface="+mn-lt"/>
                          <a:ea typeface="+mn-ea"/>
                          <a:cs typeface="+mn-cs"/>
                        </a:rPr>
                        <a:t>what</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they</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had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perceived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as</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particularly</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challenging</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and</a:t>
                      </a:r>
                      <a:r>
                        <a:rPr lang="de-DE" sz="1800" kern="1200" dirty="0" smtClean="0">
                          <a:solidFill>
                            <a:schemeClr val="dk1"/>
                          </a:solidFill>
                          <a:effectLst/>
                          <a:latin typeface="+mn-lt"/>
                          <a:ea typeface="+mn-ea"/>
                          <a:cs typeface="+mn-cs"/>
                        </a:rPr>
                        <a:t> </a:t>
                      </a:r>
                    </a:p>
                    <a:p>
                      <a:pPr marL="285750" indent="-285750">
                        <a:buFont typeface="Arial" charset="0"/>
                        <a:buChar char="•"/>
                      </a:pPr>
                      <a:r>
                        <a:rPr lang="de-DE" sz="1800" kern="1200" dirty="0" err="1" smtClean="0">
                          <a:solidFill>
                            <a:schemeClr val="dk1"/>
                          </a:solidFill>
                          <a:effectLst/>
                          <a:latin typeface="+mn-lt"/>
                          <a:ea typeface="+mn-ea"/>
                          <a:cs typeface="+mn-cs"/>
                        </a:rPr>
                        <a:t>what</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they</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felt</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had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helped</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them</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along</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the</a:t>
                      </a:r>
                      <a:r>
                        <a:rPr lang="de-DE" sz="1800" kern="1200" dirty="0" smtClean="0">
                          <a:solidFill>
                            <a:schemeClr val="dk1"/>
                          </a:solidFill>
                          <a:effectLst/>
                          <a:latin typeface="+mn-lt"/>
                          <a:ea typeface="+mn-ea"/>
                          <a:cs typeface="+mn-cs"/>
                        </a:rPr>
                        <a:t> </a:t>
                      </a:r>
                      <a:r>
                        <a:rPr lang="de-DE" sz="1800" kern="1200" dirty="0" err="1" smtClean="0">
                          <a:solidFill>
                            <a:schemeClr val="dk1"/>
                          </a:solidFill>
                          <a:effectLst/>
                          <a:latin typeface="+mn-lt"/>
                          <a:ea typeface="+mn-ea"/>
                          <a:cs typeface="+mn-cs"/>
                        </a:rPr>
                        <a:t>course</a:t>
                      </a:r>
                      <a:r>
                        <a:rPr lang="de-DE" sz="1800" kern="1200" dirty="0" smtClean="0">
                          <a:solidFill>
                            <a:schemeClr val="dk1"/>
                          </a:solidFill>
                          <a:effectLst/>
                          <a:latin typeface="+mn-lt"/>
                          <a:ea typeface="+mn-ea"/>
                          <a:cs typeface="+mn-cs"/>
                        </a:rPr>
                        <a:t>. </a:t>
                      </a:r>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95944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err="1" smtClean="0">
                <a:solidFill>
                  <a:srgbClr val="FF0000"/>
                </a:solidFill>
              </a:rPr>
              <a:t>Perspectives</a:t>
            </a:r>
            <a:endParaRPr lang="de-DE" b="1" dirty="0">
              <a:solidFill>
                <a:srgbClr val="FF0000"/>
              </a:solidFill>
            </a:endParaRPr>
          </a:p>
        </p:txBody>
      </p:sp>
      <p:sp>
        <p:nvSpPr>
          <p:cNvPr id="3" name="Inhaltsplatzhalter 2"/>
          <p:cNvSpPr>
            <a:spLocks noGrp="1"/>
          </p:cNvSpPr>
          <p:nvPr>
            <p:ph idx="1"/>
          </p:nvPr>
        </p:nvSpPr>
        <p:spPr/>
        <p:txBody>
          <a:bodyPr/>
          <a:lstStyle/>
          <a:p>
            <a:r>
              <a:rPr lang="de-DE" dirty="0" smtClean="0"/>
              <a:t>Working </a:t>
            </a:r>
            <a:r>
              <a:rPr lang="de-DE" dirty="0" err="1" smtClean="0"/>
              <a:t>alongside</a:t>
            </a:r>
            <a:r>
              <a:rPr lang="de-DE" dirty="0" smtClean="0"/>
              <a:t> </a:t>
            </a:r>
            <a:r>
              <a:rPr lang="de-DE" dirty="0" err="1" smtClean="0"/>
              <a:t>our</a:t>
            </a:r>
            <a:r>
              <a:rPr lang="de-DE" dirty="0" smtClean="0"/>
              <a:t> </a:t>
            </a:r>
            <a:r>
              <a:rPr lang="de-DE" dirty="0" err="1" smtClean="0"/>
              <a:t>colleagues</a:t>
            </a:r>
            <a:r>
              <a:rPr lang="de-DE" dirty="0" smtClean="0"/>
              <a:t> at BU on </a:t>
            </a:r>
            <a:r>
              <a:rPr lang="de-DE" dirty="0" err="1" smtClean="0"/>
              <a:t>the</a:t>
            </a:r>
            <a:r>
              <a:rPr lang="de-DE" dirty="0" smtClean="0"/>
              <a:t> </a:t>
            </a:r>
            <a:r>
              <a:rPr lang="de-DE" dirty="0" err="1" smtClean="0"/>
              <a:t>revision</a:t>
            </a:r>
            <a:r>
              <a:rPr lang="de-DE" dirty="0" smtClean="0"/>
              <a:t> </a:t>
            </a:r>
            <a:r>
              <a:rPr lang="de-DE" dirty="0" err="1" smtClean="0"/>
              <a:t>of</a:t>
            </a:r>
            <a:r>
              <a:rPr lang="de-DE" dirty="0" smtClean="0"/>
              <a:t> </a:t>
            </a:r>
            <a:r>
              <a:rPr lang="de-DE" dirty="0" err="1" smtClean="0"/>
              <a:t>course</a:t>
            </a:r>
            <a:r>
              <a:rPr lang="de-DE" dirty="0" smtClean="0"/>
              <a:t> </a:t>
            </a:r>
            <a:r>
              <a:rPr lang="de-DE" dirty="0" err="1"/>
              <a:t>evaluations</a:t>
            </a:r>
            <a:r>
              <a:rPr lang="de-DE" dirty="0"/>
              <a:t> </a:t>
            </a:r>
            <a:r>
              <a:rPr lang="de-DE" dirty="0" err="1" smtClean="0"/>
              <a:t>to</a:t>
            </a:r>
            <a:r>
              <a:rPr lang="de-DE" dirty="0" smtClean="0"/>
              <a:t> </a:t>
            </a:r>
            <a:r>
              <a:rPr lang="de-DE" dirty="0" err="1" smtClean="0"/>
              <a:t>carefully</a:t>
            </a:r>
            <a:r>
              <a:rPr lang="de-DE" dirty="0" smtClean="0"/>
              <a:t> </a:t>
            </a:r>
            <a:r>
              <a:rPr lang="de-DE" dirty="0" err="1" smtClean="0"/>
              <a:t>craft</a:t>
            </a:r>
            <a:r>
              <a:rPr lang="de-DE" dirty="0" smtClean="0"/>
              <a:t> </a:t>
            </a:r>
            <a:r>
              <a:rPr lang="de-DE" dirty="0" err="1" smtClean="0"/>
              <a:t>reflective</a:t>
            </a:r>
            <a:r>
              <a:rPr lang="de-DE" dirty="0" smtClean="0"/>
              <a:t> </a:t>
            </a:r>
            <a:r>
              <a:rPr lang="de-DE" dirty="0" err="1" smtClean="0"/>
              <a:t>questions</a:t>
            </a:r>
            <a:r>
              <a:rPr lang="de-DE" dirty="0" smtClean="0"/>
              <a:t> </a:t>
            </a:r>
            <a:r>
              <a:rPr lang="de-DE" smtClean="0"/>
              <a:t>regarding </a:t>
            </a:r>
            <a:r>
              <a:rPr lang="de-DE" dirty="0" err="1" smtClean="0"/>
              <a:t>our</a:t>
            </a:r>
            <a:r>
              <a:rPr lang="de-DE" dirty="0" smtClean="0"/>
              <a:t> </a:t>
            </a:r>
            <a:r>
              <a:rPr lang="de-DE" dirty="0" err="1" smtClean="0"/>
              <a:t>students</a:t>
            </a:r>
            <a:r>
              <a:rPr lang="de-DE" dirty="0" smtClean="0"/>
              <a:t>´ </a:t>
            </a:r>
            <a:r>
              <a:rPr lang="de-DE" dirty="0" err="1" smtClean="0"/>
              <a:t>learning</a:t>
            </a:r>
            <a:r>
              <a:rPr lang="de-DE" dirty="0" smtClean="0"/>
              <a:t> </a:t>
            </a:r>
            <a:r>
              <a:rPr lang="de-DE" dirty="0" err="1" smtClean="0"/>
              <a:t>process</a:t>
            </a:r>
            <a:r>
              <a:rPr lang="de-DE" dirty="0" smtClean="0"/>
              <a:t> in </a:t>
            </a:r>
            <a:r>
              <a:rPr lang="de-DE" dirty="0"/>
              <a:t>a </a:t>
            </a:r>
            <a:r>
              <a:rPr lang="de-DE" dirty="0" err="1"/>
              <a:t>way</a:t>
            </a:r>
            <a:r>
              <a:rPr lang="de-DE" dirty="0"/>
              <a:t>, </a:t>
            </a:r>
            <a:r>
              <a:rPr lang="de-DE" dirty="0" err="1"/>
              <a:t>which</a:t>
            </a:r>
            <a:r>
              <a:rPr lang="de-DE" dirty="0"/>
              <a:t> will </a:t>
            </a:r>
            <a:r>
              <a:rPr lang="de-DE" dirty="0" err="1"/>
              <a:t>allow</a:t>
            </a:r>
            <a:r>
              <a:rPr lang="de-DE" dirty="0"/>
              <a:t> </a:t>
            </a:r>
            <a:r>
              <a:rPr lang="de-DE" dirty="0" err="1"/>
              <a:t>us</a:t>
            </a:r>
            <a:r>
              <a:rPr lang="de-DE" dirty="0"/>
              <a:t> </a:t>
            </a:r>
            <a:r>
              <a:rPr lang="de-DE" dirty="0" err="1"/>
              <a:t>to</a:t>
            </a:r>
            <a:r>
              <a:rPr lang="de-DE" dirty="0"/>
              <a:t> </a:t>
            </a:r>
            <a:r>
              <a:rPr lang="de-DE" dirty="0" err="1" smtClean="0"/>
              <a:t>map</a:t>
            </a:r>
            <a:r>
              <a:rPr lang="de-DE" dirty="0" smtClean="0"/>
              <a:t> </a:t>
            </a:r>
            <a:r>
              <a:rPr lang="de-DE" dirty="0" err="1" smtClean="0"/>
              <a:t>their</a:t>
            </a:r>
            <a:r>
              <a:rPr lang="de-DE" dirty="0" smtClean="0"/>
              <a:t> </a:t>
            </a:r>
            <a:r>
              <a:rPr lang="de-DE" dirty="0" err="1" smtClean="0"/>
              <a:t>anwers</a:t>
            </a:r>
            <a:r>
              <a:rPr lang="de-DE" dirty="0" smtClean="0"/>
              <a:t> </a:t>
            </a:r>
            <a:r>
              <a:rPr lang="de-DE" dirty="0" err="1" smtClean="0"/>
              <a:t>to</a:t>
            </a:r>
            <a:r>
              <a:rPr lang="de-DE" dirty="0" smtClean="0"/>
              <a:t> </a:t>
            </a:r>
            <a:r>
              <a:rPr lang="de-DE" dirty="0" err="1" smtClean="0"/>
              <a:t>our</a:t>
            </a:r>
            <a:r>
              <a:rPr lang="de-DE" dirty="0" smtClean="0"/>
              <a:t> </a:t>
            </a:r>
            <a:r>
              <a:rPr lang="de-DE" dirty="0" err="1" smtClean="0"/>
              <a:t>course</a:t>
            </a:r>
            <a:r>
              <a:rPr lang="de-DE" dirty="0" smtClean="0"/>
              <a:t> </a:t>
            </a:r>
            <a:r>
              <a:rPr lang="de-DE" dirty="0" err="1"/>
              <a:t>objectives</a:t>
            </a:r>
            <a:r>
              <a:rPr lang="de-DE" dirty="0" smtClean="0"/>
              <a:t> </a:t>
            </a:r>
            <a:r>
              <a:rPr lang="de-DE" dirty="0" err="1" smtClean="0"/>
              <a:t>and</a:t>
            </a:r>
            <a:r>
              <a:rPr lang="de-DE" dirty="0" smtClean="0"/>
              <a:t> </a:t>
            </a:r>
            <a:r>
              <a:rPr lang="de-DE" dirty="0" err="1" smtClean="0"/>
              <a:t>program</a:t>
            </a:r>
            <a:r>
              <a:rPr lang="de-DE" dirty="0" smtClean="0"/>
              <a:t> </a:t>
            </a:r>
            <a:r>
              <a:rPr lang="de-DE" dirty="0" err="1" smtClean="0"/>
              <a:t>learning</a:t>
            </a:r>
            <a:r>
              <a:rPr lang="de-DE" dirty="0" smtClean="0"/>
              <a:t> </a:t>
            </a:r>
            <a:r>
              <a:rPr lang="de-DE" dirty="0" err="1" smtClean="0"/>
              <a:t>outcomes</a:t>
            </a:r>
            <a:r>
              <a:rPr lang="de-DE" dirty="0" smtClean="0"/>
              <a:t>. </a:t>
            </a:r>
            <a:endParaRPr lang="de-DE" dirty="0"/>
          </a:p>
        </p:txBody>
      </p:sp>
      <p:sp>
        <p:nvSpPr>
          <p:cNvPr id="4" name="Fußzeilenplatzhalter 3"/>
          <p:cNvSpPr>
            <a:spLocks noGrp="1"/>
          </p:cNvSpPr>
          <p:nvPr>
            <p:ph type="ftr" sz="quarter" idx="10"/>
          </p:nvPr>
        </p:nvSpPr>
        <p:spPr/>
        <p:txBody>
          <a:bodyPr/>
          <a:lstStyle/>
          <a:p>
            <a:r>
              <a:rPr lang="en-US" dirty="0" smtClean="0"/>
              <a:t>Silke Fimmel, Director, Boston University Dresden Programs</a:t>
            </a:r>
            <a:endParaRPr lang="en-US" dirty="0"/>
          </a:p>
        </p:txBody>
      </p:sp>
    </p:spTree>
    <p:extLst>
      <p:ext uri="{BB962C8B-B14F-4D97-AF65-F5344CB8AC3E}">
        <p14:creationId xmlns:p14="http://schemas.microsoft.com/office/powerpoint/2010/main" val="791726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228600"/>
            <a:ext cx="7924800" cy="685800"/>
          </a:xfrm>
        </p:spPr>
        <p:txBody>
          <a:bodyPr/>
          <a:lstStyle/>
          <a:p>
            <a:r>
              <a:rPr lang="en-US" b="1" dirty="0"/>
              <a:t> </a:t>
            </a:r>
            <a:endParaRPr lang="en-US" dirty="0">
              <a:solidFill>
                <a:srgbClr val="CC0000"/>
              </a:solidFill>
            </a:endParaRPr>
          </a:p>
        </p:txBody>
      </p:sp>
      <p:sp>
        <p:nvSpPr>
          <p:cNvPr id="5123" name="Rectangle 3"/>
          <p:cNvSpPr>
            <a:spLocks noGrp="1" noChangeArrowheads="1"/>
          </p:cNvSpPr>
          <p:nvPr>
            <p:ph type="body" idx="4294967295"/>
          </p:nvPr>
        </p:nvSpPr>
        <p:spPr>
          <a:xfrm>
            <a:off x="539552" y="4293096"/>
            <a:ext cx="7924800" cy="2160240"/>
          </a:xfrm>
        </p:spPr>
        <p:txBody>
          <a:bodyPr/>
          <a:lstStyle/>
          <a:p>
            <a:pPr marL="0" indent="0" algn="ctr">
              <a:lnSpc>
                <a:spcPct val="90000"/>
              </a:lnSpc>
              <a:buClr>
                <a:srgbClr val="CC0000"/>
              </a:buClr>
              <a:buNone/>
            </a:pPr>
            <a:r>
              <a:rPr lang="en-US" b="1" i="1" dirty="0" smtClean="0">
                <a:solidFill>
                  <a:schemeClr val="bg1"/>
                </a:solidFill>
              </a:rPr>
              <a:t>“</a:t>
            </a:r>
            <a:r>
              <a:rPr lang="en-US" b="1" i="1" dirty="0">
                <a:solidFill>
                  <a:schemeClr val="bg1"/>
                </a:solidFill>
              </a:rPr>
              <a:t>The whole of life, from the moment you are born to the moment you die, is a process of learning.” </a:t>
            </a:r>
            <a:endParaRPr lang="en-US" b="1" i="1" dirty="0" smtClean="0">
              <a:solidFill>
                <a:schemeClr val="bg1"/>
              </a:solidFill>
            </a:endParaRPr>
          </a:p>
          <a:p>
            <a:pPr marL="0" indent="0" algn="ctr">
              <a:lnSpc>
                <a:spcPct val="90000"/>
              </a:lnSpc>
              <a:buClr>
                <a:srgbClr val="CC0000"/>
              </a:buClr>
              <a:buNone/>
            </a:pPr>
            <a:endParaRPr lang="en-US" b="1" i="1" dirty="0">
              <a:solidFill>
                <a:schemeClr val="bg1"/>
              </a:solidFill>
            </a:endParaRPr>
          </a:p>
          <a:p>
            <a:pPr marL="0" indent="0" algn="ctr">
              <a:lnSpc>
                <a:spcPct val="90000"/>
              </a:lnSpc>
              <a:buClr>
                <a:srgbClr val="CC0000"/>
              </a:buClr>
              <a:buNone/>
            </a:pPr>
            <a:r>
              <a:rPr lang="en-US" b="1" i="1" dirty="0" err="1" smtClean="0">
                <a:solidFill>
                  <a:schemeClr val="bg1"/>
                </a:solidFill>
              </a:rPr>
              <a:t>Jiddu</a:t>
            </a:r>
            <a:r>
              <a:rPr lang="en-US" b="1" i="1" dirty="0" smtClean="0">
                <a:solidFill>
                  <a:schemeClr val="bg1"/>
                </a:solidFill>
              </a:rPr>
              <a:t> </a:t>
            </a:r>
            <a:r>
              <a:rPr lang="en-US" b="1" i="1" dirty="0" err="1">
                <a:solidFill>
                  <a:schemeClr val="bg1"/>
                </a:solidFill>
              </a:rPr>
              <a:t>Krishnamurti</a:t>
            </a:r>
            <a:endParaRPr lang="en-US" b="1" i="1" dirty="0">
              <a:solidFill>
                <a:schemeClr val="bg1"/>
              </a:solidFill>
            </a:endParaRPr>
          </a:p>
        </p:txBody>
      </p:sp>
    </p:spTree>
    <p:extLst>
      <p:ext uri="{BB962C8B-B14F-4D97-AF65-F5344CB8AC3E}">
        <p14:creationId xmlns:p14="http://schemas.microsoft.com/office/powerpoint/2010/main" val="86001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3048000" y="2438400"/>
            <a:ext cx="30543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de-DE" sz="3600" b="1">
                <a:solidFill>
                  <a:schemeClr val="bg1"/>
                </a:solidFill>
                <a:latin typeface="Arial" charset="0"/>
              </a:rPr>
              <a:t>THANK YOU!</a:t>
            </a:r>
          </a:p>
        </p:txBody>
      </p:sp>
      <p:sp>
        <p:nvSpPr>
          <p:cNvPr id="28677" name="Text Box 5"/>
          <p:cNvSpPr txBox="1">
            <a:spLocks noChangeArrowheads="1"/>
          </p:cNvSpPr>
          <p:nvPr/>
        </p:nvSpPr>
        <p:spPr bwMode="auto">
          <a:xfrm>
            <a:off x="3460750" y="4060825"/>
            <a:ext cx="2017713" cy="1004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de-DE" sz="1200" b="1">
                <a:solidFill>
                  <a:schemeClr val="bg1"/>
                </a:solidFill>
                <a:latin typeface="Arial" charset="0"/>
              </a:rPr>
              <a:t>Silke Fimmel</a:t>
            </a:r>
          </a:p>
          <a:p>
            <a:pPr algn="ctr"/>
            <a:r>
              <a:rPr lang="de-DE" sz="1200" b="1">
                <a:solidFill>
                  <a:schemeClr val="bg1"/>
                </a:solidFill>
                <a:latin typeface="Arial" charset="0"/>
              </a:rPr>
              <a:t>Director</a:t>
            </a:r>
          </a:p>
          <a:p>
            <a:pPr algn="ctr"/>
            <a:r>
              <a:rPr lang="de-DE" sz="1200" b="1">
                <a:solidFill>
                  <a:schemeClr val="bg1"/>
                </a:solidFill>
                <a:latin typeface="Arial" charset="0"/>
              </a:rPr>
              <a:t>BUSA Dresden Programs</a:t>
            </a:r>
          </a:p>
          <a:p>
            <a:pPr algn="ctr"/>
            <a:r>
              <a:rPr lang="de-DE" sz="1200" b="1" u="sng">
                <a:solidFill>
                  <a:schemeClr val="hlink"/>
                </a:solidFill>
                <a:latin typeface="Arial" charset="0"/>
              </a:rPr>
              <a:t>f</a:t>
            </a:r>
            <a:r>
              <a:rPr lang="de-DE" sz="1200" b="1" u="sng">
                <a:solidFill>
                  <a:schemeClr val="hlink"/>
                </a:solidFill>
                <a:latin typeface="Arial" charset="0"/>
                <a:hlinkClick r:id="rId2"/>
              </a:rPr>
              <a:t>immel@bu.edu</a:t>
            </a:r>
            <a:endParaRPr lang="de-DE" sz="1200" b="1" u="sng">
              <a:solidFill>
                <a:schemeClr val="hlink"/>
              </a:solidFill>
              <a:latin typeface="Arial" charset="0"/>
            </a:endParaRPr>
          </a:p>
          <a:p>
            <a:pPr algn="ctr"/>
            <a:r>
              <a:rPr lang="de-DE" sz="1200" b="1">
                <a:solidFill>
                  <a:schemeClr val="bg1"/>
                </a:solidFill>
                <a:latin typeface="Arial" charset="0"/>
              </a:rPr>
              <a:t>www.bu.edu/abroad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0</TotalTime>
  <Words>2417</Words>
  <Application>Microsoft Macintosh PowerPoint</Application>
  <PresentationFormat>Bildschirmpräsentation (4:3)</PresentationFormat>
  <Paragraphs>277</Paragraphs>
  <Slides>16</Slides>
  <Notes>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16</vt:i4>
      </vt:variant>
    </vt:vector>
  </HeadingPairs>
  <TitlesOfParts>
    <vt:vector size="23" baseType="lpstr">
      <vt:lpstr>Calibri</vt:lpstr>
      <vt:lpstr>Osaka</vt:lpstr>
      <vt:lpstr>Times</vt:lpstr>
      <vt:lpstr>Times New Roman</vt:lpstr>
      <vt:lpstr>Wingdings</vt:lpstr>
      <vt:lpstr>Arial</vt:lpstr>
      <vt:lpstr>Blank Presentation</vt:lpstr>
      <vt:lpstr>BU Study Abroad  Science and Engineering Program  Learning Outcomes </vt:lpstr>
      <vt:lpstr> </vt:lpstr>
      <vt:lpstr> </vt:lpstr>
      <vt:lpstr> Who and where we are…</vt:lpstr>
      <vt:lpstr> Boston University in Dresden, Germany</vt:lpstr>
      <vt:lpstr>What we did and Why</vt:lpstr>
      <vt:lpstr>How we did it</vt:lpstr>
      <vt:lpstr>PowerPoint-Präsentation</vt:lpstr>
      <vt:lpstr>PowerPoint-Präsentation</vt:lpstr>
      <vt:lpstr>PowerPoint-Präsentation</vt:lpstr>
      <vt:lpstr>PowerPoint-Präsentation</vt:lpstr>
      <vt:lpstr>PowerPoint-Präsentation</vt:lpstr>
      <vt:lpstr>The Lessons Learned</vt:lpstr>
      <vt:lpstr>Perspectives</vt:lpstr>
      <vt:lpstr> </vt:lpstr>
      <vt:lpstr>PowerPoint-Präsentation</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Fimmel, Silke</cp:lastModifiedBy>
  <cp:revision>136</cp:revision>
  <cp:lastPrinted>1904-01-01T00:00:00Z</cp:lastPrinted>
  <dcterms:created xsi:type="dcterms:W3CDTF">2008-01-28T19:49:47Z</dcterms:created>
  <dcterms:modified xsi:type="dcterms:W3CDTF">2019-03-28T22:23:12Z</dcterms:modified>
</cp:coreProperties>
</file>