
<file path=[Content_Types].xml><?xml version="1.0" encoding="utf-8"?>
<Types xmlns="http://schemas.openxmlformats.org/package/2006/content-types">
  <Default Extension="png" ContentType="image/png"/>
  <Default Extension="mov" ContentType="video/quicktime"/>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0" r:id="rId1"/>
  </p:sldMasterIdLst>
  <p:notesMasterIdLst>
    <p:notesMasterId r:id="rId18"/>
  </p:notesMasterIdLst>
  <p:sldIdLst>
    <p:sldId id="256" r:id="rId2"/>
    <p:sldId id="257" r:id="rId3"/>
    <p:sldId id="258" r:id="rId4"/>
    <p:sldId id="259" r:id="rId5"/>
    <p:sldId id="260" r:id="rId6"/>
    <p:sldId id="276" r:id="rId7"/>
    <p:sldId id="275" r:id="rId8"/>
    <p:sldId id="268" r:id="rId9"/>
    <p:sldId id="280" r:id="rId10"/>
    <p:sldId id="277" r:id="rId11"/>
    <p:sldId id="270" r:id="rId12"/>
    <p:sldId id="271" r:id="rId13"/>
    <p:sldId id="272" r:id="rId14"/>
    <p:sldId id="278" r:id="rId15"/>
    <p:sldId id="273" r:id="rId16"/>
    <p:sldId id="274" r:id="rId17"/>
  </p:sldIdLst>
  <p:sldSz cx="12192000" cy="6858000"/>
  <p:notesSz cx="6858000" cy="9144000"/>
  <p:embeddedFontLst>
    <p:embeddedFont>
      <p:font typeface="Wingdings 3" panose="05040102010807070707" pitchFamily="18" charset="2"/>
      <p:regular r:id="rId19"/>
    </p:embeddedFont>
    <p:embeddedFont>
      <p:font typeface="Roboto" panose="020B0604020202020204" charset="0"/>
      <p:regular r:id="rId20"/>
      <p:bold r:id="rId21"/>
      <p:italic r:id="rId22"/>
      <p:boldItalic r:id="rId23"/>
    </p:embeddedFont>
    <p:embeddedFont>
      <p:font typeface="Century Gothic" panose="020B0502020202020204" pitchFamily="34" charset="0"/>
      <p:regular r:id="rId24"/>
      <p:bold r:id="rId25"/>
      <p:italic r:id="rId26"/>
      <p:boldItalic r:id="rId27"/>
    </p:embeddedFont>
    <p:embeddedFont>
      <p:font typeface="Calibri" panose="020F0502020204030204" pitchFamily="3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69734" autoAdjust="0"/>
  </p:normalViewPr>
  <p:slideViewPr>
    <p:cSldViewPr snapToGrid="0">
      <p:cViewPr varScale="1">
        <p:scale>
          <a:sx n="91" d="100"/>
          <a:sy n="91" d="100"/>
        </p:scale>
        <p:origin x="1314" y="90"/>
      </p:cViewPr>
      <p:guideLst/>
    </p:cSldViewPr>
  </p:slideViewPr>
  <p:outlineViewPr>
    <p:cViewPr>
      <p:scale>
        <a:sx n="33" d="100"/>
        <a:sy n="33" d="100"/>
      </p:scale>
      <p:origin x="0" y="-2419"/>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1" name="Google Shape;7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 name="Google Shape;7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127000" algn="l" rtl="0">
              <a:lnSpc>
                <a:spcPct val="80000"/>
              </a:lnSpc>
              <a:spcBef>
                <a:spcPts val="0"/>
              </a:spcBef>
              <a:spcAft>
                <a:spcPts val="0"/>
              </a:spcAft>
              <a:buClr>
                <a:schemeClr val="dk1"/>
              </a:buClr>
              <a:buSzPts val="1200"/>
              <a:buChar char="•"/>
            </a:pPr>
            <a:r>
              <a:rPr lang="en-US" dirty="0"/>
              <a:t>Intro to skull-base anatomy: </a:t>
            </a:r>
            <a:endParaRPr dirty="0"/>
          </a:p>
          <a:p>
            <a:pPr marL="685800" lvl="1" indent="-152400" algn="l" rtl="0">
              <a:lnSpc>
                <a:spcPct val="80000"/>
              </a:lnSpc>
              <a:spcBef>
                <a:spcPts val="500"/>
              </a:spcBef>
              <a:spcAft>
                <a:spcPts val="0"/>
              </a:spcAft>
              <a:buClr>
                <a:schemeClr val="dk1"/>
              </a:buClr>
              <a:buSzPts val="1200"/>
              <a:buChar char="•"/>
            </a:pPr>
            <a:r>
              <a:rPr lang="en-US" dirty="0"/>
              <a:t>what were we trying to teach?</a:t>
            </a:r>
            <a:endParaRPr dirty="0"/>
          </a:p>
          <a:p>
            <a:pPr marL="685800" lvl="1" indent="-152400" algn="l" rtl="0">
              <a:lnSpc>
                <a:spcPct val="80000"/>
              </a:lnSpc>
              <a:spcBef>
                <a:spcPts val="500"/>
              </a:spcBef>
              <a:spcAft>
                <a:spcPts val="0"/>
              </a:spcAft>
              <a:buClr>
                <a:schemeClr val="dk1"/>
              </a:buClr>
              <a:buSzPts val="1200"/>
              <a:buChar char="•"/>
            </a:pPr>
            <a:r>
              <a:rPr lang="en-US" dirty="0"/>
              <a:t>why does this matter and how can we improve it?</a:t>
            </a:r>
            <a:endParaRPr dirty="0"/>
          </a:p>
          <a:p>
            <a:pPr marL="228600" lvl="0" indent="-127000" algn="l" rtl="0">
              <a:lnSpc>
                <a:spcPct val="80000"/>
              </a:lnSpc>
              <a:spcBef>
                <a:spcPts val="1000"/>
              </a:spcBef>
              <a:spcAft>
                <a:spcPts val="0"/>
              </a:spcAft>
              <a:buClr>
                <a:schemeClr val="dk1"/>
              </a:buClr>
              <a:buSzPts val="1200"/>
              <a:buChar char="•"/>
            </a:pPr>
            <a:r>
              <a:rPr lang="en-US" dirty="0"/>
              <a:t>Study design: </a:t>
            </a:r>
            <a:endParaRPr dirty="0"/>
          </a:p>
          <a:p>
            <a:pPr marL="685800" lvl="1" indent="-152400" algn="l" rtl="0">
              <a:lnSpc>
                <a:spcPct val="80000"/>
              </a:lnSpc>
              <a:spcBef>
                <a:spcPts val="500"/>
              </a:spcBef>
              <a:spcAft>
                <a:spcPts val="0"/>
              </a:spcAft>
              <a:buClr>
                <a:schemeClr val="dk1"/>
              </a:buClr>
              <a:buSzPts val="1200"/>
              <a:buChar char="•"/>
            </a:pPr>
            <a:r>
              <a:rPr lang="en-US" dirty="0"/>
              <a:t>hands-on station with tutorial; test based on ability to use endoscope and apply anatomy knowledge on 3D model</a:t>
            </a:r>
            <a:endParaRPr dirty="0"/>
          </a:p>
          <a:p>
            <a:pPr marL="228600" lvl="0" indent="-127000" algn="l" rtl="0">
              <a:lnSpc>
                <a:spcPct val="80000"/>
              </a:lnSpc>
              <a:spcBef>
                <a:spcPts val="1000"/>
              </a:spcBef>
              <a:spcAft>
                <a:spcPts val="0"/>
              </a:spcAft>
              <a:buClr>
                <a:schemeClr val="dk1"/>
              </a:buClr>
              <a:buSzPts val="1200"/>
              <a:buChar char="•"/>
            </a:pPr>
            <a:r>
              <a:rPr lang="en-US" dirty="0"/>
              <a:t>Bumps along the way, solution:</a:t>
            </a:r>
            <a:endParaRPr dirty="0"/>
          </a:p>
          <a:p>
            <a:pPr marL="685800" lvl="1" indent="-152400" algn="l" rtl="0">
              <a:lnSpc>
                <a:spcPct val="80000"/>
              </a:lnSpc>
              <a:spcBef>
                <a:spcPts val="500"/>
              </a:spcBef>
              <a:spcAft>
                <a:spcPts val="0"/>
              </a:spcAft>
              <a:buClr>
                <a:schemeClr val="dk1"/>
              </a:buClr>
              <a:buSzPts val="1200"/>
              <a:buChar char="•"/>
            </a:pPr>
            <a:r>
              <a:rPr lang="en-US" dirty="0"/>
              <a:t>Used a video in lieu of student use of endoscope</a:t>
            </a:r>
            <a:endParaRPr dirty="0"/>
          </a:p>
          <a:p>
            <a:pPr marL="228600" lvl="0" indent="-127000" algn="l" rtl="0">
              <a:lnSpc>
                <a:spcPct val="80000"/>
              </a:lnSpc>
              <a:spcBef>
                <a:spcPts val="1000"/>
              </a:spcBef>
              <a:spcAft>
                <a:spcPts val="0"/>
              </a:spcAft>
              <a:buClr>
                <a:schemeClr val="dk1"/>
              </a:buClr>
              <a:buSzPts val="1200"/>
              <a:buChar char="•"/>
            </a:pPr>
            <a:r>
              <a:rPr lang="en-US" dirty="0"/>
              <a:t>Future and other applications</a:t>
            </a:r>
            <a:endParaRPr dirty="0"/>
          </a:p>
          <a:p>
            <a:pPr marL="0" lvl="0" indent="0" algn="l" rtl="0">
              <a:spcBef>
                <a:spcPts val="0"/>
              </a:spcBef>
              <a:spcAft>
                <a:spcPts val="0"/>
              </a:spcAft>
              <a:buNone/>
            </a:pPr>
            <a:endParaRPr dirty="0"/>
          </a:p>
        </p:txBody>
      </p:sp>
      <p:sp>
        <p:nvSpPr>
          <p:cNvPr id="78" name="Google Shape;7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 name="Google Shape;8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1" indent="0" algn="l" rtl="0">
              <a:lnSpc>
                <a:spcPct val="100000"/>
              </a:lnSpc>
              <a:spcBef>
                <a:spcPts val="0"/>
              </a:spcBef>
              <a:spcAft>
                <a:spcPts val="0"/>
              </a:spcAft>
              <a:buClr>
                <a:schemeClr val="dk1"/>
              </a:buClr>
              <a:buSzPts val="1200"/>
              <a:buFont typeface="Calibri"/>
              <a:buNone/>
            </a:pPr>
            <a:r>
              <a:rPr lang="en-US" dirty="0" smtClean="0"/>
              <a:t>What is it and why is it so hard to learn?</a:t>
            </a:r>
          </a:p>
          <a:p>
            <a:pPr marL="0" marR="0" lvl="1" indent="0" algn="l" rtl="0">
              <a:lnSpc>
                <a:spcPct val="100000"/>
              </a:lnSpc>
              <a:spcBef>
                <a:spcPts val="0"/>
              </a:spcBef>
              <a:spcAft>
                <a:spcPts val="0"/>
              </a:spcAft>
              <a:buClr>
                <a:schemeClr val="dk1"/>
              </a:buClr>
              <a:buSzPts val="1200"/>
              <a:buFont typeface="Calibri"/>
              <a:buNone/>
            </a:pPr>
            <a:endParaRPr lang="en-US" dirty="0" smtClean="0"/>
          </a:p>
          <a:p>
            <a:pPr marL="0" marR="0" lvl="1" indent="0" algn="l" rtl="0">
              <a:lnSpc>
                <a:spcPct val="100000"/>
              </a:lnSpc>
              <a:spcBef>
                <a:spcPts val="0"/>
              </a:spcBef>
              <a:spcAft>
                <a:spcPts val="0"/>
              </a:spcAft>
              <a:buClr>
                <a:schemeClr val="dk1"/>
              </a:buClr>
              <a:buSzPts val="1200"/>
              <a:buFont typeface="Calibri"/>
              <a:buNone/>
            </a:pPr>
            <a:r>
              <a:rPr lang="en-US" dirty="0" err="1" smtClean="0"/>
              <a:t>Sinonasal</a:t>
            </a:r>
            <a:r>
              <a:rPr lang="en-US" dirty="0" smtClean="0"/>
              <a:t> </a:t>
            </a:r>
            <a:r>
              <a:rPr lang="en-US" dirty="0"/>
              <a:t>and skull-base anatomy is notoriously complex and may be difficult to conceptually grasp. The head is made of structures and cavities that are 3 dimensionally complex and not accurately conveyed through 2D images. These images all convey the same structure from different angles. Imagine trying to put these 3 images of the head together as a first year medical student.</a:t>
            </a:r>
            <a:endParaRPr dirty="0"/>
          </a:p>
        </p:txBody>
      </p:sp>
      <p:sp>
        <p:nvSpPr>
          <p:cNvPr id="85" name="Google Shape;85;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543e514a7f_0_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g543e514a7f_0_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1" indent="0" algn="l" rtl="0">
              <a:lnSpc>
                <a:spcPct val="100000"/>
              </a:lnSpc>
              <a:spcBef>
                <a:spcPts val="0"/>
              </a:spcBef>
              <a:spcAft>
                <a:spcPts val="0"/>
              </a:spcAft>
              <a:buClr>
                <a:schemeClr val="dk1"/>
              </a:buClr>
              <a:buSzPts val="1200"/>
              <a:buFont typeface="Calibri"/>
              <a:buNone/>
            </a:pPr>
            <a:r>
              <a:rPr lang="en-US" dirty="0"/>
              <a:t>Not only is it complex, but it is difficult to access. Currently, medical students learn anatomy on cadavers, and the head is studied by first bisecting it as shown in the left image. Obviously, this is not something you’d see in clinic and very hopefully not in surgery. </a:t>
            </a:r>
            <a:endParaRPr dirty="0"/>
          </a:p>
          <a:p>
            <a:pPr marL="0" marR="0" lvl="1" indent="0" algn="l" rtl="0">
              <a:lnSpc>
                <a:spcPct val="100000"/>
              </a:lnSpc>
              <a:spcBef>
                <a:spcPts val="0"/>
              </a:spcBef>
              <a:spcAft>
                <a:spcPts val="0"/>
              </a:spcAft>
              <a:buClr>
                <a:schemeClr val="dk1"/>
              </a:buClr>
              <a:buSzPts val="1200"/>
              <a:buFont typeface="Calibri"/>
              <a:buNone/>
            </a:pPr>
            <a:endParaRPr dirty="0"/>
          </a:p>
          <a:p>
            <a:pPr marL="0" marR="0" lvl="1" indent="0" algn="l" rtl="0">
              <a:lnSpc>
                <a:spcPct val="100000"/>
              </a:lnSpc>
              <a:spcBef>
                <a:spcPts val="0"/>
              </a:spcBef>
              <a:spcAft>
                <a:spcPts val="0"/>
              </a:spcAft>
              <a:buClr>
                <a:schemeClr val="dk1"/>
              </a:buClr>
              <a:buSzPts val="1200"/>
              <a:buFont typeface="Calibri"/>
              <a:buNone/>
            </a:pPr>
            <a:r>
              <a:rPr lang="en-US" dirty="0"/>
              <a:t>Unfortunately, this also means that students often aren’t exposed to the clinical view of </a:t>
            </a:r>
            <a:r>
              <a:rPr lang="en-US" dirty="0" err="1"/>
              <a:t>sinonasal</a:t>
            </a:r>
            <a:r>
              <a:rPr lang="en-US" dirty="0"/>
              <a:t> anatomy until their 3rd or 4th year of medical school, likely when they start to see patients. This means they’ll be attempting challenging techniques and knowledge application for the first time on live patients while trying to reconcile limited anatomic knowledge. For this reason as well as others, medical school and surgical residency have notoriously steep learning curves. We hope to ameliorate this challenge by providing earlier opportunities to apply content-based knowledge in physical ways, such as by exploring anatomy using an endoscope on a 3D model in a way that mimics how anatomy. </a:t>
            </a:r>
            <a:endParaRPr dirty="0"/>
          </a:p>
        </p:txBody>
      </p:sp>
      <p:sp>
        <p:nvSpPr>
          <p:cNvPr id="98" name="Google Shape;98;g543e514a7f_0_7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543e514a7f_0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g543e514a7f_0_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1" indent="0" algn="l" rtl="0">
              <a:lnSpc>
                <a:spcPct val="100000"/>
              </a:lnSpc>
              <a:spcBef>
                <a:spcPts val="0"/>
              </a:spcBef>
              <a:spcAft>
                <a:spcPts val="0"/>
              </a:spcAft>
              <a:buClr>
                <a:schemeClr val="dk1"/>
              </a:buClr>
              <a:buSzPts val="1200"/>
              <a:buFont typeface="Calibri"/>
              <a:buNone/>
            </a:pPr>
            <a:r>
              <a:rPr lang="en-US" dirty="0"/>
              <a:t>Another issue with teaching is that there is often some disconnect between what the attending thinks they are teaching and what the student is learning. The student does not know what they are looking at but also does not want to appear to be incompetent, so the answer is always an enthusiastic “Yes!” So once we give someone practice in using an endoscope, and how do we know when they’re ready?</a:t>
            </a:r>
            <a:endParaRPr dirty="0"/>
          </a:p>
          <a:p>
            <a:pPr marL="0" marR="0" lvl="1" indent="0" algn="l" rtl="0">
              <a:lnSpc>
                <a:spcPct val="100000"/>
              </a:lnSpc>
              <a:spcBef>
                <a:spcPts val="0"/>
              </a:spcBef>
              <a:spcAft>
                <a:spcPts val="0"/>
              </a:spcAft>
              <a:buClr>
                <a:schemeClr val="dk1"/>
              </a:buClr>
              <a:buSzPts val="1200"/>
              <a:buFont typeface="Calibri"/>
              <a:buNone/>
            </a:pPr>
            <a:endParaRPr dirty="0"/>
          </a:p>
          <a:p>
            <a:pPr marL="0" lvl="0" indent="0" algn="l" rtl="0">
              <a:spcBef>
                <a:spcPts val="0"/>
              </a:spcBef>
              <a:spcAft>
                <a:spcPts val="0"/>
              </a:spcAft>
              <a:buClr>
                <a:schemeClr val="dk1"/>
              </a:buClr>
              <a:buFont typeface="Arial"/>
              <a:buNone/>
            </a:pPr>
            <a:r>
              <a:rPr lang="en-US" dirty="0"/>
              <a:t>To address this problem, this project was designed to not only teach </a:t>
            </a:r>
            <a:r>
              <a:rPr lang="en-US" dirty="0" err="1"/>
              <a:t>sinonasal</a:t>
            </a:r>
            <a:r>
              <a:rPr lang="en-US" dirty="0"/>
              <a:t> and skull-base anatomy in a hands on manner but also assess the student’s preparedness for hospital experiences by allowing them to demonstrate their capacity in using a clinical tool to look for pathology and communicate their findings. </a:t>
            </a:r>
            <a:endParaRPr dirty="0"/>
          </a:p>
          <a:p>
            <a:pPr marL="0" marR="0" lvl="1" indent="0" algn="l" rtl="0">
              <a:lnSpc>
                <a:spcPct val="100000"/>
              </a:lnSpc>
              <a:spcBef>
                <a:spcPts val="0"/>
              </a:spcBef>
              <a:spcAft>
                <a:spcPts val="0"/>
              </a:spcAft>
              <a:buClr>
                <a:schemeClr val="dk1"/>
              </a:buClr>
              <a:buSzPts val="1200"/>
              <a:buFont typeface="Calibri"/>
              <a:buNone/>
            </a:pPr>
            <a:endParaRPr dirty="0"/>
          </a:p>
          <a:p>
            <a:pPr marL="0" lvl="0" indent="0" algn="l" rtl="0">
              <a:spcBef>
                <a:spcPts val="0"/>
              </a:spcBef>
              <a:spcAft>
                <a:spcPts val="0"/>
              </a:spcAft>
              <a:buNone/>
            </a:pPr>
            <a:endParaRPr dirty="0"/>
          </a:p>
        </p:txBody>
      </p:sp>
      <p:sp>
        <p:nvSpPr>
          <p:cNvPr id="108" name="Google Shape;108;g543e514a7f_0_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rgbClr val="000000"/>
              </a:buClr>
              <a:buFont typeface="Arial"/>
              <a:buNone/>
            </a:pPr>
            <a:r>
              <a:rPr lang="en-US" dirty="0" smtClean="0"/>
              <a:t>This also requires us to frame the questions to reflect clinical settings. Currently, anatomy exams test knowledge by labeling a structure and asking the student to name it or describe its function. This is a more passive approach to teaching someone to find a clinical diagnosis. (If this structure is faulty, what happens?) By asking a student to go in with the problem first (as in a clinical setting), they have to know what they’re looking for ahead of time.</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31252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543e514a7f_0_2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543e514a7f_0_20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g543e514a7f_0_20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4192116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543e514a7f_0_1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543e514a7f_0_17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Then, our student’s response is recorded as an image file.</a:t>
            </a:r>
            <a:endParaRPr/>
          </a:p>
        </p:txBody>
      </p:sp>
      <p:sp>
        <p:nvSpPr>
          <p:cNvPr id="180" name="Google Shape;180;g543e514a7f_0_17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543e514a7f_0_2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543e514a7f_0_20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g543e514a7f_0_20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3996307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1" indent="0" algn="l" rtl="0">
              <a:lnSpc>
                <a:spcPct val="100000"/>
              </a:lnSpc>
              <a:spcBef>
                <a:spcPts val="0"/>
              </a:spcBef>
              <a:spcAft>
                <a:spcPts val="0"/>
              </a:spcAft>
              <a:buClr>
                <a:schemeClr val="dk1"/>
              </a:buClr>
              <a:buSzPts val="1200"/>
              <a:buFont typeface="Calibri"/>
              <a:buNone/>
            </a:pPr>
            <a:r>
              <a:rPr lang="en-US" dirty="0"/>
              <a:t>Due to financial constraints, we were only able to acquire one scope when two were needed to </a:t>
            </a:r>
            <a:r>
              <a:rPr lang="en-US" dirty="0" smtClean="0"/>
              <a:t>accommodate </a:t>
            </a:r>
            <a:r>
              <a:rPr lang="en-US" dirty="0"/>
              <a:t>the testing environment</a:t>
            </a:r>
            <a:r>
              <a:rPr lang="en-US" dirty="0" smtClean="0"/>
              <a:t>.</a:t>
            </a:r>
            <a:endParaRPr dirty="0"/>
          </a:p>
        </p:txBody>
      </p:sp>
      <p:sp>
        <p:nvSpPr>
          <p:cNvPr id="199" name="Google Shape;19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26317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1" indent="0" algn="l" rtl="0">
              <a:lnSpc>
                <a:spcPct val="100000"/>
              </a:lnSpc>
              <a:spcBef>
                <a:spcPts val="0"/>
              </a:spcBef>
              <a:spcAft>
                <a:spcPts val="0"/>
              </a:spcAft>
              <a:buClr>
                <a:schemeClr val="dk1"/>
              </a:buClr>
              <a:buSzPts val="1200"/>
              <a:buFont typeface="Calibri"/>
              <a:buNone/>
            </a:pPr>
            <a:r>
              <a:rPr lang="en-US" dirty="0" smtClean="0"/>
              <a:t>We </a:t>
            </a:r>
            <a:r>
              <a:rPr lang="en-US" dirty="0"/>
              <a:t>used a video in lieu of student use of endoscope in which students were asked to name the labeled structure.</a:t>
            </a:r>
            <a:endParaRPr dirty="0"/>
          </a:p>
          <a:p>
            <a:pPr marL="0" lvl="0" indent="0" algn="l" rtl="0">
              <a:spcBef>
                <a:spcPts val="0"/>
              </a:spcBef>
              <a:spcAft>
                <a:spcPts val="0"/>
              </a:spcAft>
              <a:buNone/>
            </a:pPr>
            <a:endParaRPr dirty="0"/>
          </a:p>
        </p:txBody>
      </p:sp>
      <p:sp>
        <p:nvSpPr>
          <p:cNvPr id="199" name="Google Shape;19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543e514a7f_0_2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543e514a7f_0_2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In future years we would hope to increase that percentage; this year it was used as a bonus. With students more comfortable with using and with a more integration into the curriculum, we could make it a regular part of examinations.</a:t>
            </a:r>
            <a:endParaRPr/>
          </a:p>
          <a:p>
            <a:pPr marL="0" lvl="0" indent="0" algn="l" rtl="0">
              <a:spcBef>
                <a:spcPts val="0"/>
              </a:spcBef>
              <a:spcAft>
                <a:spcPts val="0"/>
              </a:spcAft>
              <a:buNone/>
            </a:pPr>
            <a:r>
              <a:rPr lang="en-US"/>
              <a:t>It would also help to regularly send out teaching videos to help students practice seeing the anatomy in such a manner.</a:t>
            </a:r>
            <a:endParaRPr/>
          </a:p>
        </p:txBody>
      </p:sp>
      <p:sp>
        <p:nvSpPr>
          <p:cNvPr id="208" name="Google Shape;208;g543e514a7f_0_2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543e514a7f_0_2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543e514a7f_0_2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 brief look into our survey results suggest that the students benefited from this change in perspective and that they enjoyed learning from the model. Survey questions ranged from asking if they thought it positively impacted or negatively impacted their learning, and if they had watched the corresponding lecture beforehand. In future years, we hope to see a difference before and after watching the corresponding lecture.</a:t>
            </a:r>
            <a:endParaRPr/>
          </a:p>
        </p:txBody>
      </p:sp>
      <p:sp>
        <p:nvSpPr>
          <p:cNvPr id="216" name="Google Shape;216;g543e514a7f_0_2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543e514a7f_0_2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543e514a7f_0_2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 brief look into our survey results suggest that the students benefited from this change in perspective and that they enjoyed learning from the model. Survey questions ranged from asking if they thought it positively impacted or negatively impacted their learning, and if they had watched the corresponding lecture beforehand. In future years, we hope to see a difference before and after watching the corresponding lecture.</a:t>
            </a:r>
            <a:endParaRPr/>
          </a:p>
        </p:txBody>
      </p:sp>
      <p:sp>
        <p:nvSpPr>
          <p:cNvPr id="216" name="Google Shape;216;g543e514a7f_0_2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5362275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400050" indent="-285750">
              <a:lnSpc>
                <a:spcPct val="115000"/>
              </a:lnSpc>
              <a:spcBef>
                <a:spcPts val="600"/>
              </a:spcBef>
              <a:spcAft>
                <a:spcPts val="600"/>
              </a:spcAft>
              <a:buClr>
                <a:schemeClr val="tx1">
                  <a:lumMod val="65000"/>
                  <a:lumOff val="35000"/>
                </a:schemeClr>
              </a:buClr>
              <a:buSzPts val="1800"/>
            </a:pPr>
            <a:r>
              <a:rPr lang="en-US" dirty="0" smtClean="0"/>
              <a:t>Use the endoscope and camera more fully for teaching and testing – limited by availability/resources</a:t>
            </a:r>
          </a:p>
          <a:p>
            <a:pPr marL="857250" lvl="1">
              <a:lnSpc>
                <a:spcPct val="115000"/>
              </a:lnSpc>
              <a:spcBef>
                <a:spcPts val="600"/>
              </a:spcBef>
              <a:spcAft>
                <a:spcPts val="600"/>
              </a:spcAft>
              <a:buClr>
                <a:schemeClr val="tx1">
                  <a:lumMod val="65000"/>
                  <a:lumOff val="35000"/>
                </a:schemeClr>
              </a:buClr>
              <a:buSzPts val="1800"/>
            </a:pPr>
            <a:r>
              <a:rPr lang="en-US" dirty="0" smtClean="0"/>
              <a:t>Focus on teaching physical manipulation of endoscope</a:t>
            </a:r>
          </a:p>
          <a:p>
            <a:pPr marL="857250" lvl="1">
              <a:lnSpc>
                <a:spcPct val="115000"/>
              </a:lnSpc>
              <a:spcBef>
                <a:spcPts val="600"/>
              </a:spcBef>
              <a:spcAft>
                <a:spcPts val="600"/>
              </a:spcAft>
              <a:buClr>
                <a:schemeClr val="tx1">
                  <a:lumMod val="65000"/>
                  <a:lumOff val="35000"/>
                </a:schemeClr>
              </a:buClr>
              <a:buSzPts val="1800"/>
            </a:pPr>
            <a:r>
              <a:rPr lang="en-US" dirty="0" smtClean="0"/>
              <a:t>Test students by asking them to take pictures as their answer, as originally intended</a:t>
            </a:r>
          </a:p>
          <a:p>
            <a:pPr marL="400050" indent="-285750">
              <a:lnSpc>
                <a:spcPct val="115000"/>
              </a:lnSpc>
              <a:spcBef>
                <a:spcPts val="600"/>
              </a:spcBef>
              <a:spcAft>
                <a:spcPts val="600"/>
              </a:spcAft>
              <a:buClr>
                <a:schemeClr val="tx1">
                  <a:lumMod val="65000"/>
                  <a:lumOff val="35000"/>
                </a:schemeClr>
              </a:buClr>
              <a:buSzPts val="1800"/>
            </a:pPr>
            <a:r>
              <a:rPr lang="en-US" dirty="0" smtClean="0"/>
              <a:t>Broaden use to fourth year medical students and residents</a:t>
            </a:r>
          </a:p>
          <a:p>
            <a:pPr marL="857250" lvl="1">
              <a:lnSpc>
                <a:spcPct val="115000"/>
              </a:lnSpc>
              <a:spcBef>
                <a:spcPts val="600"/>
              </a:spcBef>
              <a:spcAft>
                <a:spcPts val="600"/>
              </a:spcAft>
              <a:buClr>
                <a:schemeClr val="tx1">
                  <a:lumMod val="65000"/>
                  <a:lumOff val="35000"/>
                </a:schemeClr>
              </a:buClr>
              <a:buSzPts val="1800"/>
            </a:pPr>
            <a:r>
              <a:rPr lang="en-US" dirty="0" smtClean="0"/>
              <a:t>Adapt for use in the simulation lab</a:t>
            </a:r>
          </a:p>
          <a:p>
            <a:pPr marL="400050" indent="-285750">
              <a:lnSpc>
                <a:spcPct val="115000"/>
              </a:lnSpc>
              <a:spcBef>
                <a:spcPts val="600"/>
              </a:spcBef>
              <a:spcAft>
                <a:spcPts val="600"/>
              </a:spcAft>
              <a:buClr>
                <a:schemeClr val="tx1">
                  <a:lumMod val="65000"/>
                  <a:lumOff val="35000"/>
                </a:schemeClr>
              </a:buClr>
              <a:buSzPts val="1800"/>
            </a:pPr>
            <a:r>
              <a:rPr lang="en-US" dirty="0" smtClean="0"/>
              <a:t>Assess capabilities of future residency applicants</a:t>
            </a:r>
          </a:p>
          <a:p>
            <a:pPr marL="0" lvl="0" indent="0" algn="l" rtl="0">
              <a:spcBef>
                <a:spcPts val="0"/>
              </a:spcBef>
              <a:spcAft>
                <a:spcPts val="0"/>
              </a:spcAft>
              <a:buNone/>
            </a:pPr>
            <a:endParaRPr dirty="0"/>
          </a:p>
        </p:txBody>
      </p:sp>
      <p:sp>
        <p:nvSpPr>
          <p:cNvPr id="229" name="Google Shape;22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54d17c2da9_3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54d17c2da9_3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90000"/>
              </a:lnSpc>
              <a:spcBef>
                <a:spcPts val="1000"/>
              </a:spcBef>
              <a:spcAft>
                <a:spcPts val="0"/>
              </a:spcAft>
              <a:buClr>
                <a:srgbClr val="000000"/>
              </a:buClr>
              <a:buSzPts val="1100"/>
              <a:buFont typeface="Arial"/>
              <a:buNone/>
            </a:pPr>
            <a:r>
              <a:rPr lang="en-US" sz="1000" dirty="0">
                <a:latin typeface="Roboto"/>
                <a:ea typeface="Roboto"/>
                <a:cs typeface="Roboto"/>
                <a:sym typeface="Roboto"/>
              </a:rPr>
              <a:t>BU’s Office of the Provost for the Assessment Mini Grant</a:t>
            </a:r>
            <a:endParaRPr sz="1000" dirty="0">
              <a:latin typeface="Roboto"/>
              <a:ea typeface="Roboto"/>
              <a:cs typeface="Roboto"/>
              <a:sym typeface="Roboto"/>
            </a:endParaRPr>
          </a:p>
          <a:p>
            <a:pPr marL="0" lvl="0" indent="0" algn="l" rtl="0">
              <a:lnSpc>
                <a:spcPct val="90000"/>
              </a:lnSpc>
              <a:spcBef>
                <a:spcPts val="2100"/>
              </a:spcBef>
              <a:spcAft>
                <a:spcPts val="0"/>
              </a:spcAft>
              <a:buClr>
                <a:srgbClr val="000000"/>
              </a:buClr>
              <a:buSzPts val="1100"/>
              <a:buFont typeface="Arial"/>
              <a:buNone/>
            </a:pPr>
            <a:r>
              <a:rPr lang="en-US" sz="1000" dirty="0">
                <a:latin typeface="Roboto"/>
                <a:ea typeface="Roboto"/>
                <a:cs typeface="Roboto"/>
                <a:sym typeface="Roboto"/>
              </a:rPr>
              <a:t>Dr. </a:t>
            </a:r>
            <a:r>
              <a:rPr lang="en-US" sz="1000" dirty="0" err="1">
                <a:latin typeface="Roboto"/>
                <a:ea typeface="Roboto"/>
                <a:cs typeface="Roboto"/>
                <a:sym typeface="Roboto"/>
              </a:rPr>
              <a:t>Zumwalt</a:t>
            </a:r>
            <a:r>
              <a:rPr lang="en-US" sz="1000" dirty="0">
                <a:latin typeface="Roboto"/>
                <a:ea typeface="Roboto"/>
                <a:cs typeface="Roboto"/>
                <a:sym typeface="Roboto"/>
              </a:rPr>
              <a:t>, BUSM for collaborating with us on this new curriculum</a:t>
            </a:r>
            <a:endParaRPr sz="1000" dirty="0">
              <a:latin typeface="Roboto"/>
              <a:ea typeface="Roboto"/>
              <a:cs typeface="Roboto"/>
              <a:sym typeface="Roboto"/>
            </a:endParaRPr>
          </a:p>
          <a:p>
            <a:pPr marL="0" lvl="0" indent="0" algn="l" rtl="0">
              <a:lnSpc>
                <a:spcPct val="90000"/>
              </a:lnSpc>
              <a:spcBef>
                <a:spcPts val="2100"/>
              </a:spcBef>
              <a:spcAft>
                <a:spcPts val="0"/>
              </a:spcAft>
              <a:buClr>
                <a:srgbClr val="000000"/>
              </a:buClr>
              <a:buSzPts val="1100"/>
              <a:buFont typeface="Arial"/>
              <a:buNone/>
            </a:pPr>
            <a:r>
              <a:rPr lang="en-US" sz="1000" dirty="0">
                <a:latin typeface="Roboto"/>
                <a:ea typeface="Roboto"/>
                <a:cs typeface="Roboto"/>
                <a:sym typeface="Roboto"/>
              </a:rPr>
              <a:t>James Weaver, Wyss Institute for helping us create our 3D printed model</a:t>
            </a:r>
            <a:endParaRPr sz="1000" dirty="0">
              <a:latin typeface="Roboto"/>
              <a:ea typeface="Roboto"/>
              <a:cs typeface="Roboto"/>
              <a:sym typeface="Roboto"/>
            </a:endParaRPr>
          </a:p>
          <a:p>
            <a:pPr marL="0" lvl="0" indent="0" algn="l" rtl="0">
              <a:lnSpc>
                <a:spcPct val="90000"/>
              </a:lnSpc>
              <a:spcBef>
                <a:spcPts val="2100"/>
              </a:spcBef>
              <a:spcAft>
                <a:spcPts val="2100"/>
              </a:spcAft>
              <a:buNone/>
            </a:pPr>
            <a:r>
              <a:rPr lang="en-US" sz="1000" dirty="0">
                <a:latin typeface="Roboto"/>
                <a:ea typeface="Roboto"/>
                <a:cs typeface="Roboto"/>
                <a:sym typeface="Roboto"/>
              </a:rPr>
              <a:t>BU EPIC </a:t>
            </a:r>
            <a:endParaRPr sz="1000" dirty="0"/>
          </a:p>
        </p:txBody>
      </p:sp>
      <p:sp>
        <p:nvSpPr>
          <p:cNvPr id="236" name="Google Shape;236;g54d17c2da9_3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97153387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89743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8793553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4/1/2019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6521684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8657587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2957640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552843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02750790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98559449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94829071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1172612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7735046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0028085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323014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7981921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496209808"/>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4/1/2019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01182528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hf sldNum="0" hdr="0" ftr="0" dt="0"/>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4"/>
          <p:cNvSpPr txBox="1">
            <a:spLocks noGrp="1"/>
          </p:cNvSpPr>
          <p:nvPr>
            <p:ph type="ctrTitle"/>
          </p:nvPr>
        </p:nvSpPr>
        <p:spPr>
          <a:xfrm>
            <a:off x="2354752" y="1084385"/>
            <a:ext cx="8915399" cy="2262781"/>
          </a:xfrm>
          <a:prstGeom prst="rect">
            <a:avLst/>
          </a:prstGeom>
          <a:noFill/>
          <a:ln>
            <a:noFill/>
          </a:ln>
          <a:effectLst>
            <a:outerShdw blurRad="50800" dist="38100" dir="2700000" algn="tl" rotWithShape="0">
              <a:prstClr val="black">
                <a:alpha val="40000"/>
              </a:prstClr>
            </a:outerShdw>
          </a:effectLst>
        </p:spPr>
        <p:txBody>
          <a:bodyPr spcFirstLastPara="1" wrap="square" lIns="91425" tIns="45700" rIns="91425" bIns="45700" anchor="b" anchorCtr="0">
            <a:noAutofit/>
          </a:bodyPr>
          <a:lstStyle/>
          <a:p>
            <a:pPr marL="0" lvl="0" indent="0" algn="r" rtl="0">
              <a:lnSpc>
                <a:spcPct val="90000"/>
              </a:lnSpc>
              <a:spcBef>
                <a:spcPts val="0"/>
              </a:spcBef>
              <a:spcAft>
                <a:spcPts val="0"/>
              </a:spcAft>
              <a:buClr>
                <a:schemeClr val="dk1"/>
              </a:buClr>
              <a:buSzPts val="5400"/>
              <a:buFont typeface="Calibri"/>
              <a:buNone/>
            </a:pPr>
            <a:r>
              <a:rPr lang="en-US" sz="3600" dirty="0">
                <a:solidFill>
                  <a:srgbClr val="00B0F0"/>
                </a:solidFill>
              </a:rPr>
              <a:t>Novel Use of 3D-Printed Models in </a:t>
            </a:r>
            <a:r>
              <a:rPr lang="en-US" sz="3600" dirty="0" smtClean="0">
                <a:solidFill>
                  <a:srgbClr val="00B0F0"/>
                </a:solidFill>
              </a:rPr>
              <a:t>Undergraduate </a:t>
            </a:r>
            <a:r>
              <a:rPr lang="en-US" sz="3600" dirty="0">
                <a:solidFill>
                  <a:srgbClr val="00B0F0"/>
                </a:solidFill>
              </a:rPr>
              <a:t>Medical Education for Teaching and Assessment of Endoscopic Anatomy</a:t>
            </a:r>
            <a:endParaRPr sz="3600" dirty="0">
              <a:solidFill>
                <a:srgbClr val="00B0F0"/>
              </a:solidFill>
            </a:endParaRPr>
          </a:p>
        </p:txBody>
      </p:sp>
      <p:sp>
        <p:nvSpPr>
          <p:cNvPr id="74" name="Google Shape;74;p14"/>
          <p:cNvSpPr txBox="1">
            <a:spLocks noGrp="1"/>
          </p:cNvSpPr>
          <p:nvPr>
            <p:ph type="subTitle" idx="1"/>
          </p:nvPr>
        </p:nvSpPr>
        <p:spPr>
          <a:xfrm>
            <a:off x="3558951" y="4013315"/>
            <a:ext cx="7711200" cy="2103705"/>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600"/>
              </a:spcAft>
              <a:buClr>
                <a:schemeClr val="dk1"/>
              </a:buClr>
              <a:buSzPts val="2400"/>
              <a:buNone/>
            </a:pPr>
            <a:r>
              <a:rPr lang="en-US" dirty="0"/>
              <a:t>Ling </a:t>
            </a:r>
            <a:r>
              <a:rPr lang="en-US" dirty="0" err="1"/>
              <a:t>Ling</a:t>
            </a:r>
            <a:r>
              <a:rPr lang="en-US" dirty="0"/>
              <a:t> Lok MS</a:t>
            </a:r>
            <a:endParaRPr dirty="0"/>
          </a:p>
          <a:p>
            <a:pPr marL="0" lvl="0" indent="0" algn="r" rtl="0">
              <a:lnSpc>
                <a:spcPct val="90000"/>
              </a:lnSpc>
              <a:spcBef>
                <a:spcPts val="0"/>
              </a:spcBef>
              <a:spcAft>
                <a:spcPts val="600"/>
              </a:spcAft>
              <a:buClr>
                <a:schemeClr val="dk1"/>
              </a:buClr>
              <a:buSzPts val="2400"/>
              <a:buNone/>
            </a:pPr>
            <a:r>
              <a:rPr lang="en-US" dirty="0"/>
              <a:t>Alexander Valentine MS</a:t>
            </a:r>
            <a:endParaRPr dirty="0"/>
          </a:p>
          <a:p>
            <a:pPr marL="0" lvl="0" indent="0" algn="r" rtl="0">
              <a:lnSpc>
                <a:spcPct val="90000"/>
              </a:lnSpc>
              <a:spcBef>
                <a:spcPts val="0"/>
              </a:spcBef>
              <a:spcAft>
                <a:spcPts val="600"/>
              </a:spcAft>
              <a:buClr>
                <a:schemeClr val="dk1"/>
              </a:buClr>
              <a:buSzPts val="2400"/>
              <a:buNone/>
            </a:pPr>
            <a:r>
              <a:rPr lang="en-US" dirty="0"/>
              <a:t>Ann </a:t>
            </a:r>
            <a:r>
              <a:rPr lang="en-US" dirty="0" err="1"/>
              <a:t>Zumwalt</a:t>
            </a:r>
            <a:r>
              <a:rPr lang="en-US" dirty="0"/>
              <a:t>, </a:t>
            </a:r>
            <a:r>
              <a:rPr lang="en-US" dirty="0" smtClean="0"/>
              <a:t>PhD</a:t>
            </a:r>
            <a:endParaRPr dirty="0"/>
          </a:p>
          <a:p>
            <a:pPr marL="0" lvl="0" indent="0" algn="r" rtl="0">
              <a:lnSpc>
                <a:spcPct val="90000"/>
              </a:lnSpc>
              <a:spcBef>
                <a:spcPts val="0"/>
              </a:spcBef>
              <a:spcAft>
                <a:spcPts val="600"/>
              </a:spcAft>
              <a:buClr>
                <a:schemeClr val="dk1"/>
              </a:buClr>
              <a:buSzPts val="2400"/>
              <a:buNone/>
            </a:pPr>
            <a:r>
              <a:rPr lang="en-US" dirty="0"/>
              <a:t>James Weaver, </a:t>
            </a:r>
            <a:r>
              <a:rPr lang="en-US" dirty="0" smtClean="0"/>
              <a:t>PhD Wyss Institute</a:t>
            </a:r>
            <a:endParaRPr dirty="0"/>
          </a:p>
          <a:p>
            <a:pPr marL="0" lvl="0" indent="0" algn="r" rtl="0">
              <a:lnSpc>
                <a:spcPct val="90000"/>
              </a:lnSpc>
              <a:spcBef>
                <a:spcPts val="0"/>
              </a:spcBef>
              <a:spcAft>
                <a:spcPts val="600"/>
              </a:spcAft>
              <a:buClr>
                <a:schemeClr val="dk1"/>
              </a:buClr>
              <a:buSzPts val="2400"/>
              <a:buNone/>
            </a:pPr>
            <a:r>
              <a:rPr lang="en-US" dirty="0"/>
              <a:t>Michael Platt, MD Otolaryngology</a:t>
            </a:r>
            <a:endParaRPr dirty="0"/>
          </a:p>
          <a:p>
            <a:pPr marL="0" lvl="0" indent="0" algn="r" rtl="0">
              <a:lnSpc>
                <a:spcPct val="90000"/>
              </a:lnSpc>
              <a:spcBef>
                <a:spcPts val="0"/>
              </a:spcBef>
              <a:spcAft>
                <a:spcPts val="600"/>
              </a:spcAft>
              <a:buClr>
                <a:schemeClr val="dk1"/>
              </a:buClr>
              <a:buSzPts val="2400"/>
              <a:buNone/>
            </a:pPr>
            <a:r>
              <a:rPr lang="en-US" dirty="0"/>
              <a:t>Christopher Brook, MD Otolaryngology</a:t>
            </a:r>
            <a:endParaRP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Outline for today</a:t>
            </a:r>
            <a:endParaRPr/>
          </a:p>
        </p:txBody>
      </p:sp>
      <p:sp>
        <p:nvSpPr>
          <p:cNvPr id="81" name="Google Shape;81;p15"/>
          <p:cNvSpPr txBox="1">
            <a:spLocks noGrp="1"/>
          </p:cNvSpPr>
          <p:nvPr>
            <p:ph idx="1"/>
          </p:nvPr>
        </p:nvSpPr>
        <p:spPr>
          <a:xfrm>
            <a:off x="1903412" y="2035188"/>
            <a:ext cx="8223738" cy="884994"/>
          </a:xfrm>
          <a:prstGeom prst="rect">
            <a:avLst/>
          </a:prstGeom>
          <a:noFill/>
          <a:ln>
            <a:noFill/>
          </a:ln>
        </p:spPr>
        <p:txBody>
          <a:bodyPr spcFirstLastPara="1" wrap="square" lIns="91425" tIns="45700" rIns="91425" bIns="45700" anchor="t" anchorCtr="0">
            <a:noAutofit/>
          </a:bodyPr>
          <a:lstStyle/>
          <a:p>
            <a:pPr marL="400050" indent="-285750">
              <a:lnSpc>
                <a:spcPct val="150000"/>
              </a:lnSpc>
              <a:spcBef>
                <a:spcPts val="0"/>
              </a:spcBef>
              <a:buClr>
                <a:schemeClr val="tx1">
                  <a:lumMod val="65000"/>
                  <a:lumOff val="35000"/>
                </a:schemeClr>
              </a:buClr>
              <a:buSzPts val="1800"/>
            </a:pPr>
            <a:r>
              <a:rPr lang="en-US" dirty="0"/>
              <a:t>Intro to </a:t>
            </a:r>
            <a:r>
              <a:rPr lang="en-US" dirty="0" err="1"/>
              <a:t>sinonasal</a:t>
            </a:r>
            <a:r>
              <a:rPr lang="en-US" dirty="0"/>
              <a:t> and skull base anatomy</a:t>
            </a:r>
            <a:endParaRPr dirty="0"/>
          </a:p>
          <a:p>
            <a:pPr marL="857250" lvl="1">
              <a:lnSpc>
                <a:spcPct val="150000"/>
              </a:lnSpc>
              <a:spcBef>
                <a:spcPts val="0"/>
              </a:spcBef>
              <a:buClr>
                <a:schemeClr val="tx1">
                  <a:lumMod val="65000"/>
                  <a:lumOff val="35000"/>
                </a:schemeClr>
              </a:buClr>
              <a:buSzPts val="1800"/>
            </a:pPr>
            <a:r>
              <a:rPr lang="en-US" dirty="0"/>
              <a:t>How we currently teach </a:t>
            </a:r>
            <a:r>
              <a:rPr lang="en-US" dirty="0" smtClean="0"/>
              <a:t>it and </a:t>
            </a:r>
            <a:r>
              <a:rPr lang="en-US" dirty="0"/>
              <a:t>how it should improve</a:t>
            </a:r>
            <a:endParaRPr dirty="0"/>
          </a:p>
          <a:p>
            <a:pPr marL="114300" indent="0">
              <a:lnSpc>
                <a:spcPct val="150000"/>
              </a:lnSpc>
              <a:spcBef>
                <a:spcPts val="0"/>
              </a:spcBef>
              <a:buClr>
                <a:schemeClr val="tx1">
                  <a:lumMod val="65000"/>
                  <a:lumOff val="35000"/>
                </a:schemeClr>
              </a:buClr>
              <a:buSzPts val="1800"/>
              <a:buNone/>
            </a:pPr>
            <a:endParaRPr lang="en-US" dirty="0" smtClean="0"/>
          </a:p>
        </p:txBody>
      </p:sp>
      <p:sp>
        <p:nvSpPr>
          <p:cNvPr id="4" name="Google Shape;81;p15"/>
          <p:cNvSpPr txBox="1">
            <a:spLocks/>
          </p:cNvSpPr>
          <p:nvPr/>
        </p:nvSpPr>
        <p:spPr>
          <a:xfrm>
            <a:off x="1903412" y="3064454"/>
            <a:ext cx="5538788" cy="1328726"/>
          </a:xfrm>
          <a:prstGeom prst="rect">
            <a:avLst/>
          </a:prstGeom>
          <a:noFill/>
          <a:ln>
            <a:noFill/>
          </a:ln>
        </p:spPr>
        <p:txBody>
          <a:bodyPr spcFirstLastPara="1" vert="horz" wrap="square" lIns="91425" tIns="45700" rIns="91425" bIns="45700" rtlCol="0" anchor="t" anchorCtr="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400050" indent="-285750">
              <a:lnSpc>
                <a:spcPct val="150000"/>
              </a:lnSpc>
              <a:spcBef>
                <a:spcPts val="0"/>
              </a:spcBef>
              <a:buClr>
                <a:schemeClr val="tx1">
                  <a:lumMod val="65000"/>
                  <a:lumOff val="35000"/>
                </a:schemeClr>
              </a:buClr>
              <a:buSzPts val="1800"/>
            </a:pPr>
            <a:r>
              <a:rPr lang="en-US" dirty="0" smtClean="0"/>
              <a:t>Study design</a:t>
            </a:r>
          </a:p>
          <a:p>
            <a:pPr marL="857250" lvl="1">
              <a:lnSpc>
                <a:spcPct val="150000"/>
              </a:lnSpc>
              <a:spcBef>
                <a:spcPts val="0"/>
              </a:spcBef>
              <a:buClr>
                <a:schemeClr val="tx1">
                  <a:lumMod val="65000"/>
                  <a:lumOff val="35000"/>
                </a:schemeClr>
              </a:buClr>
              <a:buSzPts val="1800"/>
            </a:pPr>
            <a:r>
              <a:rPr lang="en-US" dirty="0" smtClean="0"/>
              <a:t>Bumps along the way, solutions</a:t>
            </a:r>
          </a:p>
          <a:p>
            <a:pPr marL="571500" lvl="1" indent="0">
              <a:lnSpc>
                <a:spcPct val="150000"/>
              </a:lnSpc>
              <a:spcBef>
                <a:spcPts val="0"/>
              </a:spcBef>
              <a:buClr>
                <a:schemeClr val="tx1">
                  <a:lumMod val="65000"/>
                  <a:lumOff val="35000"/>
                </a:schemeClr>
              </a:buClr>
              <a:buSzPts val="1800"/>
              <a:buNone/>
            </a:pPr>
            <a:endParaRPr lang="en-US" dirty="0"/>
          </a:p>
        </p:txBody>
      </p:sp>
      <p:sp>
        <p:nvSpPr>
          <p:cNvPr id="5" name="Google Shape;81;p15"/>
          <p:cNvSpPr txBox="1">
            <a:spLocks/>
          </p:cNvSpPr>
          <p:nvPr/>
        </p:nvSpPr>
        <p:spPr>
          <a:xfrm>
            <a:off x="1903412" y="3991935"/>
            <a:ext cx="5340352" cy="1091033"/>
          </a:xfrm>
          <a:prstGeom prst="rect">
            <a:avLst/>
          </a:prstGeom>
          <a:noFill/>
          <a:ln>
            <a:noFill/>
          </a:ln>
        </p:spPr>
        <p:txBody>
          <a:bodyPr spcFirstLastPara="1" vert="horz" wrap="square" lIns="91425" tIns="45700" rIns="91425" bIns="45700" rtlCol="0" anchor="t" anchorCtr="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400050" indent="-285750">
              <a:lnSpc>
                <a:spcPct val="150000"/>
              </a:lnSpc>
              <a:spcBef>
                <a:spcPts val="0"/>
              </a:spcBef>
              <a:buClr>
                <a:schemeClr val="tx1">
                  <a:lumMod val="65000"/>
                  <a:lumOff val="35000"/>
                </a:schemeClr>
              </a:buClr>
              <a:buSzPts val="1800"/>
            </a:pPr>
            <a:r>
              <a:rPr lang="en-US" dirty="0" smtClean="0"/>
              <a:t>Results</a:t>
            </a:r>
          </a:p>
          <a:p>
            <a:pPr marL="857250" lvl="1">
              <a:lnSpc>
                <a:spcPct val="150000"/>
              </a:lnSpc>
              <a:spcBef>
                <a:spcPts val="0"/>
              </a:spcBef>
              <a:buClr>
                <a:schemeClr val="tx1">
                  <a:lumMod val="65000"/>
                  <a:lumOff val="35000"/>
                </a:schemeClr>
              </a:buClr>
              <a:buSzPts val="1800"/>
            </a:pPr>
            <a:r>
              <a:rPr lang="en-US" dirty="0" smtClean="0"/>
              <a:t>Future and other applications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build="p"/>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Intro to Skull-base Anatomy</a:t>
            </a:r>
            <a:endParaRPr/>
          </a:p>
        </p:txBody>
      </p:sp>
      <p:sp>
        <p:nvSpPr>
          <p:cNvPr id="89" name="Google Shape;89;p16"/>
          <p:cNvSpPr txBox="1">
            <a:spLocks noGrp="1"/>
          </p:cNvSpPr>
          <p:nvPr>
            <p:ph type="body" idx="4294967295"/>
          </p:nvPr>
        </p:nvSpPr>
        <p:spPr>
          <a:xfrm>
            <a:off x="838200" y="5212593"/>
            <a:ext cx="3000375" cy="547688"/>
          </a:xfrm>
          <a:prstGeom prst="rect">
            <a:avLst/>
          </a:prstGeom>
          <a:noFill/>
          <a:ln>
            <a:noFill/>
          </a:ln>
        </p:spPr>
        <p:txBody>
          <a:bodyPr spcFirstLastPara="1" wrap="square" lIns="91425" tIns="45700" rIns="91425" bIns="45700" anchor="t" anchorCtr="0">
            <a:noAutofit/>
          </a:bodyPr>
          <a:lstStyle/>
          <a:p>
            <a:pPr marL="228600" lvl="0" indent="-50800" algn="ctr" rtl="0">
              <a:lnSpc>
                <a:spcPct val="90000"/>
              </a:lnSpc>
              <a:spcBef>
                <a:spcPts val="0"/>
              </a:spcBef>
              <a:spcAft>
                <a:spcPts val="2100"/>
              </a:spcAft>
              <a:buClr>
                <a:schemeClr val="dk1"/>
              </a:buClr>
              <a:buSzPts val="2800"/>
              <a:buNone/>
            </a:pPr>
            <a:r>
              <a:rPr lang="en-US" sz="800" dirty="0">
                <a:solidFill>
                  <a:schemeClr val="bg2">
                    <a:lumMod val="75000"/>
                  </a:schemeClr>
                </a:solidFill>
                <a:latin typeface="Arial" panose="020B0604020202020204" pitchFamily="34" charset="0"/>
                <a:cs typeface="Arial" panose="020B0604020202020204" pitchFamily="34" charset="0"/>
              </a:rPr>
              <a:t>https://radiologykey.com/nose-and-sinonasal-cavities/</a:t>
            </a:r>
            <a:endParaRPr sz="800" dirty="0">
              <a:solidFill>
                <a:schemeClr val="bg2">
                  <a:lumMod val="75000"/>
                </a:schemeClr>
              </a:solidFill>
              <a:latin typeface="Arial" panose="020B0604020202020204" pitchFamily="34" charset="0"/>
              <a:cs typeface="Arial" panose="020B0604020202020204" pitchFamily="34" charset="0"/>
            </a:endParaRPr>
          </a:p>
        </p:txBody>
      </p:sp>
      <p:pic>
        <p:nvPicPr>
          <p:cNvPr id="90" name="Google Shape;90;p16"/>
          <p:cNvPicPr preferRelativeResize="0"/>
          <p:nvPr/>
        </p:nvPicPr>
        <p:blipFill>
          <a:blip r:embed="rId3">
            <a:alphaModFix/>
          </a:blip>
          <a:stretch>
            <a:fillRect/>
          </a:stretch>
        </p:blipFill>
        <p:spPr>
          <a:xfrm>
            <a:off x="861775" y="2734275"/>
            <a:ext cx="3087625" cy="2364989"/>
          </a:xfrm>
          <a:prstGeom prst="rect">
            <a:avLst/>
          </a:prstGeom>
          <a:noFill/>
          <a:ln>
            <a:noFill/>
          </a:ln>
          <a:effectLst>
            <a:outerShdw blurRad="50800" dist="38100" dir="2700000" algn="tl" rotWithShape="0">
              <a:prstClr val="black">
                <a:alpha val="40000"/>
              </a:prstClr>
            </a:outerShdw>
          </a:effectLst>
        </p:spPr>
      </p:pic>
      <p:pic>
        <p:nvPicPr>
          <p:cNvPr id="91" name="Google Shape;91;p16"/>
          <p:cNvPicPr preferRelativeResize="0"/>
          <p:nvPr/>
        </p:nvPicPr>
        <p:blipFill>
          <a:blip r:embed="rId4">
            <a:alphaModFix/>
          </a:blip>
          <a:stretch>
            <a:fillRect/>
          </a:stretch>
        </p:blipFill>
        <p:spPr>
          <a:xfrm>
            <a:off x="4632350" y="2656442"/>
            <a:ext cx="3581400" cy="2510536"/>
          </a:xfrm>
          <a:prstGeom prst="rect">
            <a:avLst/>
          </a:prstGeom>
          <a:noFill/>
          <a:ln>
            <a:noFill/>
          </a:ln>
          <a:effectLst>
            <a:outerShdw blurRad="50800" dist="38100" dir="2700000" algn="tl" rotWithShape="0">
              <a:prstClr val="black">
                <a:alpha val="40000"/>
              </a:prstClr>
            </a:outerShdw>
          </a:effectLst>
        </p:spPr>
      </p:pic>
      <p:sp>
        <p:nvSpPr>
          <p:cNvPr id="92" name="Google Shape;92;p16"/>
          <p:cNvSpPr txBox="1"/>
          <p:nvPr/>
        </p:nvSpPr>
        <p:spPr>
          <a:xfrm>
            <a:off x="4773783" y="5223039"/>
            <a:ext cx="3244801" cy="463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800">
                <a:solidFill>
                  <a:schemeClr val="bg2">
                    <a:lumMod val="75000"/>
                  </a:schemeClr>
                </a:solidFill>
                <a:latin typeface="Arial" panose="020B0604020202020204" pitchFamily="34" charset="0"/>
                <a:cs typeface="Arial" panose="020B0604020202020204" pitchFamily="34" charset="0"/>
              </a:rPr>
              <a:t>https://link.springer.com/chapter/10.1007/978-3-319-33323-6_1</a:t>
            </a:r>
            <a:endParaRPr sz="800">
              <a:solidFill>
                <a:schemeClr val="bg2">
                  <a:lumMod val="75000"/>
                </a:schemeClr>
              </a:solidFill>
              <a:latin typeface="Arial" panose="020B0604020202020204" pitchFamily="34" charset="0"/>
              <a:cs typeface="Arial" panose="020B0604020202020204" pitchFamily="34" charset="0"/>
            </a:endParaRPr>
          </a:p>
        </p:txBody>
      </p:sp>
      <p:pic>
        <p:nvPicPr>
          <p:cNvPr id="93" name="Google Shape;93;p16"/>
          <p:cNvPicPr preferRelativeResize="0"/>
          <p:nvPr/>
        </p:nvPicPr>
        <p:blipFill rotWithShape="1">
          <a:blip r:embed="rId5">
            <a:alphaModFix/>
          </a:blip>
          <a:srcRect l="10681" t="4498" r="9726"/>
          <a:stretch/>
        </p:blipFill>
        <p:spPr>
          <a:xfrm>
            <a:off x="8896709" y="2637338"/>
            <a:ext cx="2350039" cy="2713825"/>
          </a:xfrm>
          <a:prstGeom prst="rect">
            <a:avLst/>
          </a:prstGeom>
          <a:noFill/>
          <a:ln>
            <a:noFill/>
          </a:ln>
          <a:effectLst>
            <a:outerShdw blurRad="50800" dist="38100" dir="2700000" algn="tl" rotWithShape="0">
              <a:prstClr val="black">
                <a:alpha val="40000"/>
              </a:prstClr>
            </a:outerShdw>
          </a:effectLst>
        </p:spPr>
      </p:pic>
      <p:sp>
        <p:nvSpPr>
          <p:cNvPr id="94" name="Google Shape;94;p16"/>
          <p:cNvSpPr txBox="1"/>
          <p:nvPr/>
        </p:nvSpPr>
        <p:spPr>
          <a:xfrm>
            <a:off x="9084425" y="5388500"/>
            <a:ext cx="1974600" cy="32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800">
                <a:solidFill>
                  <a:schemeClr val="bg2">
                    <a:lumMod val="75000"/>
                  </a:schemeClr>
                </a:solidFill>
                <a:latin typeface="Arial" panose="020B0604020202020204" pitchFamily="34" charset="0"/>
                <a:ea typeface="Roboto"/>
                <a:cs typeface="Arial" panose="020B0604020202020204" pitchFamily="34" charset="0"/>
                <a:sym typeface="Roboto"/>
              </a:rPr>
              <a:t>Courtesy of Michael Platt, MD</a:t>
            </a:r>
            <a:endParaRPr sz="800">
              <a:solidFill>
                <a:schemeClr val="bg2">
                  <a:lumMod val="75000"/>
                </a:schemeClr>
              </a:solidFill>
              <a:latin typeface="Arial" panose="020B0604020202020204" pitchFamily="34" charset="0"/>
              <a:ea typeface="Roboto"/>
              <a:cs typeface="Arial" panose="020B0604020202020204" pitchFamily="34" charset="0"/>
              <a:sym typeface="Roboto"/>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Intro to Skull-base Anatomy</a:t>
            </a:r>
            <a:endParaRPr/>
          </a:p>
        </p:txBody>
      </p:sp>
      <p:pic>
        <p:nvPicPr>
          <p:cNvPr id="102" name="Google Shape;102;p17"/>
          <p:cNvPicPr preferRelativeResize="0"/>
          <p:nvPr/>
        </p:nvPicPr>
        <p:blipFill>
          <a:blip r:embed="rId3">
            <a:alphaModFix/>
          </a:blip>
          <a:stretch>
            <a:fillRect/>
          </a:stretch>
        </p:blipFill>
        <p:spPr>
          <a:xfrm>
            <a:off x="1677275" y="2329563"/>
            <a:ext cx="3343325" cy="3343325"/>
          </a:xfrm>
          <a:prstGeom prst="rect">
            <a:avLst/>
          </a:prstGeom>
          <a:noFill/>
          <a:ln>
            <a:noFill/>
          </a:ln>
          <a:effectLst>
            <a:outerShdw blurRad="50800" dist="38100" dir="2700000" algn="tl" rotWithShape="0">
              <a:prstClr val="black">
                <a:alpha val="40000"/>
              </a:prstClr>
            </a:outerShdw>
          </a:effectLst>
        </p:spPr>
      </p:pic>
      <p:sp>
        <p:nvSpPr>
          <p:cNvPr id="103" name="Google Shape;103;p17"/>
          <p:cNvSpPr txBox="1"/>
          <p:nvPr/>
        </p:nvSpPr>
        <p:spPr>
          <a:xfrm>
            <a:off x="1677275" y="5902031"/>
            <a:ext cx="3497256" cy="36440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800" dirty="0" smtClean="0">
                <a:solidFill>
                  <a:schemeClr val="bg2">
                    <a:lumMod val="75000"/>
                  </a:schemeClr>
                </a:solidFill>
              </a:rPr>
              <a:t>www.gtsimulators.com/Five-Part-Bisected-Head-Life-Size-p/dga76.htm</a:t>
            </a:r>
            <a:endParaRPr sz="800" dirty="0">
              <a:solidFill>
                <a:schemeClr val="bg2">
                  <a:lumMod val="75000"/>
                </a:schemeClr>
              </a:solidFill>
            </a:endParaRPr>
          </a:p>
        </p:txBody>
      </p:sp>
      <p:pic>
        <p:nvPicPr>
          <p:cNvPr id="104" name="Google Shape;104;p17"/>
          <p:cNvPicPr preferRelativeResize="0"/>
          <p:nvPr/>
        </p:nvPicPr>
        <p:blipFill>
          <a:blip r:embed="rId4">
            <a:alphaModFix/>
          </a:blip>
          <a:stretch>
            <a:fillRect/>
          </a:stretch>
        </p:blipFill>
        <p:spPr>
          <a:xfrm>
            <a:off x="6939175" y="2284850"/>
            <a:ext cx="3625602" cy="3432774"/>
          </a:xfrm>
          <a:prstGeom prst="rect">
            <a:avLst/>
          </a:prstGeom>
          <a:noFill/>
          <a:ln>
            <a:noFill/>
          </a:ln>
          <a:effectLst>
            <a:outerShdw blurRad="50800" dist="38100" dir="2700000" algn="tl" rotWithShape="0">
              <a:prstClr val="black">
                <a:alpha val="40000"/>
              </a:prstClr>
            </a:outerShdw>
          </a:effectLst>
        </p:spPr>
      </p:pic>
      <p:sp>
        <p:nvSpPr>
          <p:cNvPr id="2" name="TextBox 1"/>
          <p:cNvSpPr txBox="1"/>
          <p:nvPr/>
        </p:nvSpPr>
        <p:spPr>
          <a:xfrm>
            <a:off x="8259606" y="5907354"/>
            <a:ext cx="984739" cy="215444"/>
          </a:xfrm>
          <a:prstGeom prst="rect">
            <a:avLst/>
          </a:prstGeom>
          <a:noFill/>
        </p:spPr>
        <p:txBody>
          <a:bodyPr wrap="square" rtlCol="0">
            <a:spAutoFit/>
          </a:bodyPr>
          <a:lstStyle/>
          <a:p>
            <a:pPr algn="ctr"/>
            <a:r>
              <a:rPr lang="en-US" sz="800" dirty="0" smtClean="0">
                <a:solidFill>
                  <a:schemeClr val="bg2">
                    <a:lumMod val="75000"/>
                  </a:schemeClr>
                </a:solidFill>
              </a:rPr>
              <a:t>Unsplash.com</a:t>
            </a:r>
            <a:endParaRPr lang="en-US" sz="800" dirty="0">
              <a:solidFill>
                <a:schemeClr val="bg2">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Intro to Skull-base Anatomy</a:t>
            </a:r>
            <a:endParaRPr/>
          </a:p>
        </p:txBody>
      </p:sp>
      <p:sp>
        <p:nvSpPr>
          <p:cNvPr id="111" name="Google Shape;111;p18"/>
          <p:cNvSpPr txBox="1"/>
          <p:nvPr/>
        </p:nvSpPr>
        <p:spPr>
          <a:xfrm>
            <a:off x="7439088" y="5874112"/>
            <a:ext cx="2839500" cy="673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800" dirty="0">
                <a:solidFill>
                  <a:schemeClr val="bg2">
                    <a:lumMod val="75000"/>
                  </a:schemeClr>
                </a:solidFill>
                <a:latin typeface="Arial" panose="020B0604020202020204" pitchFamily="34" charset="0"/>
                <a:cs typeface="Arial" panose="020B0604020202020204" pitchFamily="34" charset="0"/>
              </a:rPr>
              <a:t>https://www.pexels.com/photo/man-wearing-white-long-sleeved-shirt-1323864/</a:t>
            </a:r>
            <a:endParaRPr sz="800" dirty="0">
              <a:solidFill>
                <a:schemeClr val="bg2">
                  <a:lumMod val="75000"/>
                </a:schemeClr>
              </a:solidFill>
              <a:latin typeface="Arial" panose="020B0604020202020204" pitchFamily="34" charset="0"/>
              <a:cs typeface="Arial" panose="020B0604020202020204" pitchFamily="34" charset="0"/>
            </a:endParaRPr>
          </a:p>
        </p:txBody>
      </p:sp>
      <p:pic>
        <p:nvPicPr>
          <p:cNvPr id="112" name="Google Shape;112;p18"/>
          <p:cNvPicPr preferRelativeResize="0"/>
          <p:nvPr/>
        </p:nvPicPr>
        <p:blipFill rotWithShape="1">
          <a:blip r:embed="rId3">
            <a:alphaModFix/>
          </a:blip>
          <a:srcRect t="14860" r="7295" b="2623"/>
          <a:stretch/>
        </p:blipFill>
        <p:spPr>
          <a:xfrm>
            <a:off x="7398150" y="1914450"/>
            <a:ext cx="2921376" cy="3898950"/>
          </a:xfrm>
          <a:prstGeom prst="rect">
            <a:avLst/>
          </a:prstGeom>
          <a:noFill/>
          <a:ln>
            <a:noFill/>
          </a:ln>
          <a:effectLst>
            <a:outerShdw blurRad="50800" dist="38100" dir="2700000" algn="tl" rotWithShape="0">
              <a:prstClr val="black">
                <a:alpha val="40000"/>
              </a:prstClr>
            </a:outerShdw>
          </a:effectLst>
        </p:spPr>
      </p:pic>
      <p:pic>
        <p:nvPicPr>
          <p:cNvPr id="113" name="Google Shape;113;p18"/>
          <p:cNvPicPr preferRelativeResize="0"/>
          <p:nvPr/>
        </p:nvPicPr>
        <p:blipFill>
          <a:blip r:embed="rId4">
            <a:alphaModFix/>
          </a:blip>
          <a:stretch>
            <a:fillRect/>
          </a:stretch>
        </p:blipFill>
        <p:spPr>
          <a:xfrm>
            <a:off x="2174924" y="2131775"/>
            <a:ext cx="4320899" cy="3681623"/>
          </a:xfrm>
          <a:prstGeom prst="rect">
            <a:avLst/>
          </a:prstGeom>
          <a:noFill/>
          <a:ln>
            <a:noFill/>
          </a:ln>
          <a:effectLst>
            <a:outerShdw blurRad="50800" dist="38100" dir="2700000" algn="tl" rotWithShape="0">
              <a:prstClr val="black">
                <a:alpha val="40000"/>
              </a:prstClr>
            </a:outerShdw>
          </a:effectLst>
        </p:spPr>
      </p:pic>
      <p:sp>
        <p:nvSpPr>
          <p:cNvPr id="114" name="Google Shape;114;p18"/>
          <p:cNvSpPr txBox="1"/>
          <p:nvPr/>
        </p:nvSpPr>
        <p:spPr>
          <a:xfrm>
            <a:off x="3662874" y="5874112"/>
            <a:ext cx="1344998" cy="38017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800" dirty="0">
                <a:solidFill>
                  <a:schemeClr val="bg2">
                    <a:lumMod val="75000"/>
                  </a:schemeClr>
                </a:solidFill>
                <a:latin typeface="Arial" panose="020B0604020202020204" pitchFamily="34" charset="0"/>
                <a:ea typeface="Roboto"/>
                <a:cs typeface="Arial" panose="020B0604020202020204" pitchFamily="34" charset="0"/>
                <a:sym typeface="Roboto"/>
              </a:rPr>
              <a:t>unsplash.com</a:t>
            </a:r>
            <a:endParaRPr sz="800" dirty="0">
              <a:solidFill>
                <a:schemeClr val="bg2">
                  <a:lumMod val="75000"/>
                </a:schemeClr>
              </a:solidFill>
              <a:latin typeface="Arial" panose="020B0604020202020204" pitchFamily="34" charset="0"/>
              <a:ea typeface="Roboto"/>
              <a:cs typeface="Arial" panose="020B0604020202020204" pitchFamily="34" charset="0"/>
              <a:sym typeface="Roboto"/>
            </a:endParaRPr>
          </a:p>
        </p:txBody>
      </p:sp>
      <p:sp>
        <p:nvSpPr>
          <p:cNvPr id="115" name="Google Shape;115;p18"/>
          <p:cNvSpPr/>
          <p:nvPr/>
        </p:nvSpPr>
        <p:spPr>
          <a:xfrm>
            <a:off x="539075" y="1690553"/>
            <a:ext cx="1968300" cy="1122600"/>
          </a:xfrm>
          <a:prstGeom prst="wedgeRoundRectCallout">
            <a:avLst>
              <a:gd name="adj1" fmla="val 43700"/>
              <a:gd name="adj2" fmla="val 95325"/>
              <a:gd name="adj3" fmla="val 0"/>
            </a:avLst>
          </a:prstGeom>
          <a:solidFill>
            <a:srgbClr val="FFFFFF"/>
          </a:solidFill>
          <a:ln w="9525" cap="flat" cmpd="sng">
            <a:solidFill>
              <a:schemeClr val="dk2"/>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8"/>
          <p:cNvSpPr txBox="1"/>
          <p:nvPr/>
        </p:nvSpPr>
        <p:spPr>
          <a:xfrm>
            <a:off x="624625" y="1721178"/>
            <a:ext cx="1968300" cy="86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latin typeface="Roboto"/>
                <a:ea typeface="Roboto"/>
                <a:cs typeface="Roboto"/>
                <a:sym typeface="Roboto"/>
              </a:rPr>
              <a:t>Here you look, </a:t>
            </a:r>
            <a:endParaRPr sz="1800" dirty="0">
              <a:latin typeface="Roboto"/>
              <a:ea typeface="Roboto"/>
              <a:cs typeface="Roboto"/>
              <a:sym typeface="Roboto"/>
            </a:endParaRPr>
          </a:p>
          <a:p>
            <a:pPr marL="0" lvl="0" indent="0" algn="l" rtl="0">
              <a:spcBef>
                <a:spcPts val="0"/>
              </a:spcBef>
              <a:spcAft>
                <a:spcPts val="0"/>
              </a:spcAft>
              <a:buNone/>
            </a:pPr>
            <a:r>
              <a:rPr lang="en-US" sz="1800" dirty="0">
                <a:latin typeface="Roboto"/>
                <a:ea typeface="Roboto"/>
                <a:cs typeface="Roboto"/>
                <a:sym typeface="Roboto"/>
              </a:rPr>
              <a:t>do you see the incus?</a:t>
            </a:r>
            <a:endParaRPr sz="1800" dirty="0">
              <a:latin typeface="Roboto"/>
              <a:ea typeface="Roboto"/>
              <a:cs typeface="Roboto"/>
              <a:sym typeface="Roboto"/>
            </a:endParaRPr>
          </a:p>
        </p:txBody>
      </p:sp>
      <p:sp>
        <p:nvSpPr>
          <p:cNvPr id="117" name="Google Shape;117;p18"/>
          <p:cNvSpPr/>
          <p:nvPr/>
        </p:nvSpPr>
        <p:spPr>
          <a:xfrm>
            <a:off x="9855650" y="1270775"/>
            <a:ext cx="1583700" cy="861000"/>
          </a:xfrm>
          <a:prstGeom prst="wedgeRoundRectCallout">
            <a:avLst>
              <a:gd name="adj1" fmla="val -66506"/>
              <a:gd name="adj2" fmla="val 58943"/>
              <a:gd name="adj3" fmla="val 0"/>
            </a:avLst>
          </a:prstGeom>
          <a:solidFill>
            <a:srgbClr val="FFFFFF"/>
          </a:solidFill>
          <a:ln w="9525" cap="flat" cmpd="sng">
            <a:solidFill>
              <a:schemeClr val="dk2"/>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8"/>
          <p:cNvSpPr txBox="1"/>
          <p:nvPr/>
        </p:nvSpPr>
        <p:spPr>
          <a:xfrm>
            <a:off x="9941150" y="1439825"/>
            <a:ext cx="1498200" cy="52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latin typeface="Roboto"/>
                <a:ea typeface="Roboto"/>
                <a:cs typeface="Roboto"/>
                <a:sym typeface="Roboto"/>
              </a:rPr>
              <a:t>… OH YES!</a:t>
            </a:r>
            <a:endParaRPr sz="1800" dirty="0">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500"/>
                                        <p:tgtEl>
                                          <p:spTgt spid="1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5"/>
                                        </p:tgtEl>
                                        <p:attrNameLst>
                                          <p:attrName>style.visibility</p:attrName>
                                        </p:attrNameLst>
                                      </p:cBhvr>
                                      <p:to>
                                        <p:strVal val="visible"/>
                                      </p:to>
                                    </p:set>
                                    <p:animEffect transition="in" filter="fade">
                                      <p:cBhvr>
                                        <p:cTn id="10" dur="500"/>
                                        <p:tgtEl>
                                          <p:spTgt spid="1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8"/>
                                        </p:tgtEl>
                                        <p:attrNameLst>
                                          <p:attrName>style.visibility</p:attrName>
                                        </p:attrNameLst>
                                      </p:cBhvr>
                                      <p:to>
                                        <p:strVal val="visible"/>
                                      </p:to>
                                    </p:set>
                                    <p:animEffect transition="in" filter="fade">
                                      <p:cBhvr>
                                        <p:cTn id="15" dur="500"/>
                                        <p:tgtEl>
                                          <p:spTgt spid="1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7"/>
                                        </p:tgtEl>
                                        <p:attrNameLst>
                                          <p:attrName>style.visibility</p:attrName>
                                        </p:attrNameLst>
                                      </p:cBhvr>
                                      <p:to>
                                        <p:strVal val="visible"/>
                                      </p:to>
                                    </p:set>
                                    <p:animEffect transition="in" filter="fade">
                                      <p:cBhvr>
                                        <p:cTn id="18"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16" grpId="0"/>
      <p:bldP spid="117" grpId="0" animBg="1"/>
      <p:bldP spid="1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Ruffled Map by midkiffaries - This is a simple generic map ..."/>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72372" y="2070100"/>
            <a:ext cx="3764081" cy="3778250"/>
          </a:xfrm>
        </p:spPr>
      </p:pic>
      <p:sp>
        <p:nvSpPr>
          <p:cNvPr id="4" name="Google Shape;110;p18"/>
          <p:cNvSpPr txBox="1">
            <a:spLocks/>
          </p:cNvSpPr>
          <p:nvPr/>
        </p:nvSpPr>
        <p:spPr>
          <a:xfrm>
            <a:off x="2592925" y="611410"/>
            <a:ext cx="8911687" cy="1280890"/>
          </a:xfrm>
          <a:prstGeom prst="rect">
            <a:avLst/>
          </a:prstGeom>
          <a:noFill/>
          <a:ln>
            <a:noFill/>
          </a:ln>
        </p:spPr>
        <p:txBody>
          <a:bodyPr spcFirstLastPara="1" vert="horz" wrap="square" lIns="91425" tIns="45700" rIns="91425" bIns="45700" rtlCol="0" anchor="ctr" anchorCtr="0">
            <a:no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spcBef>
                <a:spcPts val="0"/>
              </a:spcBef>
              <a:buClr>
                <a:schemeClr val="dk1"/>
              </a:buClr>
              <a:buSzPts val="4400"/>
              <a:buFont typeface="Calibri"/>
              <a:buNone/>
            </a:pPr>
            <a:r>
              <a:rPr lang="en-US" smtClean="0"/>
              <a:t>Intro to Skull-base Anatomy</a:t>
            </a:r>
            <a:endParaRPr lang="en-US"/>
          </a:p>
        </p:txBody>
      </p:sp>
      <p:pic>
        <p:nvPicPr>
          <p:cNvPr id="8" name="Picture 7" descr="Agri 007: Seed police on the prowl"/>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5851" y="2436425"/>
            <a:ext cx="3742673" cy="3045600"/>
          </a:xfrm>
          <a:prstGeom prst="rect">
            <a:avLst/>
          </a:prstGeom>
        </p:spPr>
      </p:pic>
    </p:spTree>
    <p:extLst>
      <p:ext uri="{BB962C8B-B14F-4D97-AF65-F5344CB8AC3E}">
        <p14:creationId xmlns:p14="http://schemas.microsoft.com/office/powerpoint/2010/main" val="3537738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7"/>
          <p:cNvSpPr txBox="1">
            <a:spLocks noGrp="1"/>
          </p:cNvSpPr>
          <p:nvPr>
            <p:ph type="title"/>
          </p:nvPr>
        </p:nvSpPr>
        <p:spPr>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Summary so far:</a:t>
            </a:r>
            <a:endParaRPr dirty="0"/>
          </a:p>
        </p:txBody>
      </p:sp>
      <p:sp>
        <p:nvSpPr>
          <p:cNvPr id="194" name="Google Shape;194;p27"/>
          <p:cNvSpPr txBox="1">
            <a:spLocks noGrp="1"/>
          </p:cNvSpPr>
          <p:nvPr>
            <p:ph idx="1"/>
          </p:nvPr>
        </p:nvSpPr>
        <p:spPr>
          <a:xfrm>
            <a:off x="6321512" y="1907059"/>
            <a:ext cx="5183100" cy="4351200"/>
          </a:xfrm>
          <a:prstGeom prst="rect">
            <a:avLst/>
          </a:prstGeom>
        </p:spPr>
        <p:txBody>
          <a:bodyPr spcFirstLastPara="1" wrap="square" lIns="91425" tIns="45700" rIns="91425" bIns="45700" anchor="t" anchorCtr="0">
            <a:noAutofit/>
          </a:bodyPr>
          <a:lstStyle/>
          <a:p>
            <a:pPr marL="0" lvl="0" indent="0" algn="l" rtl="0">
              <a:spcBef>
                <a:spcPts val="600"/>
              </a:spcBef>
              <a:spcAft>
                <a:spcPts val="600"/>
              </a:spcAft>
              <a:buNone/>
            </a:pPr>
            <a:r>
              <a:rPr lang="en-US" dirty="0"/>
              <a:t>Problem:</a:t>
            </a:r>
            <a:endParaRPr dirty="0"/>
          </a:p>
          <a:p>
            <a:pPr marL="457200" lvl="0" indent="-342900" algn="l" rtl="0">
              <a:spcBef>
                <a:spcPts val="600"/>
              </a:spcBef>
              <a:spcAft>
                <a:spcPts val="600"/>
              </a:spcAft>
              <a:buSzPts val="1800"/>
              <a:buAutoNum type="arabicPeriod"/>
            </a:pPr>
            <a:r>
              <a:rPr lang="en-US" dirty="0" err="1"/>
              <a:t>Sinonasal</a:t>
            </a:r>
            <a:r>
              <a:rPr lang="en-US" dirty="0"/>
              <a:t> anatomy is complex and taught using 2D </a:t>
            </a:r>
            <a:r>
              <a:rPr lang="en-US" dirty="0" smtClean="0"/>
              <a:t>images</a:t>
            </a:r>
            <a:endParaRPr dirty="0"/>
          </a:p>
          <a:p>
            <a:pPr marL="457200" lvl="0" indent="-342900" algn="l" rtl="0">
              <a:spcBef>
                <a:spcPts val="600"/>
              </a:spcBef>
              <a:spcAft>
                <a:spcPts val="600"/>
              </a:spcAft>
              <a:buSzPts val="1800"/>
              <a:buAutoNum type="arabicPeriod"/>
            </a:pPr>
            <a:r>
              <a:rPr lang="en-US" dirty="0" err="1"/>
              <a:t>Sinonasal</a:t>
            </a:r>
            <a:r>
              <a:rPr lang="en-US" dirty="0"/>
              <a:t> anatomy is presented in ways that do not prepare students for clinic</a:t>
            </a:r>
            <a:endParaRPr dirty="0"/>
          </a:p>
          <a:p>
            <a:pPr marL="457200" lvl="0" indent="-342900" algn="l" rtl="0">
              <a:spcBef>
                <a:spcPts val="600"/>
              </a:spcBef>
              <a:spcAft>
                <a:spcPts val="600"/>
              </a:spcAft>
              <a:buSzPts val="1800"/>
              <a:buAutoNum type="arabicPeriod"/>
            </a:pPr>
            <a:r>
              <a:rPr lang="en-US" dirty="0"/>
              <a:t>How do we assess the students’ anatomical knowledge as well as proficiency in using an endoscope?</a:t>
            </a:r>
            <a:endParaRPr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6632" y="1753930"/>
            <a:ext cx="3882625" cy="3868455"/>
          </a:xfrm>
          <a:prstGeom prst="rect">
            <a:avLst/>
          </a:prstGeom>
        </p:spPr>
      </p:pic>
    </p:spTree>
    <p:extLst>
      <p:ext uri="{BB962C8B-B14F-4D97-AF65-F5344CB8AC3E}">
        <p14:creationId xmlns:p14="http://schemas.microsoft.com/office/powerpoint/2010/main" val="1493905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3" name="Google Shape;183;p2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Study design</a:t>
            </a:r>
            <a:endParaRPr/>
          </a:p>
        </p:txBody>
      </p:sp>
      <p:pic>
        <p:nvPicPr>
          <p:cNvPr id="184" name="Google Shape;184;p26"/>
          <p:cNvPicPr preferRelativeResize="0"/>
          <p:nvPr/>
        </p:nvPicPr>
        <p:blipFill>
          <a:blip r:embed="rId3">
            <a:alphaModFix/>
          </a:blip>
          <a:stretch>
            <a:fillRect/>
          </a:stretch>
        </p:blipFill>
        <p:spPr>
          <a:xfrm>
            <a:off x="6943550" y="2941000"/>
            <a:ext cx="4561062" cy="2549488"/>
          </a:xfrm>
          <a:prstGeom prst="rect">
            <a:avLst/>
          </a:prstGeom>
          <a:noFill/>
          <a:ln>
            <a:noFill/>
          </a:ln>
          <a:effectLst>
            <a:outerShdw blurRad="50800" dist="38100" dir="2700000" algn="tl" rotWithShape="0">
              <a:prstClr val="black">
                <a:alpha val="40000"/>
              </a:prstClr>
            </a:outerShdw>
          </a:effectLst>
        </p:spPr>
      </p:pic>
      <p:pic>
        <p:nvPicPr>
          <p:cNvPr id="185" name="Google Shape;185;p26"/>
          <p:cNvPicPr preferRelativeResize="0"/>
          <p:nvPr/>
        </p:nvPicPr>
        <p:blipFill>
          <a:blip r:embed="rId3">
            <a:alphaModFix/>
          </a:blip>
          <a:stretch>
            <a:fillRect/>
          </a:stretch>
        </p:blipFill>
        <p:spPr>
          <a:xfrm>
            <a:off x="818809" y="2344171"/>
            <a:ext cx="5961829" cy="3373383"/>
          </a:xfrm>
          <a:prstGeom prst="rect">
            <a:avLst/>
          </a:prstGeom>
          <a:noFill/>
          <a:ln>
            <a:noFill/>
          </a:ln>
          <a:effectLst>
            <a:outerShdw blurRad="50800" dist="38100" dir="2700000" algn="tl" rotWithShape="0">
              <a:prstClr val="black">
                <a:alpha val="40000"/>
              </a:prstClr>
            </a:outerShdw>
          </a:effectLst>
        </p:spPr>
      </p:pic>
      <p:sp>
        <p:nvSpPr>
          <p:cNvPr id="186" name="Google Shape;186;p26"/>
          <p:cNvSpPr txBox="1"/>
          <p:nvPr/>
        </p:nvSpPr>
        <p:spPr>
          <a:xfrm>
            <a:off x="7980321" y="2440300"/>
            <a:ext cx="2692595" cy="500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600" dirty="0">
                <a:solidFill>
                  <a:schemeClr val="tx1"/>
                </a:solidFill>
                <a:latin typeface="+mj-lt"/>
                <a:ea typeface="Roboto"/>
                <a:cs typeface="Roboto"/>
                <a:sym typeface="Roboto"/>
              </a:rPr>
              <a:t>Student answer</a:t>
            </a:r>
            <a:endParaRPr sz="1600" dirty="0">
              <a:solidFill>
                <a:schemeClr val="tx1"/>
              </a:solidFill>
              <a:latin typeface="+mj-lt"/>
              <a:ea typeface="Roboto"/>
              <a:cs typeface="Roboto"/>
              <a:sym typeface="Roboto"/>
            </a:endParaRPr>
          </a:p>
        </p:txBody>
      </p:sp>
      <p:sp>
        <p:nvSpPr>
          <p:cNvPr id="187" name="Google Shape;187;p26"/>
          <p:cNvSpPr txBox="1"/>
          <p:nvPr/>
        </p:nvSpPr>
        <p:spPr>
          <a:xfrm>
            <a:off x="1102506" y="1704688"/>
            <a:ext cx="5394434" cy="51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600" dirty="0">
                <a:solidFill>
                  <a:schemeClr val="tx1"/>
                </a:solidFill>
                <a:latin typeface="+mj-lt"/>
                <a:ea typeface="Roboto"/>
                <a:cs typeface="Roboto"/>
                <a:sym typeface="Roboto"/>
              </a:rPr>
              <a:t>Where would the medial rectus muscle be found?</a:t>
            </a:r>
            <a:endParaRPr sz="1600" dirty="0">
              <a:solidFill>
                <a:schemeClr val="tx1"/>
              </a:solidFill>
              <a:latin typeface="+mj-lt"/>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4"/>
                                        </p:tgtEl>
                                        <p:attrNameLst>
                                          <p:attrName>style.visibility</p:attrName>
                                        </p:attrNameLst>
                                      </p:cBhvr>
                                      <p:to>
                                        <p:strVal val="visible"/>
                                      </p:to>
                                    </p:set>
                                    <p:animEffect transition="in" filter="fade">
                                      <p:cBhvr>
                                        <p:cTn id="7" dur="1000"/>
                                        <p:tgtEl>
                                          <p:spTgt spid="184"/>
                                        </p:tgtEl>
                                      </p:cBhvr>
                                    </p:animEffect>
                                  </p:childTnLst>
                                </p:cTn>
                              </p:par>
                              <p:par>
                                <p:cTn id="8" presetID="10" presetClass="entr" presetSubtype="0" fill="hold" nodeType="withEffect">
                                  <p:stCondLst>
                                    <p:cond delay="0"/>
                                  </p:stCondLst>
                                  <p:childTnLst>
                                    <p:set>
                                      <p:cBhvr>
                                        <p:cTn id="9" dur="1" fill="hold">
                                          <p:stCondLst>
                                            <p:cond delay="0"/>
                                          </p:stCondLst>
                                        </p:cTn>
                                        <p:tgtEl>
                                          <p:spTgt spid="186"/>
                                        </p:tgtEl>
                                        <p:attrNameLst>
                                          <p:attrName>style.visibility</p:attrName>
                                        </p:attrNameLst>
                                      </p:cBhvr>
                                      <p:to>
                                        <p:strVal val="visible"/>
                                      </p:to>
                                    </p:set>
                                    <p:animEffect transition="in" filter="fade">
                                      <p:cBhvr>
                                        <p:cTn id="10" dur="1000"/>
                                        <p:tgtEl>
                                          <p:spTgt spid="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7"/>
          <p:cNvSpPr txBox="1">
            <a:spLocks noGrp="1"/>
          </p:cNvSpPr>
          <p:nvPr>
            <p:ph type="title"/>
          </p:nvPr>
        </p:nvSpPr>
        <p:spPr>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Summary so far:</a:t>
            </a:r>
            <a:endParaRPr dirty="0"/>
          </a:p>
        </p:txBody>
      </p:sp>
      <p:sp>
        <p:nvSpPr>
          <p:cNvPr id="194" name="Google Shape;194;p27"/>
          <p:cNvSpPr txBox="1">
            <a:spLocks noGrp="1"/>
          </p:cNvSpPr>
          <p:nvPr>
            <p:ph idx="1"/>
          </p:nvPr>
        </p:nvSpPr>
        <p:spPr>
          <a:xfrm>
            <a:off x="6321512" y="1907059"/>
            <a:ext cx="5183100" cy="4351200"/>
          </a:xfrm>
          <a:prstGeom prst="rect">
            <a:avLst/>
          </a:prstGeom>
        </p:spPr>
        <p:txBody>
          <a:bodyPr spcFirstLastPara="1" wrap="square" lIns="91425" tIns="45700" rIns="91425" bIns="45700" anchor="t" anchorCtr="0">
            <a:noAutofit/>
          </a:bodyPr>
          <a:lstStyle/>
          <a:p>
            <a:pPr marL="0" lvl="0" indent="0" algn="l" rtl="0">
              <a:spcBef>
                <a:spcPts val="600"/>
              </a:spcBef>
              <a:spcAft>
                <a:spcPts val="600"/>
              </a:spcAft>
              <a:buNone/>
            </a:pPr>
            <a:r>
              <a:rPr lang="en-US" dirty="0"/>
              <a:t>Problem:</a:t>
            </a:r>
            <a:endParaRPr dirty="0"/>
          </a:p>
          <a:p>
            <a:pPr marL="457200" lvl="0" indent="-342900" algn="l" rtl="0">
              <a:spcBef>
                <a:spcPts val="600"/>
              </a:spcBef>
              <a:spcAft>
                <a:spcPts val="600"/>
              </a:spcAft>
              <a:buSzPts val="1800"/>
              <a:buAutoNum type="arabicPeriod"/>
            </a:pPr>
            <a:r>
              <a:rPr lang="en-US" dirty="0" err="1"/>
              <a:t>Sinonasal</a:t>
            </a:r>
            <a:r>
              <a:rPr lang="en-US" dirty="0"/>
              <a:t> anatomy is complex and taught using 2D </a:t>
            </a:r>
            <a:r>
              <a:rPr lang="en-US" dirty="0" smtClean="0"/>
              <a:t>images</a:t>
            </a:r>
            <a:endParaRPr dirty="0"/>
          </a:p>
          <a:p>
            <a:pPr marL="457200" lvl="0" indent="-342900" algn="l" rtl="0">
              <a:spcBef>
                <a:spcPts val="600"/>
              </a:spcBef>
              <a:spcAft>
                <a:spcPts val="600"/>
              </a:spcAft>
              <a:buSzPts val="1800"/>
              <a:buAutoNum type="arabicPeriod"/>
            </a:pPr>
            <a:r>
              <a:rPr lang="en-US" dirty="0" err="1"/>
              <a:t>Sinonasal</a:t>
            </a:r>
            <a:r>
              <a:rPr lang="en-US" dirty="0"/>
              <a:t> anatomy is presented in ways that do not prepare students for clinic</a:t>
            </a:r>
            <a:endParaRPr dirty="0"/>
          </a:p>
          <a:p>
            <a:pPr marL="457200" lvl="0" indent="-342900" algn="l" rtl="0">
              <a:spcBef>
                <a:spcPts val="600"/>
              </a:spcBef>
              <a:spcAft>
                <a:spcPts val="600"/>
              </a:spcAft>
              <a:buSzPts val="1800"/>
              <a:buAutoNum type="arabicPeriod"/>
            </a:pPr>
            <a:r>
              <a:rPr lang="en-US" dirty="0"/>
              <a:t>How do we assess the students’ anatomical knowledge as well as proficiency in using an endoscope?</a:t>
            </a:r>
            <a:endParaRPr dirty="0"/>
          </a:p>
        </p:txBody>
      </p:sp>
      <p:sp>
        <p:nvSpPr>
          <p:cNvPr id="7" name="Google Shape;195;p27"/>
          <p:cNvSpPr txBox="1">
            <a:spLocks/>
          </p:cNvSpPr>
          <p:nvPr/>
        </p:nvSpPr>
        <p:spPr>
          <a:xfrm>
            <a:off x="6321512" y="1921338"/>
            <a:ext cx="5183187" cy="4351337"/>
          </a:xfrm>
          <a:prstGeom prst="rect">
            <a:avLst/>
          </a:prstGeom>
        </p:spPr>
        <p:txBody>
          <a:bodyPr spcFirstLastPara="1" vert="horz" wrap="square" lIns="91425" tIns="45700" rIns="91425" bIns="45700" rtlCol="0" anchor="t" anchorCtr="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spcBef>
                <a:spcPts val="600"/>
              </a:spcBef>
              <a:spcAft>
                <a:spcPts val="600"/>
              </a:spcAft>
              <a:buFont typeface="Wingdings 3" charset="2"/>
              <a:buNone/>
            </a:pPr>
            <a:r>
              <a:rPr lang="en-US" smtClean="0"/>
              <a:t>Proposed Solution:</a:t>
            </a:r>
          </a:p>
          <a:p>
            <a:pPr marL="457200">
              <a:spcBef>
                <a:spcPts val="600"/>
              </a:spcBef>
              <a:spcAft>
                <a:spcPts val="600"/>
              </a:spcAft>
              <a:buSzPts val="1800"/>
              <a:buFont typeface="Wingdings 3" charset="2"/>
              <a:buAutoNum type="arabicPeriod"/>
            </a:pPr>
            <a:r>
              <a:rPr lang="en-US" smtClean="0"/>
              <a:t>Teach anatomy using a 3D model that has labeled features</a:t>
            </a:r>
          </a:p>
          <a:p>
            <a:pPr marL="457200">
              <a:spcBef>
                <a:spcPts val="600"/>
              </a:spcBef>
              <a:spcAft>
                <a:spcPts val="600"/>
              </a:spcAft>
              <a:buSzPts val="1800"/>
              <a:buFont typeface="Wingdings 3" charset="2"/>
              <a:buAutoNum type="arabicPeriod"/>
            </a:pPr>
            <a:r>
              <a:rPr lang="en-US" smtClean="0"/>
              <a:t>Introduce clinical tools early in medical curriculum to ameliorate the steep learning curve</a:t>
            </a:r>
          </a:p>
          <a:p>
            <a:pPr marL="457200">
              <a:spcBef>
                <a:spcPts val="600"/>
              </a:spcBef>
              <a:spcAft>
                <a:spcPts val="600"/>
              </a:spcAft>
              <a:buSzPts val="1800"/>
              <a:buFont typeface="Wingdings 3" charset="2"/>
              <a:buAutoNum type="arabicPeriod"/>
            </a:pPr>
            <a:r>
              <a:rPr lang="en-US" smtClean="0"/>
              <a:t>Use a camera attachment to allow students to take a picture of the anatomy as an answer to the test question</a:t>
            </a:r>
            <a:endParaRPr lang="en-US"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6684" y="1905000"/>
            <a:ext cx="3882625" cy="3868455"/>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0012" y="1921338"/>
            <a:ext cx="3889297" cy="3907396"/>
          </a:xfrm>
          <a:prstGeom prst="rect">
            <a:avLst/>
          </a:prstGeom>
        </p:spPr>
      </p:pic>
    </p:spTree>
    <p:extLst>
      <p:ext uri="{BB962C8B-B14F-4D97-AF65-F5344CB8AC3E}">
        <p14:creationId xmlns:p14="http://schemas.microsoft.com/office/powerpoint/2010/main" val="240622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94">
                                            <p:txEl>
                                              <p:pRg st="0" end="0"/>
                                            </p:txEl>
                                          </p:spTgt>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94">
                                            <p:txEl>
                                              <p:pRg st="1" end="1"/>
                                            </p:txEl>
                                          </p:spTgt>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94">
                                            <p:txEl>
                                              <p:pRg st="2" end="2"/>
                                            </p:txEl>
                                          </p:spTgt>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94">
                                            <p:txEl>
                                              <p:pRg st="3" end="3"/>
                                            </p:txEl>
                                          </p:spTgt>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 grpId="0" uiExpand="1" build="p"/>
      <p:bldP spid="7"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Bumps along the way</a:t>
            </a:r>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4568" y="1987431"/>
            <a:ext cx="3877259" cy="384130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0012" y="1921338"/>
            <a:ext cx="3889297" cy="3907396"/>
          </a:xfrm>
          <a:prstGeom prst="rect">
            <a:avLst/>
          </a:prstGeom>
        </p:spPr>
      </p:pic>
    </p:spTree>
    <p:extLst>
      <p:ext uri="{BB962C8B-B14F-4D97-AF65-F5344CB8AC3E}">
        <p14:creationId xmlns:p14="http://schemas.microsoft.com/office/powerpoint/2010/main" val="286761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Bumps along the way</a:t>
            </a:r>
            <a:endParaRPr/>
          </a:p>
        </p:txBody>
      </p:sp>
      <p:pic>
        <p:nvPicPr>
          <p:cNvPr id="203" name="Google Shape;203;p28"/>
          <p:cNvPicPr preferRelativeResize="0"/>
          <p:nvPr/>
        </p:nvPicPr>
        <p:blipFill>
          <a:blip r:embed="rId5">
            <a:alphaModFix/>
          </a:blip>
          <a:stretch>
            <a:fillRect/>
          </a:stretch>
        </p:blipFill>
        <p:spPr>
          <a:xfrm>
            <a:off x="1315989" y="2255568"/>
            <a:ext cx="3859901" cy="2894899"/>
          </a:xfrm>
          <a:prstGeom prst="rect">
            <a:avLst/>
          </a:prstGeom>
          <a:ln>
            <a:noFill/>
          </a:ln>
          <a:effectLst>
            <a:outerShdw blurRad="50800" dist="38100" dir="2700000" algn="tl" rotWithShape="0">
              <a:prstClr val="black">
                <a:alpha val="40000"/>
              </a:prstClr>
            </a:outerShdw>
          </a:effectLst>
        </p:spPr>
      </p:pic>
      <p:pic>
        <p:nvPicPr>
          <p:cNvPr id="2" name="Bonus Questio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922848" y="2253631"/>
            <a:ext cx="5149931" cy="2896836"/>
          </a:xfrm>
          <a:prstGeom prst="rect">
            <a:avLst/>
          </a:prstGeom>
          <a:ln>
            <a:noFill/>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3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9"/>
          <p:cNvSpPr txBox="1">
            <a:spLocks noGrp="1"/>
          </p:cNvSpPr>
          <p:nvPr>
            <p:ph type="title"/>
          </p:nvPr>
        </p:nvSpPr>
        <p:spPr>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Results - exam</a:t>
            </a:r>
            <a:endParaRPr/>
          </a:p>
        </p:txBody>
      </p:sp>
      <p:sp>
        <p:nvSpPr>
          <p:cNvPr id="211" name="Google Shape;211;p29"/>
          <p:cNvSpPr txBox="1">
            <a:spLocks noGrp="1"/>
          </p:cNvSpPr>
          <p:nvPr>
            <p:ph idx="1"/>
          </p:nvPr>
        </p:nvSpPr>
        <p:spPr>
          <a:xfrm>
            <a:off x="6857312" y="3114858"/>
            <a:ext cx="4647300" cy="1337705"/>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dirty="0"/>
              <a:t>Answers were tallied from 170 students</a:t>
            </a:r>
            <a:endParaRPr dirty="0"/>
          </a:p>
          <a:p>
            <a:pPr marL="0" lvl="0" indent="0" algn="l" rtl="0">
              <a:spcBef>
                <a:spcPts val="2100"/>
              </a:spcBef>
              <a:spcAft>
                <a:spcPts val="0"/>
              </a:spcAft>
              <a:buNone/>
            </a:pPr>
            <a:r>
              <a:rPr lang="en-US" dirty="0"/>
              <a:t>-17% of students chose correctly</a:t>
            </a:r>
            <a:endParaRPr dirty="0"/>
          </a:p>
          <a:p>
            <a:pPr marL="0" lvl="0" indent="0" algn="l" rtl="0">
              <a:spcBef>
                <a:spcPts val="2100"/>
              </a:spcBef>
              <a:spcAft>
                <a:spcPts val="0"/>
              </a:spcAft>
              <a:buNone/>
            </a:pPr>
            <a:endParaRPr dirty="0"/>
          </a:p>
          <a:p>
            <a:pPr marL="0" lvl="0" indent="0" algn="l" rtl="0">
              <a:spcBef>
                <a:spcPts val="2100"/>
              </a:spcBef>
              <a:spcAft>
                <a:spcPts val="2100"/>
              </a:spcAft>
              <a:buNone/>
            </a:pPr>
            <a:endParaRPr dirty="0"/>
          </a:p>
        </p:txBody>
      </p:sp>
      <p:pic>
        <p:nvPicPr>
          <p:cNvPr id="212" name="Google Shape;212;p29"/>
          <p:cNvPicPr preferRelativeResize="0"/>
          <p:nvPr/>
        </p:nvPicPr>
        <p:blipFill>
          <a:blip r:embed="rId3">
            <a:alphaModFix/>
          </a:blip>
          <a:stretch>
            <a:fillRect/>
          </a:stretch>
        </p:blipFill>
        <p:spPr>
          <a:xfrm>
            <a:off x="838200" y="2073974"/>
            <a:ext cx="5525601" cy="3419475"/>
          </a:xfrm>
          <a:prstGeom prst="rect">
            <a:avLst/>
          </a:prstGeom>
          <a:noFill/>
          <a:ln>
            <a:noFill/>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0"/>
          <p:cNvSpPr txBox="1">
            <a:spLocks noGrp="1"/>
          </p:cNvSpPr>
          <p:nvPr>
            <p:ph type="title"/>
          </p:nvPr>
        </p:nvSpPr>
        <p:spPr>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Results - survey</a:t>
            </a:r>
            <a:endParaRPr/>
          </a:p>
        </p:txBody>
      </p:sp>
      <p:pic>
        <p:nvPicPr>
          <p:cNvPr id="219" name="Google Shape;219;p30"/>
          <p:cNvPicPr preferRelativeResize="0"/>
          <p:nvPr/>
        </p:nvPicPr>
        <p:blipFill>
          <a:blip r:embed="rId3">
            <a:alphaModFix/>
          </a:blip>
          <a:stretch>
            <a:fillRect/>
          </a:stretch>
        </p:blipFill>
        <p:spPr>
          <a:xfrm>
            <a:off x="567225" y="1776475"/>
            <a:ext cx="2695325" cy="2043708"/>
          </a:xfrm>
          <a:prstGeom prst="rect">
            <a:avLst/>
          </a:prstGeom>
          <a:noFill/>
          <a:ln>
            <a:noFill/>
          </a:ln>
          <a:effectLst>
            <a:outerShdw blurRad="50800" dist="38100" dir="2700000" algn="tl" rotWithShape="0">
              <a:prstClr val="black">
                <a:alpha val="40000"/>
              </a:prstClr>
            </a:outerShdw>
          </a:effectLst>
        </p:spPr>
      </p:pic>
      <p:pic>
        <p:nvPicPr>
          <p:cNvPr id="220" name="Google Shape;220;p30"/>
          <p:cNvPicPr preferRelativeResize="0"/>
          <p:nvPr/>
        </p:nvPicPr>
        <p:blipFill>
          <a:blip r:embed="rId4">
            <a:alphaModFix/>
          </a:blip>
          <a:stretch>
            <a:fillRect/>
          </a:stretch>
        </p:blipFill>
        <p:spPr>
          <a:xfrm>
            <a:off x="567225" y="4115650"/>
            <a:ext cx="2695325" cy="2038125"/>
          </a:xfrm>
          <a:prstGeom prst="rect">
            <a:avLst/>
          </a:prstGeom>
          <a:noFill/>
          <a:ln>
            <a:noFill/>
          </a:ln>
          <a:effectLst>
            <a:outerShdw blurRad="50800" dist="38100" dir="2700000" algn="tl" rotWithShape="0">
              <a:prstClr val="black">
                <a:alpha val="40000"/>
              </a:prstClr>
            </a:outerShdw>
          </a:effectLst>
        </p:spPr>
      </p:pic>
      <p:pic>
        <p:nvPicPr>
          <p:cNvPr id="221" name="Google Shape;221;p30"/>
          <p:cNvPicPr preferRelativeResize="0"/>
          <p:nvPr/>
        </p:nvPicPr>
        <p:blipFill>
          <a:blip r:embed="rId5">
            <a:alphaModFix/>
          </a:blip>
          <a:stretch>
            <a:fillRect/>
          </a:stretch>
        </p:blipFill>
        <p:spPr>
          <a:xfrm>
            <a:off x="3343875" y="1780163"/>
            <a:ext cx="2695325" cy="2036330"/>
          </a:xfrm>
          <a:prstGeom prst="rect">
            <a:avLst/>
          </a:prstGeom>
          <a:noFill/>
          <a:ln>
            <a:noFill/>
          </a:ln>
          <a:effectLst>
            <a:outerShdw blurRad="50800" dist="38100" dir="2700000" algn="tl" rotWithShape="0">
              <a:prstClr val="black">
                <a:alpha val="40000"/>
              </a:prstClr>
            </a:outerShdw>
          </a:effectLst>
        </p:spPr>
      </p:pic>
      <p:pic>
        <p:nvPicPr>
          <p:cNvPr id="222" name="Google Shape;222;p30"/>
          <p:cNvPicPr preferRelativeResize="0"/>
          <p:nvPr/>
        </p:nvPicPr>
        <p:blipFill>
          <a:blip r:embed="rId6">
            <a:alphaModFix/>
          </a:blip>
          <a:stretch>
            <a:fillRect/>
          </a:stretch>
        </p:blipFill>
        <p:spPr>
          <a:xfrm>
            <a:off x="3343875" y="4112863"/>
            <a:ext cx="2695325" cy="2043697"/>
          </a:xfrm>
          <a:prstGeom prst="rect">
            <a:avLst/>
          </a:prstGeom>
          <a:noFill/>
          <a:ln>
            <a:noFill/>
          </a:ln>
          <a:effectLst>
            <a:outerShdw blurRad="50800" dist="38100" dir="2700000" algn="tl" rotWithShape="0">
              <a:prstClr val="black">
                <a:alpha val="40000"/>
              </a:prstClr>
            </a:outerShdw>
          </a:effectLst>
        </p:spPr>
      </p:pic>
      <p:pic>
        <p:nvPicPr>
          <p:cNvPr id="223" name="Google Shape;223;p30"/>
          <p:cNvPicPr preferRelativeResize="0"/>
          <p:nvPr/>
        </p:nvPicPr>
        <p:blipFill>
          <a:blip r:embed="rId7">
            <a:alphaModFix/>
          </a:blip>
          <a:stretch>
            <a:fillRect/>
          </a:stretch>
        </p:blipFill>
        <p:spPr>
          <a:xfrm>
            <a:off x="6120525" y="1769063"/>
            <a:ext cx="2695325" cy="2058518"/>
          </a:xfrm>
          <a:prstGeom prst="rect">
            <a:avLst/>
          </a:prstGeom>
          <a:noFill/>
          <a:ln>
            <a:noFill/>
          </a:ln>
          <a:effectLst>
            <a:outerShdw blurRad="50800" dist="38100" dir="2700000" algn="tl" rotWithShape="0">
              <a:prstClr val="black">
                <a:alpha val="40000"/>
              </a:prstClr>
            </a:outerShdw>
          </a:effectLst>
        </p:spPr>
      </p:pic>
      <p:pic>
        <p:nvPicPr>
          <p:cNvPr id="224" name="Google Shape;224;p30"/>
          <p:cNvPicPr preferRelativeResize="0"/>
          <p:nvPr/>
        </p:nvPicPr>
        <p:blipFill>
          <a:blip r:embed="rId8">
            <a:alphaModFix/>
          </a:blip>
          <a:stretch>
            <a:fillRect/>
          </a:stretch>
        </p:blipFill>
        <p:spPr>
          <a:xfrm>
            <a:off x="6120525" y="4101750"/>
            <a:ext cx="2695325" cy="2065925"/>
          </a:xfrm>
          <a:prstGeom prst="rect">
            <a:avLst/>
          </a:prstGeom>
          <a:noFill/>
          <a:ln>
            <a:noFill/>
          </a:ln>
          <a:effectLst>
            <a:outerShdw blurRad="50800" dist="38100" dir="2700000" algn="tl" rotWithShape="0">
              <a:prstClr val="black">
                <a:alpha val="40000"/>
              </a:prstClr>
            </a:outerShdw>
          </a:effectLst>
        </p:spPr>
      </p:pic>
      <p:pic>
        <p:nvPicPr>
          <p:cNvPr id="225" name="Google Shape;225;p30"/>
          <p:cNvPicPr preferRelativeResize="0"/>
          <p:nvPr/>
        </p:nvPicPr>
        <p:blipFill>
          <a:blip r:embed="rId9">
            <a:alphaModFix/>
          </a:blip>
          <a:stretch>
            <a:fillRect/>
          </a:stretch>
        </p:blipFill>
        <p:spPr>
          <a:xfrm>
            <a:off x="8897175" y="1765775"/>
            <a:ext cx="2695325" cy="2065112"/>
          </a:xfrm>
          <a:prstGeom prst="rect">
            <a:avLst/>
          </a:prstGeom>
          <a:noFill/>
          <a:ln>
            <a:noFill/>
          </a:ln>
          <a:effectLst>
            <a:outerShdw blurRad="50800" dist="38100" dir="2700000" algn="tl" rotWithShape="0">
              <a:prstClr val="black">
                <a:alpha val="40000"/>
              </a:prstClr>
            </a:outerShdw>
          </a:effectLst>
        </p:spPr>
      </p:pic>
      <p:pic>
        <p:nvPicPr>
          <p:cNvPr id="226" name="Google Shape;226;p30"/>
          <p:cNvPicPr preferRelativeResize="0"/>
          <p:nvPr/>
        </p:nvPicPr>
        <p:blipFill>
          <a:blip r:embed="rId10">
            <a:alphaModFix/>
          </a:blip>
          <a:stretch>
            <a:fillRect/>
          </a:stretch>
        </p:blipFill>
        <p:spPr>
          <a:xfrm>
            <a:off x="8897175" y="4089525"/>
            <a:ext cx="2727606" cy="2065925"/>
          </a:xfrm>
          <a:prstGeom prst="rect">
            <a:avLst/>
          </a:prstGeom>
          <a:noFill/>
          <a:ln>
            <a:noFill/>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0"/>
          <p:cNvSpPr txBox="1">
            <a:spLocks noGrp="1"/>
          </p:cNvSpPr>
          <p:nvPr>
            <p:ph type="title"/>
          </p:nvPr>
        </p:nvSpPr>
        <p:spPr>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Results - survey</a:t>
            </a:r>
            <a:endParaRPr/>
          </a:p>
        </p:txBody>
      </p:sp>
      <p:pic>
        <p:nvPicPr>
          <p:cNvPr id="219" name="Google Shape;219;p30"/>
          <p:cNvPicPr preferRelativeResize="0"/>
          <p:nvPr/>
        </p:nvPicPr>
        <p:blipFill>
          <a:blip r:embed="rId3">
            <a:alphaModFix/>
          </a:blip>
          <a:stretch>
            <a:fillRect/>
          </a:stretch>
        </p:blipFill>
        <p:spPr>
          <a:xfrm>
            <a:off x="567225" y="1776475"/>
            <a:ext cx="2695325" cy="2043708"/>
          </a:xfrm>
          <a:prstGeom prst="rect">
            <a:avLst/>
          </a:prstGeom>
          <a:noFill/>
          <a:ln>
            <a:noFill/>
          </a:ln>
          <a:effectLst>
            <a:outerShdw blurRad="50800" dist="38100" dir="2700000" algn="tl" rotWithShape="0">
              <a:prstClr val="black">
                <a:alpha val="40000"/>
              </a:prstClr>
            </a:outerShdw>
          </a:effectLst>
        </p:spPr>
      </p:pic>
      <p:pic>
        <p:nvPicPr>
          <p:cNvPr id="220" name="Google Shape;220;p30"/>
          <p:cNvPicPr preferRelativeResize="0"/>
          <p:nvPr/>
        </p:nvPicPr>
        <p:blipFill>
          <a:blip r:embed="rId4">
            <a:alphaModFix/>
          </a:blip>
          <a:stretch>
            <a:fillRect/>
          </a:stretch>
        </p:blipFill>
        <p:spPr>
          <a:xfrm>
            <a:off x="567225" y="4115650"/>
            <a:ext cx="2695325" cy="2038125"/>
          </a:xfrm>
          <a:prstGeom prst="rect">
            <a:avLst/>
          </a:prstGeom>
          <a:noFill/>
          <a:ln>
            <a:noFill/>
          </a:ln>
          <a:effectLst>
            <a:outerShdw blurRad="50800" dist="38100" dir="2700000" algn="tl" rotWithShape="0">
              <a:prstClr val="black">
                <a:alpha val="40000"/>
              </a:prstClr>
            </a:outerShdw>
          </a:effectLst>
        </p:spPr>
      </p:pic>
      <p:pic>
        <p:nvPicPr>
          <p:cNvPr id="221" name="Google Shape;221;p30"/>
          <p:cNvPicPr preferRelativeResize="0"/>
          <p:nvPr/>
        </p:nvPicPr>
        <p:blipFill>
          <a:blip r:embed="rId5">
            <a:alphaModFix/>
          </a:blip>
          <a:stretch>
            <a:fillRect/>
          </a:stretch>
        </p:blipFill>
        <p:spPr>
          <a:xfrm>
            <a:off x="3343875" y="1780163"/>
            <a:ext cx="2695325" cy="2036330"/>
          </a:xfrm>
          <a:prstGeom prst="rect">
            <a:avLst/>
          </a:prstGeom>
          <a:noFill/>
          <a:ln>
            <a:noFill/>
          </a:ln>
          <a:effectLst>
            <a:outerShdw blurRad="50800" dist="38100" dir="2700000" algn="tl" rotWithShape="0">
              <a:prstClr val="black">
                <a:alpha val="40000"/>
              </a:prstClr>
            </a:outerShdw>
          </a:effectLst>
        </p:spPr>
      </p:pic>
      <p:pic>
        <p:nvPicPr>
          <p:cNvPr id="222" name="Google Shape;222;p30"/>
          <p:cNvPicPr preferRelativeResize="0"/>
          <p:nvPr/>
        </p:nvPicPr>
        <p:blipFill>
          <a:blip r:embed="rId6">
            <a:alphaModFix/>
          </a:blip>
          <a:stretch>
            <a:fillRect/>
          </a:stretch>
        </p:blipFill>
        <p:spPr>
          <a:xfrm>
            <a:off x="3343875" y="4112863"/>
            <a:ext cx="2695325" cy="2043697"/>
          </a:xfrm>
          <a:prstGeom prst="rect">
            <a:avLst/>
          </a:prstGeom>
          <a:noFill/>
          <a:ln>
            <a:noFill/>
          </a:ln>
          <a:effectLst>
            <a:outerShdw blurRad="50800" dist="38100" dir="2700000" algn="tl" rotWithShape="0">
              <a:prstClr val="black">
                <a:alpha val="40000"/>
              </a:prstClr>
            </a:outerShdw>
          </a:effectLst>
        </p:spPr>
      </p:pic>
      <p:pic>
        <p:nvPicPr>
          <p:cNvPr id="223" name="Google Shape;223;p30"/>
          <p:cNvPicPr preferRelativeResize="0"/>
          <p:nvPr/>
        </p:nvPicPr>
        <p:blipFill>
          <a:blip r:embed="rId7">
            <a:alphaModFix/>
          </a:blip>
          <a:stretch>
            <a:fillRect/>
          </a:stretch>
        </p:blipFill>
        <p:spPr>
          <a:xfrm>
            <a:off x="6120525" y="1769063"/>
            <a:ext cx="2695325" cy="2058518"/>
          </a:xfrm>
          <a:prstGeom prst="rect">
            <a:avLst/>
          </a:prstGeom>
          <a:noFill/>
          <a:ln>
            <a:noFill/>
          </a:ln>
          <a:effectLst>
            <a:outerShdw blurRad="50800" dist="38100" dir="2700000" algn="tl" rotWithShape="0">
              <a:prstClr val="black">
                <a:alpha val="40000"/>
              </a:prstClr>
            </a:outerShdw>
          </a:effectLst>
        </p:spPr>
      </p:pic>
      <p:pic>
        <p:nvPicPr>
          <p:cNvPr id="224" name="Google Shape;224;p30"/>
          <p:cNvPicPr preferRelativeResize="0"/>
          <p:nvPr/>
        </p:nvPicPr>
        <p:blipFill>
          <a:blip r:embed="rId8">
            <a:alphaModFix/>
          </a:blip>
          <a:stretch>
            <a:fillRect/>
          </a:stretch>
        </p:blipFill>
        <p:spPr>
          <a:xfrm>
            <a:off x="6120525" y="4101750"/>
            <a:ext cx="2695325" cy="2065925"/>
          </a:xfrm>
          <a:prstGeom prst="rect">
            <a:avLst/>
          </a:prstGeom>
          <a:noFill/>
          <a:ln>
            <a:noFill/>
          </a:ln>
          <a:effectLst>
            <a:outerShdw blurRad="50800" dist="38100" dir="2700000" algn="tl" rotWithShape="0">
              <a:prstClr val="black">
                <a:alpha val="40000"/>
              </a:prstClr>
            </a:outerShdw>
          </a:effectLst>
        </p:spPr>
      </p:pic>
      <p:pic>
        <p:nvPicPr>
          <p:cNvPr id="225" name="Google Shape;225;p30"/>
          <p:cNvPicPr preferRelativeResize="0"/>
          <p:nvPr/>
        </p:nvPicPr>
        <p:blipFill>
          <a:blip r:embed="rId9">
            <a:alphaModFix/>
          </a:blip>
          <a:stretch>
            <a:fillRect/>
          </a:stretch>
        </p:blipFill>
        <p:spPr>
          <a:xfrm>
            <a:off x="8897175" y="1765775"/>
            <a:ext cx="2695325" cy="2065112"/>
          </a:xfrm>
          <a:prstGeom prst="rect">
            <a:avLst/>
          </a:prstGeom>
          <a:noFill/>
          <a:ln>
            <a:noFill/>
          </a:ln>
          <a:effectLst>
            <a:outerShdw blurRad="50800" dist="38100" dir="2700000" algn="tl" rotWithShape="0">
              <a:prstClr val="black">
                <a:alpha val="40000"/>
              </a:prstClr>
            </a:outerShdw>
          </a:effectLst>
        </p:spPr>
      </p:pic>
      <p:pic>
        <p:nvPicPr>
          <p:cNvPr id="226" name="Google Shape;226;p30"/>
          <p:cNvPicPr preferRelativeResize="0"/>
          <p:nvPr/>
        </p:nvPicPr>
        <p:blipFill>
          <a:blip r:embed="rId10">
            <a:alphaModFix/>
          </a:blip>
          <a:stretch>
            <a:fillRect/>
          </a:stretch>
        </p:blipFill>
        <p:spPr>
          <a:xfrm>
            <a:off x="8897175" y="4089525"/>
            <a:ext cx="2727606" cy="2065925"/>
          </a:xfrm>
          <a:prstGeom prst="rect">
            <a:avLst/>
          </a:prstGeom>
          <a:noFill/>
          <a:ln>
            <a:noFill/>
          </a:ln>
          <a:effectLst>
            <a:outerShdw blurRad="50800" dist="38100" dir="2700000" algn="tl" rotWithShape="0">
              <a:prstClr val="black">
                <a:alpha val="40000"/>
              </a:prstClr>
            </a:outerShdw>
          </a:effectLst>
        </p:spPr>
      </p:pic>
      <p:sp>
        <p:nvSpPr>
          <p:cNvPr id="2" name="Rectangle 1"/>
          <p:cNvSpPr/>
          <p:nvPr/>
        </p:nvSpPr>
        <p:spPr>
          <a:xfrm>
            <a:off x="567225" y="1765775"/>
            <a:ext cx="11057556" cy="4401900"/>
          </a:xfrm>
          <a:prstGeom prst="rect">
            <a:avLst/>
          </a:prstGeom>
          <a:solidFill>
            <a:schemeClr val="bg1">
              <a:lumMod val="7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oogle Shape;224;p30"/>
          <p:cNvPicPr preferRelativeResize="0"/>
          <p:nvPr/>
        </p:nvPicPr>
        <p:blipFill>
          <a:blip r:embed="rId8">
            <a:alphaModFix/>
          </a:blip>
          <a:stretch>
            <a:fillRect/>
          </a:stretch>
        </p:blipFill>
        <p:spPr>
          <a:xfrm>
            <a:off x="3827468" y="2145594"/>
            <a:ext cx="4586114" cy="3500400"/>
          </a:xfrm>
          <a:prstGeom prst="rect">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20603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Future</a:t>
            </a:r>
            <a:endParaRPr/>
          </a:p>
        </p:txBody>
      </p:sp>
      <p:sp>
        <p:nvSpPr>
          <p:cNvPr id="232" name="Google Shape;232;p31"/>
          <p:cNvSpPr txBox="1">
            <a:spLocks noGrp="1"/>
          </p:cNvSpPr>
          <p:nvPr>
            <p:ph idx="1"/>
          </p:nvPr>
        </p:nvSpPr>
        <p:spPr>
          <a:xfrm>
            <a:off x="1639643" y="2179719"/>
            <a:ext cx="5317211" cy="4053348"/>
          </a:xfrm>
          <a:prstGeom prst="rect">
            <a:avLst/>
          </a:prstGeom>
          <a:noFill/>
          <a:ln>
            <a:noFill/>
          </a:ln>
        </p:spPr>
        <p:txBody>
          <a:bodyPr spcFirstLastPara="1" wrap="square" lIns="91425" tIns="45700" rIns="91425" bIns="45700" anchor="t" anchorCtr="0">
            <a:noAutofit/>
          </a:bodyPr>
          <a:lstStyle/>
          <a:p>
            <a:pPr marL="400050" indent="-285750">
              <a:lnSpc>
                <a:spcPct val="115000"/>
              </a:lnSpc>
              <a:spcBef>
                <a:spcPts val="600"/>
              </a:spcBef>
              <a:spcAft>
                <a:spcPts val="600"/>
              </a:spcAft>
              <a:buClr>
                <a:schemeClr val="tx1">
                  <a:lumMod val="65000"/>
                  <a:lumOff val="35000"/>
                </a:schemeClr>
              </a:buClr>
              <a:buSzPts val="1800"/>
            </a:pPr>
            <a:r>
              <a:rPr lang="en-US" dirty="0"/>
              <a:t>Use the endoscope and camera more fully for teaching and testing – limited by availability/resources</a:t>
            </a:r>
            <a:endParaRPr dirty="0"/>
          </a:p>
          <a:p>
            <a:pPr marL="457200">
              <a:lnSpc>
                <a:spcPct val="115000"/>
              </a:lnSpc>
              <a:spcBef>
                <a:spcPts val="600"/>
              </a:spcBef>
              <a:spcAft>
                <a:spcPts val="600"/>
              </a:spcAft>
              <a:buClr>
                <a:schemeClr val="tx1">
                  <a:lumMod val="65000"/>
                  <a:lumOff val="35000"/>
                </a:schemeClr>
              </a:buClr>
              <a:buSzPts val="1800"/>
            </a:pPr>
            <a:r>
              <a:rPr lang="en-US" dirty="0" smtClean="0"/>
              <a:t>Test </a:t>
            </a:r>
            <a:r>
              <a:rPr lang="en-US" dirty="0"/>
              <a:t>students by asking them to take pictures as their answer, as originally intended</a:t>
            </a:r>
            <a:endParaRPr dirty="0"/>
          </a:p>
          <a:p>
            <a:pPr marL="400050" indent="-285750">
              <a:lnSpc>
                <a:spcPct val="115000"/>
              </a:lnSpc>
              <a:spcBef>
                <a:spcPts val="600"/>
              </a:spcBef>
              <a:spcAft>
                <a:spcPts val="600"/>
              </a:spcAft>
              <a:buClr>
                <a:schemeClr val="tx1">
                  <a:lumMod val="65000"/>
                  <a:lumOff val="35000"/>
                </a:schemeClr>
              </a:buClr>
              <a:buSzPts val="1800"/>
            </a:pPr>
            <a:r>
              <a:rPr lang="en-US" dirty="0"/>
              <a:t>Broaden use to fourth year medical students and </a:t>
            </a:r>
            <a:r>
              <a:rPr lang="en-US" dirty="0" smtClean="0"/>
              <a:t>residents</a:t>
            </a:r>
            <a:endParaRPr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8447" y="1905000"/>
            <a:ext cx="3514824" cy="3479676"/>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2"/>
          <p:cNvSpPr txBox="1">
            <a:spLocks noGrp="1"/>
          </p:cNvSpPr>
          <p:nvPr>
            <p:ph type="title"/>
          </p:nvPr>
        </p:nvSpPr>
        <p:spPr>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Acknowledgements</a:t>
            </a:r>
            <a:endParaRPr/>
          </a:p>
        </p:txBody>
      </p:sp>
      <p:sp>
        <p:nvSpPr>
          <p:cNvPr id="239" name="Google Shape;239;p32"/>
          <p:cNvSpPr txBox="1">
            <a:spLocks noGrp="1"/>
          </p:cNvSpPr>
          <p:nvPr>
            <p:ph idx="1"/>
          </p:nvPr>
        </p:nvSpPr>
        <p:spPr>
          <a:xfrm>
            <a:off x="2592925" y="1804636"/>
            <a:ext cx="5896440" cy="3969710"/>
          </a:xfrm>
          <a:prstGeom prst="rect">
            <a:avLst/>
          </a:prstGeom>
        </p:spPr>
        <p:txBody>
          <a:bodyPr spcFirstLastPara="1" wrap="square" lIns="91425" tIns="45700" rIns="91425" bIns="45700" anchor="t" anchorCtr="0">
            <a:noAutofit/>
          </a:bodyPr>
          <a:lstStyle/>
          <a:p>
            <a:pPr marL="0" lvl="0" indent="0" algn="l" rtl="0">
              <a:lnSpc>
                <a:spcPct val="150000"/>
              </a:lnSpc>
              <a:spcBef>
                <a:spcPts val="600"/>
              </a:spcBef>
              <a:spcAft>
                <a:spcPts val="600"/>
              </a:spcAft>
              <a:buNone/>
            </a:pPr>
            <a:r>
              <a:rPr lang="en-US" dirty="0"/>
              <a:t>BU’s Office of the Provost </a:t>
            </a:r>
            <a:endParaRPr lang="en-US" dirty="0" smtClean="0"/>
          </a:p>
          <a:p>
            <a:pPr marL="0" lvl="0" indent="0" algn="l" rtl="0">
              <a:lnSpc>
                <a:spcPct val="150000"/>
              </a:lnSpc>
              <a:spcBef>
                <a:spcPts val="600"/>
              </a:spcBef>
              <a:spcAft>
                <a:spcPts val="600"/>
              </a:spcAft>
              <a:buNone/>
            </a:pPr>
            <a:r>
              <a:rPr lang="en-US" dirty="0" smtClean="0"/>
              <a:t>Dr. Gregory </a:t>
            </a:r>
            <a:r>
              <a:rPr lang="en-US" dirty="0" err="1" smtClean="0"/>
              <a:t>Grillone</a:t>
            </a:r>
            <a:r>
              <a:rPr lang="en-US" dirty="0" smtClean="0"/>
              <a:t>, BMC Department of Otolaryngology</a:t>
            </a:r>
            <a:endParaRPr dirty="0"/>
          </a:p>
          <a:p>
            <a:pPr marL="0" lvl="0" indent="0" algn="l" rtl="0">
              <a:lnSpc>
                <a:spcPct val="150000"/>
              </a:lnSpc>
              <a:spcBef>
                <a:spcPts val="600"/>
              </a:spcBef>
              <a:spcAft>
                <a:spcPts val="600"/>
              </a:spcAft>
              <a:buNone/>
            </a:pPr>
            <a:r>
              <a:rPr lang="en-US" dirty="0"/>
              <a:t>Dr. Ann </a:t>
            </a:r>
            <a:r>
              <a:rPr lang="en-US" dirty="0" err="1"/>
              <a:t>Zumwalt</a:t>
            </a:r>
            <a:r>
              <a:rPr lang="en-US" dirty="0"/>
              <a:t>, BUSM </a:t>
            </a:r>
            <a:r>
              <a:rPr lang="en-US" dirty="0" smtClean="0"/>
              <a:t>Anatomy and Neurobiology</a:t>
            </a:r>
          </a:p>
          <a:p>
            <a:pPr marL="0" lvl="0" indent="0" algn="l" rtl="0">
              <a:lnSpc>
                <a:spcPct val="150000"/>
              </a:lnSpc>
              <a:spcBef>
                <a:spcPts val="600"/>
              </a:spcBef>
              <a:spcAft>
                <a:spcPts val="600"/>
              </a:spcAft>
              <a:buNone/>
            </a:pPr>
            <a:r>
              <a:rPr lang="en-US" dirty="0" smtClean="0"/>
              <a:t>Robert </a:t>
            </a:r>
            <a:r>
              <a:rPr lang="en-US" dirty="0" err="1" smtClean="0"/>
              <a:t>Bouchie</a:t>
            </a:r>
            <a:r>
              <a:rPr lang="en-US" dirty="0" smtClean="0"/>
              <a:t>, BUSM Anatomy and Neurobiology</a:t>
            </a:r>
            <a:endParaRPr dirty="0"/>
          </a:p>
          <a:p>
            <a:pPr marL="0" lvl="0" indent="0" algn="l" rtl="0">
              <a:lnSpc>
                <a:spcPct val="150000"/>
              </a:lnSpc>
              <a:spcBef>
                <a:spcPts val="600"/>
              </a:spcBef>
              <a:spcAft>
                <a:spcPts val="600"/>
              </a:spcAft>
              <a:buNone/>
            </a:pPr>
            <a:r>
              <a:rPr lang="en-US" dirty="0"/>
              <a:t>Dr. James Weaver, Wyss Institute </a:t>
            </a:r>
            <a:endParaRPr dirty="0"/>
          </a:p>
          <a:p>
            <a:pPr marL="0" lvl="0" indent="0" algn="l" rtl="0">
              <a:lnSpc>
                <a:spcPct val="150000"/>
              </a:lnSpc>
              <a:spcBef>
                <a:spcPts val="600"/>
              </a:spcBef>
              <a:spcAft>
                <a:spcPts val="600"/>
              </a:spcAft>
              <a:buNone/>
            </a:pPr>
            <a:r>
              <a:rPr lang="en-US" dirty="0"/>
              <a:t>BU EPIC </a:t>
            </a:r>
            <a:endParaRPr dirty="0"/>
          </a:p>
        </p:txBody>
      </p:sp>
      <p:pic>
        <p:nvPicPr>
          <p:cNvPr id="1026" name="Picture 2" descr="https://pbs.twimg.com/profile_images/910340546127855618/jdXC7b3F_400x4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7077" y="550290"/>
            <a:ext cx="2067535" cy="20675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tomtam.com/images/bmc.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78887" y="2996892"/>
            <a:ext cx="2310545" cy="120391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www.bu.edu/eng/files/2017/07/BU-ENG-logo-transparen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15187" y="5774346"/>
            <a:ext cx="4289425" cy="57541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joshi.hms.harvard.edu/wp-content/uploads/2015/12/wyss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69977" y="4564671"/>
            <a:ext cx="2819455" cy="97399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TM02892315[[fn=Wisp]]</Template>
  <TotalTime>2425</TotalTime>
  <Words>1299</Words>
  <Application>Microsoft Office PowerPoint</Application>
  <PresentationFormat>Widescreen</PresentationFormat>
  <Paragraphs>112</Paragraphs>
  <Slides>16</Slides>
  <Notes>16</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Wingdings 3</vt:lpstr>
      <vt:lpstr>Roboto</vt:lpstr>
      <vt:lpstr>Century Gothic</vt:lpstr>
      <vt:lpstr>Arial</vt:lpstr>
      <vt:lpstr>Calibri</vt:lpstr>
      <vt:lpstr>Wisp</vt:lpstr>
      <vt:lpstr>Novel Use of 3D-Printed Models in Undergraduate Medical Education for Teaching and Assessment of Endoscopic Anatomy</vt:lpstr>
      <vt:lpstr>Outline for today</vt:lpstr>
      <vt:lpstr>Intro to Skull-base Anatomy</vt:lpstr>
      <vt:lpstr>Intro to Skull-base Anatomy</vt:lpstr>
      <vt:lpstr>Intro to Skull-base Anatomy</vt:lpstr>
      <vt:lpstr>PowerPoint Presentation</vt:lpstr>
      <vt:lpstr>Summary so far:</vt:lpstr>
      <vt:lpstr>Study design</vt:lpstr>
      <vt:lpstr>Summary so far:</vt:lpstr>
      <vt:lpstr>Bumps along the way</vt:lpstr>
      <vt:lpstr>Bumps along the way</vt:lpstr>
      <vt:lpstr>Results - exam</vt:lpstr>
      <vt:lpstr>Results - survey</vt:lpstr>
      <vt:lpstr>Results - survey</vt:lpstr>
      <vt:lpstr>Future</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Novel Use of 3D-Printed Models in Graduate Medical Education for Teaching and Assessment of Endoscopic Anatomy</dc:title>
  <dc:creator>Ling Ling Lok</dc:creator>
  <cp:lastModifiedBy>Zheng, Yin</cp:lastModifiedBy>
  <cp:revision>36</cp:revision>
  <dcterms:modified xsi:type="dcterms:W3CDTF">2019-04-01T17:15:01Z</dcterms:modified>
</cp:coreProperties>
</file>