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3"/>
  </p:notesMasterIdLst>
  <p:handoutMasterIdLst>
    <p:handoutMasterId r:id="rId14"/>
  </p:handoutMasterIdLst>
  <p:sldIdLst>
    <p:sldId id="579" r:id="rId2"/>
    <p:sldId id="1438" r:id="rId3"/>
    <p:sldId id="1431" r:id="rId4"/>
    <p:sldId id="1437" r:id="rId5"/>
    <p:sldId id="1439" r:id="rId6"/>
    <p:sldId id="1433" r:id="rId7"/>
    <p:sldId id="1434" r:id="rId8"/>
    <p:sldId id="1435" r:id="rId9"/>
    <p:sldId id="1436" r:id="rId10"/>
    <p:sldId id="1440" r:id="rId11"/>
    <p:sldId id="1410" r:id="rId12"/>
  </p:sldIdLst>
  <p:sldSz cx="10160000" cy="5715000"/>
  <p:notesSz cx="6985000" cy="92837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urse Details" id="{79DD4C96-09EF-4CC4-9C4E-765B6045D627}">
          <p14:sldIdLst>
            <p14:sldId id="579"/>
            <p14:sldId id="1438"/>
            <p14:sldId id="1431"/>
            <p14:sldId id="1437"/>
            <p14:sldId id="1439"/>
            <p14:sldId id="1433"/>
            <p14:sldId id="1434"/>
            <p14:sldId id="1435"/>
            <p14:sldId id="1436"/>
            <p14:sldId id="1440"/>
            <p14:sldId id="14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2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4" autoAdjust="0"/>
    <p:restoredTop sz="80409" autoAdjust="0"/>
  </p:normalViewPr>
  <p:slideViewPr>
    <p:cSldViewPr>
      <p:cViewPr>
        <p:scale>
          <a:sx n="75" d="100"/>
          <a:sy n="75" d="100"/>
        </p:scale>
        <p:origin x="696" y="536"/>
      </p:cViewPr>
      <p:guideLst>
        <p:guide orient="horz" pos="1800"/>
        <p:guide pos="3200"/>
      </p:guideLst>
    </p:cSldViewPr>
  </p:slideViewPr>
  <p:outlineViewPr>
    <p:cViewPr>
      <p:scale>
        <a:sx n="33" d="100"/>
        <a:sy n="33" d="100"/>
      </p:scale>
      <p:origin x="0" y="43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1488" y="-108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r>
              <a:rPr lang="de-DE"/>
              <a:t>Translation of Pre-Req Concepts through the Chemistry Curriculum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E51CDC05-24D3-4B4D-A35C-9F930E5779DF}" type="datetimeFigureOut">
              <a:rPr lang="en-US" smtClean="0"/>
              <a:pPr/>
              <a:t>3/27/19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r>
              <a:rPr lang="en-US"/>
              <a:t>© 2019, Binyomin Abrams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7CD3B387-9328-4838-8297-AC0D1E4B08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8061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3562917D-0A02-4BB2-A90A-3AF7D1B6E880}" type="datetimeFigureOut">
              <a:rPr lang="en-US" smtClean="0"/>
              <a:pPr/>
              <a:t>3/27/19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6913"/>
            <a:ext cx="6188075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60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r>
              <a:rPr lang="en-US"/>
              <a:t>© 2019, Binyomin Abrams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2D597F41-1F60-4967-90B6-0043416C73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67046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97F41-1F60-4967-90B6-0043416C732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2019, Binyomin Abrams</a:t>
            </a:r>
          </a:p>
        </p:txBody>
      </p:sp>
    </p:spTree>
    <p:extLst>
      <p:ext uri="{BB962C8B-B14F-4D97-AF65-F5344CB8AC3E}">
        <p14:creationId xmlns:p14="http://schemas.microsoft.com/office/powerpoint/2010/main" val="2297607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2019, Binyomin Abrams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7F41-1F60-4967-90B6-0043416C732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2019, Binyomin Abrams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7F41-1F60-4967-90B6-0043416C732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3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2019, Binyomin Abrams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7F41-1F60-4967-90B6-0043416C732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947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2019, Binyomin Abrams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7F41-1F60-4967-90B6-0043416C732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24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2019, Binyomin Abrams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7F41-1F60-4967-90B6-0043416C732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16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2019, Binyomin Abrams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7F41-1F60-4967-90B6-0043416C732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536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2019, Binyomin Abrams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7F41-1F60-4967-90B6-0043416C732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950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2019, Binyomin Abrams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7F41-1F60-4967-90B6-0043416C732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92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2019, Binyomin Abrams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7F41-1F60-4967-90B6-0043416C732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81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Translation of Pre-Req Concepts through the Chemistry Curriculum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August 2015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2019, Binyomin Abrams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7CE24C-8E35-40FC-AF06-4FD478616313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784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" y="289560"/>
            <a:ext cx="9753600" cy="5715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889000"/>
            <a:ext cx="9753600" cy="4064000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26999" y="-15240"/>
            <a:ext cx="5120640" cy="317500"/>
          </a:xfrm>
        </p:spPr>
        <p:txBody>
          <a:bodyPr lIns="27432" rIns="0"/>
          <a:lstStyle>
            <a:lvl1pPr>
              <a:defRPr/>
            </a:lvl1pPr>
          </a:lstStyle>
          <a:p>
            <a:r>
              <a:rPr lang="de-DE"/>
              <a:t>Translation of Pre-Req Concepts through the Chemistry Curriculum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56602" y="4919928"/>
            <a:ext cx="1608667" cy="571500"/>
          </a:xfrm>
        </p:spPr>
        <p:txBody>
          <a:bodyPr/>
          <a:lstStyle>
            <a:lvl1pPr>
              <a:defRPr/>
            </a:lvl1pPr>
          </a:lstStyle>
          <a:p>
            <a:fld id="{502B5036-BEE5-4CFB-B4F9-942B987945C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143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ChangeArrowheads="1"/>
          </p:cNvSpPr>
          <p:nvPr userDrawn="1"/>
        </p:nvSpPr>
        <p:spPr bwMode="auto">
          <a:xfrm>
            <a:off x="0" y="-76200"/>
            <a:ext cx="10160000" cy="4775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" pitchFamily="-64" charset="0"/>
              <a:ea typeface="Osaka" pitchFamily="-64" charset="-128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8128" y="4723245"/>
            <a:ext cx="10168127" cy="99175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" pitchFamily="-64" charset="0"/>
              <a:ea typeface="Osaka" pitchFamily="-64" charset="-128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90500"/>
            <a:ext cx="8636000" cy="698500"/>
          </a:xfrm>
        </p:spPr>
        <p:txBody>
          <a:bodyPr lIns="0" rIns="0" anchor="ctr"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016000"/>
            <a:ext cx="8636000" cy="3683000"/>
          </a:xfrm>
        </p:spPr>
        <p:txBody>
          <a:bodyPr/>
          <a:lstStyle>
            <a:lvl1pPr marL="0" indent="0" algn="l">
              <a:buClr>
                <a:srgbClr val="FF0000"/>
              </a:buClr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3082" name="Line 10"/>
          <p:cNvSpPr>
            <a:spLocks noChangeShapeType="1"/>
          </p:cNvSpPr>
          <p:nvPr userDrawn="1"/>
        </p:nvSpPr>
        <p:spPr bwMode="auto">
          <a:xfrm>
            <a:off x="0" y="4699000"/>
            <a:ext cx="10160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DAD3AD-48CC-4D30-9D9E-C2D68BCCBA4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36" y="5035593"/>
            <a:ext cx="931333" cy="41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234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570" y="3672418"/>
            <a:ext cx="8636000" cy="1135062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570" y="2422261"/>
            <a:ext cx="86360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5" indent="0">
              <a:buNone/>
              <a:defRPr sz="1800"/>
            </a:lvl2pPr>
            <a:lvl3pPr marL="914391" indent="0">
              <a:buNone/>
              <a:defRPr sz="1600"/>
            </a:lvl3pPr>
            <a:lvl4pPr marL="1371586" indent="0">
              <a:buNone/>
              <a:defRPr sz="1400"/>
            </a:lvl4pPr>
            <a:lvl5pPr marL="1828782" indent="0">
              <a:buNone/>
              <a:defRPr sz="1400"/>
            </a:lvl5pPr>
            <a:lvl6pPr marL="2285977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147C77-75D7-4534-8FDB-6C9E7040A1F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6096002" y="-15240"/>
            <a:ext cx="3386667" cy="317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2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320040"/>
            <a:ext cx="8805333" cy="5715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3" y="952500"/>
            <a:ext cx="4318000" cy="3937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4667" y="952500"/>
            <a:ext cx="4318000" cy="3937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6FF675-C011-446C-8094-7A3DE6C047E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096002" y="-15240"/>
            <a:ext cx="3386667" cy="317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95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5715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825500"/>
            <a:ext cx="448909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6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7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1397000"/>
            <a:ext cx="4489098" cy="355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151" y="825500"/>
            <a:ext cx="4490861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6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7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1151" y="1397000"/>
            <a:ext cx="4490861" cy="355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DA9B694-EA31-41D1-B02D-73D9AFA5B76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>
          <a:xfrm>
            <a:off x="6096002" y="-15240"/>
            <a:ext cx="3386667" cy="317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82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317500"/>
            <a:ext cx="8805333" cy="5715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757772-6F31-49A2-B8BD-87A999F21F6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6096002" y="-15240"/>
            <a:ext cx="3386667" cy="317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1BCFDC-9DF7-4ABC-B552-BA53890C091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6096002" y="-15240"/>
            <a:ext cx="3386667" cy="317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11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16" y="227541"/>
            <a:ext cx="3342570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2278" y="227550"/>
            <a:ext cx="5679722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16" y="1195920"/>
            <a:ext cx="3342570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195" indent="0">
              <a:buNone/>
              <a:defRPr sz="1200"/>
            </a:lvl2pPr>
            <a:lvl3pPr marL="914391" indent="0">
              <a:buNone/>
              <a:defRPr sz="1000"/>
            </a:lvl3pPr>
            <a:lvl4pPr marL="1371586" indent="0">
              <a:buNone/>
              <a:defRPr sz="900"/>
            </a:lvl4pPr>
            <a:lvl5pPr marL="1828782" indent="0">
              <a:buNone/>
              <a:defRPr sz="900"/>
            </a:lvl5pPr>
            <a:lvl6pPr marL="2285977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AF0263-471D-438A-B320-7AD5FA66C0B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096002" y="-15240"/>
            <a:ext cx="3386667" cy="317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66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431" y="4000501"/>
            <a:ext cx="60960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1431" y="510646"/>
            <a:ext cx="60960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1" indent="0">
              <a:buNone/>
              <a:defRPr sz="2400"/>
            </a:lvl3pPr>
            <a:lvl4pPr marL="1371586" indent="0">
              <a:buNone/>
              <a:defRPr sz="2000"/>
            </a:lvl4pPr>
            <a:lvl5pPr marL="1828782" indent="0">
              <a:buNone/>
              <a:defRPr sz="2000"/>
            </a:lvl5pPr>
            <a:lvl6pPr marL="2285977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1431" y="4472793"/>
            <a:ext cx="60960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195" indent="0">
              <a:buNone/>
              <a:defRPr sz="1200"/>
            </a:lvl2pPr>
            <a:lvl3pPr marL="914391" indent="0">
              <a:buNone/>
              <a:defRPr sz="1000"/>
            </a:lvl3pPr>
            <a:lvl4pPr marL="1371586" indent="0">
              <a:buNone/>
              <a:defRPr sz="900"/>
            </a:lvl4pPr>
            <a:lvl5pPr marL="1828782" indent="0">
              <a:buNone/>
              <a:defRPr sz="900"/>
            </a:lvl5pPr>
            <a:lvl6pPr marL="2285977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344FA2C-6FA8-4028-BEC7-AB6D884C733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096002" y="-15240"/>
            <a:ext cx="3386667" cy="317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45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402167"/>
            <a:ext cx="9753600" cy="5715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1079504"/>
            <a:ext cx="9753600" cy="44026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F4C855-7B06-44AC-AF07-01A84E0878B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6096002" y="-15240"/>
            <a:ext cx="3386667" cy="317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076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336" y="635000"/>
            <a:ext cx="2201333" cy="4127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3" y="635000"/>
            <a:ext cx="6434667" cy="4127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2A8EB95-99F1-4ADE-8566-B12FD170715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6096002" y="-15240"/>
            <a:ext cx="3386667" cy="317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99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1_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02167"/>
            <a:ext cx="7366000" cy="571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33501"/>
            <a:ext cx="4487333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95336" y="1333501"/>
            <a:ext cx="4487333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7000" y="-21167"/>
            <a:ext cx="3556000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Translation of Pre-Req Concepts through the Chemistry Curriculum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984A1-9921-426A-AB47-DFBF1A863B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42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89560"/>
            <a:ext cx="9795933" cy="571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889000"/>
            <a:ext cx="9795933" cy="406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60866" y="-15240"/>
            <a:ext cx="4385734" cy="304800"/>
          </a:xfrm>
        </p:spPr>
        <p:txBody>
          <a:bodyPr lIns="27432" rIns="0"/>
          <a:lstStyle>
            <a:lvl1pPr>
              <a:defRPr/>
            </a:lvl1pPr>
          </a:lstStyle>
          <a:p>
            <a:r>
              <a:rPr lang="de-DE"/>
              <a:t>Translation of Pre-Req Concepts through the Chemistry Curriculum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9DAD3AD-48CC-4D30-9D9E-C2D68BCCBA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6096002" y="-15240"/>
            <a:ext cx="3386667" cy="317500"/>
          </a:xfrm>
          <a:prstGeom prst="rect">
            <a:avLst/>
          </a:prstGeom>
        </p:spPr>
        <p:txBody>
          <a:bodyPr rIns="0"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43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0" y="-35720"/>
            <a:ext cx="10160000" cy="289719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" y="402167"/>
            <a:ext cx="97536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" y="1079504"/>
            <a:ext cx="9753600" cy="440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7002" y="-21167"/>
            <a:ext cx="4708634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7432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Translation of Pre-Req Concepts through the Chemistry Curriculum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1540" y="4920817"/>
            <a:ext cx="1608667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4400" b="1">
                <a:solidFill>
                  <a:srgbClr val="D9D9D9"/>
                </a:solidFill>
                <a:latin typeface="+mn-lt"/>
              </a:defRPr>
            </a:lvl1pPr>
          </a:lstStyle>
          <a:p>
            <a:fld id="{79DAD3AD-48CC-4D30-9D9E-C2D68BCCBA4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9" y="5206571"/>
            <a:ext cx="931333" cy="41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65" r:id="rId13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5pPr>
      <a:lvl6pPr marL="457195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6pPr>
      <a:lvl7pPr marL="914391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7pPr>
      <a:lvl8pPr marL="1371586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8pPr>
      <a:lvl9pPr marL="1828782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9pPr>
    </p:titleStyle>
    <p:bodyStyle>
      <a:lvl1pPr marL="342897" indent="-342897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 sz="1800">
          <a:solidFill>
            <a:schemeClr val="tx1"/>
          </a:solidFill>
          <a:latin typeface="+mn-lt"/>
          <a:ea typeface="+mn-ea"/>
        </a:defRPr>
      </a:lvl2pPr>
      <a:lvl3pPr marL="1142989" indent="-228598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 sz="1800">
          <a:solidFill>
            <a:schemeClr val="tx1"/>
          </a:solidFill>
          <a:latin typeface="+mn-lt"/>
          <a:ea typeface="+mn-ea"/>
        </a:defRPr>
      </a:lvl3pPr>
      <a:lvl4pPr marL="1600184" indent="-228598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 sz="1800">
          <a:solidFill>
            <a:schemeClr val="tx1"/>
          </a:solidFill>
          <a:latin typeface="+mn-lt"/>
          <a:ea typeface="+mn-ea"/>
        </a:defRPr>
      </a:lvl4pPr>
      <a:lvl5pPr marL="2057379" indent="-228598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 sz="1800">
          <a:solidFill>
            <a:schemeClr val="tx1"/>
          </a:solidFill>
          <a:latin typeface="+mn-lt"/>
          <a:ea typeface="+mn-ea"/>
        </a:defRPr>
      </a:lvl5pPr>
      <a:lvl6pPr marL="2514575" indent="-228598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770" indent="-228598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8966" indent="-228598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161" indent="-228598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4495215" y="137586"/>
            <a:ext cx="5315197" cy="58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Osaka" pitchFamily="-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Osaka" pitchFamily="-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Osaka" pitchFamily="-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Osaka" pitchFamily="-64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Osaka" pitchFamily="-64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Osaka" pitchFamily="-64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Osaka" pitchFamily="-64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Osaka" pitchFamily="-64" charset="-128"/>
              </a:defRPr>
            </a:lvl9pPr>
          </a:lstStyle>
          <a:p>
            <a:pPr algn="r"/>
            <a:r>
              <a:rPr lang="en-US" sz="2400" b="1" kern="0" dirty="0">
                <a:solidFill>
                  <a:srgbClr val="000000"/>
                </a:solidFill>
              </a:rPr>
              <a:t>Monday, July 2</a:t>
            </a:r>
            <a:r>
              <a:rPr lang="en-US" sz="2400" b="1" kern="0" baseline="30000" dirty="0">
                <a:solidFill>
                  <a:srgbClr val="000000"/>
                </a:solidFill>
              </a:rPr>
              <a:t>nd</a:t>
            </a:r>
            <a:r>
              <a:rPr lang="en-US" sz="2400" b="1" kern="0" dirty="0">
                <a:solidFill>
                  <a:srgbClr val="000000"/>
                </a:solidFill>
              </a:rPr>
              <a:t>, 2018</a:t>
            </a:r>
          </a:p>
        </p:txBody>
      </p:sp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508000" y="342900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Assessing Translation of Critical Pre-Requisite Concepts through the Undergraduate Curriculum in Chemistry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Subtitle 4"/>
          <p:cNvSpPr>
            <a:spLocks noGrp="1"/>
          </p:cNvSpPr>
          <p:nvPr>
            <p:ph type="subTitle" idx="1"/>
          </p:nvPr>
        </p:nvSpPr>
        <p:spPr>
          <a:xfrm>
            <a:off x="1301375" y="2088377"/>
            <a:ext cx="7530353" cy="226541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Binyomin Abrams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</a:rPr>
              <a:t>Master Lecturer, Department of Chemistry</a:t>
            </a:r>
          </a:p>
          <a:p>
            <a:pPr algn="ctr"/>
            <a:r>
              <a:rPr lang="en-US" sz="2200" dirty="0" err="1">
                <a:solidFill>
                  <a:schemeClr val="bg1"/>
                </a:solidFill>
              </a:rPr>
              <a:t>abramsb@bu.edu</a:t>
            </a:r>
            <a:br>
              <a:rPr lang="en-US" sz="2200" dirty="0">
                <a:solidFill>
                  <a:schemeClr val="bg1"/>
                </a:solidFill>
              </a:rPr>
            </a:br>
            <a:endParaRPr lang="en-US" sz="2200" dirty="0">
              <a:solidFill>
                <a:schemeClr val="bg1"/>
              </a:solidFill>
            </a:endParaRPr>
          </a:p>
          <a:p>
            <a:pPr algn="ctr"/>
            <a:endParaRPr lang="en-US" sz="1050" dirty="0">
              <a:solidFill>
                <a:schemeClr val="bg1"/>
              </a:solidFill>
            </a:endParaRPr>
          </a:p>
          <a:p>
            <a:pPr algn="ctr"/>
            <a:r>
              <a:rPr lang="en-US" sz="2200" dirty="0">
                <a:solidFill>
                  <a:schemeClr val="bg1"/>
                </a:solidFill>
              </a:rPr>
              <a:t>BU’s 5th Annual Assessment Symposium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9365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Five-course sequence(s) for non-majors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rgbClr val="0070C0"/>
                </a:solidFill>
              </a:rPr>
              <a:t>General Chemistry</a:t>
            </a:r>
            <a:r>
              <a:rPr lang="en-US" dirty="0"/>
              <a:t> is the first-year sequence of courses for students in:</a:t>
            </a:r>
          </a:p>
          <a:p>
            <a:pPr lvl="1"/>
            <a:r>
              <a:rPr lang="en-US" sz="2400" dirty="0"/>
              <a:t>Chemistry, Biochemistry</a:t>
            </a:r>
          </a:p>
          <a:p>
            <a:pPr lvl="1"/>
            <a:r>
              <a:rPr lang="en-US" sz="2400" dirty="0"/>
              <a:t>Biology, Marine Science, Neuroscience, Biomedical Engineering</a:t>
            </a:r>
          </a:p>
          <a:p>
            <a:pPr lvl="1"/>
            <a:r>
              <a:rPr lang="en-US" sz="2400" dirty="0"/>
              <a:t>Pre-health students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/>
              <a:t>Non-majors with a pre-health focus will take </a:t>
            </a:r>
            <a:r>
              <a:rPr lang="en-US" b="1" i="1" dirty="0">
                <a:solidFill>
                  <a:srgbClr val="0070C0"/>
                </a:solidFill>
              </a:rPr>
              <a:t>five (5) semesters of chemistry</a:t>
            </a:r>
            <a:r>
              <a:rPr lang="en-US" dirty="0"/>
              <a:t>:</a:t>
            </a:r>
          </a:p>
          <a:p>
            <a:pPr lvl="1"/>
            <a:r>
              <a:rPr lang="en-US" sz="2400" dirty="0"/>
              <a:t>General Chemistry (2 semesters, freshmen year)</a:t>
            </a:r>
          </a:p>
          <a:p>
            <a:pPr lvl="1"/>
            <a:r>
              <a:rPr lang="en-US" sz="2400" dirty="0"/>
              <a:t>Organic Chemistry (2 semesters, sophomore year)</a:t>
            </a:r>
          </a:p>
          <a:p>
            <a:pPr lvl="1"/>
            <a:r>
              <a:rPr lang="en-US" sz="2400" dirty="0"/>
              <a:t>Biochemistry (1 or 2 semesters, junior year)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Translation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Pre-Req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Chemistry Curriculum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9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B596914-404F-6A4C-A379-2C7BCC9D7B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38" b="17812"/>
          <a:stretch/>
        </p:blipFill>
        <p:spPr>
          <a:xfrm>
            <a:off x="279400" y="868680"/>
            <a:ext cx="9220200" cy="454132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Five-course sequence(s) for non-majors</a:t>
            </a:r>
            <a:endParaRPr lang="en-US" baseline="30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Translation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Pre-Req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Chemistry Curriculum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024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for this project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Faculty (and students) in organic chemistry and biochemistry </a:t>
            </a:r>
            <a:r>
              <a:rPr lang="en-US" b="1" i="1" dirty="0">
                <a:solidFill>
                  <a:srgbClr val="FF0000"/>
                </a:solidFill>
              </a:rPr>
              <a:t>report</a:t>
            </a:r>
            <a:r>
              <a:rPr lang="en-US" dirty="0"/>
              <a:t> </a:t>
            </a:r>
            <a:r>
              <a:rPr lang="en-US" b="1" i="1" dirty="0">
                <a:solidFill>
                  <a:srgbClr val="FF0000"/>
                </a:solidFill>
              </a:rPr>
              <a:t>students struggle </a:t>
            </a:r>
            <a:r>
              <a:rPr lang="en-US" dirty="0"/>
              <a:t>with pre-requisite general chemistry (GC) concepts</a:t>
            </a:r>
          </a:p>
          <a:p>
            <a:endParaRPr lang="en-US" sz="1400" dirty="0"/>
          </a:p>
          <a:p>
            <a:r>
              <a:rPr lang="en-US" b="1" i="1" dirty="0">
                <a:solidFill>
                  <a:srgbClr val="0070C0"/>
                </a:solidFill>
              </a:rPr>
              <a:t>Remediation / review</a:t>
            </a:r>
            <a:r>
              <a:rPr lang="en-US" dirty="0"/>
              <a:t> of fundamental concepts:</a:t>
            </a:r>
          </a:p>
          <a:p>
            <a:pPr lvl="1"/>
            <a:r>
              <a:rPr lang="en-US" sz="2400" dirty="0"/>
              <a:t>Out-of-class workshops (increased contact hours, faculty effort)</a:t>
            </a:r>
          </a:p>
          <a:p>
            <a:pPr lvl="1"/>
            <a:r>
              <a:rPr lang="en-US" sz="2400" dirty="0"/>
              <a:t>Assignments and pre-tests (increased student anxiety, inconsistent)</a:t>
            </a:r>
          </a:p>
          <a:p>
            <a:pPr lvl="1"/>
            <a:r>
              <a:rPr lang="en-US" sz="2400" dirty="0"/>
              <a:t>In-class review (consumes valuable class time from new material)</a:t>
            </a:r>
          </a:p>
          <a:p>
            <a:pPr lvl="1"/>
            <a:endParaRPr lang="en-US" sz="1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Translation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Pre-Req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Chemistry Curriculum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37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Underlying questions we seek to answer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165860"/>
            <a:ext cx="9795933" cy="3787140"/>
          </a:xfrm>
        </p:spPr>
        <p:txBody>
          <a:bodyPr/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What are the </a:t>
            </a:r>
            <a:r>
              <a:rPr lang="en-US" b="1" i="1" dirty="0">
                <a:solidFill>
                  <a:srgbClr val="0070C0"/>
                </a:solidFill>
              </a:rPr>
              <a:t>necessary concepts</a:t>
            </a:r>
            <a:r>
              <a:rPr lang="en-US" dirty="0"/>
              <a:t> that students moving from GC through organic chemistry and biochemistry must master to be prepared? 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Do students completing GC courses </a:t>
            </a:r>
            <a:r>
              <a:rPr lang="en-US" b="1" i="1" dirty="0">
                <a:solidFill>
                  <a:srgbClr val="0070C0"/>
                </a:solidFill>
              </a:rPr>
              <a:t>demonstrate mastery</a:t>
            </a:r>
            <a:r>
              <a:rPr lang="en-US" dirty="0"/>
              <a:t> of these necessary skills?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If the students are proficient in these concepts at the end of GC, what is the </a:t>
            </a:r>
            <a:r>
              <a:rPr lang="en-US" b="1" i="1" dirty="0">
                <a:solidFill>
                  <a:srgbClr val="0070C0"/>
                </a:solidFill>
              </a:rPr>
              <a:t>underlying cause of the struggle</a:t>
            </a:r>
            <a:r>
              <a:rPr lang="en-US" dirty="0"/>
              <a:t> in upper-level courses?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If it is due to </a:t>
            </a:r>
            <a:r>
              <a:rPr lang="en-US" b="1" i="1" dirty="0">
                <a:solidFill>
                  <a:srgbClr val="0070C0"/>
                </a:solidFill>
              </a:rPr>
              <a:t>attrition of knowledge</a:t>
            </a:r>
            <a:r>
              <a:rPr lang="en-US" dirty="0"/>
              <a:t>, at what point is that occurring?</a:t>
            </a:r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Translation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Pre-Req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Chemistry Curriculum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88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Multi-phase assessment plan overview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1" y="889000"/>
            <a:ext cx="9795932" cy="4064000"/>
          </a:xfrm>
        </p:spPr>
        <p:txBody>
          <a:bodyPr/>
          <a:lstStyle/>
          <a:p>
            <a:r>
              <a:rPr lang="en-US" dirty="0"/>
              <a:t>Phase 1: develop and validate concept inventory (</a:t>
            </a:r>
            <a:r>
              <a:rPr lang="en-US" b="1" dirty="0">
                <a:solidFill>
                  <a:srgbClr val="0070C0"/>
                </a:solidFill>
              </a:rPr>
              <a:t>AY 2018/2019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Phase 2: baseline pre-/post- data collection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Phase 3: yearly assessment of cohort as they pass through the sequence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Collected and analyzed existing concept inventories in chemistry </a:t>
            </a:r>
          </a:p>
          <a:p>
            <a:pPr lvl="1"/>
            <a:r>
              <a:rPr lang="en-US" sz="2400" dirty="0"/>
              <a:t>Very few chemistry-focused concept inventories (compared to physics)</a:t>
            </a:r>
          </a:p>
          <a:p>
            <a:pPr lvl="1"/>
            <a:r>
              <a:rPr lang="en-US" sz="2400" dirty="0"/>
              <a:t>Overly-specialized on specific concepts</a:t>
            </a:r>
          </a:p>
          <a:p>
            <a:pPr lvl="1"/>
            <a:r>
              <a:rPr lang="en-US" sz="2400" dirty="0"/>
              <a:t>No concept inventory for collection of transferable skills 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Translation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Pre-Req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Chemistry Curriculum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330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1: develop and validate concept inventory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Interviewed faculty to determine their perception of necessary pre-requisite skills for success in upper-division (organic, biochemistry) courses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Collected and authored questions based on faculty interviews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Returned to interviewed faculty for feedback on questions (Face validity)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Asked general chemistry faculty to assess correctness of the test (Content validity)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Preliminary field test with previous students:</a:t>
            </a:r>
          </a:p>
          <a:p>
            <a:pPr marL="857246" lvl="1" indent="-457200"/>
            <a:r>
              <a:rPr lang="en-US" sz="2400" dirty="0"/>
              <a:t>Sophomores and juniors (volunteers, </a:t>
            </a:r>
            <a:r>
              <a:rPr lang="en-US" sz="2400" i="1" dirty="0"/>
              <a:t>N</a:t>
            </a:r>
            <a:r>
              <a:rPr lang="en-US" sz="2400" dirty="0"/>
              <a:t> = 60)</a:t>
            </a:r>
          </a:p>
          <a:p>
            <a:pPr marL="857246" lvl="1" indent="-457200"/>
            <a:r>
              <a:rPr lang="en-US" sz="2400" dirty="0"/>
              <a:t>Two distinct cohorts (CH101, CH109/111) to suggest concurrent validity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Translation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Pre-Req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Chemistry Curriculum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377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Chemistry Skills Concept Inventory (name?)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Length = 25 questions</a:t>
            </a:r>
            <a:br>
              <a:rPr lang="en-US" dirty="0"/>
            </a:br>
            <a:r>
              <a:rPr lang="en-US" dirty="0"/>
              <a:t>Duration = 23 ± 15 minutes</a:t>
            </a:r>
          </a:p>
          <a:p>
            <a:endParaRPr lang="en-US" dirty="0"/>
          </a:p>
          <a:p>
            <a:r>
              <a:rPr lang="en-US" dirty="0"/>
              <a:t>Concept areas assessed: </a:t>
            </a:r>
          </a:p>
          <a:p>
            <a:pPr lvl="1"/>
            <a:r>
              <a:rPr lang="en-US" sz="2400" dirty="0"/>
              <a:t>Bonding (Lewis structures, MO theory), hybridization, and resonance</a:t>
            </a:r>
          </a:p>
          <a:p>
            <a:pPr lvl="1"/>
            <a:r>
              <a:rPr lang="en-US" sz="2400" dirty="0"/>
              <a:t>Spectroscopy and Beer’s Law</a:t>
            </a:r>
          </a:p>
          <a:p>
            <a:pPr lvl="1"/>
            <a:r>
              <a:rPr lang="en-US" sz="2400" dirty="0"/>
              <a:t>Acid-base chemistry</a:t>
            </a:r>
          </a:p>
          <a:p>
            <a:pPr lvl="1"/>
            <a:r>
              <a:rPr lang="en-US" sz="2400" dirty="0"/>
              <a:t>Equilibrium and chemical kinetics</a:t>
            </a:r>
          </a:p>
          <a:p>
            <a:pPr lvl="1"/>
            <a:r>
              <a:rPr lang="en-US" sz="2400" dirty="0"/>
              <a:t>Intermolecular forces and composition of condensed phases</a:t>
            </a:r>
          </a:p>
          <a:p>
            <a:pPr lvl="1"/>
            <a:r>
              <a:rPr lang="en-US" sz="2400" dirty="0"/>
              <a:t>Stoichiometry, mass/moles relationship</a:t>
            </a:r>
          </a:p>
          <a:p>
            <a:endParaRPr lang="en-US" sz="3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Translation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Pre-Req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Chemistry Curriculum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958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assessment of the concept inventory</a:t>
            </a:r>
            <a:endParaRPr lang="en-US" baseline="30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Most items have desired </a:t>
                </a:r>
                <a:br>
                  <a:rPr lang="en-US" dirty="0">
                    <a:latin typeface="Cambria Math" panose="02040503050406030204" pitchFamily="18" charset="0"/>
                  </a:rPr>
                </a:br>
                <a:r>
                  <a:rPr lang="en-US" dirty="0">
                    <a:latin typeface="Cambria Math" panose="02040503050406030204" pitchFamily="18" charset="0"/>
                  </a:rPr>
                  <a:t>difficulty (0.2 &lt; p &lt; 0.9)</a:t>
                </a:r>
                <a:endParaRPr lang="en-US" b="0" dirty="0">
                  <a:latin typeface="Cambria Math" panose="02040503050406030204" pitchFamily="18" charset="0"/>
                </a:endParaRPr>
              </a:p>
              <a:p>
                <a:r>
                  <a:rPr lang="en-US" b="0" dirty="0">
                    <a:latin typeface="Cambria Math" panose="02040503050406030204" pitchFamily="18" charset="0"/>
                  </a:rPr>
                  <a:t>Average ite</a:t>
                </a:r>
                <a:r>
                  <a:rPr lang="en-US" dirty="0">
                    <a:latin typeface="Cambria Math" panose="02040503050406030204" pitchFamily="18" charset="0"/>
                  </a:rPr>
                  <a:t>m </a:t>
                </a:r>
                <a:r>
                  <a:rPr lang="en-US" b="0" dirty="0">
                    <a:latin typeface="Cambria Math" panose="02040503050406030204" pitchFamily="18" charset="0"/>
                  </a:rPr>
                  <a:t>discrimination </a:t>
                </a:r>
                <a:br>
                  <a:rPr lang="en-US" b="0" dirty="0">
                    <a:latin typeface="Cambria Math" panose="02040503050406030204" pitchFamily="18" charset="0"/>
                  </a:rPr>
                </a:br>
                <a:r>
                  <a:rPr lang="en-US" b="0" dirty="0">
                    <a:latin typeface="Cambria Math" panose="02040503050406030204" pitchFamily="18" charset="0"/>
                  </a:rPr>
                  <a:t>is 0.36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&gt;0.2)</m:t>
                    </m:r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r>
                  <a:rPr lang="en-US" b="0" dirty="0"/>
                  <a:t>Cronbach’s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=0.7</m:t>
                    </m:r>
                  </m:oMath>
                </a14:m>
                <a:r>
                  <a:rPr lang="en-US" dirty="0"/>
                  <a:t> indicates</a:t>
                </a:r>
                <a:br>
                  <a:rPr lang="en-US" dirty="0"/>
                </a:br>
                <a:r>
                  <a:rPr lang="en-US" dirty="0"/>
                  <a:t>good internal consistency</a:t>
                </a:r>
              </a:p>
              <a:p>
                <a:endParaRPr lang="en-US" dirty="0"/>
              </a:p>
              <a:p>
                <a:r>
                  <a:rPr lang="en-US" dirty="0"/>
                  <a:t>5 questions to revisit</a:t>
                </a:r>
              </a:p>
              <a:p>
                <a:r>
                  <a:rPr lang="en-US" dirty="0"/>
                  <a:t>Need larger </a:t>
                </a:r>
                <a:r>
                  <a:rPr lang="en-US" i="1" dirty="0"/>
                  <a:t>N</a:t>
                </a:r>
                <a:endParaRPr lang="en-US" dirty="0"/>
              </a:p>
              <a:p>
                <a:pPr marL="0" indent="0">
                  <a:buNone/>
                </a:pPr>
                <a:endParaRPr lang="en-US" sz="10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77" t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Translation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Pre-Req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Chemistry Curriculum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74D1AA-54B9-C144-8171-4DBDC29472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8" t="10489" r="8357" b="11067"/>
          <a:stretch/>
        </p:blipFill>
        <p:spPr>
          <a:xfrm>
            <a:off x="4394200" y="1031240"/>
            <a:ext cx="5437831" cy="394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Complete Phase 1:</a:t>
            </a:r>
          </a:p>
          <a:p>
            <a:r>
              <a:rPr lang="en-US" dirty="0"/>
              <a:t>Interviews with students to get feedback on problematic questions</a:t>
            </a:r>
          </a:p>
          <a:p>
            <a:r>
              <a:rPr lang="en-US" dirty="0"/>
              <a:t>Work with LASSO to deploy the concept inventory for large data collection</a:t>
            </a:r>
          </a:p>
          <a:p>
            <a:r>
              <a:rPr lang="en-US" dirty="0"/>
              <a:t>Deploy at conclusion of Spring 2019 in CH102, CH110, and CH112</a:t>
            </a:r>
          </a:p>
          <a:p>
            <a:r>
              <a:rPr lang="en-US" dirty="0"/>
              <a:t>Complete validation with data collected in Spring 2019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u="sng" dirty="0"/>
              <a:t>Phase 2 (AY 2019/2020):</a:t>
            </a:r>
          </a:p>
          <a:p>
            <a:r>
              <a:rPr lang="en-US" dirty="0"/>
              <a:t>Collect pre-semester data for incoming students in CH101, CH109, CH111</a:t>
            </a:r>
          </a:p>
          <a:p>
            <a:r>
              <a:rPr lang="en-US" dirty="0"/>
              <a:t>Study gains during the 2019/2020 AY (post-test at end of spring 2020)</a:t>
            </a:r>
          </a:p>
          <a:p>
            <a:r>
              <a:rPr lang="en-US" dirty="0"/>
              <a:t>(Follow students over next four years, repeat CI entering into organic and </a:t>
            </a:r>
            <a:br>
              <a:rPr lang="en-US" dirty="0"/>
            </a:br>
            <a:r>
              <a:rPr lang="en-US" dirty="0"/>
              <a:t>        biochemistry)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Translation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Pre-Req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Chemistry Curriculum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2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028700"/>
            <a:ext cx="9601200" cy="3924300"/>
          </a:xfrm>
        </p:spPr>
        <p:txBody>
          <a:bodyPr/>
          <a:lstStyle/>
          <a:p>
            <a:r>
              <a:rPr lang="en-US" dirty="0"/>
              <a:t>Anna </a:t>
            </a:r>
            <a:r>
              <a:rPr lang="en-US" dirty="0" err="1"/>
              <a:t>Manevich</a:t>
            </a:r>
            <a:r>
              <a:rPr lang="en-US" dirty="0"/>
              <a:t> (Research student)</a:t>
            </a:r>
          </a:p>
          <a:p>
            <a:r>
              <a:rPr lang="en-US" dirty="0"/>
              <a:t>Julia </a:t>
            </a:r>
            <a:r>
              <a:rPr lang="en-US" dirty="0" err="1"/>
              <a:t>Jesielowski</a:t>
            </a:r>
            <a:r>
              <a:rPr lang="en-US" dirty="0"/>
              <a:t> (CH Undergraduate Coordinator)</a:t>
            </a:r>
          </a:p>
          <a:p>
            <a:r>
              <a:rPr lang="en-US" dirty="0"/>
              <a:t>John Snyder (DUS, Chemistry)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Faculty consulted:  	Deborah Perlstein, 	John Staub,</a:t>
            </a:r>
            <a:br>
              <a:rPr lang="en-US" dirty="0"/>
            </a:br>
            <a:r>
              <a:rPr lang="en-US" dirty="0"/>
              <a:t>			</a:t>
            </a:r>
            <a:r>
              <a:rPr lang="en-US" dirty="0" err="1"/>
              <a:t>Didem</a:t>
            </a:r>
            <a:r>
              <a:rPr lang="en-US" dirty="0"/>
              <a:t> Vardar Ulu, 	Karen Allen,</a:t>
            </a:r>
            <a:br>
              <a:rPr lang="en-US" dirty="0"/>
            </a:br>
            <a:r>
              <a:rPr lang="en-US" dirty="0"/>
              <a:t>			Rebecca Loy, 		John Snyder</a:t>
            </a:r>
          </a:p>
          <a:p>
            <a:pPr marL="0" indent="0">
              <a:buNone/>
            </a:pPr>
            <a:r>
              <a:rPr lang="en-US" dirty="0"/>
              <a:t>		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  <a:latin typeface="Calibri"/>
              </a:rPr>
              <a:t>Translation of Pre-Req Concepts through the Chemistry Curriculum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58398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VERSION" val="12.0"/>
  <p:tag name="DELIMITERS" val="3.1"/>
  <p:tag name="SHOWBARVISIBLE" val="True"/>
  <p:tag name="USESECONDARYMONITOR" val="True"/>
  <p:tag name="SAVECSVWITHSESSION" val="True"/>
  <p:tag name="CSVFORMAT" val="0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RACEENDPOINTS" val="100"/>
  <p:tag name="RACERSMAXDISPLAYED" val="5"/>
  <p:tag name="RACEANIMATIONSPEED" val="3"/>
  <p:tag name="SKIPREMAININGRACESLIDES" val="True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2830136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POLLINGCYCLE" val="2"/>
  <p:tag name="CHARTCOLORS" val="0"/>
  <p:tag name="CHARTLABELS" val="1"/>
  <p:tag name="RESETCHARTS" val="True"/>
  <p:tag name="INCLUDENONRESPONDERS" val="False"/>
  <p:tag name="MULTIRESPDIVISOR" val="1"/>
  <p:tag name="PARTLISTDEFAULT" val="1"/>
  <p:tag name="INCLUDEPPT" val="True"/>
  <p:tag name="ALLOWUSERFEEDBACK" val="True"/>
  <p:tag name="CORRECTPOINTVALUE" val="1"/>
  <p:tag name="INCORRECTPOINTVALUE" val="0"/>
  <p:tag name="REALTIMEBACKUP" val="False"/>
  <p:tag name="REALTIMEBACKUPPATH" val="(None)"/>
  <p:tag name="ZEROBASED" val="False"/>
  <p:tag name="AUTOADJUSTPARTRANGE" val="True"/>
  <p:tag name="CHARTSCALE" val="True"/>
  <p:tag name="ADVANCEDSETTINGSVIEW" val="False"/>
  <p:tag name="FIBDISPLAYRESULTS" val="True"/>
  <p:tag name="FIBNUMRESULTS" val="5"/>
  <p:tag name="FIBINCLUDEOTHER" val="True"/>
  <p:tag name="FIBDISPLAYKEYWORDS" val="True"/>
  <p:tag name="PRRESPONSE1" val="10"/>
  <p:tag name="PRRESPONSE2" val="9"/>
  <p:tag name="PRRESPONSE3" val="8"/>
  <p:tag name="PRRESPONSE4" val="7"/>
  <p:tag name="PRRESPONSE5" val="6"/>
  <p:tag name="PRRESPONSE6" val="5"/>
  <p:tag name="PRRESPONSE7" val="4"/>
  <p:tag name="PRRESPONSE8" val="3"/>
  <p:tag name="PRRESPONSE9" val="2"/>
  <p:tag name="PRRESPONSE10" val="1"/>
  <p:tag name="SHOWFLASHWARNING" val="True"/>
  <p:tag name="ALWAYSOPENPOLL" val="False"/>
  <p:tag name="LUIDIAENABLED" val="False"/>
  <p:tag name="POWERPOINTVERSION" val="14.0"/>
  <p:tag name="EXPANDSHOWBAR" val="True"/>
  <p:tag name="TASKPANEKEY" val="9036b267-a805-464d-ba6e-49d2e9ce60d9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22838</TotalTime>
  <Words>793</Words>
  <Application>Microsoft Macintosh PowerPoint</Application>
  <PresentationFormat>Custom</PresentationFormat>
  <Paragraphs>126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Cambria Math</vt:lpstr>
      <vt:lpstr>Osaka</vt:lpstr>
      <vt:lpstr>Times</vt:lpstr>
      <vt:lpstr>Wingdings</vt:lpstr>
      <vt:lpstr>Theme1</vt:lpstr>
      <vt:lpstr>Assessing Translation of Critical Pre-Requisite Concepts through the Undergraduate Curriculum in Chemistry</vt:lpstr>
      <vt:lpstr>Five-course sequence(s) for non-majors</vt:lpstr>
      <vt:lpstr>Five-course sequence(s) for non-majors</vt:lpstr>
      <vt:lpstr>Motivation for this project</vt:lpstr>
      <vt:lpstr>Underlying questions we seek to answer</vt:lpstr>
      <vt:lpstr>Multi-phase assessment plan overview</vt:lpstr>
      <vt:lpstr>Phase 1: develop and validate concept inventory</vt:lpstr>
      <vt:lpstr>The Chemistry Skills Concept Inventory (name?)</vt:lpstr>
      <vt:lpstr>Preliminary assessment of the concept inventory</vt:lpstr>
      <vt:lpstr>Next steps</vt:lpstr>
      <vt:lpstr>Acknowledgments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Fa2011 CH101 Lecture 1</dc:title>
  <dc:creator>Binyomin Abrams</dc:creator>
  <cp:lastModifiedBy>Microsoft Office User</cp:lastModifiedBy>
  <cp:revision>945</cp:revision>
  <cp:lastPrinted>2019-02-03T21:16:13Z</cp:lastPrinted>
  <dcterms:created xsi:type="dcterms:W3CDTF">2010-10-13T02:56:26Z</dcterms:created>
  <dcterms:modified xsi:type="dcterms:W3CDTF">2019-03-28T05:58:09Z</dcterms:modified>
</cp:coreProperties>
</file>