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75" r:id="rId2"/>
    <p:sldId id="260" r:id="rId3"/>
    <p:sldId id="271" r:id="rId4"/>
    <p:sldId id="270" r:id="rId5"/>
    <p:sldId id="266" r:id="rId6"/>
    <p:sldId id="274" r:id="rId7"/>
    <p:sldId id="263" r:id="rId8"/>
    <p:sldId id="262" r:id="rId9"/>
    <p:sldId id="265" r:id="rId10"/>
    <p:sldId id="267" r:id="rId11"/>
    <p:sldId id="272" r:id="rId12"/>
    <p:sldId id="269" r:id="rId13"/>
    <p:sldId id="273" r:id="rId14"/>
    <p:sldId id="264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75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85"/>
    <p:restoredTop sz="94737"/>
  </p:normalViewPr>
  <p:slideViewPr>
    <p:cSldViewPr snapToGrid="0" snapToObjects="1">
      <p:cViewPr varScale="1">
        <p:scale>
          <a:sx n="110" d="100"/>
          <a:sy n="110" d="100"/>
        </p:scale>
        <p:origin x="208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8" d="100"/>
        <a:sy n="10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E511AC-9B5C-9542-9B9A-CAF6FBB1A85D}" type="datetimeFigureOut">
              <a:rPr lang="en-US" smtClean="0"/>
              <a:t>3/15/18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CC2F5C-A9A3-604A-8AE2-0CF56F7E1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708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B0C0-BD5E-3F49-84E3-CCFF65D78FED}" type="datetimeFigureOut">
              <a:rPr lang="en-US" smtClean="0"/>
              <a:t>3/15/18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7912-F332-F144-A942-50B0BFF0F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B0C0-BD5E-3F49-84E3-CCFF65D78FED}" type="datetimeFigureOut">
              <a:rPr lang="en-US" smtClean="0"/>
              <a:t>3/15/18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7912-F332-F144-A942-50B0BFF0F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B0C0-BD5E-3F49-84E3-CCFF65D78FED}" type="datetimeFigureOut">
              <a:rPr lang="en-US" smtClean="0"/>
              <a:t>3/15/18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7912-F332-F144-A942-50B0BFF0F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B0C0-BD5E-3F49-84E3-CCFF65D78FED}" type="datetimeFigureOut">
              <a:rPr lang="en-US" smtClean="0"/>
              <a:t>3/15/18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7912-F332-F144-A942-50B0BFF0F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B0C0-BD5E-3F49-84E3-CCFF65D78FED}" type="datetimeFigureOut">
              <a:rPr lang="en-US" smtClean="0"/>
              <a:t>3/15/18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7912-F332-F144-A942-50B0BFF0F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B0C0-BD5E-3F49-84E3-CCFF65D78FED}" type="datetimeFigureOut">
              <a:rPr lang="en-US" smtClean="0"/>
              <a:t>3/15/18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7912-F332-F144-A942-50B0BFF0F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B0C0-BD5E-3F49-84E3-CCFF65D78FED}" type="datetimeFigureOut">
              <a:rPr lang="en-US" smtClean="0"/>
              <a:t>3/15/18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7912-F332-F144-A942-50B0BFF0F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B0C0-BD5E-3F49-84E3-CCFF65D78FED}" type="datetimeFigureOut">
              <a:rPr lang="en-US" smtClean="0"/>
              <a:t>3/15/18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7912-F332-F144-A942-50B0BFF0F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B0C0-BD5E-3F49-84E3-CCFF65D78FED}" type="datetimeFigureOut">
              <a:rPr lang="en-US" smtClean="0"/>
              <a:t>3/15/18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7912-F332-F144-A942-50B0BFF0F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B0C0-BD5E-3F49-84E3-CCFF65D78FED}" type="datetimeFigureOut">
              <a:rPr lang="en-US" smtClean="0"/>
              <a:t>3/15/18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7912-F332-F144-A942-50B0BFF0F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B0C0-BD5E-3F49-84E3-CCFF65D78FED}" type="datetimeFigureOut">
              <a:rPr lang="en-US" smtClean="0"/>
              <a:t>3/15/18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7912-F332-F144-A942-50B0BFF0F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DB0C0-BD5E-3F49-84E3-CCFF65D78FED}" type="datetimeFigureOut">
              <a:rPr lang="en-US" smtClean="0"/>
              <a:t>3/15/18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87912-F332-F144-A942-50B0BFF0F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51973"/>
            <a:ext cx="9144000" cy="189863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Climate Survey for PhD Program in </a:t>
            </a:r>
            <a:r>
              <a:rPr lang="en-US" smtClean="0"/>
              <a:t>Mechanical Engineering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40911"/>
            <a:ext cx="9144000" cy="2016889"/>
          </a:xfrm>
        </p:spPr>
        <p:txBody>
          <a:bodyPr>
            <a:normAutofit/>
          </a:bodyPr>
          <a:lstStyle/>
          <a:p>
            <a:r>
              <a:rPr lang="en-US" dirty="0" smtClean="0"/>
              <a:t>Elise Morgan</a:t>
            </a:r>
          </a:p>
          <a:p>
            <a:r>
              <a:rPr lang="en-US" i="1" dirty="0" smtClean="0"/>
              <a:t>Professor and Associate Chair for Graduate Research Programs</a:t>
            </a:r>
          </a:p>
          <a:p>
            <a:endParaRPr lang="en-US" dirty="0" smtClean="0"/>
          </a:p>
          <a:p>
            <a:r>
              <a:rPr lang="en-US" dirty="0" smtClean="0"/>
              <a:t>March 16, 2018</a:t>
            </a:r>
            <a:endParaRPr lang="en-US" dirty="0"/>
          </a:p>
        </p:txBody>
      </p:sp>
      <p:pic>
        <p:nvPicPr>
          <p:cNvPr id="5" name="Picture 5" descr="boston_univ_rgb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217" y="5572607"/>
            <a:ext cx="230505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7713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184503"/>
            <a:ext cx="10515600" cy="808919"/>
          </a:xfrm>
        </p:spPr>
        <p:txBody>
          <a:bodyPr/>
          <a:lstStyle/>
          <a:p>
            <a:r>
              <a:rPr lang="en-US" dirty="0" smtClean="0"/>
              <a:t>Ph.D. Climate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511" y="1137003"/>
            <a:ext cx="10515600" cy="4970286"/>
          </a:xfrm>
        </p:spPr>
        <p:txBody>
          <a:bodyPr>
            <a:noAutofit/>
          </a:bodyPr>
          <a:lstStyle/>
          <a:p>
            <a:r>
              <a:rPr lang="en-US" sz="3200" dirty="0" smtClean="0"/>
              <a:t>Creation</a:t>
            </a:r>
          </a:p>
          <a:p>
            <a:pPr lvl="1"/>
            <a:r>
              <a:rPr lang="en-US" dirty="0" smtClean="0"/>
              <a:t>Draft was created by drawing from existing surveys at other institutions and from the Provost’s exit survey</a:t>
            </a:r>
          </a:p>
          <a:p>
            <a:pPr lvl="1"/>
            <a:r>
              <a:rPr lang="en-US" dirty="0" smtClean="0"/>
              <a:t>Revisions by an external consultant (</a:t>
            </a:r>
            <a:r>
              <a:rPr lang="en-US" dirty="0" err="1" smtClean="0"/>
              <a:t>JaggerMoon</a:t>
            </a:r>
            <a:r>
              <a:rPr lang="en-US" dirty="0" smtClean="0"/>
              <a:t> Consulting)</a:t>
            </a:r>
          </a:p>
          <a:p>
            <a:pPr lvl="1"/>
            <a:r>
              <a:rPr lang="en-US" dirty="0" smtClean="0"/>
              <a:t>Revisions by the department’s Ph.D. Program Committee</a:t>
            </a:r>
            <a:endParaRPr lang="en-US" sz="2800" dirty="0" smtClean="0"/>
          </a:p>
          <a:p>
            <a:r>
              <a:rPr lang="en-US" sz="3200" dirty="0" smtClean="0"/>
              <a:t>Format:  2 separate surveys in </a:t>
            </a:r>
            <a:r>
              <a:rPr lang="en-US" sz="3200" dirty="0" err="1" smtClean="0"/>
              <a:t>SurveyMonkey</a:t>
            </a:r>
            <a:endParaRPr lang="en-US" sz="3200" dirty="0" smtClean="0"/>
          </a:p>
          <a:p>
            <a:pPr marL="461963" lvl="1" indent="0">
              <a:buNone/>
            </a:pPr>
            <a:r>
              <a:rPr lang="en-US" dirty="0" smtClean="0"/>
              <a:t>I.  Ph.D. program</a:t>
            </a:r>
          </a:p>
          <a:p>
            <a:pPr marL="461963" lvl="1" indent="0">
              <a:buNone/>
            </a:pPr>
            <a:r>
              <a:rPr lang="en-US" dirty="0" smtClean="0"/>
              <a:t>II. Advisor-advisee relationship</a:t>
            </a:r>
          </a:p>
          <a:p>
            <a:r>
              <a:rPr lang="en-US" sz="3200" dirty="0" smtClean="0"/>
              <a:t>Administration</a:t>
            </a:r>
          </a:p>
          <a:p>
            <a:pPr lvl="1"/>
            <a:r>
              <a:rPr lang="en-US" dirty="0" smtClean="0"/>
              <a:t>Late October 2017</a:t>
            </a:r>
            <a:endParaRPr lang="en-US" dirty="0"/>
          </a:p>
          <a:p>
            <a:pPr lvl="1"/>
            <a:r>
              <a:rPr lang="en-US" dirty="0" smtClean="0"/>
              <a:t>Invitations—and several reminders—sent to all 76 Ph.D. students in ME</a:t>
            </a:r>
          </a:p>
          <a:p>
            <a:r>
              <a:rPr lang="en-US" sz="3200" dirty="0" smtClean="0"/>
              <a:t>Response rate:  52 (68%) to Survey I; 43 (57%) to Survey II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844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Survey I:  Program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1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84242"/>
          <a:stretch/>
        </p:blipFill>
        <p:spPr>
          <a:xfrm>
            <a:off x="3354452" y="973777"/>
            <a:ext cx="6468241" cy="10773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r="72914" b="46552"/>
          <a:stretch/>
        </p:blipFill>
        <p:spPr>
          <a:xfrm>
            <a:off x="9890475" y="2499001"/>
            <a:ext cx="1635478" cy="29844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29423" r="54311" b="43519"/>
          <a:stretch/>
        </p:blipFill>
        <p:spPr>
          <a:xfrm>
            <a:off x="9934218" y="2809446"/>
            <a:ext cx="982133" cy="31538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48025" r="14770" b="46552"/>
          <a:stretch/>
        </p:blipFill>
        <p:spPr>
          <a:xfrm>
            <a:off x="9945512" y="3131175"/>
            <a:ext cx="2246488" cy="29844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t="50416" r="76560"/>
          <a:stretch/>
        </p:blipFill>
        <p:spPr>
          <a:xfrm>
            <a:off x="9907411" y="3757001"/>
            <a:ext cx="1415344" cy="27687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/>
          <a:srcRect l="87100" b="44530"/>
          <a:stretch/>
        </p:blipFill>
        <p:spPr>
          <a:xfrm>
            <a:off x="9911643" y="3424685"/>
            <a:ext cx="778934" cy="30973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9900356" y="2470069"/>
            <a:ext cx="2291644" cy="1625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41" y="1089616"/>
            <a:ext cx="4142526" cy="97669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/>
          <a:srcRect t="71861"/>
          <a:stretch/>
        </p:blipFill>
        <p:spPr>
          <a:xfrm>
            <a:off x="3352471" y="2066305"/>
            <a:ext cx="6468243" cy="192380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t="73231" b="-124"/>
          <a:stretch/>
        </p:blipFill>
        <p:spPr>
          <a:xfrm>
            <a:off x="154378" y="2070709"/>
            <a:ext cx="4140249" cy="16106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75" y="71250"/>
            <a:ext cx="11072751" cy="50177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Questions on Academics and Research</a:t>
            </a:r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6"/>
          <a:srcRect l="923" b="86405"/>
          <a:stretch/>
        </p:blipFill>
        <p:spPr>
          <a:xfrm>
            <a:off x="4310742" y="3657601"/>
            <a:ext cx="5462643" cy="61654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7"/>
          <a:srcRect t="-3003" r="31875" b="91723"/>
          <a:stretch/>
        </p:blipFill>
        <p:spPr>
          <a:xfrm>
            <a:off x="1448793" y="3776356"/>
            <a:ext cx="2760628" cy="44284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/>
          <a:srcRect t="92331"/>
          <a:stretch/>
        </p:blipFill>
        <p:spPr>
          <a:xfrm>
            <a:off x="4203715" y="6518483"/>
            <a:ext cx="5605303" cy="35657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7"/>
          <a:srcRect t="27219" r="27777" b="14690"/>
          <a:stretch/>
        </p:blipFill>
        <p:spPr>
          <a:xfrm>
            <a:off x="1453835" y="4358243"/>
            <a:ext cx="2819305" cy="219693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6"/>
          <a:srcRect t="27318" b="20174"/>
          <a:stretch/>
        </p:blipFill>
        <p:spPr>
          <a:xfrm>
            <a:off x="4268170" y="4275118"/>
            <a:ext cx="5505217" cy="237774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65662" y="3669476"/>
            <a:ext cx="8443356" cy="3188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6"/>
          <a:srcRect t="95206"/>
          <a:stretch/>
        </p:blipFill>
        <p:spPr>
          <a:xfrm>
            <a:off x="4237361" y="795647"/>
            <a:ext cx="5536031" cy="222901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6092040" y="795646"/>
            <a:ext cx="0" cy="5925787"/>
          </a:xfrm>
          <a:prstGeom prst="line">
            <a:avLst/>
          </a:prstGeom>
          <a:ln w="762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87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820" y="3004527"/>
            <a:ext cx="4890337" cy="34081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61" y="2964935"/>
            <a:ext cx="5120241" cy="344073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t="14467" b="73301"/>
          <a:stretch/>
        </p:blipFill>
        <p:spPr>
          <a:xfrm>
            <a:off x="3714045" y="795646"/>
            <a:ext cx="5901405" cy="5937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t="86064" r="27777"/>
          <a:stretch/>
        </p:blipFill>
        <p:spPr>
          <a:xfrm>
            <a:off x="482641" y="1353787"/>
            <a:ext cx="3256327" cy="6087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r="72914" b="46552"/>
          <a:stretch/>
        </p:blipFill>
        <p:spPr>
          <a:xfrm>
            <a:off x="9890475" y="1081881"/>
            <a:ext cx="1635478" cy="2984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/>
          <a:srcRect l="29423" r="54311" b="43519"/>
          <a:stretch/>
        </p:blipFill>
        <p:spPr>
          <a:xfrm>
            <a:off x="9934218" y="1392326"/>
            <a:ext cx="982133" cy="3153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l="48025" r="14770" b="46552"/>
          <a:stretch/>
        </p:blipFill>
        <p:spPr>
          <a:xfrm>
            <a:off x="9945512" y="1714055"/>
            <a:ext cx="2246488" cy="2984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t="50416" r="76560"/>
          <a:stretch/>
        </p:blipFill>
        <p:spPr>
          <a:xfrm>
            <a:off x="9907411" y="2339881"/>
            <a:ext cx="1415344" cy="2768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87100" b="44530"/>
          <a:stretch/>
        </p:blipFill>
        <p:spPr>
          <a:xfrm>
            <a:off x="9911643" y="2007565"/>
            <a:ext cx="778934" cy="3097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9900356" y="1052949"/>
            <a:ext cx="2291644" cy="1625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t="80560"/>
          <a:stretch/>
        </p:blipFill>
        <p:spPr>
          <a:xfrm>
            <a:off x="3712065" y="1341912"/>
            <a:ext cx="5901405" cy="9436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t="14338" r="27777" b="71525"/>
          <a:stretch/>
        </p:blipFill>
        <p:spPr>
          <a:xfrm>
            <a:off x="492537" y="819397"/>
            <a:ext cx="3256327" cy="61751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5700156" y="736270"/>
            <a:ext cx="0" cy="1365662"/>
          </a:xfrm>
          <a:prstGeom prst="line">
            <a:avLst/>
          </a:prstGeom>
          <a:ln w="762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59375" y="71250"/>
            <a:ext cx="11072751" cy="501774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Questions on Academics and Research</a:t>
            </a:r>
            <a:endParaRPr lang="en-US" dirty="0"/>
          </a:p>
        </p:txBody>
      </p:sp>
      <p:sp>
        <p:nvSpPr>
          <p:cNvPr id="19" name="Bent Arrow 18"/>
          <p:cNvSpPr/>
          <p:nvPr/>
        </p:nvSpPr>
        <p:spPr>
          <a:xfrm rot="10800000" flipH="1">
            <a:off x="166256" y="1068782"/>
            <a:ext cx="368134" cy="2244434"/>
          </a:xfrm>
          <a:prstGeom prst="bentArrow">
            <a:avLst>
              <a:gd name="adj1" fmla="val 12963"/>
              <a:gd name="adj2" fmla="val 27457"/>
              <a:gd name="adj3" fmla="val 37821"/>
              <a:gd name="adj4" fmla="val 42824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49460" y="4001541"/>
            <a:ext cx="642355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Agree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449460" y="5066435"/>
            <a:ext cx="1406988" cy="646331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Neither Agree</a:t>
            </a:r>
          </a:p>
          <a:p>
            <a:r>
              <a:rPr lang="en-US" dirty="0" smtClean="0"/>
              <a:t>Nor Disagree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449460" y="5814434"/>
            <a:ext cx="905248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Disagree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449460" y="6076794"/>
            <a:ext cx="1727076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dirty="0" smtClean="0"/>
              <a:t>Strongly Disagree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49460" y="3073293"/>
            <a:ext cx="1464183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Strongly Agree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241146" y="6524293"/>
            <a:ext cx="157119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 anchor="b">
            <a:spAutoFit/>
          </a:bodyPr>
          <a:lstStyle/>
          <a:p>
            <a:r>
              <a:rPr lang="en-US" smtClean="0"/>
              <a:t>Year in Program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431493" y="6308433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897654" y="6308433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750335" y="6308433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262807" y="6308433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693914" y="6308433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mtClean="0"/>
              <a:t>5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911118" y="6308433"/>
            <a:ext cx="112151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166254" y="1080654"/>
            <a:ext cx="261257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1258784" y="1852551"/>
            <a:ext cx="5961413" cy="134191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9091216" y="6546068"/>
            <a:ext cx="157119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 anchor="b">
            <a:spAutoFit/>
          </a:bodyPr>
          <a:lstStyle/>
          <a:p>
            <a:r>
              <a:rPr lang="en-US" smtClean="0"/>
              <a:t>Year in Program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8198436" y="6330208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9640843" y="6330208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0422274" y="6330208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10887246" y="6330208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11318353" y="6330208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mtClean="0"/>
              <a:t>5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11535557" y="6330208"/>
            <a:ext cx="112151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5071872" y="3035808"/>
            <a:ext cx="166624" cy="3324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1653520" y="3058160"/>
            <a:ext cx="166624" cy="3324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4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42" grpId="0" animBg="1"/>
      <p:bldP spid="43" grpId="0"/>
      <p:bldP spid="44" grpId="0"/>
      <p:bldP spid="45" grpId="0"/>
      <p:bldP spid="46" grpId="0"/>
      <p:bldP spid="47" grpId="0"/>
      <p:bldP spid="48" grpId="0"/>
      <p:bldP spid="34" grpId="0" animBg="1"/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339" b="8751"/>
          <a:stretch/>
        </p:blipFill>
        <p:spPr>
          <a:xfrm>
            <a:off x="3218212" y="1136650"/>
            <a:ext cx="6173437" cy="41834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51" y="89434"/>
            <a:ext cx="2683825" cy="1154162"/>
          </a:xfrm>
          <a:prstGeom prst="rect">
            <a:avLst/>
          </a:prstGeom>
          <a:solidFill>
            <a:schemeClr val="bg1"/>
          </a:solidFill>
        </p:spPr>
        <p:txBody>
          <a:bodyPr wrap="square" tIns="0" rtlCol="0">
            <a:spAutoFit/>
          </a:bodyPr>
          <a:lstStyle/>
          <a:p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Arial" charset="0"/>
                <a:cs typeface="Arial" charset="0"/>
              </a:rPr>
              <a:t>I feel like I’m making good progress on my research.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+mj-lt"/>
              <a:ea typeface="Arial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80192" y="2517124"/>
            <a:ext cx="642355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Agree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380192" y="3819523"/>
            <a:ext cx="1406988" cy="646331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Neither Agree</a:t>
            </a:r>
          </a:p>
          <a:p>
            <a:r>
              <a:rPr lang="en-US" dirty="0" smtClean="0"/>
              <a:t>Nor Disagree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380192" y="4674400"/>
            <a:ext cx="905248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Disagree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380192" y="5019892"/>
            <a:ext cx="1727076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dirty="0" smtClean="0"/>
              <a:t>Strongly Disagree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380192" y="1232618"/>
            <a:ext cx="1464183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Strongly Agree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791875" y="5443643"/>
            <a:ext cx="157119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 anchor="b">
            <a:spAutoFit/>
          </a:bodyPr>
          <a:lstStyle/>
          <a:p>
            <a:r>
              <a:rPr lang="en-US" smtClean="0"/>
              <a:t>Year in Program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614091" y="5227783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353382" y="5227783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301064" y="5227783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908536" y="5227783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482143" y="5227783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734972" y="5227783"/>
            <a:ext cx="112151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8895725" y="1254510"/>
            <a:ext cx="200773" cy="40181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69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077" y="3420835"/>
            <a:ext cx="4796329" cy="30062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15930" b="51689"/>
          <a:stretch/>
        </p:blipFill>
        <p:spPr>
          <a:xfrm>
            <a:off x="3450206" y="807523"/>
            <a:ext cx="6488206" cy="22206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r="72914" b="46552"/>
          <a:stretch/>
        </p:blipFill>
        <p:spPr>
          <a:xfrm>
            <a:off x="9890475" y="1026458"/>
            <a:ext cx="1635478" cy="2984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b="63055"/>
          <a:stretch/>
        </p:blipFill>
        <p:spPr>
          <a:xfrm>
            <a:off x="237067" y="821304"/>
            <a:ext cx="4140249" cy="221262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l="29423" r="54311" b="43519"/>
          <a:stretch/>
        </p:blipFill>
        <p:spPr>
          <a:xfrm>
            <a:off x="9934218" y="1336903"/>
            <a:ext cx="982133" cy="31538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/>
          <a:srcRect l="48025" r="14770" b="46552"/>
          <a:stretch/>
        </p:blipFill>
        <p:spPr>
          <a:xfrm>
            <a:off x="9945512" y="1658632"/>
            <a:ext cx="2246488" cy="29844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/>
          <a:srcRect t="50416" r="76560"/>
          <a:stretch/>
        </p:blipFill>
        <p:spPr>
          <a:xfrm>
            <a:off x="9907411" y="2284458"/>
            <a:ext cx="1415344" cy="27687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/>
          <a:srcRect l="87100" b="44530"/>
          <a:stretch/>
        </p:blipFill>
        <p:spPr>
          <a:xfrm>
            <a:off x="9911643" y="1952142"/>
            <a:ext cx="778934" cy="30973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9900356" y="997526"/>
            <a:ext cx="2291644" cy="1625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9567" y="6376"/>
            <a:ext cx="11960759" cy="63489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Questions on Career Preparation</a:t>
            </a:r>
            <a:endParaRPr lang="en-US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/>
          <a:srcRect l="14392" t="95265" b="232"/>
          <a:stretch/>
        </p:blipFill>
        <p:spPr>
          <a:xfrm>
            <a:off x="4393870" y="2968833"/>
            <a:ext cx="5554439" cy="30876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180779" y="4084670"/>
            <a:ext cx="642355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Agree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8180779" y="4745803"/>
            <a:ext cx="1406988" cy="646331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Neither Agree</a:t>
            </a:r>
          </a:p>
          <a:p>
            <a:r>
              <a:rPr lang="en-US" dirty="0" smtClean="0"/>
              <a:t>Nor Disagree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8180779" y="5671931"/>
            <a:ext cx="905248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Disagree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8180779" y="6195548"/>
            <a:ext cx="1727076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Strongly Disagree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8180779" y="3417672"/>
            <a:ext cx="1464183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Strongly Agree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364348" y="6524293"/>
            <a:ext cx="157119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 anchor="b">
            <a:spAutoFit/>
          </a:bodyPr>
          <a:lstStyle/>
          <a:p>
            <a:r>
              <a:rPr lang="en-US" smtClean="0"/>
              <a:t>Year in Program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400312" y="6344058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783348" y="6344058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576654" y="6344058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41626" y="6344058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472733" y="6344058"/>
            <a:ext cx="237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mtClean="0"/>
              <a:t>5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7689937" y="6344058"/>
            <a:ext cx="112151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178131" y="2434444"/>
            <a:ext cx="9749640" cy="546265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823236" y="3486150"/>
            <a:ext cx="161435" cy="29229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9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1" y="2507511"/>
            <a:ext cx="5029200" cy="36891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58213" y="2754630"/>
            <a:ext cx="642355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Agree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752" y="6435588"/>
            <a:ext cx="2504722" cy="3989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58213" y="3510765"/>
            <a:ext cx="1406988" cy="646331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Neither Agree</a:t>
            </a:r>
          </a:p>
          <a:p>
            <a:r>
              <a:rPr lang="en-US" dirty="0" smtClean="0"/>
              <a:t>Nor Disagree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758213" y="4900033"/>
            <a:ext cx="905248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Disagree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58213" y="5922414"/>
            <a:ext cx="1727076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en-US" dirty="0" smtClean="0"/>
              <a:t>Strongly Disagree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657121" y="6070925"/>
            <a:ext cx="237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194534" y="6070925"/>
            <a:ext cx="237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070965" y="6070925"/>
            <a:ext cx="237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571561" y="6070925"/>
            <a:ext cx="237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073920" y="6070925"/>
            <a:ext cx="237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5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302999" y="6070925"/>
            <a:ext cx="237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6</a:t>
            </a:r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/>
          <a:srcRect t="47821" b="28312"/>
          <a:stretch/>
        </p:blipFill>
        <p:spPr>
          <a:xfrm>
            <a:off x="5538284" y="142503"/>
            <a:ext cx="6488206" cy="163681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8751" y="89434"/>
            <a:ext cx="2683825" cy="1892826"/>
          </a:xfrm>
          <a:prstGeom prst="rect">
            <a:avLst/>
          </a:prstGeom>
          <a:solidFill>
            <a:schemeClr val="bg1"/>
          </a:solidFill>
        </p:spPr>
        <p:txBody>
          <a:bodyPr wrap="square" tIns="0" rtlCol="0">
            <a:spAutoFit/>
          </a:bodyPr>
          <a:lstStyle/>
          <a:p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Arial" charset="0"/>
                <a:cs typeface="Arial" charset="0"/>
              </a:rPr>
              <a:t>I have sufficient opportunities to receive constructive feedback on my research</a:t>
            </a:r>
            <a:r>
              <a:rPr lang="mr-IN" sz="2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Arial" charset="0"/>
                <a:cs typeface="Arial" charset="0"/>
              </a:rPr>
              <a:t>…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+mj-lt"/>
              <a:ea typeface="Arial" charset="0"/>
              <a:cs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22061" y="250776"/>
            <a:ext cx="276013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mr-IN" sz="1400" dirty="0" smtClean="0">
                <a:solidFill>
                  <a:schemeClr val="bg2">
                    <a:lumMod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…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from students in my dept.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75759" y="696106"/>
            <a:ext cx="300137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mr-IN" sz="1400" dirty="0" smtClean="0">
                <a:solidFill>
                  <a:schemeClr val="bg2">
                    <a:lumMod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…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from faculty (not including my advisor) in my dept.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08664" y="1362953"/>
            <a:ext cx="40865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mr-IN" sz="1400" dirty="0" smtClean="0">
                <a:solidFill>
                  <a:schemeClr val="bg2">
                    <a:lumMod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…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from researchers outside of my university.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/>
          <a:srcRect r="72914" b="46552"/>
          <a:stretch/>
        </p:blipFill>
        <p:spPr>
          <a:xfrm>
            <a:off x="9629218" y="2237740"/>
            <a:ext cx="1635478" cy="29844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5"/>
          <a:srcRect l="29423" r="54311" b="43519"/>
          <a:stretch/>
        </p:blipFill>
        <p:spPr>
          <a:xfrm>
            <a:off x="9672961" y="2548185"/>
            <a:ext cx="982133" cy="31538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5"/>
          <a:srcRect l="48025" r="14770" b="46552"/>
          <a:stretch/>
        </p:blipFill>
        <p:spPr>
          <a:xfrm>
            <a:off x="9684255" y="2869914"/>
            <a:ext cx="2246488" cy="29844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/>
          <a:srcRect t="50416" r="76560"/>
          <a:stretch/>
        </p:blipFill>
        <p:spPr>
          <a:xfrm>
            <a:off x="9646154" y="3495740"/>
            <a:ext cx="1415344" cy="27687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5"/>
          <a:srcRect l="87100" b="44530"/>
          <a:stretch/>
        </p:blipFill>
        <p:spPr>
          <a:xfrm>
            <a:off x="9650386" y="3163424"/>
            <a:ext cx="778934" cy="309738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9639099" y="2208808"/>
            <a:ext cx="2291644" cy="1625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4"/>
          <a:srcRect t="95093" b="232"/>
          <a:stretch/>
        </p:blipFill>
        <p:spPr>
          <a:xfrm>
            <a:off x="5538285" y="1769424"/>
            <a:ext cx="6488206" cy="32063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31325" y="1235036"/>
            <a:ext cx="9345880" cy="546265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504579" y="2571750"/>
            <a:ext cx="120613" cy="35598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5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7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b="91215"/>
          <a:stretch/>
        </p:blipFill>
        <p:spPr>
          <a:xfrm>
            <a:off x="3077398" y="1708054"/>
            <a:ext cx="6745071" cy="5482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t="47605" b="14907"/>
          <a:stretch/>
        </p:blipFill>
        <p:spPr>
          <a:xfrm>
            <a:off x="3077398" y="2268186"/>
            <a:ext cx="6745071" cy="23394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94767"/>
          <a:stretch/>
        </p:blipFill>
        <p:spPr>
          <a:xfrm>
            <a:off x="3079373" y="4619502"/>
            <a:ext cx="6745071" cy="3265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72914" b="46552"/>
          <a:stretch/>
        </p:blipFill>
        <p:spPr>
          <a:xfrm>
            <a:off x="9890475" y="1857732"/>
            <a:ext cx="1635478" cy="2984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9423" r="54311" b="43519"/>
          <a:stretch/>
        </p:blipFill>
        <p:spPr>
          <a:xfrm>
            <a:off x="9934218" y="2168177"/>
            <a:ext cx="982133" cy="3153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48025" r="14770" b="46552"/>
          <a:stretch/>
        </p:blipFill>
        <p:spPr>
          <a:xfrm>
            <a:off x="9945512" y="2489906"/>
            <a:ext cx="2246488" cy="2984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50416" r="76560"/>
          <a:stretch/>
        </p:blipFill>
        <p:spPr>
          <a:xfrm>
            <a:off x="9907411" y="3115732"/>
            <a:ext cx="1415344" cy="2768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87100" b="44530"/>
          <a:stretch/>
        </p:blipFill>
        <p:spPr>
          <a:xfrm>
            <a:off x="9911643" y="2783416"/>
            <a:ext cx="778934" cy="30973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900356" y="1828800"/>
            <a:ext cx="2291644" cy="1625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b="84677"/>
          <a:stretch/>
        </p:blipFill>
        <p:spPr>
          <a:xfrm>
            <a:off x="187660" y="1727922"/>
            <a:ext cx="3886397" cy="4808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t="18166" b="20910"/>
          <a:stretch/>
        </p:blipFill>
        <p:spPr>
          <a:xfrm>
            <a:off x="198950" y="2814452"/>
            <a:ext cx="3866129" cy="1781298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9567" y="6376"/>
            <a:ext cx="12067637" cy="63489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Questions on Community (10 questions total)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b="80141"/>
          <a:stretch/>
        </p:blipFill>
        <p:spPr>
          <a:xfrm>
            <a:off x="196971" y="2245677"/>
            <a:ext cx="3866129" cy="58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2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35904" b="68507"/>
          <a:stretch/>
        </p:blipFill>
        <p:spPr>
          <a:xfrm>
            <a:off x="434777" y="763093"/>
            <a:ext cx="4255976" cy="8240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110" y="169334"/>
            <a:ext cx="27217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I worry about</a:t>
            </a:r>
            <a:r>
              <a:rPr lang="mr-IN" sz="3200" dirty="0" smtClean="0"/>
              <a:t>…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60395"/>
          <a:stretch/>
        </p:blipFill>
        <p:spPr>
          <a:xfrm>
            <a:off x="633013" y="2462209"/>
            <a:ext cx="9620487" cy="19791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-680" t="53952" r="35810" b="29257"/>
          <a:stretch/>
        </p:blipFill>
        <p:spPr>
          <a:xfrm>
            <a:off x="395265" y="1591293"/>
            <a:ext cx="4307364" cy="4393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54456"/>
          <a:stretch/>
        </p:blipFill>
        <p:spPr>
          <a:xfrm>
            <a:off x="627953" y="4491657"/>
            <a:ext cx="9174481" cy="21703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-680" t="73994" r="19367" b="158"/>
          <a:stretch/>
        </p:blipFill>
        <p:spPr>
          <a:xfrm>
            <a:off x="4892636" y="700643"/>
            <a:ext cx="6919958" cy="866899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00748" y="1555668"/>
            <a:ext cx="5854535" cy="760020"/>
          </a:xfrm>
          <a:prstGeom prst="line">
            <a:avLst/>
          </a:prstGeom>
          <a:ln w="28575">
            <a:solidFill>
              <a:srgbClr val="E375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22514" y="1555668"/>
            <a:ext cx="3728852" cy="760020"/>
          </a:xfrm>
          <a:prstGeom prst="line">
            <a:avLst/>
          </a:prstGeom>
          <a:ln w="28575">
            <a:solidFill>
              <a:srgbClr val="E375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98764" y="2315688"/>
            <a:ext cx="9868394" cy="4358244"/>
          </a:xfrm>
          <a:prstGeom prst="rect">
            <a:avLst/>
          </a:prstGeom>
          <a:noFill/>
          <a:ln w="38100">
            <a:solidFill>
              <a:srgbClr val="E375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45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Survey II:  Advisor-Advisee Relationship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80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0830" y="0"/>
            <a:ext cx="483033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13" y="11289"/>
            <a:ext cx="3462618" cy="660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r="72914" b="46552"/>
          <a:stretch/>
        </p:blipFill>
        <p:spPr>
          <a:xfrm>
            <a:off x="9066384" y="2230269"/>
            <a:ext cx="1635478" cy="2984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9423" r="54311" b="43519"/>
          <a:stretch/>
        </p:blipFill>
        <p:spPr>
          <a:xfrm>
            <a:off x="9110127" y="2540714"/>
            <a:ext cx="982133" cy="3153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8025" r="14770" b="46552"/>
          <a:stretch/>
        </p:blipFill>
        <p:spPr>
          <a:xfrm>
            <a:off x="9121421" y="2862443"/>
            <a:ext cx="2246488" cy="2984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50416" r="76560"/>
          <a:stretch/>
        </p:blipFill>
        <p:spPr>
          <a:xfrm>
            <a:off x="9083320" y="3488269"/>
            <a:ext cx="1415344" cy="2768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87100" b="44530"/>
          <a:stretch/>
        </p:blipFill>
        <p:spPr>
          <a:xfrm>
            <a:off x="9087552" y="3155953"/>
            <a:ext cx="778934" cy="3097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9076265" y="2201337"/>
            <a:ext cx="2291644" cy="1625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4025737" y="0"/>
            <a:ext cx="3962" cy="6673932"/>
          </a:xfrm>
          <a:prstGeom prst="line">
            <a:avLst/>
          </a:prstGeom>
          <a:ln w="762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61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Compare to benchmark data?</a:t>
            </a:r>
          </a:p>
          <a:p>
            <a:r>
              <a:rPr lang="en-US" dirty="0" smtClean="0"/>
              <a:t>Analyze potential correlations among responses to questions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 happiness in program vs. making good progress</a:t>
            </a:r>
          </a:p>
          <a:p>
            <a:r>
              <a:rPr lang="en-US" dirty="0" smtClean="0"/>
              <a:t>Better messaging to incoming students about program’s nuts and bots, and expectations</a:t>
            </a:r>
          </a:p>
          <a:p>
            <a:r>
              <a:rPr lang="en-US" dirty="0" smtClean="0"/>
              <a:t>Department travel grants for PhD students</a:t>
            </a:r>
          </a:p>
          <a:p>
            <a:r>
              <a:rPr lang="en-US" smtClean="0"/>
              <a:t>Hold more industry </a:t>
            </a:r>
            <a:r>
              <a:rPr lang="en-US" dirty="0" smtClean="0"/>
              <a:t>“meet and greet” events for PhD and MS students</a:t>
            </a:r>
          </a:p>
          <a:p>
            <a:r>
              <a:rPr lang="en-US" dirty="0" smtClean="0"/>
              <a:t>Next year, include question about post-graduation plans:  academia, industry, unsure</a:t>
            </a:r>
          </a:p>
        </p:txBody>
      </p:sp>
    </p:spTree>
    <p:extLst>
      <p:ext uri="{BB962C8B-B14F-4D97-AF65-F5344CB8AC3E}">
        <p14:creationId xmlns:p14="http://schemas.microsoft.com/office/powerpoint/2010/main" val="214487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5045" y="184503"/>
            <a:ext cx="10515600" cy="741186"/>
          </a:xfrm>
        </p:spPr>
        <p:txBody>
          <a:bodyPr/>
          <a:lstStyle/>
          <a:p>
            <a:r>
              <a:rPr lang="en-US" dirty="0" smtClean="0"/>
              <a:t>Misc. Comments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5423" y="1295047"/>
            <a:ext cx="10800644" cy="4913842"/>
          </a:xfrm>
        </p:spPr>
        <p:txBody>
          <a:bodyPr>
            <a:normAutofit/>
          </a:bodyPr>
          <a:lstStyle/>
          <a:p>
            <a:r>
              <a:rPr lang="en-US" sz="2400" dirty="0"/>
              <a:t>There are several courses which are listed but have not been offered in many years. Often </a:t>
            </a:r>
            <a:r>
              <a:rPr lang="en-US" sz="2400" dirty="0" smtClean="0"/>
              <a:t>these are </a:t>
            </a:r>
            <a:r>
              <a:rPr lang="en-US" sz="2400" dirty="0"/>
              <a:t>higher level courses which have more specific </a:t>
            </a:r>
            <a:r>
              <a:rPr lang="en-US" sz="2400" dirty="0" smtClean="0"/>
              <a:t>topics.</a:t>
            </a:r>
          </a:p>
          <a:p>
            <a:r>
              <a:rPr lang="en-US" sz="2400" dirty="0"/>
              <a:t>I do not think anyone should TA in their first semester unless </a:t>
            </a:r>
            <a:r>
              <a:rPr lang="en-US" sz="2400" dirty="0" smtClean="0"/>
              <a:t>they request to</a:t>
            </a:r>
          </a:p>
          <a:p>
            <a:r>
              <a:rPr lang="en-US" sz="2400" dirty="0"/>
              <a:t>I would have liked to know more information about the logistics of the program WAY </a:t>
            </a:r>
            <a:r>
              <a:rPr lang="en-US" sz="2400" dirty="0" smtClean="0"/>
              <a:t>sooner (perhaps </a:t>
            </a:r>
            <a:r>
              <a:rPr lang="en-US" sz="2400" dirty="0"/>
              <a:t>at least a month in advance) AND on an individual basis (i.e. stipend payout </a:t>
            </a:r>
            <a:r>
              <a:rPr lang="en-US" sz="2400" dirty="0" smtClean="0"/>
              <a:t>and timelines</a:t>
            </a:r>
            <a:r>
              <a:rPr lang="en-US" sz="2400" dirty="0"/>
              <a:t>, less vagueness about </a:t>
            </a:r>
            <a:r>
              <a:rPr lang="en-US" sz="2400" dirty="0" smtClean="0"/>
              <a:t>rotations, health insurance</a:t>
            </a:r>
            <a:r>
              <a:rPr lang="mr-IN" sz="2400" dirty="0" smtClean="0"/>
              <a:t>…</a:t>
            </a:r>
            <a:endParaRPr lang="en-US" sz="2400" dirty="0" smtClean="0"/>
          </a:p>
          <a:p>
            <a:r>
              <a:rPr lang="en-US" sz="2400" dirty="0"/>
              <a:t>There's not as much support at BU for incoming students as my friends who started programs </a:t>
            </a:r>
            <a:r>
              <a:rPr lang="en-US" sz="2400" dirty="0" smtClean="0"/>
              <a:t>at other schools.</a:t>
            </a:r>
          </a:p>
          <a:p>
            <a:r>
              <a:rPr lang="en-US" sz="2400" dirty="0"/>
              <a:t>The department could provide more easily accessible resources and documentation for </a:t>
            </a:r>
            <a:r>
              <a:rPr lang="en-US" sz="2400" dirty="0" smtClean="0"/>
              <a:t>graduate students.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format of the qualification exam is </a:t>
            </a:r>
            <a:r>
              <a:rPr lang="en-US" sz="2400" dirty="0" smtClean="0"/>
              <a:t>strange</a:t>
            </a:r>
          </a:p>
          <a:p>
            <a:r>
              <a:rPr lang="en-US" sz="2400" dirty="0"/>
              <a:t>Thank you for your consideration. Have a good day</a:t>
            </a:r>
            <a:r>
              <a:rPr lang="en-US" sz="2400" dirty="0" smtClean="0"/>
              <a:t>.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6798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800" y="3132666"/>
            <a:ext cx="6747228" cy="12318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022" y="1451329"/>
            <a:ext cx="6407150" cy="14865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110" y="169334"/>
            <a:ext cx="9280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kinds of PhD social events would you like to see?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794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2699</TotalTime>
  <Words>504</Words>
  <Application>Microsoft Macintosh PowerPoint</Application>
  <PresentationFormat>Widescreen</PresentationFormat>
  <Paragraphs>107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Calibri</vt:lpstr>
      <vt:lpstr>Calibri Light</vt:lpstr>
      <vt:lpstr>Mangal</vt:lpstr>
      <vt:lpstr>Arial</vt:lpstr>
      <vt:lpstr>Office Theme</vt:lpstr>
      <vt:lpstr>Climate Survey for PhD Program in Mechanical Engineering</vt:lpstr>
      <vt:lpstr>Ph.D. Climate Survey</vt:lpstr>
      <vt:lpstr>Survey I:  Program</vt:lpstr>
      <vt:lpstr>Questions on Academics and Research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Survey II:  Advisor-Advisee Relationship</vt:lpstr>
      <vt:lpstr>PowerPoint Presentation</vt:lpstr>
      <vt:lpstr>Action Items</vt:lpstr>
      <vt:lpstr>Misc. Comments</vt:lpstr>
      <vt:lpstr>PowerPoint Presentation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Elise Morgan</dc:creator>
  <cp:lastModifiedBy>Elise Morgan</cp:lastModifiedBy>
  <cp:revision>115</cp:revision>
  <dcterms:created xsi:type="dcterms:W3CDTF">2018-02-01T19:11:37Z</dcterms:created>
  <dcterms:modified xsi:type="dcterms:W3CDTF">2018-03-15T19:38:02Z</dcterms:modified>
</cp:coreProperties>
</file>