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309" r:id="rId3"/>
    <p:sldId id="303" r:id="rId4"/>
    <p:sldId id="261" r:id="rId5"/>
    <p:sldId id="257" r:id="rId6"/>
    <p:sldId id="259" r:id="rId7"/>
    <p:sldId id="258" r:id="rId8"/>
    <p:sldId id="262" r:id="rId9"/>
    <p:sldId id="280" r:id="rId10"/>
    <p:sldId id="301" r:id="rId11"/>
    <p:sldId id="297" r:id="rId12"/>
    <p:sldId id="288" r:id="rId13"/>
    <p:sldId id="300" r:id="rId14"/>
    <p:sldId id="298" r:id="rId15"/>
    <p:sldId id="263" r:id="rId16"/>
    <p:sldId id="304" r:id="rId17"/>
    <p:sldId id="305" r:id="rId18"/>
    <p:sldId id="306" r:id="rId19"/>
    <p:sldId id="264" r:id="rId20"/>
    <p:sldId id="308" r:id="rId21"/>
    <p:sldId id="28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71"/>
    <p:restoredTop sz="92197"/>
  </p:normalViewPr>
  <p:slideViewPr>
    <p:cSldViewPr snapToGrid="0" snapToObjects="1">
      <p:cViewPr varScale="1">
        <p:scale>
          <a:sx n="113" d="100"/>
          <a:sy n="113" d="100"/>
        </p:scale>
        <p:origin x="17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39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buphyk\graduate\Alumni\Career%20Path%20Posters\1998-2018\1996-2018_Charts_Compiled%20Data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buphyk\graduate\Alumni\Career%20Path%20Posters\1998-2018\1996-2018_Charts_Compiled%20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57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PhD Career</a:t>
            </a:r>
            <a:r>
              <a:rPr lang="en-US" b="1" baseline="0" dirty="0"/>
              <a:t> Paths</a:t>
            </a:r>
            <a:r>
              <a:rPr lang="en-US" b="1" dirty="0"/>
              <a:t> - 1998-2018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7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Bars!$A$1</c:f>
              <c:strCache>
                <c:ptCount val="1"/>
                <c:pt idx="0">
                  <c:v>Faculty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Bars!$A$2:$A$5</c:f>
              <c:numCache>
                <c:formatCode>General</c:formatCode>
                <c:ptCount val="4"/>
                <c:pt idx="0">
                  <c:v>8</c:v>
                </c:pt>
                <c:pt idx="1">
                  <c:v>38</c:v>
                </c:pt>
                <c:pt idx="2">
                  <c:v>18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6-184B-A631-AC4974E08D74}"/>
            </c:ext>
          </c:extLst>
        </c:ser>
        <c:ser>
          <c:idx val="1"/>
          <c:order val="1"/>
          <c:tx>
            <c:strRef>
              <c:f>Bars!$B$1</c:f>
              <c:strCache>
                <c:ptCount val="1"/>
                <c:pt idx="0">
                  <c:v>Postdoc/Non-Fac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Bars!$B$2:$B$5</c:f>
              <c:numCache>
                <c:formatCode>General</c:formatCode>
                <c:ptCount val="4"/>
                <c:pt idx="0">
                  <c:v>16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6-184B-A631-AC4974E08D74}"/>
            </c:ext>
          </c:extLst>
        </c:ser>
        <c:ser>
          <c:idx val="2"/>
          <c:order val="2"/>
          <c:tx>
            <c:strRef>
              <c:f>Bars!$C$1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Bars!$C$2:$C$5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6-184B-A631-AC4974E08D74}"/>
            </c:ext>
          </c:extLst>
        </c:ser>
        <c:ser>
          <c:idx val="3"/>
          <c:order val="3"/>
          <c:tx>
            <c:strRef>
              <c:f>Bars!$D$1</c:f>
              <c:strCache>
                <c:ptCount val="1"/>
                <c:pt idx="0">
                  <c:v>Soft/Hardware/Data Scientist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Bars!$D$2:$D$5</c:f>
              <c:numCache>
                <c:formatCode>General</c:formatCode>
                <c:ptCount val="4"/>
                <c:pt idx="0">
                  <c:v>31</c:v>
                </c:pt>
                <c:pt idx="1">
                  <c:v>15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46-184B-A631-AC4974E08D74}"/>
            </c:ext>
          </c:extLst>
        </c:ser>
        <c:ser>
          <c:idx val="4"/>
          <c:order val="4"/>
          <c:tx>
            <c:strRef>
              <c:f>Bars!$E$1</c:f>
              <c:strCache>
                <c:ptCount val="1"/>
                <c:pt idx="0">
                  <c:v>Industrial Research</c:v>
                </c:pt>
              </c:strCache>
            </c:strRef>
          </c:tx>
          <c:spPr>
            <a:solidFill>
              <a:srgbClr val="E622CA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Bars!$E$2:$E$5</c:f>
              <c:numCache>
                <c:formatCode>General</c:formatCode>
                <c:ptCount val="4"/>
                <c:pt idx="0">
                  <c:v>17</c:v>
                </c:pt>
                <c:pt idx="1">
                  <c:v>11</c:v>
                </c:pt>
                <c:pt idx="2">
                  <c:v>7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46-184B-A631-AC4974E08D74}"/>
            </c:ext>
          </c:extLst>
        </c:ser>
        <c:ser>
          <c:idx val="5"/>
          <c:order val="5"/>
          <c:tx>
            <c:strRef>
              <c:f>Bars!$F$1</c:f>
              <c:strCache>
                <c:ptCount val="1"/>
                <c:pt idx="0">
                  <c:v>Govn't Research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Bars!$F$2:$F$5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46-184B-A631-AC4974E08D74}"/>
            </c:ext>
          </c:extLst>
        </c:ser>
        <c:ser>
          <c:idx val="6"/>
          <c:order val="6"/>
          <c:tx>
            <c:strRef>
              <c:f>Bars!$G$1</c:f>
              <c:strCache>
                <c:ptCount val="1"/>
                <c:pt idx="0">
                  <c:v>Other (Business/Medicine)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Bars!$G$2:$G$5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46-184B-A631-AC4974E08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1821744"/>
        <c:axId val="671820176"/>
      </c:barChart>
      <c:catAx>
        <c:axId val="67182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820176"/>
        <c:crosses val="autoZero"/>
        <c:auto val="1"/>
        <c:lblAlgn val="ctr"/>
        <c:lblOffset val="100"/>
        <c:noMultiLvlLbl val="0"/>
      </c:catAx>
      <c:valAx>
        <c:axId val="671820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82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8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57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PhD Career</a:t>
            </a:r>
            <a:r>
              <a:rPr lang="en-US" b="1" baseline="0" dirty="0"/>
              <a:t> Paths</a:t>
            </a:r>
            <a:r>
              <a:rPr lang="en-US" b="1" dirty="0"/>
              <a:t> - 1998-2018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7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Bars!$A$1</c:f>
              <c:strCache>
                <c:ptCount val="1"/>
                <c:pt idx="0">
                  <c:v>Faculty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Bars!$A$2:$A$5</c:f>
              <c:numCache>
                <c:formatCode>General</c:formatCode>
                <c:ptCount val="4"/>
                <c:pt idx="0">
                  <c:v>8</c:v>
                </c:pt>
                <c:pt idx="1">
                  <c:v>38</c:v>
                </c:pt>
                <c:pt idx="2">
                  <c:v>18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6-184B-A631-AC4974E08D74}"/>
            </c:ext>
          </c:extLst>
        </c:ser>
        <c:ser>
          <c:idx val="1"/>
          <c:order val="1"/>
          <c:tx>
            <c:strRef>
              <c:f>Bars!$B$1</c:f>
              <c:strCache>
                <c:ptCount val="1"/>
                <c:pt idx="0">
                  <c:v>Postdoc/Non-Fac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Bars!$B$2:$B$5</c:f>
              <c:numCache>
                <c:formatCode>General</c:formatCode>
                <c:ptCount val="4"/>
                <c:pt idx="0">
                  <c:v>16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6-184B-A631-AC4974E08D74}"/>
            </c:ext>
          </c:extLst>
        </c:ser>
        <c:ser>
          <c:idx val="2"/>
          <c:order val="2"/>
          <c:tx>
            <c:strRef>
              <c:f>Bars!$C$1</c:f>
              <c:strCache>
                <c:ptCount val="1"/>
                <c:pt idx="0">
                  <c:v>Finance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Bars!$C$2:$C$5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6-184B-A631-AC4974E08D74}"/>
            </c:ext>
          </c:extLst>
        </c:ser>
        <c:ser>
          <c:idx val="3"/>
          <c:order val="3"/>
          <c:tx>
            <c:strRef>
              <c:f>Bars!$D$1</c:f>
              <c:strCache>
                <c:ptCount val="1"/>
                <c:pt idx="0">
                  <c:v>Soft/Hardware/Data Scientist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Bars!$D$2:$D$5</c:f>
              <c:numCache>
                <c:formatCode>General</c:formatCode>
                <c:ptCount val="4"/>
                <c:pt idx="0">
                  <c:v>31</c:v>
                </c:pt>
                <c:pt idx="1">
                  <c:v>15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46-184B-A631-AC4974E08D74}"/>
            </c:ext>
          </c:extLst>
        </c:ser>
        <c:ser>
          <c:idx val="4"/>
          <c:order val="4"/>
          <c:tx>
            <c:strRef>
              <c:f>Bars!$E$1</c:f>
              <c:strCache>
                <c:ptCount val="1"/>
                <c:pt idx="0">
                  <c:v>Industrial Research</c:v>
                </c:pt>
              </c:strCache>
            </c:strRef>
          </c:tx>
          <c:spPr>
            <a:solidFill>
              <a:srgbClr val="E622CA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Bars!$E$2:$E$5</c:f>
              <c:numCache>
                <c:formatCode>General</c:formatCode>
                <c:ptCount val="4"/>
                <c:pt idx="0">
                  <c:v>17</c:v>
                </c:pt>
                <c:pt idx="1">
                  <c:v>11</c:v>
                </c:pt>
                <c:pt idx="2">
                  <c:v>7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46-184B-A631-AC4974E08D74}"/>
            </c:ext>
          </c:extLst>
        </c:ser>
        <c:ser>
          <c:idx val="5"/>
          <c:order val="5"/>
          <c:tx>
            <c:strRef>
              <c:f>Bars!$F$1</c:f>
              <c:strCache>
                <c:ptCount val="1"/>
                <c:pt idx="0">
                  <c:v>Govn't Research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Bars!$F$2:$F$5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46-184B-A631-AC4974E08D74}"/>
            </c:ext>
          </c:extLst>
        </c:ser>
        <c:ser>
          <c:idx val="6"/>
          <c:order val="6"/>
          <c:tx>
            <c:strRef>
              <c:f>Bars!$G$1</c:f>
              <c:strCache>
                <c:ptCount val="1"/>
                <c:pt idx="0">
                  <c:v>Other (Business/Medicine)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Bars!$H$2:$H$5</c:f>
              <c:strCache>
                <c:ptCount val="4"/>
                <c:pt idx="0">
                  <c:v>2013-2018</c:v>
                </c:pt>
                <c:pt idx="1">
                  <c:v>2008-2013</c:v>
                </c:pt>
                <c:pt idx="2">
                  <c:v>2004-2008</c:v>
                </c:pt>
                <c:pt idx="3">
                  <c:v>1998-2004</c:v>
                </c:pt>
              </c:strCache>
            </c:strRef>
          </c:cat>
          <c:val>
            <c:numRef>
              <c:f>Bars!$G$2:$G$5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46-184B-A631-AC4974E08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1821744"/>
        <c:axId val="671820176"/>
      </c:barChart>
      <c:catAx>
        <c:axId val="67182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820176"/>
        <c:crosses val="autoZero"/>
        <c:auto val="1"/>
        <c:lblAlgn val="ctr"/>
        <c:lblOffset val="100"/>
        <c:noMultiLvlLbl val="0"/>
      </c:catAx>
      <c:valAx>
        <c:axId val="671820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82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8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297EB-F9F0-F746-9D43-275EC47C389C}" type="datetimeFigureOut">
              <a:rPr lang="en-US" smtClean="0"/>
              <a:t>3/23/22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7ADA2-5F8D-5748-97FD-285308276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7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graduate community is </a:t>
            </a:r>
            <a:r>
              <a:rPr lang="en-US" dirty="0" err="1"/>
              <a:t>closelhy</a:t>
            </a:r>
            <a:r>
              <a:rPr lang="en-US" dirty="0"/>
              <a:t> knit and has regular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7ADA2-5F8D-5748-97FD-2853082765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90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lab mates will be your small family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7ADA2-5F8D-5748-97FD-2853082765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6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graduate community is </a:t>
            </a:r>
            <a:r>
              <a:rPr lang="en-US" dirty="0" err="1"/>
              <a:t>closelhy</a:t>
            </a:r>
            <a:r>
              <a:rPr lang="en-US" dirty="0"/>
              <a:t> knit and has regular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7ADA2-5F8D-5748-97FD-2853082765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58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6C0BFB5E-AC56-B84F-AF3A-F845F8AEA9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8DD33B78-6F77-A24E-A821-1F1B9AC76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Osaka" panose="020B0600000000000000" pitchFamily="34" charset="-128"/>
              </a:rPr>
              <a:t>Our goal  is to have everyone finish PhDs within 6 years, many sooner. We can deal with extensions beyond that period on an individual basis.</a:t>
            </a:r>
          </a:p>
        </p:txBody>
      </p:sp>
      <p:sp>
        <p:nvSpPr>
          <p:cNvPr id="24579" name="Header Placeholder 3">
            <a:extLst>
              <a:ext uri="{FF2B5EF4-FFF2-40B4-BE49-F238E27FC236}">
                <a16:creationId xmlns:a16="http://schemas.microsoft.com/office/drawing/2014/main" id="{BF4791BF-DBD0-B241-9CE1-8C8FB1C702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r>
              <a:rPr lang="en-US" altLang="en-US" sz="1200"/>
              <a:t>Boston University Physics Department Orientation  August 30, 2018 Metcalf Center for Science and Engineering, SCI 352</a:t>
            </a:r>
          </a:p>
        </p:txBody>
      </p:sp>
    </p:spTree>
    <p:extLst>
      <p:ext uri="{BB962C8B-B14F-4D97-AF65-F5344CB8AC3E}">
        <p14:creationId xmlns:p14="http://schemas.microsoft.com/office/powerpoint/2010/main" val="3094559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CA07-6EB4-A74B-8109-1B801CE68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A5259-6BE4-1944-964B-3B7A3ABCF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F0D14-2A7F-CB47-B645-95C73471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E268-B6A2-1A40-8741-4B21ADB0D1B2}" type="datetime1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F9E6A-28AA-324C-9020-C2334D268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1B897-3D61-D046-A6F1-2C672F424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4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8CB1-84E4-3E4D-B072-2F419B737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E62EA-3A75-854C-A28D-EFABDF8A3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0F592-4CFD-D543-8F6A-A348BD240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FCCC-C4E5-EE4E-B600-5A5789CA9ADB}" type="datetime1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79FA-4EEB-7446-AEBE-5352229A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EC272-7AC7-894E-833A-F223E3440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3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60E9-91A5-E846-8CFF-6779D61DC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F29C5-1AF1-5844-8960-4600B4C63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3FA67-167F-D449-B2A7-14DF1453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12A8-39A6-D247-A8B8-21492C3DB75F}" type="datetime1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99E6C-43EA-3F43-B754-710BCF71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04F71-5FFA-7C4D-9CD1-EE8B8370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581C7-CD99-9340-8107-DC13EDE0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CE868-4448-E14F-B8FF-58E292CF8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1D7E6-87C0-C644-83D6-F4A91198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19F41-9702-1E4B-B088-40D5AB73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0246-9502-B44B-8FFC-A486AAD4562F}" type="datetime1">
              <a:rPr lang="en-US" smtClean="0"/>
              <a:t>3/23/22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287E1-78D6-CC4D-BDA7-AE02EBDC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109F8-9893-E94B-8BFF-C2A66B9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84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02A5-AF3F-9C4E-BADC-E2AFD6B1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19DAC-11A8-D247-BCF5-E98BD8246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9800B-46FD-294D-9A10-E00996125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0F04AF-FC5E-FB47-9936-9E9DDA537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672A-4B1E-9542-B213-FCE7A388C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EA7B0-0E51-D44C-9B7E-9C21C901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FABE-52DC-3647-B425-7BC18149EBAC}" type="datetime1">
              <a:rPr lang="en-US" smtClean="0"/>
              <a:t>3/23/22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DDC37-11C2-2247-9263-15797B4C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88DE2-1ECC-DD42-ABF3-DEDB6CF40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9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18961-6A2C-1144-9E1B-208108498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946FA-9006-C646-ABD3-D1E710B8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031AC-C8BC-BD46-8CB9-BDBD1F308268}" type="datetime1">
              <a:rPr lang="en-US" smtClean="0"/>
              <a:t>3/23/22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ECF3BF-2B5A-7D4C-8D7C-C0A66B08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7B51C-3517-9644-AF9D-45B6BE4DE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4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771113-AFA8-2C4A-A727-DFF0A8D52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F6FA-ABCB-C847-8462-6E6B42B1AA2C}" type="datetime1">
              <a:rPr lang="en-US" smtClean="0"/>
              <a:t>3/23/22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7AA539-CB74-864D-B8BE-F946DE1A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ABDA0-A782-B243-BF56-95F5354B6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52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0B18A-14F1-1641-8C8F-D18C670B1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CEC9B-45BD-2641-87AC-32A2BFAE4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2A99B-DF0B-9445-9629-A79C8A849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BA315-6E86-9B46-BD37-4BB4EFC9A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DCEA-EB9B-8949-A89B-50F80C07066B}" type="datetime1">
              <a:rPr lang="en-US" smtClean="0"/>
              <a:t>3/23/22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CB4E9-888B-1445-851B-AE73D346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5AB5B-9274-5E4E-9DB6-61A5610C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4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18B5F-3575-2749-A945-B49DE4EC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31481-1CD1-E84C-876D-1906619C5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00CC2-F521-3B47-ABA3-54F0EDFBA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1FF6F-CAB1-C34A-9EE6-B84CF76B6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3336-925D-A145-BDD1-2CB7619B4B64}" type="datetime1">
              <a:rPr lang="en-US" smtClean="0"/>
              <a:t>3/23/22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54B2F-38B3-6C48-98B4-11F46009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AAB1E-A0BA-8448-8C60-8A364D85B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2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1D788-E17B-AF4F-98B7-3D90C749B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1B8B3-C45A-ED48-8D69-9A6D747BF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3713B-84FA-0F46-8A3A-1321ABF2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8D169-891C-3C45-9059-349CCBA18109}" type="datetime1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BD210-042C-1840-98D1-574736662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80196-BAFA-404F-BBAA-D8C7BFF9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6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765CA-918E-3349-82BF-A3BC38E36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20194-2BBB-0642-9850-3D147CBED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C9E34-BB8E-A94D-A93E-3331983BD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50779-9930-5541-9306-0FDB12590D44}" type="datetime1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BD197-748B-0B47-9BEB-F5610D36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Brief Overview of Physics Graduate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D784-5C10-DA4D-BD5C-851069B8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6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ED66BC-2EC2-084F-B597-EBC7C3D8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E40E1-E9ED-984C-80AE-A46F04CEB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544DA-78A2-BF4C-8B28-C0D1C21A2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8A5F2-9706-C342-A3B1-865882F6CC36}" type="datetime1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FA100-B461-7A44-BCA7-48C41206A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Brief Overview of Physics Graduate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7B3E4-DF4C-7341-965C-07283FA2C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75537-C4AF-5748-96CC-D7AF0A4A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1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bu.edu/physic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u.edu/physics/people/faculty-lecturer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u.edu/physics/people/graduate-student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osmos.phy.tufts.edu/bapc.html" TargetMode="External"/><Relationship Id="rId2" Type="http://schemas.openxmlformats.org/officeDocument/2006/relationships/hyperlink" Target="https://www.bu.edu/physics/files/2021/10/Boston_University_Physics_Graduate_Brochure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ps.org/membership/student.cfm" TargetMode="External"/><Relationship Id="rId5" Type="http://schemas.openxmlformats.org/officeDocument/2006/relationships/hyperlink" Target="https://www.library.cornell.edu/arxiv" TargetMode="External"/><Relationship Id="rId4" Type="http://schemas.openxmlformats.org/officeDocument/2006/relationships/hyperlink" Target="http://www.bu.edu/library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dit.bu.edu/files/1/Fall-2020-Physics-PhD-Requirements-FINA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28CD-BC00-4544-83AE-85FDD46D0A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F64ED-C451-E44B-AA77-1FC097D10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4AADBC-88FE-6340-A357-F9429489E0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2055"/>
            <a:ext cx="12192000" cy="812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AA6370-7564-D648-B3DC-EB12389ECF05}"/>
              </a:ext>
            </a:extLst>
          </p:cNvPr>
          <p:cNvSpPr txBox="1"/>
          <p:nvPr/>
        </p:nvSpPr>
        <p:spPr>
          <a:xfrm>
            <a:off x="1648366" y="36418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Welcome to BU Physics 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E233D-6763-5E4E-9335-AD824912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71B10-A32A-2147-A554-72516090BD85}"/>
              </a:ext>
            </a:extLst>
          </p:cNvPr>
          <p:cNvSpPr txBox="1"/>
          <p:nvPr/>
        </p:nvSpPr>
        <p:spPr>
          <a:xfrm>
            <a:off x="3706238" y="3297677"/>
            <a:ext cx="58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076558-4078-1D4F-A2EC-0A40CAAF8C9D}"/>
              </a:ext>
            </a:extLst>
          </p:cNvPr>
          <p:cNvSpPr txBox="1"/>
          <p:nvPr/>
        </p:nvSpPr>
        <p:spPr>
          <a:xfrm>
            <a:off x="5301574" y="5253077"/>
            <a:ext cx="477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March 25,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051469-A647-D145-9982-A6F6A0F506F2}"/>
              </a:ext>
            </a:extLst>
          </p:cNvPr>
          <p:cNvSpPr txBox="1"/>
          <p:nvPr/>
        </p:nvSpPr>
        <p:spPr>
          <a:xfrm>
            <a:off x="3988338" y="4694934"/>
            <a:ext cx="4893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David Campbell, Director of Graduate Studies</a:t>
            </a:r>
          </a:p>
        </p:txBody>
      </p:sp>
    </p:spTree>
    <p:extLst>
      <p:ext uri="{BB962C8B-B14F-4D97-AF65-F5344CB8AC3E}">
        <p14:creationId xmlns:p14="http://schemas.microsoft.com/office/powerpoint/2010/main" val="330814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9BC6B41F-AF0C-1A45-AF94-A83B0FD082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rgbClr val="C00000"/>
                </a:solidFill>
                <a:latin typeface="Comic Sans MS" panose="030F0902030302020204" pitchFamily="66" charset="0"/>
              </a:rPr>
              <a:t>Outline</a:t>
            </a:r>
            <a:br>
              <a:rPr lang="en-US" altLang="en-US" dirty="0">
                <a:latin typeface="Comic Sans MS" panose="030F0902030302020204" pitchFamily="66" charset="0"/>
              </a:rPr>
            </a:br>
            <a:endParaRPr lang="en-US" altLang="en-US" dirty="0">
              <a:latin typeface="Comic Sans MS" panose="030F0902030302020204" pitchFamily="66" charset="0"/>
            </a:endParaRP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F6DC685E-7242-4C41-953F-37475B7723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3600" y="1219199"/>
            <a:ext cx="7924800" cy="5420139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Comic Sans MS" panose="030F0902030302020204" pitchFamily="66" charset="0"/>
              </a:rPr>
              <a:t>Welcome to BU Physics!! </a:t>
            </a:r>
            <a:r>
              <a:rPr lang="en-US" altLang="en-US" sz="3400" dirty="0">
                <a:latin typeface="Comic Sans MS" panose="030F0902030302020204" pitchFamily="66" charset="0"/>
                <a:hlinkClick r:id="rId2"/>
              </a:rPr>
              <a:t>http://bu.edu/physics</a:t>
            </a:r>
            <a:endParaRPr lang="en-US" altLang="en-US" sz="3400" dirty="0">
              <a:latin typeface="Comic Sans MS" panose="030F09020303020202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Comic Sans MS" panose="030F0902030302020204" pitchFamily="66" charset="0"/>
              </a:rPr>
              <a:t>Our Community </a:t>
            </a:r>
          </a:p>
          <a:p>
            <a:pPr lvl="1"/>
            <a:r>
              <a:rPr lang="en-US" altLang="en-US" sz="3400" dirty="0">
                <a:latin typeface="Comic Sans MS" panose="030F0902030302020204" pitchFamily="66" charset="0"/>
              </a:rPr>
              <a:t>By the numbers</a:t>
            </a:r>
          </a:p>
          <a:p>
            <a:pPr lvl="1"/>
            <a:r>
              <a:rPr lang="en-US" altLang="en-US" sz="3400" dirty="0">
                <a:latin typeface="Comic Sans MS" panose="030F0902030302020204" pitchFamily="66" charset="0"/>
              </a:rPr>
              <a:t>In pictures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Comic Sans MS" panose="030F0902030302020204" pitchFamily="66" charset="0"/>
              </a:rPr>
              <a:t>Our Facilities </a:t>
            </a:r>
          </a:p>
          <a:p>
            <a:pPr lvl="1"/>
            <a:r>
              <a:rPr lang="en-US" altLang="en-US" sz="3400" dirty="0">
                <a:latin typeface="Comic Sans MS" panose="030F0902030302020204" pitchFamily="66" charset="0"/>
              </a:rPr>
              <a:t>By the numbers</a:t>
            </a:r>
          </a:p>
          <a:p>
            <a:pPr lvl="1"/>
            <a:r>
              <a:rPr lang="en-US" altLang="en-US" sz="3400" dirty="0">
                <a:latin typeface="Comic Sans MS" panose="030F0902030302020204" pitchFamily="66" charset="0"/>
              </a:rPr>
              <a:t>In pictures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Comic Sans MS" panose="030F0902030302020204" pitchFamily="66" charset="0"/>
              </a:rPr>
              <a:t>Academics </a:t>
            </a:r>
          </a:p>
          <a:p>
            <a:r>
              <a:rPr lang="en-US" altLang="en-US" sz="3400" dirty="0">
                <a:latin typeface="Comic Sans MS" panose="030F0902030302020204" pitchFamily="66" charset="0"/>
              </a:rPr>
              <a:t>PhD Outcomes 1998-2018 (pre-COVID)</a:t>
            </a:r>
          </a:p>
          <a:p>
            <a:r>
              <a:rPr lang="en-US" altLang="en-US" sz="3400" dirty="0">
                <a:solidFill>
                  <a:srgbClr val="C00000"/>
                </a:solidFill>
                <a:latin typeface="Comic Sans MS" panose="030F0902030302020204" pitchFamily="66" charset="0"/>
              </a:rPr>
              <a:t>Boston ! </a:t>
            </a:r>
          </a:p>
          <a:p>
            <a:pPr marL="457200" lvl="1" indent="0">
              <a:buNone/>
            </a:pPr>
            <a:endParaRPr lang="en-US" altLang="en-US" sz="3000" dirty="0">
              <a:latin typeface="Comic Sans MS" panose="030F0902030302020204" pitchFamily="66" charset="0"/>
            </a:endParaRPr>
          </a:p>
          <a:p>
            <a:pPr lvl="1"/>
            <a:endParaRPr lang="en-US" altLang="en-US" sz="3000" dirty="0">
              <a:latin typeface="Comic Sans MS" panose="030F0902030302020204" pitchFamily="66" charset="0"/>
            </a:endParaRPr>
          </a:p>
          <a:p>
            <a:pPr marL="0" indent="0">
              <a:buNone/>
            </a:pPr>
            <a:endParaRPr lang="en-US" altLang="en-US" sz="1800" dirty="0">
              <a:latin typeface="Comic Sans MS" panose="030F0902030302020204" pitchFamily="66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91BFD0-F00A-214B-A433-18FC48A6F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3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DAE3AB-2D39-C64E-803A-A1B58E1BBF81}"/>
              </a:ext>
            </a:extLst>
          </p:cNvPr>
          <p:cNvSpPr txBox="1"/>
          <p:nvPr/>
        </p:nvSpPr>
        <p:spPr>
          <a:xfrm>
            <a:off x="2594919" y="654908"/>
            <a:ext cx="8167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Our Community: by the numbers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762B23-A518-AE44-A040-8A9214EE5A29}"/>
              </a:ext>
            </a:extLst>
          </p:cNvPr>
          <p:cNvSpPr txBox="1"/>
          <p:nvPr/>
        </p:nvSpPr>
        <p:spPr>
          <a:xfrm>
            <a:off x="2001794" y="1606379"/>
            <a:ext cx="893393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902030302020204" pitchFamily="66" charset="0"/>
              </a:rPr>
              <a:t>Primary faculty ~40 primary faculty, ~20 affiliated faculty:</a:t>
            </a:r>
          </a:p>
          <a:p>
            <a:r>
              <a:rPr lang="en-US" sz="2000" dirty="0">
                <a:latin typeface="Comic Sans MS" panose="030F0902030302020204" pitchFamily="66" charset="0"/>
              </a:rPr>
              <a:t>      </a:t>
            </a:r>
            <a:r>
              <a:rPr lang="en-US" sz="2000" dirty="0">
                <a:latin typeface="Comic Sans MS" panose="030F0902030302020204" pitchFamily="66" charset="0"/>
                <a:hlinkClick r:id="rId3"/>
              </a:rPr>
              <a:t>http://bu.edu/physics/people/faculty-lecturers</a:t>
            </a:r>
            <a:endParaRPr lang="en-US" sz="2000" dirty="0">
              <a:latin typeface="Comic Sans MS" panose="030F0902030302020204" pitchFamily="66" charset="0"/>
            </a:endParaRPr>
          </a:p>
          <a:p>
            <a:endParaRPr lang="en-US" sz="2000" dirty="0"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902030302020204" pitchFamily="66" charset="0"/>
              </a:rPr>
              <a:t>Graduate Students: ~90 graduate students</a:t>
            </a:r>
          </a:p>
          <a:p>
            <a:pPr lvl="1"/>
            <a:r>
              <a:rPr lang="en-US" sz="2000" dirty="0">
                <a:latin typeface="Comic Sans MS" panose="030F0902030302020204" pitchFamily="66" charset="0"/>
                <a:hlinkClick r:id="rId4"/>
              </a:rPr>
              <a:t>http://bu.edu/physics/people/graduate-students</a:t>
            </a:r>
            <a:endParaRPr lang="en-US" sz="2000" dirty="0">
              <a:latin typeface="Comic Sans MS" panose="030F0902030302020204" pitchFamily="66" charset="0"/>
            </a:endParaRPr>
          </a:p>
          <a:p>
            <a:r>
              <a:rPr lang="en-US" sz="2000" dirty="0">
                <a:latin typeface="Comic Sans MS" panose="030F0902030302020204" pitchFamily="66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902030302020204" pitchFamily="66" charset="0"/>
              </a:rPr>
              <a:t>UG Majors: ~150 undergraduate physics majors (including joint majors)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714AB-9B33-0940-BDBE-0993E94DE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2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D6ECD1-2573-FB4B-A513-CB0C99858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319" y="1126953"/>
            <a:ext cx="7459362" cy="55945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EDBD31-5D01-3E4E-A850-1335C49E05CC}"/>
              </a:ext>
            </a:extLst>
          </p:cNvPr>
          <p:cNvSpPr txBox="1"/>
          <p:nvPr/>
        </p:nvSpPr>
        <p:spPr>
          <a:xfrm>
            <a:off x="3571103" y="1433382"/>
            <a:ext cx="5993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mic Sans MS" panose="030F0902030302020204" pitchFamily="66" charset="0"/>
              </a:rPr>
              <a:t>Prof. Alex </a:t>
            </a:r>
            <a:r>
              <a:rPr lang="en-US" sz="2400" dirty="0" err="1">
                <a:latin typeface="Comic Sans MS" panose="030F0902030302020204" pitchFamily="66" charset="0"/>
              </a:rPr>
              <a:t>Sushkov’s</a:t>
            </a:r>
            <a:r>
              <a:rPr lang="en-US" sz="2400" dirty="0">
                <a:latin typeface="Comic Sans MS" panose="030F0902030302020204" pitchFamily="66" charset="0"/>
              </a:rPr>
              <a:t> group in the lab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09516D-88D8-3D41-936E-529E21F29A40}"/>
              </a:ext>
            </a:extLst>
          </p:cNvPr>
          <p:cNvSpPr txBox="1"/>
          <p:nvPr/>
        </p:nvSpPr>
        <p:spPr>
          <a:xfrm>
            <a:off x="2989702" y="378934"/>
            <a:ext cx="7821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Our Community: in pictures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CD6081-BD1E-A647-A916-57F38B41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40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F76732-CCCE-9E4B-93A0-C9DFE91C198C}"/>
              </a:ext>
            </a:extLst>
          </p:cNvPr>
          <p:cNvSpPr txBox="1"/>
          <p:nvPr/>
        </p:nvSpPr>
        <p:spPr>
          <a:xfrm>
            <a:off x="3099012" y="281898"/>
            <a:ext cx="9866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You’re a master in the lab 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66507-6A4C-3643-93B0-78F2E341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30A07C-067C-7A44-8D07-8F99EA482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553" y="1130742"/>
            <a:ext cx="7210893" cy="540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04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9E32CD-D242-7A45-B916-517278935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364" y="1055301"/>
            <a:ext cx="7068065" cy="53010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6ECFA5-DEC1-884B-BD24-6C8CDEE2E2A5}"/>
              </a:ext>
            </a:extLst>
          </p:cNvPr>
          <p:cNvSpPr txBox="1"/>
          <p:nvPr/>
        </p:nvSpPr>
        <p:spPr>
          <a:xfrm>
            <a:off x="436559" y="320843"/>
            <a:ext cx="11318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omic Sans MS" panose="030F0902030302020204" pitchFamily="66" charset="0"/>
              </a:rPr>
              <a:t>Or Sometimes you’re with friends on the (always sunny!) front lawn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B83C47-AE24-BD45-A63B-6120BBCF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6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A2322-D426-8944-8D92-DEE13DBE4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926" y="1013382"/>
            <a:ext cx="4144148" cy="5525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92FC43-5F49-7E4E-B11D-11EA3214A178}"/>
              </a:ext>
            </a:extLst>
          </p:cNvPr>
          <p:cNvSpPr txBox="1"/>
          <p:nvPr/>
        </p:nvSpPr>
        <p:spPr>
          <a:xfrm>
            <a:off x="1587211" y="319088"/>
            <a:ext cx="9766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902030302020204" pitchFamily="66" charset="0"/>
              </a:rPr>
              <a:t>Or on an outing to the mountains of New England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5E343E-AF40-FC4B-9515-B690CD8D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45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0D26C9-731B-6743-B02D-02C3188F2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119" y="577678"/>
            <a:ext cx="8373762" cy="62803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DAE3AB-2D39-C64E-803A-A1B58E1BBF81}"/>
              </a:ext>
            </a:extLst>
          </p:cNvPr>
          <p:cNvSpPr txBox="1"/>
          <p:nvPr/>
        </p:nvSpPr>
        <p:spPr>
          <a:xfrm>
            <a:off x="3148913" y="1186249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omic Sans MS" panose="030F0902030302020204" pitchFamily="66" charset="0"/>
              </a:rPr>
              <a:t>Our monthly graduate student socials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1B730D-55D1-F241-907E-2E04462A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9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FD1EA3F6-156D-AD40-B582-B8DB8AF55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968" y="1386016"/>
            <a:ext cx="1065152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omic Sans MS" panose="030F0902030302020204" pitchFamily="66" charset="0"/>
              </a:rPr>
              <a:t>Metcalf Science Center (SCI), 590 Commonwealth Avenue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Main office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First-year grad offices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CMT and </a:t>
            </a:r>
            <a:r>
              <a:rPr lang="en-US" altLang="en-US" sz="2000" dirty="0" err="1">
                <a:latin typeface="Comic Sans MS" panose="030F0902030302020204" pitchFamily="66" charset="0"/>
              </a:rPr>
              <a:t>BioT</a:t>
            </a:r>
            <a:r>
              <a:rPr lang="en-US" altLang="en-US" sz="2000" dirty="0">
                <a:latin typeface="Comic Sans MS" panose="030F0902030302020204" pitchFamily="66" charset="0"/>
              </a:rPr>
              <a:t> offices, CME offices/labs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Undergraduate resource room, SCI 121 – TF office hours &amp; tutorials</a:t>
            </a:r>
            <a:endParaRPr lang="en-US" altLang="en-US" dirty="0">
              <a:latin typeface="Comic Sans MS" panose="030F09020303020202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omic Sans MS" panose="030F0902030302020204" pitchFamily="66" charset="0"/>
              </a:rPr>
              <a:t>Physics Research Building (PRB), 3 </a:t>
            </a:r>
            <a:r>
              <a:rPr lang="en-US" altLang="en-US" dirty="0" err="1">
                <a:latin typeface="Comic Sans MS" panose="030F0902030302020204" pitchFamily="66" charset="0"/>
              </a:rPr>
              <a:t>Cummington</a:t>
            </a:r>
            <a:r>
              <a:rPr lang="en-US" altLang="en-US" dirty="0">
                <a:latin typeface="Comic Sans MS" panose="030F0902030302020204" pitchFamily="66" charset="0"/>
              </a:rPr>
              <a:t> Mall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EDF and SIF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Particle theory offices</a:t>
            </a:r>
            <a:endParaRPr lang="en-US" altLang="en-US" dirty="0">
              <a:latin typeface="Comic Sans MS" panose="030F09020303020202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Comic Sans MS" panose="030F0902030302020204" pitchFamily="66" charset="0"/>
              </a:rPr>
              <a:t>Photonics Center (PHO) 8 St. Mary’s Street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omic Sans MS" panose="030F0902030302020204" pitchFamily="66" charset="0"/>
              </a:rPr>
              <a:t>CME labs and offices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Comic Sans MS" panose="030F0902030302020204" pitchFamily="66" charset="0"/>
              </a:rPr>
              <a:t>Many affiliated faculty have labs here</a:t>
            </a:r>
          </a:p>
          <a:p>
            <a:pPr marL="0" indent="0"/>
            <a:endParaRPr lang="en-US" altLang="en-US" dirty="0"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3ED47A-5E53-5F48-AFE0-EDA1289F6724}"/>
              </a:ext>
            </a:extLst>
          </p:cNvPr>
          <p:cNvSpPr txBox="1"/>
          <p:nvPr/>
        </p:nvSpPr>
        <p:spPr>
          <a:xfrm>
            <a:off x="3035644" y="437300"/>
            <a:ext cx="9156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902030302020204" pitchFamily="66" charset="0"/>
              </a:rPr>
              <a:t>Our Facilities: by the numbers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35151-E4E1-7A4B-A5FA-B197C390E8EF}"/>
              </a:ext>
            </a:extLst>
          </p:cNvPr>
          <p:cNvSpPr txBox="1"/>
          <p:nvPr/>
        </p:nvSpPr>
        <p:spPr>
          <a:xfrm>
            <a:off x="1037968" y="5684108"/>
            <a:ext cx="1021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omic Sans MS" panose="030F0902030302020204" pitchFamily="66" charset="0"/>
              </a:rPr>
              <a:t>Be sure to tour offices and labs in your area(s) of interest 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E9199-7FFC-FD4C-BA78-932BBDCC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9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BBFE365-1CEA-0A47-8736-F699FAF5D93C}"/>
              </a:ext>
            </a:extLst>
          </p:cNvPr>
          <p:cNvGraphicFramePr>
            <a:graphicFrameLocks/>
          </p:cNvGraphicFramePr>
          <p:nvPr/>
        </p:nvGraphicFramePr>
        <p:xfrm>
          <a:off x="540833312" y="536870912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31C77C4-C3D1-8748-98D5-F735311B9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356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0FBF13-BEA3-4344-85A5-4904DC5764D4}"/>
              </a:ext>
            </a:extLst>
          </p:cNvPr>
          <p:cNvSpPr txBox="1"/>
          <p:nvPr/>
        </p:nvSpPr>
        <p:spPr>
          <a:xfrm>
            <a:off x="2360141" y="939114"/>
            <a:ext cx="8452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mic Sans MS" panose="030F0902030302020204" pitchFamily="66" charset="0"/>
              </a:rPr>
              <a:t>590 Commonwealth Avenue, The Main Physics Building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7B0C77-A347-B949-B70C-367B49AB78E4}"/>
              </a:ext>
            </a:extLst>
          </p:cNvPr>
          <p:cNvSpPr txBox="1"/>
          <p:nvPr/>
        </p:nvSpPr>
        <p:spPr>
          <a:xfrm>
            <a:off x="680013" y="156258"/>
            <a:ext cx="909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                    </a:t>
            </a:r>
            <a:r>
              <a:rPr lang="en-US" sz="3600" dirty="0">
                <a:solidFill>
                  <a:srgbClr val="C00000"/>
                </a:solidFill>
              </a:rPr>
              <a:t>Our Facilities: in pictures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A8C496-3A10-7E48-BA4B-FD565FF9C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7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BBFE365-1CEA-0A47-8736-F699FAF5D93C}"/>
              </a:ext>
            </a:extLst>
          </p:cNvPr>
          <p:cNvGraphicFramePr>
            <a:graphicFrameLocks/>
          </p:cNvGraphicFramePr>
          <p:nvPr/>
        </p:nvGraphicFramePr>
        <p:xfrm>
          <a:off x="540833312" y="536870912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62AAB5A-AF9D-8B47-9683-25FBB65FA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433" y="872241"/>
            <a:ext cx="5936244" cy="46865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155227-0F22-7046-A058-B359C0A6D822}"/>
              </a:ext>
            </a:extLst>
          </p:cNvPr>
          <p:cNvSpPr txBox="1"/>
          <p:nvPr/>
        </p:nvSpPr>
        <p:spPr>
          <a:xfrm>
            <a:off x="3354295" y="285245"/>
            <a:ext cx="8068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902030302020204" pitchFamily="66" charset="0"/>
              </a:rPr>
              <a:t>Our Facilities: in pictures</a:t>
            </a:r>
          </a:p>
          <a:p>
            <a:r>
              <a:rPr lang="en-US" sz="3200" dirty="0">
                <a:solidFill>
                  <a:schemeClr val="bg1"/>
                </a:solidFill>
                <a:latin typeface="Comic Sans MS" panose="030F0902030302020204" pitchFamily="66" charset="0"/>
              </a:rPr>
              <a:t>The Photonics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7C7A02-D547-B745-908B-F825C9E473D4}"/>
              </a:ext>
            </a:extLst>
          </p:cNvPr>
          <p:cNvSpPr txBox="1"/>
          <p:nvPr/>
        </p:nvSpPr>
        <p:spPr>
          <a:xfrm>
            <a:off x="2217666" y="5655525"/>
            <a:ext cx="846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BU Photonics Center is a 10 floor, 235,000 sq. ft. building.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Faculty from Physics have offices and labs here, as well as faculty from Chemistry, Engineering, and the Division of Materials Science and Engineering.</a:t>
            </a:r>
            <a:r>
              <a:rPr lang="en-US" dirty="0">
                <a:solidFill>
                  <a:srgbClr val="0228D6"/>
                </a:solidFill>
              </a:rPr>
              <a:t>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9A097-E06E-DA44-A1B8-D119EF0F0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>
            <a:extLst>
              <a:ext uri="{FF2B5EF4-FFF2-40B4-BE49-F238E27FC236}">
                <a16:creationId xmlns:a16="http://schemas.microsoft.com/office/drawing/2014/main" id="{47A0EE77-18A1-EC4B-B2A2-CAFB66610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4255" y="1358348"/>
            <a:ext cx="10129631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Year 1: 	Entering orientation/TF workshops		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                    TF or RA/Fellowship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                    Training in teaching for TFs: Prof. </a:t>
            </a:r>
            <a:r>
              <a:rPr lang="en-US" altLang="en-US" dirty="0" err="1">
                <a:latin typeface="Comic Sans MS" panose="030F0902030302020204" pitchFamily="66" charset="0"/>
              </a:rPr>
              <a:t>Jarawala</a:t>
            </a:r>
            <a:endParaRPr lang="en-US" altLang="en-US" dirty="0">
              <a:latin typeface="Comic Sans MS" panose="030F0902030302020204" pitchFamily="66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		Core courses: 5+electives+</a:t>
            </a:r>
            <a:r>
              <a:rPr lang="en-US" altLang="en-US" dirty="0">
                <a:solidFill>
                  <a:srgbClr val="C00000"/>
                </a:solidFill>
                <a:latin typeface="Comic Sans MS" panose="030F0902030302020204" pitchFamily="66" charset="0"/>
              </a:rPr>
              <a:t>PY961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latin typeface="Comic Sans MS" panose="030F0902030302020204" pitchFamily="66" charset="0"/>
              </a:rPr>
              <a:t>                        </a:t>
            </a:r>
            <a:r>
              <a:rPr lang="en-US" altLang="en-US" sz="2000" dirty="0">
                <a:solidFill>
                  <a:srgbClr val="C00000"/>
                </a:solidFill>
                <a:latin typeface="Comic Sans MS" panose="030F0902030302020204" pitchFamily="66" charset="0"/>
              </a:rPr>
              <a:t>(No grade less than B- accepted)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                    Preferably Join a Research Group (summer)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Year 2:         Advanced/Topical courses	TF/RA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		</a:t>
            </a:r>
            <a:r>
              <a:rPr lang="en-US" altLang="en-US" sz="2000" dirty="0">
                <a:solidFill>
                  <a:srgbClr val="C00000"/>
                </a:solidFill>
                <a:latin typeface="Comic Sans MS" panose="030F0902030302020204" pitchFamily="66" charset="0"/>
              </a:rPr>
              <a:t>Definitely join a Research Group (Summer)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Year 3: 	Complete Preliminary Oral Exam by start of year 3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Year 4:	Interim Progress Report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Year 5-6:	Departmental Seminar (T-6 months)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latin typeface="Comic Sans MS" panose="030F0902030302020204" pitchFamily="66" charset="0"/>
              </a:rPr>
              <a:t>		Dissertation defense 🎉🎉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1CCE1B-E4CE-4644-8F25-2D2A1375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030571-F0C0-E846-B828-CA0DFB852741}"/>
              </a:ext>
            </a:extLst>
          </p:cNvPr>
          <p:cNvSpPr txBox="1"/>
          <p:nvPr/>
        </p:nvSpPr>
        <p:spPr>
          <a:xfrm>
            <a:off x="3675184" y="590355"/>
            <a:ext cx="675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902030302020204" pitchFamily="66" charset="0"/>
              </a:rPr>
              <a:t>Academics: Time to PhD</a:t>
            </a:r>
          </a:p>
        </p:txBody>
      </p:sp>
    </p:spTree>
    <p:extLst>
      <p:ext uri="{BB962C8B-B14F-4D97-AF65-F5344CB8AC3E}">
        <p14:creationId xmlns:p14="http://schemas.microsoft.com/office/powerpoint/2010/main" val="2646363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5">
            <a:extLst>
              <a:ext uri="{FF2B5EF4-FFF2-40B4-BE49-F238E27FC236}">
                <a16:creationId xmlns:a16="http://schemas.microsoft.com/office/drawing/2014/main" id="{487D0BA5-A92E-044F-8A78-035D0321A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0722"/>
            <a:ext cx="8229600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56" tIns="11427" rIns="22856" bIns="1142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9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C00000"/>
                </a:solidFill>
                <a:latin typeface="Comic Sans MS" panose="030F0902030302020204" pitchFamily="66" charset="0"/>
              </a:rPr>
              <a:t>PhD Outcomes by Future Careers, 1998-2018 (pre-COVID)</a:t>
            </a: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ED041813-FA6C-7B4C-98B8-949B3F6BB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808" y="601907"/>
            <a:ext cx="5724525" cy="538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2856" tIns="11427" rIns="22856" bIns="11427">
            <a:spAutoFit/>
          </a:bodyPr>
          <a:lstStyle>
            <a:lvl1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73533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78105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82677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87249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228554">
              <a:spcBef>
                <a:spcPts val="300"/>
              </a:spcBef>
              <a:defRPr/>
            </a:pPr>
            <a:r>
              <a:rPr lang="en-US" sz="2000" b="1" dirty="0"/>
              <a:t>Boston University, Physics Department</a:t>
            </a:r>
          </a:p>
          <a:p>
            <a:pPr algn="ctr" defTabSz="228554">
              <a:spcBef>
                <a:spcPts val="300"/>
              </a:spcBef>
              <a:defRPr/>
            </a:pPr>
            <a:r>
              <a:rPr lang="en-US" sz="1100" b="1" dirty="0"/>
              <a:t>(Grouped by Graduation Year)</a:t>
            </a:r>
          </a:p>
        </p:txBody>
      </p:sp>
      <p:pic>
        <p:nvPicPr>
          <p:cNvPr id="3078" name="Picture 260" descr="\\ad\eng\research\eng_research_ocn\GroupData\Administration\Templates\New BU Logo\master_logos_gif\master_logos_gif\boston_univ_rgb.gif">
            <a:extLst>
              <a:ext uri="{FF2B5EF4-FFF2-40B4-BE49-F238E27FC236}">
                <a16:creationId xmlns:a16="http://schemas.microsoft.com/office/drawing/2014/main" id="{ECECFD72-2948-0442-85E2-A1ED057F7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6312297"/>
            <a:ext cx="1123950" cy="50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2A4A6E-4E13-F54C-8164-827AD1C05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971" y="1433380"/>
            <a:ext cx="5143500" cy="411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0200C-769C-0147-B896-50F6D4051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105" y="1544595"/>
            <a:ext cx="4855818" cy="37818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EF5EE2-53BB-A14E-B250-D752ADB8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5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5">
            <a:extLst>
              <a:ext uri="{FF2B5EF4-FFF2-40B4-BE49-F238E27FC236}">
                <a16:creationId xmlns:a16="http://schemas.microsoft.com/office/drawing/2014/main" id="{487D0BA5-A92E-044F-8A78-035D0321A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0722"/>
            <a:ext cx="8229600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56" tIns="11427" rIns="22856" bIns="1142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9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446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C00000"/>
                </a:solidFill>
                <a:latin typeface="Comic Sans MS" panose="030F0902030302020204" pitchFamily="66" charset="0"/>
              </a:rPr>
              <a:t>PhD Outcomes by Future Careers, 1998-2018 (pre-COVID)</a:t>
            </a: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ED041813-FA6C-7B4C-98B8-949B3F6BB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800" y="605946"/>
            <a:ext cx="5724525" cy="538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2856" tIns="11427" rIns="22856" bIns="11427">
            <a:spAutoFit/>
          </a:bodyPr>
          <a:lstStyle>
            <a:lvl1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73533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78105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82677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8724900" indent="-5067300" fontAlgn="base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228554">
              <a:spcBef>
                <a:spcPts val="300"/>
              </a:spcBef>
              <a:defRPr/>
            </a:pPr>
            <a:r>
              <a:rPr lang="en-US" sz="2000" b="1" dirty="0"/>
              <a:t>Boston University, Physics Department</a:t>
            </a:r>
          </a:p>
          <a:p>
            <a:pPr algn="ctr" defTabSz="228554">
              <a:spcBef>
                <a:spcPts val="300"/>
              </a:spcBef>
              <a:defRPr/>
            </a:pPr>
            <a:r>
              <a:rPr lang="en-US" sz="1100" b="1" dirty="0"/>
              <a:t>(Grouped by Graduation Year)</a:t>
            </a:r>
          </a:p>
        </p:txBody>
      </p:sp>
      <p:pic>
        <p:nvPicPr>
          <p:cNvPr id="3078" name="Picture 260" descr="\\ad\eng\research\eng_research_ocn\GroupData\Administration\Templates\New BU Logo\master_logos_gif\master_logos_gif\boston_univ_rgb.gif">
            <a:extLst>
              <a:ext uri="{FF2B5EF4-FFF2-40B4-BE49-F238E27FC236}">
                <a16:creationId xmlns:a16="http://schemas.microsoft.com/office/drawing/2014/main" id="{ECECFD72-2948-0442-85E2-A1ED057F7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6312297"/>
            <a:ext cx="1123950" cy="50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8175E6-61DE-BA48-B258-4F7D3B24D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105" y="1305765"/>
            <a:ext cx="5620990" cy="4172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2F6891-C545-1F44-8DA7-5EBECD87C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04" y="1339632"/>
            <a:ext cx="5056831" cy="381497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2B21D-DA18-8740-822F-4D9762B2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19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CF717-17D2-6B44-BC36-3077D0A7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20E90-44FE-074E-A4FC-1D0EB38ABA05}"/>
              </a:ext>
            </a:extLst>
          </p:cNvPr>
          <p:cNvSpPr txBox="1"/>
          <p:nvPr/>
        </p:nvSpPr>
        <p:spPr>
          <a:xfrm>
            <a:off x="4949687" y="327992"/>
            <a:ext cx="691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Boston!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67D2E-3791-024E-90DB-F3949E3D90F8}"/>
              </a:ext>
            </a:extLst>
          </p:cNvPr>
          <p:cNvSpPr txBox="1"/>
          <p:nvPr/>
        </p:nvSpPr>
        <p:spPr>
          <a:xfrm>
            <a:off x="4169212" y="974323"/>
            <a:ext cx="765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mic Sans MS" panose="030F0902030302020204" pitchFamily="66" charset="0"/>
              </a:rPr>
              <a:t>Intellectual Community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99BB7A-8252-E84C-99C2-EC373D777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879" y="1706494"/>
            <a:ext cx="3390900" cy="1536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308CF8-BAAD-8D41-AE8E-72F16ED43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506" y="3662811"/>
            <a:ext cx="1504653" cy="1471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C7B45C-1878-4744-9961-07BB01BB7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519" y="3662811"/>
            <a:ext cx="1485072" cy="14850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329C51-7F57-7643-8F5B-0C2B27E29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8367" y="3570080"/>
            <a:ext cx="1648359" cy="16705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249EB-3AD1-5C41-9E56-DAEC05E96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1637" y="3585783"/>
            <a:ext cx="1562100" cy="1562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65FE7C-95F1-9E4C-AA41-C3A9160435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064" y="3607352"/>
            <a:ext cx="1540531" cy="154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56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CF717-17D2-6B44-BC36-3077D0A7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20E90-44FE-074E-A4FC-1D0EB38ABA05}"/>
              </a:ext>
            </a:extLst>
          </p:cNvPr>
          <p:cNvSpPr txBox="1"/>
          <p:nvPr/>
        </p:nvSpPr>
        <p:spPr>
          <a:xfrm>
            <a:off x="4949687" y="327992"/>
            <a:ext cx="691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Boston!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67D2E-3791-024E-90DB-F3949E3D90F8}"/>
              </a:ext>
            </a:extLst>
          </p:cNvPr>
          <p:cNvSpPr txBox="1"/>
          <p:nvPr/>
        </p:nvSpPr>
        <p:spPr>
          <a:xfrm>
            <a:off x="3432314" y="974323"/>
            <a:ext cx="7656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Museums, Music and Arts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24DFE-E1D2-4A43-8C3F-666C1428D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948068"/>
            <a:ext cx="2924862" cy="2491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68F930-BE82-5A4D-B59B-12D8498B75BF}"/>
              </a:ext>
            </a:extLst>
          </p:cNvPr>
          <p:cNvSpPr txBox="1"/>
          <p:nvPr/>
        </p:nvSpPr>
        <p:spPr>
          <a:xfrm>
            <a:off x="666750" y="4692899"/>
            <a:ext cx="2849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902030302020204" pitchFamily="66" charset="0"/>
              </a:rPr>
              <a:t>Gardner Museum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F061EA-DB8E-8A45-9C7B-461F34EE4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955" y="1948068"/>
            <a:ext cx="3331819" cy="24988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69A6AD-25EA-8843-A51C-AAAE53A9C311}"/>
              </a:ext>
            </a:extLst>
          </p:cNvPr>
          <p:cNvSpPr txBox="1"/>
          <p:nvPr/>
        </p:nvSpPr>
        <p:spPr>
          <a:xfrm>
            <a:off x="4052955" y="4692899"/>
            <a:ext cx="333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902030302020204" pitchFamily="66" charset="0"/>
              </a:rPr>
              <a:t>Boston Symphony Hall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6B10DC-FB49-494C-8518-BC1B72458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117" y="1948068"/>
            <a:ext cx="3690943" cy="25332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4D9E98-7211-024B-8C6A-886FEF303FF7}"/>
              </a:ext>
            </a:extLst>
          </p:cNvPr>
          <p:cNvSpPr txBox="1"/>
          <p:nvPr/>
        </p:nvSpPr>
        <p:spPr>
          <a:xfrm>
            <a:off x="7846116" y="4681823"/>
            <a:ext cx="369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902030302020204" pitchFamily="66" charset="0"/>
              </a:rPr>
              <a:t>Museum of Fine Arts</a:t>
            </a:r>
          </a:p>
        </p:txBody>
      </p:sp>
    </p:spTree>
    <p:extLst>
      <p:ext uri="{BB962C8B-B14F-4D97-AF65-F5344CB8AC3E}">
        <p14:creationId xmlns:p14="http://schemas.microsoft.com/office/powerpoint/2010/main" val="2173822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CF717-17D2-6B44-BC36-3077D0A7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20E90-44FE-074E-A4FC-1D0EB38ABA05}"/>
              </a:ext>
            </a:extLst>
          </p:cNvPr>
          <p:cNvSpPr txBox="1"/>
          <p:nvPr/>
        </p:nvSpPr>
        <p:spPr>
          <a:xfrm>
            <a:off x="4949687" y="327992"/>
            <a:ext cx="691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Boston!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67D2E-3791-024E-90DB-F3949E3D90F8}"/>
              </a:ext>
            </a:extLst>
          </p:cNvPr>
          <p:cNvSpPr txBox="1"/>
          <p:nvPr/>
        </p:nvSpPr>
        <p:spPr>
          <a:xfrm>
            <a:off x="5068956" y="1103243"/>
            <a:ext cx="7656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History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102000-D0FF-114D-A00E-9B350C05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531" y="1956076"/>
            <a:ext cx="2489200" cy="3263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16AC42-B924-624E-BDEC-13A2D720A6AE}"/>
              </a:ext>
            </a:extLst>
          </p:cNvPr>
          <p:cNvSpPr txBox="1"/>
          <p:nvPr/>
        </p:nvSpPr>
        <p:spPr>
          <a:xfrm>
            <a:off x="1074531" y="5396636"/>
            <a:ext cx="248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902030302020204" pitchFamily="66" charset="0"/>
              </a:rPr>
              <a:t>Freedom Trail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BB279E-05D8-6147-BA8B-9F1A5A9C3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968" y="2251232"/>
            <a:ext cx="4038876" cy="26876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58C927-CBB1-0C4A-A6E8-660812A44034}"/>
              </a:ext>
            </a:extLst>
          </p:cNvPr>
          <p:cNvSpPr txBox="1"/>
          <p:nvPr/>
        </p:nvSpPr>
        <p:spPr>
          <a:xfrm>
            <a:off x="4150968" y="5396636"/>
            <a:ext cx="4038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902030302020204" pitchFamily="66" charset="0"/>
              </a:rPr>
              <a:t>Old State House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065034-DF56-B842-AA52-F929B7994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1892576"/>
            <a:ext cx="2438400" cy="3327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EAAB6A-57F5-AA48-997D-20E29EA4C775}"/>
              </a:ext>
            </a:extLst>
          </p:cNvPr>
          <p:cNvSpPr txBox="1"/>
          <p:nvPr/>
        </p:nvSpPr>
        <p:spPr>
          <a:xfrm>
            <a:off x="8763001" y="542942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902030302020204" pitchFamily="66" charset="0"/>
              </a:rPr>
              <a:t>Old North Church</a:t>
            </a:r>
          </a:p>
        </p:txBody>
      </p:sp>
    </p:spTree>
    <p:extLst>
      <p:ext uri="{BB962C8B-B14F-4D97-AF65-F5344CB8AC3E}">
        <p14:creationId xmlns:p14="http://schemas.microsoft.com/office/powerpoint/2010/main" val="2525179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CF717-17D2-6B44-BC36-3077D0A7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20E90-44FE-074E-A4FC-1D0EB38ABA05}"/>
              </a:ext>
            </a:extLst>
          </p:cNvPr>
          <p:cNvSpPr txBox="1"/>
          <p:nvPr/>
        </p:nvSpPr>
        <p:spPr>
          <a:xfrm>
            <a:off x="962314" y="437034"/>
            <a:ext cx="10121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Boston!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67D2E-3791-024E-90DB-F3949E3D90F8}"/>
              </a:ext>
            </a:extLst>
          </p:cNvPr>
          <p:cNvSpPr txBox="1"/>
          <p:nvPr/>
        </p:nvSpPr>
        <p:spPr>
          <a:xfrm>
            <a:off x="962314" y="1075755"/>
            <a:ext cx="10208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mic Sans MS" panose="030F0902030302020204" pitchFamily="66" charset="0"/>
              </a:rPr>
              <a:t>Sports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6B902-A7AA-EC45-AB76-8AEBEF358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985" y="1688937"/>
            <a:ext cx="2400664" cy="2728465"/>
          </a:xfrm>
          <a:prstGeom prst="rect">
            <a:avLst/>
          </a:prstGeom>
        </p:spPr>
      </p:pic>
      <p:pic>
        <p:nvPicPr>
          <p:cNvPr id="6" name="patriots.tiff" descr="patriots.tiff">
            <a:extLst>
              <a:ext uri="{FF2B5EF4-FFF2-40B4-BE49-F238E27FC236}">
                <a16:creationId xmlns:a16="http://schemas.microsoft.com/office/drawing/2014/main" id="{47E85A32-425B-C54F-8A36-566FF16BC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067" y="1808922"/>
            <a:ext cx="3260598" cy="2608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red-sox-baseball.png" descr="red-sox-baseball.png">
            <a:extLst>
              <a:ext uri="{FF2B5EF4-FFF2-40B4-BE49-F238E27FC236}">
                <a16:creationId xmlns:a16="http://schemas.microsoft.com/office/drawing/2014/main" id="{5F6DD2BC-7DD8-194A-853A-455505C8B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14" y="1639956"/>
            <a:ext cx="3120719" cy="2939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AA24C0-1E8D-3046-9546-9DD9EB0F3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6360" y="4579673"/>
            <a:ext cx="3166012" cy="211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03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E14338-9D7F-C642-BB53-D45404C91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19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F8CB05-D59E-CF48-8C83-9BF69593E0F0}"/>
              </a:ext>
            </a:extLst>
          </p:cNvPr>
          <p:cNvSpPr txBox="1"/>
          <p:nvPr/>
        </p:nvSpPr>
        <p:spPr>
          <a:xfrm>
            <a:off x="2507973" y="2887983"/>
            <a:ext cx="7096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mic Sans MS" panose="030F0902030302020204" pitchFamily="66" charset="0"/>
              </a:rPr>
              <a:t>Questions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55970-93C5-2B43-9838-97B01A7509B9}"/>
              </a:ext>
            </a:extLst>
          </p:cNvPr>
          <p:cNvSpPr txBox="1"/>
          <p:nvPr/>
        </p:nvSpPr>
        <p:spPr>
          <a:xfrm>
            <a:off x="758685" y="1351061"/>
            <a:ext cx="10595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902030302020204" pitchFamily="66" charset="0"/>
              </a:rPr>
              <a:t>Thanks, and once more, welcome to BU Physics !</a:t>
            </a:r>
          </a:p>
        </p:txBody>
      </p:sp>
    </p:spTree>
    <p:extLst>
      <p:ext uri="{BB962C8B-B14F-4D97-AF65-F5344CB8AC3E}">
        <p14:creationId xmlns:p14="http://schemas.microsoft.com/office/powerpoint/2010/main" val="1686986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2A227AB9-F76C-1D4F-B722-74E74667E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35" y="517803"/>
            <a:ext cx="10449697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Osaka" panose="020B0600000000000000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n-US" altLang="en-US" dirty="0">
              <a:latin typeface="Comic Sans MS" panose="030F0902030302020204" pitchFamily="66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n-US" altLang="en-US" sz="2000" dirty="0">
              <a:latin typeface="Comic Sans MS" panose="030F0902030302020204" pitchFamily="66" charset="0"/>
            </a:endParaRPr>
          </a:p>
          <a:p>
            <a:pPr marL="342900" indent="-34290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Read the graduate brochure on the web at</a:t>
            </a:r>
          </a:p>
          <a:p>
            <a:pPr lvl="1">
              <a:spcBef>
                <a:spcPct val="0"/>
              </a:spcBef>
              <a:buClrTx/>
              <a:buNone/>
              <a:defRPr/>
            </a:pPr>
            <a:r>
              <a:rPr lang="en-US" altLang="en-US" dirty="0">
                <a:latin typeface="Comic Sans MS" panose="030F0902030302020204" pitchFamily="66" charset="0"/>
                <a:hlinkClick r:id="rId2"/>
              </a:rPr>
              <a:t>https://</a:t>
            </a:r>
            <a:r>
              <a:rPr lang="en-US" altLang="en-US" sz="1600" dirty="0">
                <a:latin typeface="Comic Sans MS" panose="030F0902030302020204" pitchFamily="66" charset="0"/>
                <a:hlinkClick r:id="rId2"/>
              </a:rPr>
              <a:t>www.bu.edu/physics/files/2021/10/Boston_University_Physics_Graduate_Brochure.pdf</a:t>
            </a:r>
            <a:endParaRPr lang="en-US" altLang="en-US" dirty="0">
              <a:latin typeface="Comic Sans MS" panose="030F0902030302020204" pitchFamily="66" charset="0"/>
            </a:endParaRPr>
          </a:p>
          <a:p>
            <a:pPr marL="342900" indent="-34290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Read research webpages and contact faculty members directly.  Senior graduate students are also a good source of info</a:t>
            </a:r>
            <a:r>
              <a:rPr lang="en-US" altLang="en-US" sz="2000" dirty="0">
                <a:latin typeface="Comic Sans MS" panose="030F0902030302020204" pitchFamily="66" charset="0"/>
              </a:rPr>
              <a:t>.</a:t>
            </a:r>
          </a:p>
          <a:p>
            <a:pPr marL="342900" indent="-34290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Physics colloquia – </a:t>
            </a:r>
            <a:r>
              <a:rPr lang="en-US" altLang="en-US" sz="1800" dirty="0">
                <a:solidFill>
                  <a:srgbClr val="C00000"/>
                </a:solidFill>
                <a:latin typeface="Comic Sans MS" panose="030F0902030302020204" pitchFamily="66" charset="0"/>
              </a:rPr>
              <a:t>Attendance is compulsory for all graduate students</a:t>
            </a: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Departmental seminars – attend seminars in fields of interest</a:t>
            </a: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Boston Area Physics calendar (BAPC) – combined calendar of Physics talks at local universities. </a:t>
            </a:r>
            <a:r>
              <a:rPr lang="en-US" altLang="en-US" sz="1800" dirty="0">
                <a:latin typeface="Comic Sans MS" panose="030F0902030302020204" pitchFamily="66" charset="0"/>
                <a:hlinkClick r:id="rId3"/>
              </a:rPr>
              <a:t>http://cosmos.phy.tufts.edu/bapc.html</a:t>
            </a:r>
            <a:endParaRPr lang="en-US" altLang="en-US" sz="1800" dirty="0">
              <a:latin typeface="Comic Sans MS" panose="030F0902030302020204" pitchFamily="66" charset="0"/>
            </a:endParaRP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Student seminars – organized by students</a:t>
            </a:r>
            <a:endParaRPr lang="en-US" altLang="en-US" dirty="0">
              <a:latin typeface="Comic Sans MS" panose="030F0902030302020204" pitchFamily="66" charset="0"/>
            </a:endParaRP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Science &amp; Engineering Library, 38 </a:t>
            </a:r>
            <a:r>
              <a:rPr lang="en-US" altLang="en-US" sz="1800" dirty="0" err="1">
                <a:latin typeface="Comic Sans MS" panose="030F0902030302020204" pitchFamily="66" charset="0"/>
              </a:rPr>
              <a:t>Cummington</a:t>
            </a:r>
            <a:r>
              <a:rPr lang="en-US" altLang="en-US" sz="1800" dirty="0">
                <a:latin typeface="Comic Sans MS" panose="030F0902030302020204" pitchFamily="66" charset="0"/>
              </a:rPr>
              <a:t> Mall</a:t>
            </a: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 err="1">
                <a:latin typeface="Comic Sans MS" panose="030F0902030302020204" pitchFamily="66" charset="0"/>
              </a:rPr>
              <a:t>Mugar</a:t>
            </a:r>
            <a:r>
              <a:rPr lang="en-US" altLang="en-US" sz="1800" dirty="0">
                <a:latin typeface="Comic Sans MS" panose="030F0902030302020204" pitchFamily="66" charset="0"/>
              </a:rPr>
              <a:t> (University) Library has access to many other libraries and digital resources </a:t>
            </a:r>
            <a:r>
              <a:rPr lang="en-US" altLang="en-US" sz="1800" dirty="0">
                <a:latin typeface="Comic Sans MS" panose="030F0902030302020204" pitchFamily="66" charset="0"/>
                <a:hlinkClick r:id="rId4"/>
              </a:rPr>
              <a:t>http://www.bu.edu/library/</a:t>
            </a:r>
            <a:endParaRPr lang="en-US" altLang="en-US" sz="1800" dirty="0">
              <a:latin typeface="Comic Sans MS" panose="030F0902030302020204" pitchFamily="66" charset="0"/>
            </a:endParaRP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Preprint archive </a:t>
            </a:r>
            <a:r>
              <a:rPr lang="en-US" altLang="en-US" sz="1800" dirty="0" err="1">
                <a:latin typeface="Comic Sans MS" panose="030F0902030302020204" pitchFamily="66" charset="0"/>
              </a:rPr>
              <a:t>arxiv.org</a:t>
            </a:r>
            <a:r>
              <a:rPr lang="en-US" altLang="en-US" sz="1800" dirty="0">
                <a:latin typeface="Comic Sans MS" panose="030F0902030302020204" pitchFamily="66" charset="0"/>
              </a:rPr>
              <a:t>  </a:t>
            </a:r>
            <a:r>
              <a:rPr lang="en-US" altLang="en-US" sz="1800" dirty="0">
                <a:latin typeface="Comic Sans MS" panose="030F0902030302020204" pitchFamily="66" charset="0"/>
                <a:hlinkClick r:id="rId5"/>
              </a:rPr>
              <a:t>https://www.library.cornell.edu/arxiv</a:t>
            </a:r>
            <a:endParaRPr lang="en-US" altLang="en-US" sz="1800" dirty="0">
              <a:latin typeface="Comic Sans MS" panose="030F0902030302020204" pitchFamily="66" charset="0"/>
            </a:endParaRP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Graduate Student Council, Women in Physics, other interest groups</a:t>
            </a: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latin typeface="Comic Sans MS" panose="030F0902030302020204" pitchFamily="66" charset="0"/>
              </a:rPr>
              <a:t>Join the American Physical Society as a student member (free </a:t>
            </a:r>
            <a:r>
              <a:rPr lang="en-US" altLang="en-US" sz="1800" i="1" dirty="0">
                <a:latin typeface="Comic Sans MS" panose="030F0902030302020204" pitchFamily="66" charset="0"/>
              </a:rPr>
              <a:t>Physics Today </a:t>
            </a:r>
            <a:r>
              <a:rPr lang="en-US" altLang="en-US" sz="1800" dirty="0">
                <a:latin typeface="Comic Sans MS" panose="030F0902030302020204" pitchFamily="66" charset="0"/>
              </a:rPr>
              <a:t>and meeting registration discount) </a:t>
            </a:r>
            <a:r>
              <a:rPr lang="en-US" altLang="en-US" sz="1800" dirty="0">
                <a:latin typeface="Comic Sans MS" panose="030F0902030302020204" pitchFamily="66" charset="0"/>
                <a:hlinkClick r:id="rId6"/>
              </a:rPr>
              <a:t>http://www.aps.org/membership/student.cfm</a:t>
            </a:r>
            <a:endParaRPr lang="en-US" altLang="en-US" sz="1800" dirty="0">
              <a:latin typeface="Comic Sans MS" panose="030F0902030302020204" pitchFamily="66" charset="0"/>
            </a:endParaRP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dirty="0">
              <a:latin typeface="Comic Sans MS" panose="030F0902030302020204" pitchFamily="66" charset="0"/>
            </a:endParaRPr>
          </a:p>
          <a:p>
            <a:pPr marL="285750" indent="-2857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dirty="0">
              <a:latin typeface="Comic Sans MS" panose="030F0902030302020204" pitchFamily="66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3DE871-3CD5-054C-9A55-5779C27E2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48D59D-695E-4F43-A4DE-564719BAEFAF}"/>
              </a:ext>
            </a:extLst>
          </p:cNvPr>
          <p:cNvSpPr txBox="1"/>
          <p:nvPr/>
        </p:nvSpPr>
        <p:spPr>
          <a:xfrm>
            <a:off x="2110900" y="256193"/>
            <a:ext cx="7026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The many resources available to you</a:t>
            </a:r>
          </a:p>
        </p:txBody>
      </p:sp>
    </p:spTree>
    <p:extLst>
      <p:ext uri="{BB962C8B-B14F-4D97-AF65-F5344CB8AC3E}">
        <p14:creationId xmlns:p14="http://schemas.microsoft.com/office/powerpoint/2010/main" val="2229658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D2527AB9-88B1-BD4D-ABBB-3BA2B5DD3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461" y="837164"/>
            <a:ext cx="8577470" cy="5334000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300" dirty="0">
                <a:latin typeface="Comic Sans MS" panose="030F0902030302020204" pitchFamily="66" charset="0"/>
                <a:cs typeface="Arial" panose="020B0604020202020204" pitchFamily="34" charset="0"/>
              </a:rPr>
              <a:t>                 </a:t>
            </a:r>
            <a:r>
              <a:rPr lang="en-US" altLang="ja-JP" sz="3300" dirty="0">
                <a:latin typeface="Comic Sans MS" panose="030F0902030302020204" pitchFamily="66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Details on web; </a:t>
            </a: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  <a:hlinkClick r:id="rId2"/>
              </a:rPr>
              <a:t>https://edit.bu.edu/files/1/Fall-2020-Physics-PhD-Requirements-FINAL</a:t>
            </a: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ja-JP" sz="32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ja-JP" sz="3200" dirty="0">
                <a:solidFill>
                  <a:srgbClr val="C00000"/>
                </a:solidFill>
                <a:latin typeface="Comic Sans MS" panose="030F0902030302020204" pitchFamily="66" charset="0"/>
                <a:cs typeface="Arial" panose="020B0604020202020204" pitchFamily="34" charset="0"/>
              </a:rPr>
              <a:t>No written qualifying/comprehensive examination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ja-JP" sz="3200" dirty="0">
              <a:solidFill>
                <a:srgbClr val="C00000"/>
              </a:solidFill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Initial Sequence of Five Courses with average B or better and no grade lower than B- serves as exam: PY501 (Mathematical Physics), PY511/512 (Quantum Mechanics I and II),      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   PY521 (Electromagnetic Theory), PY541 (Statistical Mechanics) </a:t>
            </a:r>
          </a:p>
          <a:p>
            <a:pPr>
              <a:spcBef>
                <a:spcPct val="0"/>
              </a:spcBef>
              <a:defRPr/>
            </a:pPr>
            <a:endParaRPr lang="en-US" altLang="ja-JP" sz="32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PY 961 “Scholarly Methods in Physics” taken in first year (1 credit)</a:t>
            </a:r>
          </a:p>
          <a:p>
            <a:pPr>
              <a:spcBef>
                <a:spcPct val="0"/>
              </a:spcBef>
              <a:defRPr/>
            </a:pPr>
            <a:endParaRPr lang="en-US" altLang="ja-JP" sz="32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Advanced Lab (PY581 or waiver)</a:t>
            </a:r>
          </a:p>
          <a:p>
            <a:pPr>
              <a:spcBef>
                <a:spcPct val="0"/>
              </a:spcBef>
              <a:defRPr/>
            </a:pPr>
            <a:endParaRPr lang="en-US" altLang="ja-JP" sz="32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Total of 16 courses, at least 10 lecture courses from 500-800 levels (including initial sequence) no more than 6 non-lecture courses </a:t>
            </a:r>
          </a:p>
          <a:p>
            <a:pPr>
              <a:spcBef>
                <a:spcPct val="0"/>
              </a:spcBef>
              <a:defRPr/>
            </a:pPr>
            <a:endParaRPr lang="en-US" altLang="ja-JP" sz="32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ja-JP" sz="3200" dirty="0">
                <a:latin typeface="Comic Sans MS" panose="030F0902030302020204" pitchFamily="66" charset="0"/>
                <a:cs typeface="Arial" panose="020B0604020202020204" pitchFamily="34" charset="0"/>
              </a:rPr>
              <a:t>Successful PhD thesis research project</a:t>
            </a:r>
          </a:p>
          <a:p>
            <a:pPr>
              <a:spcBef>
                <a:spcPct val="0"/>
              </a:spcBef>
              <a:defRPr/>
            </a:pPr>
            <a:endParaRPr lang="en-US" altLang="ja-JP" sz="3100" dirty="0">
              <a:solidFill>
                <a:srgbClr val="C00000"/>
              </a:solidFill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en-US" altLang="ja-JP" sz="20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2000" dirty="0">
              <a:latin typeface="Comic Sans MS" panose="030F0902030302020204" pitchFamily="66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7BA9C6-947B-3843-8129-5AEE57C3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75537-C4AF-5748-96CC-D7AF0A4A3D96}" type="slidenum">
              <a:rPr lang="en-US" smtClean="0"/>
              <a:t>21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B055C-5F14-664A-9FDE-60A13D9F1873}"/>
              </a:ext>
            </a:extLst>
          </p:cNvPr>
          <p:cNvSpPr txBox="1"/>
          <p:nvPr/>
        </p:nvSpPr>
        <p:spPr>
          <a:xfrm>
            <a:off x="1958009" y="499129"/>
            <a:ext cx="9809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omic Sans MS" panose="030F0902030302020204" pitchFamily="66" charset="0"/>
              </a:rPr>
              <a:t>Academics: Brief Overview of PhD requirements</a:t>
            </a:r>
          </a:p>
        </p:txBody>
      </p:sp>
    </p:spTree>
    <p:extLst>
      <p:ext uri="{BB962C8B-B14F-4D97-AF65-F5344CB8AC3E}">
        <p14:creationId xmlns:p14="http://schemas.microsoft.com/office/powerpoint/2010/main" val="166549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2696</TotalTime>
  <Words>966</Words>
  <Application>Microsoft Macintosh PowerPoint</Application>
  <PresentationFormat>Widescreen</PresentationFormat>
  <Paragraphs>148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Outline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K. Campbell</dc:creator>
  <cp:lastModifiedBy>Campbell, David</cp:lastModifiedBy>
  <cp:revision>83</cp:revision>
  <cp:lastPrinted>2019-03-21T20:44:44Z</cp:lastPrinted>
  <dcterms:created xsi:type="dcterms:W3CDTF">2019-03-20T17:07:37Z</dcterms:created>
  <dcterms:modified xsi:type="dcterms:W3CDTF">2022-03-24T00:48:07Z</dcterms:modified>
</cp:coreProperties>
</file>