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8"/>
  </p:notesMasterIdLst>
  <p:sldIdLst>
    <p:sldId id="256" r:id="rId2"/>
    <p:sldId id="257" r:id="rId3"/>
    <p:sldId id="310" r:id="rId4"/>
    <p:sldId id="308" r:id="rId5"/>
    <p:sldId id="311" r:id="rId6"/>
    <p:sldId id="30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" charset="0"/>
        <a:ea typeface="MS PGothic" pitchFamily="34" charset="-128"/>
        <a:cs typeface="+mn-cs"/>
        <a:sym typeface="Time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96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BA1D0B4C-520E-4301-8BA3-8CA01CC7174C}" type="datetimeFigureOut">
              <a:rPr lang="en-US"/>
              <a:pPr>
                <a:defRPr/>
              </a:pPr>
              <a:t>6/17/15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sym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  <a:sym typeface="Times" pitchFamily="1" charset="0"/>
              </a:defRPr>
            </a:lvl1pPr>
          </a:lstStyle>
          <a:p>
            <a:pPr>
              <a:defRPr/>
            </a:pPr>
            <a:fld id="{E37993A1-0224-413E-BE9D-8E64E79F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45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4481C91-7384-4C54-A14A-9FE81A57E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3532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20F11C-BF72-4F1F-B6AA-404E9D7B0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1698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BBA0BC-12C2-4741-9F3E-9EA4A42FB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9333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826E46-CA5C-4DED-A314-55B4BFA0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5763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DA4F75F-3A0D-4190-9A7F-BFEFBB62A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7758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C491FB-D6ED-4334-96B5-E49091E78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7875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188CB02-83C2-4954-967E-4BFC65088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961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0A928D7-5BC9-4A6F-BADB-665F3ED11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7545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C6C343-77CE-455C-925D-B0D934C81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88019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463F9EA-413B-48C4-BDB1-4DC732AF6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6780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6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4423C3B-C375-4A13-BA83-44AB21AC8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0963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/>
          </p:cNvSpPr>
          <p:nvPr/>
        </p:nvSpPr>
        <p:spPr bwMode="auto">
          <a:xfrm>
            <a:off x="0" y="0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 Photonics Center NSF REU INM – June 9, 2015				</a:t>
            </a:r>
            <a:r>
              <a:rPr lang="en-US" sz="1600" baseline="0" dirty="0" smtClean="0">
                <a:solidFill>
                  <a:srgbClr val="D9D9D9"/>
                </a:solidFill>
                <a:latin typeface="Arial" pitchFamily="34" charset="0"/>
              </a:rPr>
              <a:t>       </a:t>
            </a:r>
            <a:r>
              <a:rPr lang="en-US" sz="1600" dirty="0" smtClean="0">
                <a:solidFill>
                  <a:srgbClr val="D9D9D9"/>
                </a:solidFill>
                <a:latin typeface="Arial" pitchFamily="34" charset="0"/>
              </a:rPr>
              <a:t>EEC‐1461152</a:t>
            </a:r>
            <a:r>
              <a:rPr lang="en-US" sz="1400" baseline="0" dirty="0" smtClean="0">
                <a:solidFill>
                  <a:srgbClr val="D9D9D9"/>
                </a:solidFill>
                <a:latin typeface="Arial" pitchFamily="34" charset="0"/>
              </a:rPr>
              <a:t>	</a:t>
            </a:r>
            <a:endParaRPr lang="en-US" sz="1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charset="0"/>
              </a:rPr>
              <a:t>Second level</a:t>
            </a:r>
          </a:p>
          <a:p>
            <a:pPr lvl="2"/>
            <a:r>
              <a:rPr lang="en-US" dirty="0">
                <a:sym typeface="Arial" charset="0"/>
              </a:rPr>
              <a:t>Third level</a:t>
            </a:r>
          </a:p>
          <a:p>
            <a:pPr lvl="3"/>
            <a:r>
              <a:rPr lang="en-US" dirty="0">
                <a:sym typeface="Arial" charset="0"/>
              </a:rPr>
              <a:t>Fourth level</a:t>
            </a:r>
          </a:p>
          <a:p>
            <a:pPr lvl="4"/>
            <a:r>
              <a:rPr lang="en-US" dirty="0">
                <a:sym typeface="Arial" charset="0"/>
              </a:rPr>
              <a:t>Fifth level</a:t>
            </a:r>
          </a:p>
        </p:txBody>
      </p:sp>
      <p:sp>
        <p:nvSpPr>
          <p:cNvPr id="12294" name="Text Box 6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51600"/>
            <a:ext cx="31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pitchFamily="1" charset="0"/>
                <a:ea typeface="MS PGothic" pitchFamily="34" charset="-128"/>
                <a:sym typeface="Times" pitchFamily="1" charset="0"/>
              </a:defRPr>
            </a:lvl9pPr>
          </a:lstStyle>
          <a:p>
            <a:pPr>
              <a:defRPr/>
            </a:pPr>
            <a:fld id="{54B20CAE-863D-4589-BFD0-8284A4FD2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 descr="Phonotics_ResearchExper_186B_out.eps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19800"/>
            <a:ext cx="4749800" cy="609600"/>
          </a:xfrm>
          <a:prstGeom prst="rect">
            <a:avLst/>
          </a:prstGeom>
        </p:spPr>
      </p:pic>
      <p:pic>
        <p:nvPicPr>
          <p:cNvPr id="3" name="Picture 2" descr="nsf_logo_transparen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791200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itchFamily="34" charset="-128"/>
          <a:cs typeface="+mj-cs"/>
          <a:sym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  <a:sym typeface="Arial" pitchFamily="34" charset="0"/>
        </a:defRPr>
      </a:lvl1pPr>
      <a:lvl2pPr marL="681038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2pPr>
      <a:lvl3pPr marL="1081088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3pPr>
      <a:lvl4pPr marL="15382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4pPr>
      <a:lvl5pPr marL="19954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MS PGothic" pitchFamily="34" charset="-128"/>
          <a:sym typeface="Arial" pitchFamily="34" charset="0"/>
        </a:defRPr>
      </a:lvl5pPr>
      <a:lvl6pPr marL="2452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6pPr>
      <a:lvl7pPr marL="2909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7pPr>
      <a:lvl8pPr marL="3367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8pPr>
      <a:lvl9pPr marL="3824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/>
          </p:cNvSpPr>
          <p:nvPr/>
        </p:nvSpPr>
        <p:spPr bwMode="auto">
          <a:xfrm>
            <a:off x="0" y="-76200"/>
            <a:ext cx="9144000" cy="571500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749300"/>
            <a:ext cx="7772400" cy="26797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4000" dirty="0" smtClean="0">
                <a:solidFill>
                  <a:schemeClr val="accent3">
                    <a:lumMod val="85000"/>
                  </a:schemeClr>
                </a:solidFill>
                <a:ea typeface="ＭＳ Ｐゴシック" charset="0"/>
                <a:sym typeface="Arial" charset="0"/>
              </a:rPr>
              <a:t>Boston University Photonics Center National Science Foundation Research Experiences for Undergraduates Site in Integrated Nanomanufacturing</a:t>
            </a:r>
            <a:endParaRPr lang="en-US" sz="4000" dirty="0">
              <a:solidFill>
                <a:schemeClr val="accent3">
                  <a:lumMod val="85000"/>
                </a:schemeClr>
              </a:solidFill>
              <a:ea typeface="ＭＳ Ｐゴシック" charset="0"/>
              <a:sym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762000" y="4495800"/>
            <a:ext cx="76097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Co-Directors: Prof.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Xin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Zhang and Prof. Helen Fawcett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Faculty Mentor: Prof. Tom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Bifano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 rIns="81279"/>
          <a:lstStyle/>
          <a:p>
            <a:pPr marL="39688" eaLnBrk="1" hangingPunct="1">
              <a:defRPr/>
            </a:pPr>
            <a:r>
              <a:rPr lang="en-US" sz="3200" dirty="0" smtClean="0">
                <a:ea typeface="ＭＳ Ｐゴシック" charset="0"/>
                <a:sym typeface="Arial" charset="0"/>
              </a:rPr>
              <a:t>Introduction of Laboratory</a:t>
            </a:r>
            <a:endParaRPr lang="en-US" sz="3200" dirty="0">
              <a:ea typeface="ＭＳ Ｐゴシック" charset="0"/>
              <a:sym typeface="Arial" charset="0"/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924800" cy="3733800"/>
          </a:xfrm>
        </p:spPr>
        <p:txBody>
          <a:bodyPr rIns="81279"/>
          <a:lstStyle/>
          <a:p>
            <a:pPr eaLnBrk="1" hangingPunct="1">
              <a:defRPr/>
            </a:pPr>
            <a:r>
              <a:rPr lang="en-US" altLang="ja-JP" sz="2400" dirty="0" smtClean="0"/>
              <a:t>Precision Engineering Research Lab:</a:t>
            </a:r>
          </a:p>
          <a:p>
            <a:pPr eaLnBrk="1" hangingPunct="1">
              <a:defRPr/>
            </a:pPr>
            <a:endParaRPr lang="en-US" altLang="ja-JP" sz="2400" dirty="0"/>
          </a:p>
          <a:p>
            <a:pPr eaLnBrk="1" hangingPunct="1">
              <a:defRPr/>
            </a:pPr>
            <a:r>
              <a:rPr lang="en-US" altLang="ja-JP" sz="2400" dirty="0" smtClean="0"/>
              <a:t>We use deformable mirrors to improve optical imaging systems such as microscopes and telescopes, and we build optical instruments.</a:t>
            </a: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" charset="0"/>
                <a:ea typeface="MS PGothic" pitchFamily="34" charset="-128"/>
                <a:sym typeface="Times" charset="0"/>
              </a:defRPr>
            </a:lvl9pPr>
          </a:lstStyle>
          <a:p>
            <a:pPr eaLnBrk="1" hangingPunct="1"/>
            <a:fld id="{E148AD5E-332C-441F-9077-C914BD84023E}" type="slidenum">
              <a:rPr lang="en-US" sz="1400" smtClean="0">
                <a:solidFill>
                  <a:schemeClr val="tx1"/>
                </a:solidFill>
                <a:latin typeface="Arial" pitchFamily="34" charset="0"/>
                <a:sym typeface="Arial" pitchFamily="34" charset="0"/>
              </a:rPr>
              <a:pPr eaLnBrk="1" hangingPunct="1"/>
              <a:t>2</a:t>
            </a:fld>
            <a:endParaRPr lang="en-US" sz="1400" smtClean="0">
              <a:solidFill>
                <a:schemeClr val="tx1"/>
              </a:solidFill>
              <a:latin typeface="Arial" pitchFamily="34" charset="0"/>
              <a:sym typeface="Arial" pitchFamily="34" charset="0"/>
            </a:endParaRPr>
          </a:p>
        </p:txBody>
      </p:sp>
      <p:pic>
        <p:nvPicPr>
          <p:cNvPr id="2" name="Picture 1" descr="icon1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733800"/>
            <a:ext cx="2209800" cy="22098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4114800" cy="206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Lab Members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534400" cy="3733800"/>
          </a:xfrm>
        </p:spPr>
        <p:txBody>
          <a:bodyPr/>
          <a:lstStyle/>
          <a:p>
            <a:r>
              <a:rPr lang="en-US" sz="1800" dirty="0" smtClean="0"/>
              <a:t>Thomas Bifano, Professor of ME, Director, BU Photonics Center</a:t>
            </a:r>
          </a:p>
          <a:p>
            <a:r>
              <a:rPr lang="en-US" sz="1800" dirty="0" smtClean="0"/>
              <a:t>Chris Stockbridge</a:t>
            </a:r>
            <a:r>
              <a:rPr lang="en-US" sz="1800" dirty="0"/>
              <a:t> </a:t>
            </a:r>
            <a:r>
              <a:rPr lang="en-US" sz="1800" dirty="0" smtClean="0"/>
              <a:t>(doctoral student, ME)</a:t>
            </a:r>
          </a:p>
          <a:p>
            <a:r>
              <a:rPr lang="en-US" sz="1800" dirty="0" err="1" smtClean="0"/>
              <a:t>Hari</a:t>
            </a:r>
            <a:r>
              <a:rPr lang="en-US" sz="1800" dirty="0" smtClean="0"/>
              <a:t> </a:t>
            </a:r>
            <a:r>
              <a:rPr lang="en-US" sz="1800" dirty="0" err="1" smtClean="0"/>
              <a:t>Paudel</a:t>
            </a:r>
            <a:r>
              <a:rPr lang="en-US" sz="1800" dirty="0" smtClean="0"/>
              <a:t> (doctoral student, ECE)</a:t>
            </a:r>
          </a:p>
          <a:p>
            <a:r>
              <a:rPr lang="en-US" sz="1800" dirty="0" smtClean="0"/>
              <a:t>Will </a:t>
            </a:r>
            <a:r>
              <a:rPr lang="en-US" sz="1800" dirty="0" err="1" smtClean="0"/>
              <a:t>Shain</a:t>
            </a:r>
            <a:r>
              <a:rPr lang="en-US" sz="1800" dirty="0" smtClean="0"/>
              <a:t> (doctoral student, Physics)</a:t>
            </a:r>
          </a:p>
          <a:p>
            <a:r>
              <a:rPr lang="en-US" sz="1800" dirty="0" smtClean="0"/>
              <a:t>Devin Beaulieu (masters student, ME)</a:t>
            </a:r>
          </a:p>
          <a:p>
            <a:r>
              <a:rPr lang="en-US" sz="1800" dirty="0" smtClean="0"/>
              <a:t>Sarah </a:t>
            </a:r>
            <a:r>
              <a:rPr lang="en-US" sz="1800" dirty="0" err="1" smtClean="0"/>
              <a:t>Taoudi</a:t>
            </a:r>
            <a:r>
              <a:rPr lang="en-US" sz="1800" dirty="0" smtClean="0"/>
              <a:t> (masters exchange student, optics, France)</a:t>
            </a:r>
          </a:p>
          <a:p>
            <a:r>
              <a:rPr lang="en-US" sz="1800" dirty="0"/>
              <a:t>Jesus </a:t>
            </a:r>
            <a:r>
              <a:rPr lang="en-US" sz="1800" dirty="0" smtClean="0"/>
              <a:t>Ramos (REU undergraduate intern, EE, Univ. Puerto </a:t>
            </a:r>
            <a:r>
              <a:rPr lang="en-US" sz="1800" dirty="0"/>
              <a:t>Rico </a:t>
            </a:r>
            <a:r>
              <a:rPr lang="en-US" sz="1800" dirty="0" smtClean="0"/>
              <a:t>Mayaguez) </a:t>
            </a:r>
          </a:p>
          <a:p>
            <a:r>
              <a:rPr lang="en-US" sz="1800" dirty="0"/>
              <a:t>George </a:t>
            </a:r>
            <a:r>
              <a:rPr lang="en-US" sz="1800" dirty="0" err="1" smtClean="0"/>
              <a:t>DeGregorio</a:t>
            </a:r>
            <a:r>
              <a:rPr lang="en-US" sz="1800" dirty="0" smtClean="0"/>
              <a:t> (RET teacher intern, Biology, </a:t>
            </a:r>
            <a:r>
              <a:rPr lang="en-US" sz="1800" dirty="0"/>
              <a:t>East Boston High </a:t>
            </a:r>
            <a:r>
              <a:rPr lang="en-US" sz="1800" dirty="0" smtClean="0"/>
              <a:t>School)</a:t>
            </a:r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86384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REU Project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marL="39688" indent="0">
              <a:buNone/>
            </a:pPr>
            <a:r>
              <a:rPr lang="en-US" sz="2400" dirty="0" smtClean="0"/>
              <a:t>Build, with Sarah </a:t>
            </a:r>
            <a:r>
              <a:rPr lang="en-US" sz="2400" dirty="0" err="1" smtClean="0"/>
              <a:t>Taoudi</a:t>
            </a:r>
            <a:r>
              <a:rPr lang="en-US" sz="2400" dirty="0" smtClean="0"/>
              <a:t>, a partitioned aperture wavefront (PAW) reflective optical surface mapping instrument that will be able to measure topography at high speed on any continuous surface with nanometer-scale precision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5" descr="Screen Shot 2015-06-05 at 3.5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505200"/>
            <a:ext cx="2522959" cy="2247900"/>
          </a:xfrm>
          <a:prstGeom prst="rect">
            <a:avLst/>
          </a:prstGeom>
        </p:spPr>
      </p:pic>
      <p:pic>
        <p:nvPicPr>
          <p:cNvPr id="7" name="Picture 6" descr="Screen Shot 2015-06-05 at 3.53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76600"/>
            <a:ext cx="4343400" cy="247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15171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REU project integrates with lab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33800"/>
          </a:xfrm>
        </p:spPr>
        <p:txBody>
          <a:bodyPr/>
          <a:lstStyle/>
          <a:p>
            <a:r>
              <a:rPr lang="en-US" sz="2400" dirty="0" smtClean="0"/>
              <a:t>Along with colleagues in the Mertz lab, we have recently demonstrated an improved way to compensate aberrations in biological microscopes. The </a:t>
            </a:r>
            <a:r>
              <a:rPr lang="en-US" sz="2400" dirty="0" err="1" smtClean="0"/>
              <a:t>transmissive</a:t>
            </a:r>
            <a:r>
              <a:rPr lang="en-US" sz="2400" dirty="0" smtClean="0"/>
              <a:t> PAW sensor is a key enabler for us because it allows us to measure wavefront shape. Our industry partner (Thorlabs) would like to see a reflective version of PAW, as a possible commercial product. This will be that prototype.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3293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Day to Day expectations for lab work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962400"/>
          </a:xfrm>
        </p:spPr>
        <p:txBody>
          <a:bodyPr/>
          <a:lstStyle/>
          <a:p>
            <a:r>
              <a:rPr lang="en-US" sz="2200" dirty="0" smtClean="0"/>
              <a:t>We work from about 8:30AM - 4:30PM</a:t>
            </a:r>
          </a:p>
          <a:p>
            <a:r>
              <a:rPr lang="en-US" sz="2200" dirty="0" smtClean="0"/>
              <a:t>Lasers in the lab are potentially dangerous. Follow all instructions and be careful around all light sources.</a:t>
            </a:r>
          </a:p>
          <a:p>
            <a:r>
              <a:rPr lang="en-US" sz="2200" dirty="0" smtClean="0"/>
              <a:t>We value cooperation and mutual support.</a:t>
            </a:r>
          </a:p>
          <a:p>
            <a:r>
              <a:rPr lang="en-US" sz="2200" dirty="0" smtClean="0"/>
              <a:t>Dr. Bifano is frequently away, so collaboration with grad students is essential.</a:t>
            </a:r>
          </a:p>
          <a:p>
            <a:r>
              <a:rPr lang="en-US" sz="2200" dirty="0" smtClean="0"/>
              <a:t>We have large group meetings on Friday </a:t>
            </a:r>
            <a:r>
              <a:rPr lang="en-US" sz="2200" smtClean="0"/>
              <a:t>at 11AM.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20F11C-BF72-4F1F-B6AA-404E9D7B0A5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67848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5_Title &amp; Bullets">
  <a:themeElements>
    <a:clrScheme name="4_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Title &amp;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" charset="0"/>
            <a:sym typeface="Times" charset="0"/>
          </a:defRPr>
        </a:defPPr>
      </a:lstStyle>
    </a:lnDef>
  </a:objectDefaults>
  <a:extraClrSchemeLst>
    <a:extraClrScheme>
      <a:clrScheme name="4_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Pages>0</Pages>
  <Words>342</Words>
  <Characters>0</Characters>
  <Application>Microsoft Macintosh PowerPoint</Application>
  <PresentationFormat>On-screen Show (4:3)</PresentationFormat>
  <Lines>0</Lines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5_Title &amp; Bullets</vt:lpstr>
      <vt:lpstr>Boston University Photonics Center National Science Foundation Research Experiences for Undergraduates Site in Integrated Nanomanufacturing</vt:lpstr>
      <vt:lpstr>Introduction of Laboratory</vt:lpstr>
      <vt:lpstr>Lab Members</vt:lpstr>
      <vt:lpstr>REU Project Description</vt:lpstr>
      <vt:lpstr>How the REU project integrates with lab research</vt:lpstr>
      <vt:lpstr>Day to Day expectations for lab work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emily biehl</cp:lastModifiedBy>
  <cp:revision>86</cp:revision>
  <cp:lastPrinted>2013-06-03T18:06:05Z</cp:lastPrinted>
  <dcterms:modified xsi:type="dcterms:W3CDTF">2015-06-17T17:18:52Z</dcterms:modified>
</cp:coreProperties>
</file>