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21"/>
  </p:notesMasterIdLst>
  <p:sldIdLst>
    <p:sldId id="256" r:id="rId2"/>
    <p:sldId id="257" r:id="rId3"/>
    <p:sldId id="316" r:id="rId4"/>
    <p:sldId id="317" r:id="rId5"/>
    <p:sldId id="318" r:id="rId6"/>
    <p:sldId id="319" r:id="rId7"/>
    <p:sldId id="320" r:id="rId8"/>
    <p:sldId id="325" r:id="rId9"/>
    <p:sldId id="333" r:id="rId10"/>
    <p:sldId id="335" r:id="rId11"/>
    <p:sldId id="331" r:id="rId12"/>
    <p:sldId id="332" r:id="rId13"/>
    <p:sldId id="326" r:id="rId14"/>
    <p:sldId id="327" r:id="rId15"/>
    <p:sldId id="337" r:id="rId16"/>
    <p:sldId id="340" r:id="rId17"/>
    <p:sldId id="341" r:id="rId18"/>
    <p:sldId id="339" r:id="rId19"/>
    <p:sldId id="31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96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BA1D0B4C-520E-4301-8BA3-8CA01CC7174C}" type="datetimeFigureOut">
              <a:rPr lang="en-US"/>
              <a:pPr>
                <a:defRPr/>
              </a:pPr>
              <a:t>6/18/15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E37993A1-0224-413E-BE9D-8E64E79F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45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993A1-0224-413E-BE9D-8E64E79F2FA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4481C91-7384-4C54-A14A-9FE81A57E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3532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20F11C-BF72-4F1F-B6AA-404E9D7B0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1698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BBA0BC-12C2-4741-9F3E-9EA4A42FB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9333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826E46-CA5C-4DED-A314-55B4BFA0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5763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DA4F75F-3A0D-4190-9A7F-BFEFBB62A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7758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C491FB-D6ED-4334-96B5-E49091E78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7875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188CB02-83C2-4954-967E-4BFC65088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961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0A928D7-5BC9-4A6F-BADB-665F3ED11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7545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C6C343-77CE-455C-925D-B0D934C81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88019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463F9EA-413B-48C4-BDB1-4DC732AF6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6780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4423C3B-C375-4A13-BA83-44AB21AC8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09631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832688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/>
          </p:cNvSpPr>
          <p:nvPr/>
        </p:nvSpPr>
        <p:spPr bwMode="auto">
          <a:xfrm>
            <a:off x="0" y="0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 Photonics Center NSF REU INM – June 9, 2015				</a:t>
            </a:r>
            <a:r>
              <a:rPr lang="en-US" sz="1600" baseline="0" dirty="0" smtClean="0">
                <a:solidFill>
                  <a:srgbClr val="D9D9D9"/>
                </a:solidFill>
                <a:latin typeface="Arial" pitchFamily="34" charset="0"/>
              </a:rPr>
              <a:t>       </a:t>
            </a:r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EEC‐1461152</a:t>
            </a:r>
            <a:r>
              <a:rPr lang="en-US" sz="1400" baseline="0" dirty="0" smtClean="0">
                <a:solidFill>
                  <a:srgbClr val="D9D9D9"/>
                </a:solidFill>
                <a:latin typeface="Arial" pitchFamily="34" charset="0"/>
              </a:rPr>
              <a:t>	</a:t>
            </a:r>
            <a:endParaRPr lang="en-US" sz="1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charset="0"/>
              </a:rPr>
              <a:t>Second level</a:t>
            </a:r>
          </a:p>
          <a:p>
            <a:pPr lvl="2"/>
            <a:r>
              <a:rPr lang="en-US" dirty="0">
                <a:sym typeface="Arial" charset="0"/>
              </a:rPr>
              <a:t>Third level</a:t>
            </a:r>
          </a:p>
          <a:p>
            <a:pPr lvl="3"/>
            <a:r>
              <a:rPr lang="en-US" dirty="0">
                <a:sym typeface="Arial" charset="0"/>
              </a:rPr>
              <a:t>Fourth level</a:t>
            </a:r>
          </a:p>
          <a:p>
            <a:pPr lvl="4"/>
            <a:r>
              <a:rPr lang="en-US" dirty="0">
                <a:sym typeface="Arial" charset="0"/>
              </a:rPr>
              <a:t>Fifth level</a:t>
            </a:r>
          </a:p>
        </p:txBody>
      </p:sp>
      <p:sp>
        <p:nvSpPr>
          <p:cNvPr id="12294" name="Text Box 6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51600"/>
            <a:ext cx="31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9pPr>
          </a:lstStyle>
          <a:p>
            <a:pPr>
              <a:defRPr/>
            </a:pPr>
            <a:fld id="{54B20CAE-863D-4589-BFD0-8284A4FD2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 descr="Phonotics_ResearchExper_186B_out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19800"/>
            <a:ext cx="4749800" cy="609600"/>
          </a:xfrm>
          <a:prstGeom prst="rect">
            <a:avLst/>
          </a:prstGeom>
        </p:spPr>
      </p:pic>
      <p:pic>
        <p:nvPicPr>
          <p:cNvPr id="3" name="Picture 2" descr="nsf_logo_transparent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791200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itchFamily="34" charset="-128"/>
          <a:cs typeface="+mj-cs"/>
          <a:sym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  <a:sym typeface="Arial" pitchFamily="34" charset="0"/>
        </a:defRPr>
      </a:lvl1pPr>
      <a:lvl2pPr marL="681038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2pPr>
      <a:lvl3pPr marL="1081088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3pPr>
      <a:lvl4pPr marL="15382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4pPr>
      <a:lvl5pPr marL="19954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5pPr>
      <a:lvl6pPr marL="2452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6pPr>
      <a:lvl7pPr marL="2909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7pPr>
      <a:lvl8pPr marL="3367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8pPr>
      <a:lvl9pPr marL="3824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/>
          </p:cNvSpPr>
          <p:nvPr/>
        </p:nvSpPr>
        <p:spPr bwMode="auto">
          <a:xfrm>
            <a:off x="0" y="-76200"/>
            <a:ext cx="9144000" cy="571500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749300"/>
            <a:ext cx="7772400" cy="26797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4000" dirty="0" smtClean="0">
                <a:solidFill>
                  <a:schemeClr val="accent3">
                    <a:lumMod val="85000"/>
                  </a:schemeClr>
                </a:solidFill>
                <a:ea typeface="ＭＳ Ｐゴシック" charset="0"/>
                <a:sym typeface="Arial" charset="0"/>
              </a:rPr>
              <a:t>Boston University Photonics Center National Science Foundation Research Experiences for Undergraduates Site in Integrated Nanomanufacturing</a:t>
            </a:r>
            <a:endParaRPr lang="en-US" sz="4000" dirty="0">
              <a:solidFill>
                <a:schemeClr val="accent3">
                  <a:lumMod val="85000"/>
                </a:schemeClr>
              </a:solidFill>
              <a:ea typeface="ＭＳ Ｐゴシック" charset="0"/>
              <a:sym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762000" y="4495800"/>
            <a:ext cx="76097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Co-Directors: Prof.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Xin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Zhang and Prof. Helen Fawcett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Faculty Mentor: Aaron Schmidt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Nano Heat Transfer Lab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/>
            <a:fld id="{E148AD5E-332C-441F-9077-C914BD84023E}" type="slidenum">
              <a:rPr lang="en-US" sz="1400" smtClean="0">
                <a:solidFill>
                  <a:schemeClr val="tx1"/>
                </a:solidFill>
                <a:latin typeface="Arial" pitchFamily="34" charset="0"/>
                <a:sym typeface="Arial" pitchFamily="34" charset="0"/>
              </a:rPr>
              <a:pPr eaLnBrk="1" hangingPunct="1"/>
              <a:t>2</a:t>
            </a:fld>
            <a:endParaRPr lang="en-US" sz="1400" smtClean="0">
              <a:solidFill>
                <a:schemeClr val="tx1"/>
              </a:solidFill>
              <a:latin typeface="Arial" pitchFamily="34" charset="0"/>
              <a:sym typeface="Arial" pitchFamily="34" charset="0"/>
            </a:endParaRPr>
          </a:p>
        </p:txBody>
      </p:sp>
      <p:pic>
        <p:nvPicPr>
          <p:cNvPr id="2" name="Picture 1" descr="group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579257" cy="4114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4191000" y="5638800"/>
            <a:ext cx="4953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111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3453" y="1359647"/>
            <a:ext cx="3293965" cy="2470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8020" y="4373096"/>
            <a:ext cx="3444832" cy="2296554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1917821" y="960945"/>
            <a:ext cx="1422750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Materials</a:t>
            </a:r>
          </a:p>
        </p:txBody>
      </p:sp>
      <p:sp>
        <p:nvSpPr>
          <p:cNvPr id="115" name="Shape 115"/>
          <p:cNvSpPr/>
          <p:nvPr/>
        </p:nvSpPr>
        <p:spPr>
          <a:xfrm>
            <a:off x="5750028" y="960945"/>
            <a:ext cx="2200816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Microelectronics</a:t>
            </a:r>
          </a:p>
        </p:txBody>
      </p:sp>
      <p:sp>
        <p:nvSpPr>
          <p:cNvPr id="116" name="Shape 116"/>
          <p:cNvSpPr/>
          <p:nvPr/>
        </p:nvSpPr>
        <p:spPr>
          <a:xfrm>
            <a:off x="1887138" y="3916093"/>
            <a:ext cx="1122639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Energy</a:t>
            </a:r>
          </a:p>
        </p:txBody>
      </p:sp>
      <p:sp>
        <p:nvSpPr>
          <p:cNvPr id="117" name="Shape 117"/>
          <p:cNvSpPr/>
          <p:nvPr/>
        </p:nvSpPr>
        <p:spPr>
          <a:xfrm>
            <a:off x="6044233" y="3916093"/>
            <a:ext cx="1256022" cy="4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800" b="1"/>
            </a:lvl1pPr>
          </a:lstStyle>
          <a:p>
            <a:pPr lvl="0">
              <a:defRPr sz="1800" b="0"/>
            </a:pPr>
            <a:r>
              <a:rPr sz="2000"/>
              <a:t>Medicine</a:t>
            </a:r>
          </a:p>
        </p:txBody>
      </p:sp>
      <p:grpSp>
        <p:nvGrpSpPr>
          <p:cNvPr id="120" name="Group 120"/>
          <p:cNvGrpSpPr/>
          <p:nvPr/>
        </p:nvGrpSpPr>
        <p:grpSpPr>
          <a:xfrm>
            <a:off x="982214" y="1446608"/>
            <a:ext cx="3293965" cy="2240296"/>
            <a:chOff x="0" y="0"/>
            <a:chExt cx="4684748" cy="3186198"/>
          </a:xfrm>
        </p:grpSpPr>
        <p:pic>
          <p:nvPicPr>
            <p:cNvPr id="118" name="droppedImage.pdf"/>
            <p:cNvPicPr/>
            <p:nvPr/>
          </p:nvPicPr>
          <p:blipFill>
            <a:blip r:embed="rId4">
              <a:extLst/>
            </a:blip>
            <a:srcRect l="25875" t="89" r="19946"/>
            <a:stretch>
              <a:fillRect/>
            </a:stretch>
          </p:blipFill>
          <p:spPr>
            <a:xfrm>
              <a:off x="0" y="8434"/>
              <a:ext cx="2297589" cy="317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9" name="ironman1.jp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18538" y="0"/>
              <a:ext cx="2166211" cy="3185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Rectangle 3"/>
          <p:cNvSpPr/>
          <p:nvPr/>
        </p:nvSpPr>
        <p:spPr bwMode="auto">
          <a:xfrm>
            <a:off x="152400" y="5638800"/>
            <a:ext cx="4953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112" name="dropped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0009" y="4437649"/>
            <a:ext cx="3020179" cy="226513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 4"/>
          <p:cNvSpPr txBox="1">
            <a:spLocks noChangeArrowheads="1"/>
          </p:cNvSpPr>
          <p:nvPr/>
        </p:nvSpPr>
        <p:spPr>
          <a:xfrm>
            <a:off x="-1447800" y="3810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Nanoscale thermal transport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19" name="Shape 121"/>
          <p:cNvSpPr/>
          <p:nvPr/>
        </p:nvSpPr>
        <p:spPr>
          <a:xfrm>
            <a:off x="5354223" y="927324"/>
            <a:ext cx="2992426" cy="2835535"/>
          </a:xfrm>
          <a:prstGeom prst="roundRect">
            <a:avLst>
              <a:gd name="adj" fmla="val 4452"/>
            </a:avLst>
          </a:prstGeom>
          <a:ln w="38100">
            <a:solidFill>
              <a:srgbClr val="B43A3C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48317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Computer-Chip-Telling-Your-Story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7494" y="-31744"/>
            <a:ext cx="10378988" cy="69214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60348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3-computer-chip-sem-power-and-syred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4337" y="-103689"/>
            <a:ext cx="9392674" cy="70653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733193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em1_550x41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9668" y="-59751"/>
            <a:ext cx="9303335" cy="6977502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7491517" y="6391830"/>
            <a:ext cx="1176622" cy="230836"/>
          </a:xfrm>
          <a:prstGeom prst="rect">
            <a:avLst/>
          </a:prstGeom>
          <a:solidFill>
            <a:srgbClr val="FFFFFF"/>
          </a:solidFill>
          <a:ln w="25400">
            <a:solidFill>
              <a:srgbClr val="85888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7823649" y="6323753"/>
            <a:ext cx="559444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1800"/>
            </a:lvl1pPr>
          </a:lstStyle>
          <a:p>
            <a:pPr lvl="0"/>
            <a:r>
              <a:t>5 µm</a:t>
            </a:r>
          </a:p>
        </p:txBody>
      </p:sp>
    </p:spTree>
    <p:extLst>
      <p:ext uri="{BB962C8B-B14F-4D97-AF65-F5344CB8AC3E}">
        <p14:creationId xmlns:p14="http://schemas.microsoft.com/office/powerpoint/2010/main" val="9841713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28222" y="5638800"/>
            <a:ext cx="9172222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grpSp>
        <p:nvGrpSpPr>
          <p:cNvPr id="133" name="Group 133"/>
          <p:cNvGrpSpPr/>
          <p:nvPr/>
        </p:nvGrpSpPr>
        <p:grpSpPr>
          <a:xfrm>
            <a:off x="649667" y="1148293"/>
            <a:ext cx="3645551" cy="5406318"/>
            <a:chOff x="0" y="0"/>
            <a:chExt cx="5184783" cy="7688984"/>
          </a:xfrm>
        </p:grpSpPr>
        <p:pic>
          <p:nvPicPr>
            <p:cNvPr id="131" name="dropped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8226" y="0"/>
              <a:ext cx="4810442" cy="27891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dropped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3333346"/>
              <a:ext cx="5184784" cy="4355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" name="Shape 134"/>
          <p:cNvSpPr/>
          <p:nvPr/>
        </p:nvSpPr>
        <p:spPr>
          <a:xfrm>
            <a:off x="336197" y="539878"/>
            <a:ext cx="4166666" cy="417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800"/>
              <a:t>Heat generation in a MOSFET</a:t>
            </a:r>
          </a:p>
        </p:txBody>
      </p:sp>
      <p:pic>
        <p:nvPicPr>
          <p:cNvPr id="135" name="dropped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30828" y="777208"/>
            <a:ext cx="2987941" cy="2509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dropped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04362" y="4029214"/>
            <a:ext cx="3209488" cy="240711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5373224" y="332873"/>
            <a:ext cx="3094053" cy="400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800"/>
              <a:t>Semiconductor lasers</a:t>
            </a:r>
          </a:p>
        </p:txBody>
      </p:sp>
      <p:sp>
        <p:nvSpPr>
          <p:cNvPr id="138" name="Shape 138"/>
          <p:cNvSpPr/>
          <p:nvPr/>
        </p:nvSpPr>
        <p:spPr>
          <a:xfrm>
            <a:off x="5046080" y="3569922"/>
            <a:ext cx="3757435" cy="400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1700"/>
              <a:t>Data storage (“Millipede”)</a:t>
            </a:r>
          </a:p>
        </p:txBody>
      </p:sp>
      <p:sp>
        <p:nvSpPr>
          <p:cNvPr id="139" name="Shape 139"/>
          <p:cNvSpPr/>
          <p:nvPr/>
        </p:nvSpPr>
        <p:spPr>
          <a:xfrm>
            <a:off x="5432894" y="6120361"/>
            <a:ext cx="22507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lnSpc>
                <a:spcPts val="2400"/>
              </a:lnSpc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800"/>
              <a:t>IBM Research Journal, DOI: 10.1147/rd.443.0323</a:t>
            </a:r>
          </a:p>
        </p:txBody>
      </p:sp>
    </p:spTree>
    <p:extLst>
      <p:ext uri="{BB962C8B-B14F-4D97-AF65-F5344CB8AC3E}">
        <p14:creationId xmlns:p14="http://schemas.microsoft.com/office/powerpoint/2010/main" val="25358416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Thermoreflectance microscopy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0"/>
            <a:ext cx="633110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30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6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200" y="5410200"/>
            <a:ext cx="1828800" cy="1250950"/>
          </a:xfrm>
          <a:prstGeom prst="rect">
            <a:avLst/>
          </a:prstGeom>
          <a:ln>
            <a:round/>
          </a:ln>
        </p:spPr>
      </p:pic>
      <p:pic>
        <p:nvPicPr>
          <p:cNvPr id="7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" y="990600"/>
            <a:ext cx="8229600" cy="5370628"/>
          </a:xfrm>
          <a:prstGeom prst="rect">
            <a:avLst/>
          </a:prstGeom>
          <a:ln>
            <a:round/>
          </a:ln>
        </p:spPr>
      </p:pic>
    </p:spTree>
    <p:extLst>
      <p:ext uri="{BB962C8B-B14F-4D97-AF65-F5344CB8AC3E}">
        <p14:creationId xmlns:p14="http://schemas.microsoft.com/office/powerpoint/2010/main" val="41376725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3" y="2052489"/>
            <a:ext cx="8644167" cy="4043511"/>
          </a:xfrm>
          <a:prstGeom prst="rect">
            <a:avLst/>
          </a:prstGeom>
        </p:spPr>
      </p:pic>
      <p:sp>
        <p:nvSpPr>
          <p:cNvPr id="4" name="Shape 472"/>
          <p:cNvSpPr/>
          <p:nvPr/>
        </p:nvSpPr>
        <p:spPr>
          <a:xfrm>
            <a:off x="375484" y="1432759"/>
            <a:ext cx="3933540" cy="47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700"/>
            </a:lvl1pPr>
          </a:lstStyle>
          <a:p>
            <a:pPr lvl="0">
              <a:defRPr sz="1800"/>
            </a:pPr>
            <a:r>
              <a:rPr lang="en-US" sz="2600" dirty="0" smtClean="0"/>
              <a:t>Thermal </a:t>
            </a:r>
            <a:r>
              <a:rPr sz="2600" dirty="0" smtClean="0"/>
              <a:t>Amplitude (5 MHz)</a:t>
            </a:r>
            <a:endParaRPr sz="2600" dirty="0"/>
          </a:p>
        </p:txBody>
      </p:sp>
      <p:sp>
        <p:nvSpPr>
          <p:cNvPr id="5" name="Shape 473"/>
          <p:cNvSpPr/>
          <p:nvPr/>
        </p:nvSpPr>
        <p:spPr>
          <a:xfrm>
            <a:off x="5214883" y="1432759"/>
            <a:ext cx="3303485" cy="47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700"/>
            </a:lvl1pPr>
          </a:lstStyle>
          <a:p>
            <a:pPr lvl="0">
              <a:defRPr sz="1800"/>
            </a:pPr>
            <a:r>
              <a:rPr lang="en-US" sz="2600" dirty="0" smtClean="0"/>
              <a:t>Thermal </a:t>
            </a:r>
            <a:r>
              <a:rPr sz="2600" dirty="0" smtClean="0"/>
              <a:t>Phas</a:t>
            </a:r>
            <a:r>
              <a:rPr lang="en-US" sz="2600" dirty="0" smtClean="0"/>
              <a:t>e </a:t>
            </a:r>
            <a:r>
              <a:rPr sz="2600" dirty="0" smtClean="0"/>
              <a:t>(</a:t>
            </a:r>
            <a:r>
              <a:rPr sz="2600" dirty="0"/>
              <a:t>5 MHz)</a:t>
            </a:r>
          </a:p>
        </p:txBody>
      </p:sp>
    </p:spTree>
    <p:extLst>
      <p:ext uri="{BB962C8B-B14F-4D97-AF65-F5344CB8AC3E}">
        <p14:creationId xmlns:p14="http://schemas.microsoft.com/office/powerpoint/2010/main" val="4121044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810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Thermal </a:t>
            </a:r>
            <a:r>
              <a:rPr lang="en-US" sz="3200" dirty="0">
                <a:ea typeface="ＭＳ Ｐゴシック" charset="0"/>
                <a:sym typeface="Arial" charset="0"/>
              </a:rPr>
              <a:t>P</a:t>
            </a:r>
            <a:r>
              <a:rPr lang="en-US" sz="3200" dirty="0" smtClean="0">
                <a:ea typeface="ＭＳ Ｐゴシック" charset="0"/>
                <a:sym typeface="Arial" charset="0"/>
              </a:rPr>
              <a:t>roperties of Composites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49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584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-28956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4246"/>
            <a:ext cx="8458200" cy="495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506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5240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09600" y="4572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Graphene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09600"/>
            <a:ext cx="7924800" cy="613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517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8682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676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 descr="IC_Gomphidae_w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706"/>
            <a:ext cx="9144000" cy="58612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533400"/>
            <a:ext cx="82296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3200" dirty="0"/>
              <a:t>REU Project Description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7210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2" name="Picture 1" descr="insect_wing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026198"/>
            <a:ext cx="9220200" cy="4898602"/>
          </a:xfrm>
          <a:prstGeom prst="rect">
            <a:avLst/>
          </a:prstGeom>
        </p:spPr>
      </p:pic>
      <p:pic>
        <p:nvPicPr>
          <p:cNvPr id="4" name="Picture 3" descr="Screen Shot 2015-06-01 at 1.55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6858000" cy="24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130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410200" y="1219200"/>
            <a:ext cx="2895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1447800"/>
            <a:ext cx="2133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 descr="Screen Shot 2015-06-01 at 1.5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10652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949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5638800"/>
            <a:ext cx="8534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905000" y="1905000"/>
            <a:ext cx="609599" cy="617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2400" y="1600200"/>
            <a:ext cx="561677" cy="998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" charset="0"/>
              <a:sym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14400"/>
            <a:ext cx="6705600" cy="534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98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83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200"/>
            <a:ext cx="6972300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2057400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Miguel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609600"/>
            <a:ext cx="14392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Elbara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990600" y="457200"/>
            <a:ext cx="5486400" cy="838200"/>
          </a:xfrm>
          <a:prstGeom prst="rect">
            <a:avLst/>
          </a:prstGeom>
        </p:spPr>
        <p:txBody>
          <a:bodyPr rIns="8127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sym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sym typeface="Arial" charset="0"/>
              </a:defRPr>
            </a:lvl9pPr>
          </a:lstStyle>
          <a:p>
            <a:pPr marL="39688" eaLnBrk="1" hangingPunct="1">
              <a:defRPr/>
            </a:pPr>
            <a:r>
              <a:rPr lang="en-US" sz="4000" dirty="0" smtClean="0">
                <a:ea typeface="ＭＳ Ｐゴシック" charset="0"/>
                <a:sym typeface="Arial" charset="0"/>
              </a:rPr>
              <a:t>Mentors</a:t>
            </a:r>
            <a:endParaRPr lang="en-US" sz="4000" dirty="0">
              <a:ea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49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5_Title &amp; Bullets">
  <a:themeElements>
    <a:clrScheme name="4_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Title &amp;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lnDef>
  </a:objectDefaults>
  <a:extraClrSchemeLst>
    <a:extraClrScheme>
      <a:clrScheme name="4_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Pages>0</Pages>
  <Words>99</Words>
  <Characters>0</Characters>
  <Application>Microsoft Macintosh PowerPoint</Application>
  <PresentationFormat>On-screen Show (4:3)</PresentationFormat>
  <Lines>0</Lines>
  <Paragraphs>26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5_Title &amp; Bullets</vt:lpstr>
      <vt:lpstr>Boston University Photonics Center National Science Foundation Research Experiences for Undergraduates Site in Integrated Nanomanufacturing</vt:lpstr>
      <vt:lpstr>Nano Heat Transfer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emily biehl</cp:lastModifiedBy>
  <cp:revision>99</cp:revision>
  <cp:lastPrinted>2013-06-03T18:06:05Z</cp:lastPrinted>
  <dcterms:modified xsi:type="dcterms:W3CDTF">2015-06-18T16:05:13Z</dcterms:modified>
</cp:coreProperties>
</file>