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theme/theme2.xml" ContentType="application/vnd.openxmlformats-officedocument.theme+xml"/>
  <Override PartName="/ppt/slides/slide2.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4.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6.xml" ContentType="application/vnd.openxmlformats-officedocument.presentationml.notes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Default Extension="tiff" ContentType="image/tiff"/>
  <Override PartName="/ppt/slideLayouts/slideLayout11.xml" ContentType="application/vnd.openxmlformats-officedocument.presentationml.slideLayout+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notesMasterIdLst>
    <p:notesMasterId r:id="rId21"/>
  </p:notesMasterIdLst>
  <p:sldIdLst>
    <p:sldId id="256" r:id="rId2"/>
    <p:sldId id="257" r:id="rId3"/>
    <p:sldId id="263" r:id="rId4"/>
    <p:sldId id="260" r:id="rId5"/>
    <p:sldId id="261" r:id="rId6"/>
    <p:sldId id="259" r:id="rId7"/>
    <p:sldId id="262" r:id="rId8"/>
    <p:sldId id="267" r:id="rId9"/>
    <p:sldId id="268" r:id="rId10"/>
    <p:sldId id="266" r:id="rId11"/>
    <p:sldId id="270" r:id="rId12"/>
    <p:sldId id="271" r:id="rId13"/>
    <p:sldId id="273" r:id="rId14"/>
    <p:sldId id="274" r:id="rId15"/>
    <p:sldId id="277" r:id="rId16"/>
    <p:sldId id="282" r:id="rId17"/>
    <p:sldId id="278" r:id="rId18"/>
    <p:sldId id="275" r:id="rId19"/>
    <p:sldId id="280"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2565" autoAdjust="0"/>
    <p:restoredTop sz="94660"/>
  </p:normalViewPr>
  <p:slideViewPr>
    <p:cSldViewPr snapToGrid="0" snapToObjects="1" showGuides="1">
      <p:cViewPr varScale="1">
        <p:scale>
          <a:sx n="94" d="100"/>
          <a:sy n="94" d="100"/>
        </p:scale>
        <p:origin x="-768" y="-1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viewProps" Target="viewProps.xml"/><Relationship Id="rId25" Type="http://schemas.openxmlformats.org/officeDocument/2006/relationships/theme" Target="theme/theme1.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14" Type="http://schemas.openxmlformats.org/officeDocument/2006/relationships/slide" Target="slides/slide13.xml"/><Relationship Id="rId23" Type="http://schemas.openxmlformats.org/officeDocument/2006/relationships/presProps" Target="presProps.xml"/><Relationship Id="rId4" Type="http://schemas.openxmlformats.org/officeDocument/2006/relationships/slide" Target="slides/slide3.xml"/><Relationship Id="rId26" Type="http://schemas.openxmlformats.org/officeDocument/2006/relationships/tableStyles" Target="tableStyles.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printerSettings" Target="printerSettings/printerSettings1.bin"/><Relationship Id="rId21" Type="http://schemas.openxmlformats.org/officeDocument/2006/relationships/notesMaster" Target="notesMasters/notes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E0ADC9-DDB4-E245-8FEE-EF46AEB80001}" type="datetimeFigureOut">
              <a:rPr lang="en-US" smtClean="0"/>
              <a:pPr/>
              <a:t>12/6/10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D0E7FD-204B-914D-8D11-8B907F62357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F0C1057F-6897-6842-A8E0-21DC4415DDA7}" type="slidenum">
              <a:rPr lang="en-US"/>
              <a:pPr/>
              <a:t>3</a:t>
            </a:fld>
            <a:endParaRPr 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endParaRPr lang="en-US" dirty="0">
              <a:latin typeface="Calibri"/>
              <a:ea typeface="ＭＳ Ｐゴシック" charset="-128"/>
              <a:cs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E8172EF4-0426-F54C-91CA-022C70F3F663}" type="slidenum">
              <a:rPr lang="en-US"/>
              <a:pPr/>
              <a:t>8</a:t>
            </a:fld>
            <a:endParaRPr 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en-US">
              <a:latin typeface="Times New Roman" charset="0"/>
              <a:ea typeface="ＭＳ Ｐゴシック" charset="-128"/>
              <a:cs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88A2DDCB-4F56-C143-9EF1-73BC0095C60D}" type="slidenum">
              <a:rPr lang="en-US"/>
              <a:pPr/>
              <a:t>9</a:t>
            </a:fld>
            <a:endParaRPr 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en-US">
              <a:latin typeface="Times New Roman" charset="0"/>
              <a:ea typeface="ＭＳ Ｐゴシック" charset="-128"/>
              <a:cs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0C934153-A3B5-2F4C-B837-331B22C8AFAB}" type="slidenum">
              <a:rPr lang="en-US"/>
              <a:pPr/>
              <a:t>10</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dirty="0">
              <a:latin typeface="Calibri"/>
              <a:ea typeface="ＭＳ Ｐゴシック" charset="-128"/>
              <a:cs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DFEB35C8-C0E2-E940-8481-EAF6D0595FE9}" type="slidenum">
              <a:rPr lang="en-US"/>
              <a:pPr/>
              <a:t>11</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en-US">
              <a:latin typeface="Times New Roman" charset="0"/>
              <a:ea typeface="ＭＳ Ｐゴシック" charset="-128"/>
              <a:cs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9C519FEA-5C61-834E-BD9A-1F1DB0D7840A}" type="slidenum">
              <a:rPr lang="en-US"/>
              <a:pPr/>
              <a:t>12</a:t>
            </a:fld>
            <a:endParaRPr 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a:latin typeface="Times New Roman" charset="0"/>
              <a:ea typeface="ＭＳ Ｐゴシック" charset="-128"/>
              <a:cs typeface="ＭＳ Ｐゴシック"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p>
            <a:fld id="{381E7074-4D76-CF4C-A0EA-663F9CCBFC89}" type="slidenum">
              <a:rPr lang="en-US"/>
              <a:pPr/>
              <a:t>13</a:t>
            </a:fld>
            <a:endParaRPr lang="en-US"/>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xfrm>
            <a:off x="686421" y="4344025"/>
            <a:ext cx="5485158" cy="4114488"/>
          </a:xfrm>
          <a:noFill/>
          <a:ln/>
        </p:spPr>
        <p:txBody>
          <a:bodyPr/>
          <a:lstStyle/>
          <a:p>
            <a:pPr eaLnBrk="1" hangingPunct="1"/>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sp>
        <p:nvSpPr>
          <p:cNvPr id="4" name="Rectangle 15"/>
          <p:cNvSpPr>
            <a:spLocks noChangeArrowheads="1"/>
          </p:cNvSpPr>
          <p:nvPr/>
        </p:nvSpPr>
        <p:spPr bwMode="auto">
          <a:xfrm>
            <a:off x="0" y="-76200"/>
            <a:ext cx="9144000" cy="2590800"/>
          </a:xfrm>
          <a:prstGeom prst="rect">
            <a:avLst/>
          </a:prstGeom>
          <a:gradFill rotWithShape="0">
            <a:gsLst>
              <a:gs pos="0">
                <a:srgbClr val="333333"/>
              </a:gs>
              <a:gs pos="100000">
                <a:schemeClr val="tx1"/>
              </a:gs>
            </a:gsLst>
            <a:lin ang="5400000" scaled="1"/>
          </a:gradFill>
          <a:ln w="9525">
            <a:noFill/>
            <a:miter lim="800000"/>
            <a:headEnd/>
            <a:tailEnd/>
          </a:ln>
          <a:effectLst/>
        </p:spPr>
        <p:txBody>
          <a:bodyPr wrap="none" anchor="ctr">
            <a:prstTxWarp prst="textNoShape">
              <a:avLst/>
            </a:prstTxWarp>
          </a:bodyPr>
          <a:lstStyle/>
          <a:p>
            <a:pPr>
              <a:defRPr/>
            </a:pPr>
            <a:endParaRPr lang="en-US" dirty="0">
              <a:latin typeface="Calibri"/>
              <a:ea typeface="+mn-ea"/>
              <a:cs typeface="+mn-cs"/>
            </a:endParaRPr>
          </a:p>
        </p:txBody>
      </p:sp>
      <p:sp>
        <p:nvSpPr>
          <p:cNvPr id="3075" name="Rectangle 3"/>
          <p:cNvSpPr>
            <a:spLocks noGrp="1" noChangeArrowheads="1"/>
          </p:cNvSpPr>
          <p:nvPr>
            <p:ph type="subTitle" idx="1"/>
          </p:nvPr>
        </p:nvSpPr>
        <p:spPr>
          <a:xfrm>
            <a:off x="609600" y="2706688"/>
            <a:ext cx="7772400" cy="1752600"/>
          </a:xfrm>
        </p:spPr>
        <p:txBody>
          <a:bodyPr/>
          <a:lstStyle>
            <a:lvl1pPr marL="0" indent="0">
              <a:buFont typeface="Wingdings" charset="2"/>
              <a:buNone/>
              <a:defRPr sz="1800">
                <a:solidFill>
                  <a:srgbClr val="CCCCCC"/>
                </a:solidFill>
              </a:defRPr>
            </a:lvl1pPr>
          </a:lstStyle>
          <a:p>
            <a:r>
              <a:rPr lang="en-US" smtClean="0"/>
              <a:t>Click to edit Master subtitle style</a:t>
            </a:r>
            <a:endParaRPr lang="en-US"/>
          </a:p>
        </p:txBody>
      </p:sp>
      <p:sp>
        <p:nvSpPr>
          <p:cNvPr id="3074" name="Rectangle 2"/>
          <p:cNvSpPr>
            <a:spLocks noGrp="1" noChangeArrowheads="1"/>
          </p:cNvSpPr>
          <p:nvPr>
            <p:ph type="ctrTitle"/>
          </p:nvPr>
        </p:nvSpPr>
        <p:spPr>
          <a:xfrm>
            <a:off x="609600" y="709613"/>
            <a:ext cx="7772400" cy="1676400"/>
          </a:xfrm>
        </p:spPr>
        <p:txBody>
          <a:bodyPr anchor="b"/>
          <a:lstStyle>
            <a:lvl1pPr>
              <a:defRPr>
                <a:solidFill>
                  <a:schemeClr val="bg1"/>
                </a:solidFill>
              </a:defRPr>
            </a:lvl1pPr>
          </a:lstStyle>
          <a:p>
            <a:r>
              <a:rPr lang="en-US" smtClean="0"/>
              <a:t>Click to edit Master title style</a:t>
            </a:r>
            <a:endParaRPr lang="en-US"/>
          </a:p>
        </p:txBody>
      </p:sp>
      <p:pic>
        <p:nvPicPr>
          <p:cNvPr id="8" name="Picture 20"/>
          <p:cNvPicPr>
            <a:picLocks noChangeAspect="1" noChangeArrowheads="1"/>
          </p:cNvPicPr>
          <p:nvPr/>
        </p:nvPicPr>
        <p:blipFill>
          <a:blip r:embed="rId2"/>
          <a:srcRect/>
          <a:stretch>
            <a:fillRect/>
          </a:stretch>
        </p:blipFill>
        <p:spPr bwMode="auto">
          <a:xfrm>
            <a:off x="609601" y="6329373"/>
            <a:ext cx="448820" cy="201601"/>
          </a:xfrm>
          <a:prstGeom prst="rect">
            <a:avLst/>
          </a:prstGeom>
          <a:noFill/>
          <a:ln w="9525">
            <a:noFill/>
            <a:miter lim="800000"/>
            <a:headEnd/>
            <a:tailEnd/>
          </a:ln>
        </p:spPr>
      </p:pic>
      <p:sp>
        <p:nvSpPr>
          <p:cNvPr id="9" name="Rectangle 23"/>
          <p:cNvSpPr>
            <a:spLocks noChangeArrowheads="1"/>
          </p:cNvSpPr>
          <p:nvPr/>
        </p:nvSpPr>
        <p:spPr bwMode="auto">
          <a:xfrm>
            <a:off x="1054080" y="6381959"/>
            <a:ext cx="2332867" cy="215444"/>
          </a:xfrm>
          <a:prstGeom prst="rect">
            <a:avLst/>
          </a:prstGeom>
          <a:noFill/>
          <a:ln w="9525">
            <a:noFill/>
            <a:miter lim="800000"/>
            <a:headEnd/>
            <a:tailEnd/>
          </a:ln>
          <a:effectLst/>
        </p:spPr>
        <p:txBody>
          <a:bodyPr wrap="square">
            <a:prstTxWarp prst="textNoShape">
              <a:avLst/>
            </a:prstTxWarp>
            <a:spAutoFit/>
          </a:bodyPr>
          <a:lstStyle/>
          <a:p>
            <a:r>
              <a:rPr lang="en-US" sz="800" b="1" dirty="0">
                <a:latin typeface="Calibri"/>
              </a:rPr>
              <a:t>Boston University </a:t>
            </a:r>
            <a:r>
              <a:rPr lang="en-US" sz="800" dirty="0">
                <a:latin typeface="Calibri"/>
              </a:rPr>
              <a:t>School of Management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 preserve="1">
  <p:cSld name="Title and Content">
    <p:spTree>
      <p:nvGrpSpPr>
        <p:cNvPr id="1" name=""/>
        <p:cNvGrpSpPr/>
        <p:nvPr/>
      </p:nvGrpSpPr>
      <p:grpSpPr>
        <a:xfrm>
          <a:off x="0" y="0"/>
          <a:ext cx="0" cy="0"/>
          <a:chOff x="0" y="0"/>
          <a:chExt cx="0" cy="0"/>
        </a:xfrm>
      </p:grpSpPr>
      <p:sp>
        <p:nvSpPr>
          <p:cNvPr id="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w="9525">
            <a:noFill/>
            <a:miter lim="800000"/>
            <a:headEnd/>
            <a:tailEnd/>
          </a:ln>
          <a:effectLst/>
        </p:spPr>
        <p:txBody>
          <a:bodyPr wrap="none" anchor="ctr">
            <a:prstTxWarp prst="textNoShape">
              <a:avLst/>
            </a:prstTxWarp>
          </a:bodyPr>
          <a:lstStyle/>
          <a:p>
            <a:pPr>
              <a:defRPr/>
            </a:pPr>
            <a:endParaRPr lang="en-US" dirty="0">
              <a:latin typeface="Calibri"/>
              <a:ea typeface="+mn-ea"/>
              <a:cs typeface="+mn-cs"/>
            </a:endParaRPr>
          </a:p>
        </p:txBody>
      </p:sp>
      <p:sp>
        <p:nvSpPr>
          <p:cNvPr id="5" name="Text Box 12"/>
          <p:cNvSpPr txBox="1">
            <a:spLocks noChangeArrowheads="1"/>
          </p:cNvSpPr>
          <p:nvPr/>
        </p:nvSpPr>
        <p:spPr bwMode="auto">
          <a:xfrm>
            <a:off x="609600" y="1524000"/>
            <a:ext cx="7924800" cy="274638"/>
          </a:xfrm>
          <a:prstGeom prst="rect">
            <a:avLst/>
          </a:prstGeom>
          <a:noFill/>
          <a:ln w="9525">
            <a:noFill/>
            <a:miter lim="800000"/>
            <a:headEnd/>
            <a:tailEnd/>
          </a:ln>
          <a:effectLst/>
        </p:spPr>
        <p:txBody>
          <a:bodyPr>
            <a:prstTxWarp prst="textNoShape">
              <a:avLst/>
            </a:prstTxWarp>
            <a:spAutoFit/>
          </a:bodyPr>
          <a:lstStyle/>
          <a:p>
            <a:pPr>
              <a:spcBef>
                <a:spcPct val="50000"/>
              </a:spcBef>
              <a:defRPr/>
            </a:pPr>
            <a:r>
              <a:rPr lang="en-US" sz="1200" b="1" dirty="0">
                <a:solidFill>
                  <a:schemeClr val="bg1"/>
                </a:solidFill>
                <a:latin typeface="Calibri"/>
                <a:ea typeface="+mn-ea"/>
                <a:cs typeface="+mn-cs"/>
              </a:rPr>
              <a:t>Boston University</a:t>
            </a:r>
            <a:r>
              <a:rPr lang="en-US" sz="1200" dirty="0">
                <a:solidFill>
                  <a:schemeClr val="bg1"/>
                </a:solidFill>
                <a:latin typeface="Calibri"/>
                <a:ea typeface="+mn-ea"/>
                <a:cs typeface="+mn-cs"/>
              </a:rPr>
              <a:t> Slideshow Title Goes Here</a:t>
            </a:r>
          </a:p>
        </p:txBody>
      </p:sp>
      <p:sp>
        <p:nvSpPr>
          <p:cNvPr id="8" name="Line 27"/>
          <p:cNvSpPr>
            <a:spLocks noChangeShapeType="1"/>
          </p:cNvSpPr>
          <p:nvPr/>
        </p:nvSpPr>
        <p:spPr bwMode="auto">
          <a:xfrm>
            <a:off x="8189913" y="76200"/>
            <a:ext cx="1587" cy="152400"/>
          </a:xfrm>
          <a:prstGeom prst="line">
            <a:avLst/>
          </a:prstGeom>
          <a:noFill/>
          <a:ln w="12700">
            <a:solidFill>
              <a:srgbClr val="4D4D4D"/>
            </a:solidFill>
            <a:round/>
            <a:headEnd/>
            <a:tailEnd/>
          </a:ln>
          <a:effectLst/>
        </p:spPr>
        <p:txBody>
          <a:bodyPr wrap="none" anchor="ctr"/>
          <a:lstStyle/>
          <a:p>
            <a:pPr>
              <a:defRPr/>
            </a:pPr>
            <a:endParaRPr lang="en-US" dirty="0">
              <a:latin typeface="Calibri"/>
              <a:ea typeface="+mn-ea"/>
              <a:cs typeface="+mn-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Rectangle 5"/>
          <p:cNvSpPr>
            <a:spLocks noGrp="1" noChangeArrowheads="1"/>
          </p:cNvSpPr>
          <p:nvPr>
            <p:ph type="ftr" sz="quarter" idx="10"/>
          </p:nvPr>
        </p:nvSpPr>
        <p:spPr/>
        <p:txBody>
          <a:bodyPr/>
          <a:lstStyle>
            <a:lvl1pPr>
              <a:defRPr>
                <a:latin typeface="Calibri"/>
              </a:defRPr>
            </a:lvl1pPr>
          </a:lstStyle>
          <a:p>
            <a:endParaRPr lang="en-US" dirty="0"/>
          </a:p>
        </p:txBody>
      </p:sp>
      <p:sp>
        <p:nvSpPr>
          <p:cNvPr id="11" name="Rectangle 18"/>
          <p:cNvSpPr>
            <a:spLocks noGrp="1" noChangeArrowheads="1"/>
          </p:cNvSpPr>
          <p:nvPr>
            <p:ph type="dt" sz="half" idx="11"/>
          </p:nvPr>
        </p:nvSpPr>
        <p:spPr/>
        <p:txBody>
          <a:bodyPr/>
          <a:lstStyle>
            <a:lvl1pPr>
              <a:defRPr/>
            </a:lvl1pPr>
          </a:lstStyle>
          <a:p>
            <a:fld id="{692742C0-12DE-974B-98C3-189AF445BFEA}" type="datetimeFigureOut">
              <a:rPr lang="en-US" smtClean="0"/>
              <a:pPr/>
              <a:t>12/6/10</a:t>
            </a:fld>
            <a:endParaRPr lang="en-US"/>
          </a:p>
        </p:txBody>
      </p:sp>
      <p:sp>
        <p:nvSpPr>
          <p:cNvPr id="12" name="Rectangle 25"/>
          <p:cNvSpPr>
            <a:spLocks noGrp="1" noChangeArrowheads="1"/>
          </p:cNvSpPr>
          <p:nvPr>
            <p:ph type="sldNum" sz="quarter" idx="12"/>
          </p:nvPr>
        </p:nvSpPr>
        <p:spPr/>
        <p:txBody>
          <a:bodyPr/>
          <a:lstStyle>
            <a:lvl1pPr>
              <a:defRPr/>
            </a:lvl1pPr>
          </a:lstStyle>
          <a:p>
            <a:fld id="{6976DE0F-98C8-6742-AAEE-E6C9A1CF4596}" type="slidenum">
              <a:rPr lang="en-US" smtClean="0"/>
              <a:pPr/>
              <a:t>‹#›</a:t>
            </a:fld>
            <a:endParaRPr lang="en-US"/>
          </a:p>
        </p:txBody>
      </p:sp>
      <p:pic>
        <p:nvPicPr>
          <p:cNvPr id="13" name="Picture 20"/>
          <p:cNvPicPr>
            <a:picLocks noChangeAspect="1" noChangeArrowheads="1"/>
          </p:cNvPicPr>
          <p:nvPr/>
        </p:nvPicPr>
        <p:blipFill>
          <a:blip r:embed="rId2"/>
          <a:srcRect/>
          <a:stretch>
            <a:fillRect/>
          </a:stretch>
        </p:blipFill>
        <p:spPr bwMode="auto">
          <a:xfrm>
            <a:off x="609601" y="6329373"/>
            <a:ext cx="448820" cy="201601"/>
          </a:xfrm>
          <a:prstGeom prst="rect">
            <a:avLst/>
          </a:prstGeom>
          <a:noFill/>
          <a:ln w="9525">
            <a:noFill/>
            <a:miter lim="800000"/>
            <a:headEnd/>
            <a:tailEnd/>
          </a:ln>
        </p:spPr>
      </p:pic>
      <p:sp>
        <p:nvSpPr>
          <p:cNvPr id="14" name="Rectangle 23"/>
          <p:cNvSpPr>
            <a:spLocks noChangeArrowheads="1"/>
          </p:cNvSpPr>
          <p:nvPr/>
        </p:nvSpPr>
        <p:spPr bwMode="auto">
          <a:xfrm>
            <a:off x="1054080" y="6381959"/>
            <a:ext cx="2332867" cy="215444"/>
          </a:xfrm>
          <a:prstGeom prst="rect">
            <a:avLst/>
          </a:prstGeom>
          <a:noFill/>
          <a:ln w="9525">
            <a:noFill/>
            <a:miter lim="800000"/>
            <a:headEnd/>
            <a:tailEnd/>
          </a:ln>
          <a:effectLst/>
        </p:spPr>
        <p:txBody>
          <a:bodyPr wrap="square">
            <a:prstTxWarp prst="textNoShape">
              <a:avLst/>
            </a:prstTxWarp>
            <a:spAutoFit/>
          </a:bodyPr>
          <a:lstStyle/>
          <a:p>
            <a:r>
              <a:rPr lang="en-US" sz="800" b="1" dirty="0">
                <a:latin typeface="Calibri"/>
              </a:rPr>
              <a:t>Boston University </a:t>
            </a:r>
            <a:r>
              <a:rPr lang="en-US" sz="800" dirty="0">
                <a:latin typeface="Calibri"/>
              </a:rPr>
              <a:t>School of Management</a:t>
            </a:r>
          </a:p>
        </p:txBody>
      </p:sp>
      <p:cxnSp>
        <p:nvCxnSpPr>
          <p:cNvPr id="15" name="Straight Connector 14"/>
          <p:cNvCxnSpPr/>
          <p:nvPr userDrawn="1"/>
        </p:nvCxnSpPr>
        <p:spPr bwMode="auto">
          <a:xfrm>
            <a:off x="609600" y="1447800"/>
            <a:ext cx="7924800" cy="1588"/>
          </a:xfrm>
          <a:prstGeom prst="line">
            <a:avLst/>
          </a:prstGeom>
          <a:solidFill>
            <a:schemeClr val="accent1"/>
          </a:solidFill>
          <a:ln w="38100" cap="flat" cmpd="sng" algn="ctr">
            <a:solidFill>
              <a:srgbClr val="FF0000"/>
            </a:solidFill>
            <a:prstDash val="solid"/>
            <a:round/>
            <a:headEnd type="none" w="med" len="med"/>
            <a:tailEnd type="none" w="med" len="med"/>
          </a:ln>
          <a:effectLst/>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28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endParaRPr lang="en-US"/>
          </a:p>
        </p:txBody>
      </p:sp>
      <p:sp>
        <p:nvSpPr>
          <p:cNvPr id="5" name="Rectangle 18"/>
          <p:cNvSpPr>
            <a:spLocks noGrp="1" noChangeArrowheads="1"/>
          </p:cNvSpPr>
          <p:nvPr>
            <p:ph type="dt" sz="half" idx="11"/>
          </p:nvPr>
        </p:nvSpPr>
        <p:spPr>
          <a:ln/>
        </p:spPr>
        <p:txBody>
          <a:bodyPr/>
          <a:lstStyle>
            <a:lvl1pPr>
              <a:defRPr/>
            </a:lvl1pPr>
          </a:lstStyle>
          <a:p>
            <a:fld id="{692742C0-12DE-974B-98C3-189AF445BFEA}" type="datetimeFigureOut">
              <a:rPr lang="en-US" smtClean="0"/>
              <a:pPr/>
              <a:t>12/6/10</a:t>
            </a:fld>
            <a:endParaRPr lang="en-US"/>
          </a:p>
        </p:txBody>
      </p:sp>
      <p:sp>
        <p:nvSpPr>
          <p:cNvPr id="6" name="Rectangle 25"/>
          <p:cNvSpPr>
            <a:spLocks noGrp="1" noChangeArrowheads="1"/>
          </p:cNvSpPr>
          <p:nvPr>
            <p:ph type="sldNum" sz="quarter" idx="12"/>
          </p:nvPr>
        </p:nvSpPr>
        <p:spPr>
          <a:ln/>
        </p:spPr>
        <p:txBody>
          <a:bodyPr/>
          <a:lstStyle>
            <a:lvl1pPr>
              <a:defRPr/>
            </a:lvl1pPr>
          </a:lstStyle>
          <a:p>
            <a:fld id="{6976DE0F-98C8-6742-AAEE-E6C9A1CF459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828800"/>
            <a:ext cx="3886200" cy="3886200"/>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endParaRPr lang="en-US"/>
          </a:p>
        </p:txBody>
      </p:sp>
      <p:sp>
        <p:nvSpPr>
          <p:cNvPr id="6" name="Rectangle 18"/>
          <p:cNvSpPr>
            <a:spLocks noGrp="1" noChangeArrowheads="1"/>
          </p:cNvSpPr>
          <p:nvPr>
            <p:ph type="dt" sz="half" idx="11"/>
          </p:nvPr>
        </p:nvSpPr>
        <p:spPr>
          <a:ln/>
        </p:spPr>
        <p:txBody>
          <a:bodyPr/>
          <a:lstStyle>
            <a:lvl1pPr>
              <a:defRPr/>
            </a:lvl1pPr>
          </a:lstStyle>
          <a:p>
            <a:fld id="{692742C0-12DE-974B-98C3-189AF445BFEA}" type="datetimeFigureOut">
              <a:rPr lang="en-US" smtClean="0"/>
              <a:pPr/>
              <a:t>12/6/10</a:t>
            </a:fld>
            <a:endParaRPr lang="en-US"/>
          </a:p>
        </p:txBody>
      </p:sp>
      <p:sp>
        <p:nvSpPr>
          <p:cNvPr id="7" name="Rectangle 25"/>
          <p:cNvSpPr>
            <a:spLocks noGrp="1" noChangeArrowheads="1"/>
          </p:cNvSpPr>
          <p:nvPr>
            <p:ph type="sldNum" sz="quarter" idx="12"/>
          </p:nvPr>
        </p:nvSpPr>
        <p:spPr>
          <a:ln/>
        </p:spPr>
        <p:txBody>
          <a:bodyPr/>
          <a:lstStyle>
            <a:lvl1pPr>
              <a:defRPr/>
            </a:lvl1pPr>
          </a:lstStyle>
          <a:p>
            <a:fld id="{6976DE0F-98C8-6742-AAEE-E6C9A1CF4596}" type="slidenum">
              <a:rPr lang="en-US" smtClean="0"/>
              <a:pPr/>
              <a:t>‹#›</a:t>
            </a:fld>
            <a:endParaRPr lang="en-US"/>
          </a:p>
        </p:txBody>
      </p:sp>
      <p:cxnSp>
        <p:nvCxnSpPr>
          <p:cNvPr id="8" name="Straight Connector 7"/>
          <p:cNvCxnSpPr/>
          <p:nvPr userDrawn="1"/>
        </p:nvCxnSpPr>
        <p:spPr bwMode="auto">
          <a:xfrm>
            <a:off x="609600" y="1447800"/>
            <a:ext cx="7924800" cy="1588"/>
          </a:xfrm>
          <a:prstGeom prst="line">
            <a:avLst/>
          </a:prstGeom>
          <a:solidFill>
            <a:schemeClr val="accent1"/>
          </a:solidFill>
          <a:ln w="38100" cap="flat" cmpd="sng" algn="ctr">
            <a:solidFill>
              <a:srgbClr val="FF0000"/>
            </a:solidFill>
            <a:prstDash val="solid"/>
            <a:round/>
            <a:headEnd type="none" w="med" len="med"/>
            <a:tailEnd type="none" w="med" len="med"/>
          </a:ln>
          <a:effectLst/>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endParaRPr lang="en-US"/>
          </a:p>
        </p:txBody>
      </p:sp>
      <p:sp>
        <p:nvSpPr>
          <p:cNvPr id="8" name="Rectangle 18"/>
          <p:cNvSpPr>
            <a:spLocks noGrp="1" noChangeArrowheads="1"/>
          </p:cNvSpPr>
          <p:nvPr>
            <p:ph type="dt" sz="half" idx="11"/>
          </p:nvPr>
        </p:nvSpPr>
        <p:spPr>
          <a:ln/>
        </p:spPr>
        <p:txBody>
          <a:bodyPr/>
          <a:lstStyle>
            <a:lvl1pPr>
              <a:defRPr/>
            </a:lvl1pPr>
          </a:lstStyle>
          <a:p>
            <a:fld id="{692742C0-12DE-974B-98C3-189AF445BFEA}" type="datetimeFigureOut">
              <a:rPr lang="en-US" smtClean="0"/>
              <a:pPr/>
              <a:t>12/6/10</a:t>
            </a:fld>
            <a:endParaRPr lang="en-US"/>
          </a:p>
        </p:txBody>
      </p:sp>
      <p:sp>
        <p:nvSpPr>
          <p:cNvPr id="9" name="Rectangle 25"/>
          <p:cNvSpPr>
            <a:spLocks noGrp="1" noChangeArrowheads="1"/>
          </p:cNvSpPr>
          <p:nvPr>
            <p:ph type="sldNum" sz="quarter" idx="12"/>
          </p:nvPr>
        </p:nvSpPr>
        <p:spPr>
          <a:ln/>
        </p:spPr>
        <p:txBody>
          <a:bodyPr/>
          <a:lstStyle>
            <a:lvl1pPr>
              <a:defRPr/>
            </a:lvl1pPr>
          </a:lstStyle>
          <a:p>
            <a:fld id="{6976DE0F-98C8-6742-AAEE-E6C9A1CF4596}" type="slidenum">
              <a:rPr lang="en-US" smtClean="0"/>
              <a:pPr/>
              <a:t>‹#›</a:t>
            </a:fld>
            <a:endParaRPr lang="en-US"/>
          </a:p>
        </p:txBody>
      </p:sp>
      <p:cxnSp>
        <p:nvCxnSpPr>
          <p:cNvPr id="10" name="Straight Connector 9"/>
          <p:cNvCxnSpPr/>
          <p:nvPr userDrawn="1"/>
        </p:nvCxnSpPr>
        <p:spPr bwMode="auto">
          <a:xfrm>
            <a:off x="609600" y="1447800"/>
            <a:ext cx="7924800" cy="1588"/>
          </a:xfrm>
          <a:prstGeom prst="line">
            <a:avLst/>
          </a:prstGeom>
          <a:solidFill>
            <a:schemeClr val="accent1"/>
          </a:solidFill>
          <a:ln w="38100" cap="flat" cmpd="sng" algn="ctr">
            <a:solidFill>
              <a:srgbClr val="FF0000"/>
            </a:solidFill>
            <a:prstDash val="solid"/>
            <a:round/>
            <a:headEnd type="none" w="med" len="med"/>
            <a:tailEnd type="none" w="med" len="med"/>
          </a:ln>
          <a:effectLst/>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endParaRPr lang="en-US"/>
          </a:p>
        </p:txBody>
      </p:sp>
      <p:sp>
        <p:nvSpPr>
          <p:cNvPr id="4" name="Rectangle 18"/>
          <p:cNvSpPr>
            <a:spLocks noGrp="1" noChangeArrowheads="1"/>
          </p:cNvSpPr>
          <p:nvPr>
            <p:ph type="dt" sz="half" idx="11"/>
          </p:nvPr>
        </p:nvSpPr>
        <p:spPr>
          <a:ln/>
        </p:spPr>
        <p:txBody>
          <a:bodyPr/>
          <a:lstStyle>
            <a:lvl1pPr>
              <a:defRPr/>
            </a:lvl1pPr>
          </a:lstStyle>
          <a:p>
            <a:fld id="{692742C0-12DE-974B-98C3-189AF445BFEA}" type="datetimeFigureOut">
              <a:rPr lang="en-US" smtClean="0"/>
              <a:pPr/>
              <a:t>12/6/10</a:t>
            </a:fld>
            <a:endParaRPr lang="en-US"/>
          </a:p>
        </p:txBody>
      </p:sp>
      <p:sp>
        <p:nvSpPr>
          <p:cNvPr id="5" name="Rectangle 25"/>
          <p:cNvSpPr>
            <a:spLocks noGrp="1" noChangeArrowheads="1"/>
          </p:cNvSpPr>
          <p:nvPr>
            <p:ph type="sldNum" sz="quarter" idx="12"/>
          </p:nvPr>
        </p:nvSpPr>
        <p:spPr>
          <a:ln/>
        </p:spPr>
        <p:txBody>
          <a:bodyPr/>
          <a:lstStyle>
            <a:lvl1pPr>
              <a:defRPr/>
            </a:lvl1pPr>
          </a:lstStyle>
          <a:p>
            <a:fld id="{6976DE0F-98C8-6742-AAEE-E6C9A1CF459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endParaRPr lang="en-US"/>
          </a:p>
        </p:txBody>
      </p:sp>
      <p:sp>
        <p:nvSpPr>
          <p:cNvPr id="3" name="Rectangle 18"/>
          <p:cNvSpPr>
            <a:spLocks noGrp="1" noChangeArrowheads="1"/>
          </p:cNvSpPr>
          <p:nvPr>
            <p:ph type="dt" sz="half" idx="11"/>
          </p:nvPr>
        </p:nvSpPr>
        <p:spPr>
          <a:ln/>
        </p:spPr>
        <p:txBody>
          <a:bodyPr/>
          <a:lstStyle>
            <a:lvl1pPr>
              <a:defRPr/>
            </a:lvl1pPr>
          </a:lstStyle>
          <a:p>
            <a:fld id="{692742C0-12DE-974B-98C3-189AF445BFEA}" type="datetimeFigureOut">
              <a:rPr lang="en-US" smtClean="0"/>
              <a:pPr/>
              <a:t>12/6/10</a:t>
            </a:fld>
            <a:endParaRPr lang="en-US"/>
          </a:p>
        </p:txBody>
      </p:sp>
      <p:sp>
        <p:nvSpPr>
          <p:cNvPr id="4" name="Rectangle 25"/>
          <p:cNvSpPr>
            <a:spLocks noGrp="1" noChangeArrowheads="1"/>
          </p:cNvSpPr>
          <p:nvPr>
            <p:ph type="sldNum" sz="quarter" idx="12"/>
          </p:nvPr>
        </p:nvSpPr>
        <p:spPr>
          <a:ln/>
        </p:spPr>
        <p:txBody>
          <a:bodyPr/>
          <a:lstStyle>
            <a:lvl1pPr>
              <a:defRPr/>
            </a:lvl1pPr>
          </a:lstStyle>
          <a:p>
            <a:fld id="{6976DE0F-98C8-6742-AAEE-E6C9A1CF459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endParaRPr lang="en-US"/>
          </a:p>
        </p:txBody>
      </p:sp>
      <p:sp>
        <p:nvSpPr>
          <p:cNvPr id="6" name="Rectangle 18"/>
          <p:cNvSpPr>
            <a:spLocks noGrp="1" noChangeArrowheads="1"/>
          </p:cNvSpPr>
          <p:nvPr>
            <p:ph type="dt" sz="half" idx="11"/>
          </p:nvPr>
        </p:nvSpPr>
        <p:spPr>
          <a:ln/>
        </p:spPr>
        <p:txBody>
          <a:bodyPr/>
          <a:lstStyle>
            <a:lvl1pPr>
              <a:defRPr/>
            </a:lvl1pPr>
          </a:lstStyle>
          <a:p>
            <a:fld id="{692742C0-12DE-974B-98C3-189AF445BFEA}" type="datetimeFigureOut">
              <a:rPr lang="en-US" smtClean="0"/>
              <a:pPr/>
              <a:t>12/6/10</a:t>
            </a:fld>
            <a:endParaRPr lang="en-US"/>
          </a:p>
        </p:txBody>
      </p:sp>
      <p:sp>
        <p:nvSpPr>
          <p:cNvPr id="7" name="Rectangle 25"/>
          <p:cNvSpPr>
            <a:spLocks noGrp="1" noChangeArrowheads="1"/>
          </p:cNvSpPr>
          <p:nvPr>
            <p:ph type="sldNum" sz="quarter" idx="12"/>
          </p:nvPr>
        </p:nvSpPr>
        <p:spPr>
          <a:ln/>
        </p:spPr>
        <p:txBody>
          <a:bodyPr/>
          <a:lstStyle>
            <a:lvl1pPr>
              <a:defRPr/>
            </a:lvl1pPr>
          </a:lstStyle>
          <a:p>
            <a:fld id="{6976DE0F-98C8-6742-AAEE-E6C9A1CF459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endParaRPr lang="en-US"/>
          </a:p>
        </p:txBody>
      </p:sp>
      <p:sp>
        <p:nvSpPr>
          <p:cNvPr id="6" name="Rectangle 18"/>
          <p:cNvSpPr>
            <a:spLocks noGrp="1" noChangeArrowheads="1"/>
          </p:cNvSpPr>
          <p:nvPr>
            <p:ph type="dt" sz="half" idx="11"/>
          </p:nvPr>
        </p:nvSpPr>
        <p:spPr>
          <a:ln/>
        </p:spPr>
        <p:txBody>
          <a:bodyPr/>
          <a:lstStyle>
            <a:lvl1pPr>
              <a:defRPr/>
            </a:lvl1pPr>
          </a:lstStyle>
          <a:p>
            <a:fld id="{692742C0-12DE-974B-98C3-189AF445BFEA}" type="datetimeFigureOut">
              <a:rPr lang="en-US" smtClean="0"/>
              <a:pPr/>
              <a:t>12/6/10</a:t>
            </a:fld>
            <a:endParaRPr lang="en-US"/>
          </a:p>
        </p:txBody>
      </p:sp>
      <p:sp>
        <p:nvSpPr>
          <p:cNvPr id="7" name="Rectangle 25"/>
          <p:cNvSpPr>
            <a:spLocks noGrp="1" noChangeArrowheads="1"/>
          </p:cNvSpPr>
          <p:nvPr>
            <p:ph type="sldNum" sz="quarter" idx="12"/>
          </p:nvPr>
        </p:nvSpPr>
        <p:spPr>
          <a:ln/>
        </p:spPr>
        <p:txBody>
          <a:bodyPr/>
          <a:lstStyle>
            <a:lvl1pPr>
              <a:defRPr/>
            </a:lvl1pPr>
          </a:lstStyle>
          <a:p>
            <a:fld id="{6976DE0F-98C8-6742-AAEE-E6C9A1CF459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endParaRPr lang="en-US"/>
          </a:p>
        </p:txBody>
      </p:sp>
      <p:sp>
        <p:nvSpPr>
          <p:cNvPr id="5" name="Rectangle 18"/>
          <p:cNvSpPr>
            <a:spLocks noGrp="1" noChangeArrowheads="1"/>
          </p:cNvSpPr>
          <p:nvPr>
            <p:ph type="dt" sz="half" idx="11"/>
          </p:nvPr>
        </p:nvSpPr>
        <p:spPr>
          <a:ln/>
        </p:spPr>
        <p:txBody>
          <a:bodyPr/>
          <a:lstStyle>
            <a:lvl1pPr>
              <a:defRPr/>
            </a:lvl1pPr>
          </a:lstStyle>
          <a:p>
            <a:fld id="{692742C0-12DE-974B-98C3-189AF445BFEA}" type="datetimeFigureOut">
              <a:rPr lang="en-US" smtClean="0"/>
              <a:pPr/>
              <a:t>12/6/10</a:t>
            </a:fld>
            <a:endParaRPr lang="en-US"/>
          </a:p>
        </p:txBody>
      </p:sp>
      <p:sp>
        <p:nvSpPr>
          <p:cNvPr id="6" name="Rectangle 25"/>
          <p:cNvSpPr>
            <a:spLocks noGrp="1" noChangeArrowheads="1"/>
          </p:cNvSpPr>
          <p:nvPr>
            <p:ph type="sldNum" sz="quarter" idx="12"/>
          </p:nvPr>
        </p:nvSpPr>
        <p:spPr>
          <a:ln/>
        </p:spPr>
        <p:txBody>
          <a:bodyPr/>
          <a:lstStyle>
            <a:lvl1pPr>
              <a:defRPr/>
            </a:lvl1pPr>
          </a:lstStyle>
          <a:p>
            <a:fld id="{6976DE0F-98C8-6742-AAEE-E6C9A1CF459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endParaRPr lang="en-US"/>
          </a:p>
        </p:txBody>
      </p:sp>
      <p:sp>
        <p:nvSpPr>
          <p:cNvPr id="5" name="Rectangle 18"/>
          <p:cNvSpPr>
            <a:spLocks noGrp="1" noChangeArrowheads="1"/>
          </p:cNvSpPr>
          <p:nvPr>
            <p:ph type="dt" sz="half" idx="11"/>
          </p:nvPr>
        </p:nvSpPr>
        <p:spPr>
          <a:ln/>
        </p:spPr>
        <p:txBody>
          <a:bodyPr/>
          <a:lstStyle>
            <a:lvl1pPr>
              <a:defRPr/>
            </a:lvl1pPr>
          </a:lstStyle>
          <a:p>
            <a:fld id="{692742C0-12DE-974B-98C3-189AF445BFEA}" type="datetimeFigureOut">
              <a:rPr lang="en-US" smtClean="0"/>
              <a:pPr/>
              <a:t>12/6/10</a:t>
            </a:fld>
            <a:endParaRPr lang="en-US"/>
          </a:p>
        </p:txBody>
      </p:sp>
      <p:sp>
        <p:nvSpPr>
          <p:cNvPr id="6" name="Rectangle 25"/>
          <p:cNvSpPr>
            <a:spLocks noGrp="1" noChangeArrowheads="1"/>
          </p:cNvSpPr>
          <p:nvPr>
            <p:ph type="sldNum" sz="quarter" idx="12"/>
          </p:nvPr>
        </p:nvSpPr>
        <p:spPr>
          <a:ln/>
        </p:spPr>
        <p:txBody>
          <a:bodyPr/>
          <a:lstStyle>
            <a:lvl1pPr>
              <a:defRPr/>
            </a:lvl1pPr>
          </a:lstStyle>
          <a:p>
            <a:fld id="{6976DE0F-98C8-6742-AAEE-E6C9A1CF459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image" Target="../media/image1.png"/><Relationship Id="rId10" Type="http://schemas.openxmlformats.org/officeDocument/2006/relationships/slideLayout" Target="../slideLayouts/slideLayout10.xml"/><Relationship Id="rId5" Type="http://schemas.openxmlformats.org/officeDocument/2006/relationships/slideLayout" Target="../slideLayouts/slideLayout5.xml"/><Relationship Id="rId12" Type="http://schemas.openxmlformats.org/officeDocument/2006/relationships/theme" Target="../theme/theme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w="9525">
            <a:noFill/>
            <a:miter lim="800000"/>
            <a:headEnd/>
            <a:tailEnd/>
          </a:ln>
          <a:effectLst/>
        </p:spPr>
        <p:txBody>
          <a:bodyPr wrap="none" anchor="ctr">
            <a:prstTxWarp prst="textNoShape">
              <a:avLst/>
            </a:prstTxWarp>
          </a:bodyPr>
          <a:lstStyle/>
          <a:p>
            <a:pPr>
              <a:defRPr/>
            </a:pPr>
            <a:endParaRPr lang="en-US" dirty="0">
              <a:latin typeface="Calibri"/>
              <a:ea typeface="+mn-ea"/>
              <a:cs typeface="+mn-cs"/>
            </a:endParaRPr>
          </a:p>
        </p:txBody>
      </p:sp>
      <p:sp>
        <p:nvSpPr>
          <p:cNvPr id="1027" name="Rectangle 2"/>
          <p:cNvSpPr>
            <a:spLocks noGrp="1" noChangeArrowheads="1"/>
          </p:cNvSpPr>
          <p:nvPr>
            <p:ph type="title"/>
          </p:nvPr>
        </p:nvSpPr>
        <p:spPr bwMode="auto">
          <a:xfrm>
            <a:off x="609600" y="762000"/>
            <a:ext cx="7924800"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smtClean="0"/>
              <a:t>Click to edit Master title style</a:t>
            </a:r>
            <a:endParaRPr lang="en-US" dirty="0"/>
          </a:p>
        </p:txBody>
      </p:sp>
      <p:sp>
        <p:nvSpPr>
          <p:cNvPr id="1028" name="Rectangle 3"/>
          <p:cNvSpPr>
            <a:spLocks noGrp="1" noChangeArrowheads="1"/>
          </p:cNvSpPr>
          <p:nvPr>
            <p:ph type="body" idx="1"/>
          </p:nvPr>
        </p:nvSpPr>
        <p:spPr bwMode="auto">
          <a:xfrm>
            <a:off x="609600" y="1828800"/>
            <a:ext cx="79248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29" name="Rectangle 5"/>
          <p:cNvSpPr>
            <a:spLocks noGrp="1" noChangeArrowheads="1"/>
          </p:cNvSpPr>
          <p:nvPr>
            <p:ph type="ftr" sz="quarter" idx="3"/>
          </p:nvPr>
        </p:nvSpPr>
        <p:spPr bwMode="auto">
          <a:xfrm>
            <a:off x="625475" y="0"/>
            <a:ext cx="5105400" cy="304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200">
                <a:solidFill>
                  <a:schemeClr val="bg1"/>
                </a:solidFill>
                <a:latin typeface="Calibri"/>
                <a:ea typeface="+mn-ea"/>
                <a:cs typeface="+mn-cs"/>
              </a:defRPr>
            </a:lvl1pPr>
          </a:lstStyle>
          <a:p>
            <a:endParaRPr lang="en-US" dirty="0"/>
          </a:p>
        </p:txBody>
      </p:sp>
      <p:sp>
        <p:nvSpPr>
          <p:cNvPr id="1036" name="Text Box 12"/>
          <p:cNvSpPr txBox="1">
            <a:spLocks noChangeArrowheads="1"/>
          </p:cNvSpPr>
          <p:nvPr/>
        </p:nvSpPr>
        <p:spPr bwMode="auto">
          <a:xfrm>
            <a:off x="609600" y="1524000"/>
            <a:ext cx="7924800" cy="274638"/>
          </a:xfrm>
          <a:prstGeom prst="rect">
            <a:avLst/>
          </a:prstGeom>
          <a:noFill/>
          <a:ln w="9525">
            <a:noFill/>
            <a:miter lim="800000"/>
            <a:headEnd/>
            <a:tailEnd/>
          </a:ln>
          <a:effectLst/>
        </p:spPr>
        <p:txBody>
          <a:bodyPr>
            <a:prstTxWarp prst="textNoShape">
              <a:avLst/>
            </a:prstTxWarp>
            <a:spAutoFit/>
          </a:bodyPr>
          <a:lstStyle/>
          <a:p>
            <a:pPr>
              <a:spcBef>
                <a:spcPct val="50000"/>
              </a:spcBef>
              <a:defRPr/>
            </a:pPr>
            <a:r>
              <a:rPr lang="en-US" sz="1200" b="1" dirty="0">
                <a:solidFill>
                  <a:schemeClr val="bg1"/>
                </a:solidFill>
                <a:latin typeface="Calibri"/>
                <a:ea typeface="+mn-ea"/>
                <a:cs typeface="+mn-cs"/>
              </a:rPr>
              <a:t>Boston University</a:t>
            </a:r>
            <a:r>
              <a:rPr lang="en-US" sz="1200" dirty="0">
                <a:solidFill>
                  <a:schemeClr val="bg1"/>
                </a:solidFill>
                <a:latin typeface="Calibri"/>
                <a:ea typeface="+mn-ea"/>
                <a:cs typeface="+mn-cs"/>
              </a:rPr>
              <a:t> Slideshow Title Goes Here</a:t>
            </a:r>
          </a:p>
        </p:txBody>
      </p:sp>
      <p:pic>
        <p:nvPicPr>
          <p:cNvPr id="1031" name="Picture 20"/>
          <p:cNvPicPr>
            <a:picLocks noChangeAspect="1" noChangeArrowheads="1"/>
          </p:cNvPicPr>
          <p:nvPr/>
        </p:nvPicPr>
        <p:blipFill>
          <a:blip r:embed="rId13"/>
          <a:srcRect/>
          <a:stretch>
            <a:fillRect/>
          </a:stretch>
        </p:blipFill>
        <p:spPr bwMode="auto">
          <a:xfrm>
            <a:off x="609601" y="6329373"/>
            <a:ext cx="448820" cy="201601"/>
          </a:xfrm>
          <a:prstGeom prst="rect">
            <a:avLst/>
          </a:prstGeom>
          <a:noFill/>
          <a:ln w="9525">
            <a:noFill/>
            <a:miter lim="800000"/>
            <a:headEnd/>
            <a:tailEnd/>
          </a:ln>
        </p:spPr>
      </p:pic>
      <p:sp>
        <p:nvSpPr>
          <p:cNvPr id="1042" name="Rectangle 18"/>
          <p:cNvSpPr>
            <a:spLocks noGrp="1" noChangeArrowheads="1"/>
          </p:cNvSpPr>
          <p:nvPr>
            <p:ph type="dt" sz="half" idx="2"/>
          </p:nvPr>
        </p:nvSpPr>
        <p:spPr bwMode="auto">
          <a:xfrm>
            <a:off x="7023100" y="0"/>
            <a:ext cx="1066800" cy="304800"/>
          </a:xfrm>
          <a:prstGeom prst="rect">
            <a:avLst/>
          </a:prstGeom>
          <a:noFill/>
          <a:ln w="9525">
            <a:noFill/>
            <a:miter lim="800000"/>
            <a:headEnd/>
            <a:tailEnd/>
          </a:ln>
          <a:effectLst/>
        </p:spPr>
        <p:txBody>
          <a:bodyPr vert="horz" wrap="square" lIns="0" tIns="45720" rIns="0" bIns="45720" numCol="1" anchor="ctr" anchorCtr="0" compatLnSpc="1">
            <a:prstTxWarp prst="textNoShape">
              <a:avLst/>
            </a:prstTxWarp>
          </a:bodyPr>
          <a:lstStyle>
            <a:lvl1pPr algn="r">
              <a:defRPr sz="1200">
                <a:solidFill>
                  <a:srgbClr val="CCCCCC"/>
                </a:solidFill>
                <a:latin typeface="Calibri"/>
                <a:ea typeface="+mn-ea"/>
                <a:cs typeface="+mn-cs"/>
              </a:defRPr>
            </a:lvl1pPr>
          </a:lstStyle>
          <a:p>
            <a:fld id="{692742C0-12DE-974B-98C3-189AF445BFEA}" type="datetimeFigureOut">
              <a:rPr lang="en-US" smtClean="0"/>
              <a:pPr/>
              <a:t>12/6/10</a:t>
            </a:fld>
            <a:endParaRPr lang="en-US" dirty="0"/>
          </a:p>
        </p:txBody>
      </p:sp>
      <p:sp>
        <p:nvSpPr>
          <p:cNvPr id="1047" name="Rectangle 23"/>
          <p:cNvSpPr>
            <a:spLocks noChangeArrowheads="1"/>
          </p:cNvSpPr>
          <p:nvPr/>
        </p:nvSpPr>
        <p:spPr bwMode="auto">
          <a:xfrm>
            <a:off x="1054080" y="6381959"/>
            <a:ext cx="2332867" cy="215444"/>
          </a:xfrm>
          <a:prstGeom prst="rect">
            <a:avLst/>
          </a:prstGeom>
          <a:noFill/>
          <a:ln w="9525">
            <a:noFill/>
            <a:miter lim="800000"/>
            <a:headEnd/>
            <a:tailEnd/>
          </a:ln>
          <a:effectLst/>
        </p:spPr>
        <p:txBody>
          <a:bodyPr wrap="square">
            <a:prstTxWarp prst="textNoShape">
              <a:avLst/>
            </a:prstTxWarp>
            <a:spAutoFit/>
          </a:bodyPr>
          <a:lstStyle/>
          <a:p>
            <a:r>
              <a:rPr lang="en-US" sz="800" b="1" dirty="0">
                <a:latin typeface="Calibri"/>
              </a:rPr>
              <a:t>Boston University </a:t>
            </a:r>
            <a:r>
              <a:rPr lang="en-US" sz="800" dirty="0">
                <a:latin typeface="Calibri"/>
              </a:rPr>
              <a:t>School of Management</a:t>
            </a:r>
          </a:p>
        </p:txBody>
      </p:sp>
      <p:sp>
        <p:nvSpPr>
          <p:cNvPr id="1049" name="Rectangle 25"/>
          <p:cNvSpPr>
            <a:spLocks noGrp="1" noChangeArrowheads="1"/>
          </p:cNvSpPr>
          <p:nvPr>
            <p:ph type="sldNum" sz="quarter" idx="4"/>
          </p:nvPr>
        </p:nvSpPr>
        <p:spPr bwMode="auto">
          <a:xfrm>
            <a:off x="8289925" y="0"/>
            <a:ext cx="854075" cy="304800"/>
          </a:xfrm>
          <a:prstGeom prst="rect">
            <a:avLst/>
          </a:prstGeom>
          <a:noFill/>
          <a:ln w="9525">
            <a:noFill/>
            <a:miter lim="800000"/>
            <a:headEnd/>
            <a:tailEnd/>
          </a:ln>
          <a:effectLst/>
        </p:spPr>
        <p:txBody>
          <a:bodyPr vert="horz" wrap="square" lIns="0" tIns="45720" rIns="0" bIns="45720" numCol="1" anchor="ctr" anchorCtr="0" compatLnSpc="1">
            <a:prstTxWarp prst="textNoShape">
              <a:avLst/>
            </a:prstTxWarp>
          </a:bodyPr>
          <a:lstStyle>
            <a:lvl1pPr>
              <a:defRPr sz="1200">
                <a:solidFill>
                  <a:srgbClr val="CCCCCC"/>
                </a:solidFill>
                <a:latin typeface="Calibri"/>
                <a:ea typeface="+mn-ea"/>
                <a:cs typeface="+mn-cs"/>
              </a:defRPr>
            </a:lvl1pPr>
          </a:lstStyle>
          <a:p>
            <a:fld id="{6976DE0F-98C8-6742-AAEE-E6C9A1CF4596}" type="slidenum">
              <a:rPr lang="en-US" smtClean="0"/>
              <a:pPr/>
              <a:t>‹#›</a:t>
            </a:fld>
            <a:endParaRPr lang="en-US" dirty="0"/>
          </a:p>
        </p:txBody>
      </p:sp>
      <p:sp>
        <p:nvSpPr>
          <p:cNvPr id="1051" name="Line 27"/>
          <p:cNvSpPr>
            <a:spLocks noChangeShapeType="1"/>
          </p:cNvSpPr>
          <p:nvPr/>
        </p:nvSpPr>
        <p:spPr bwMode="auto">
          <a:xfrm>
            <a:off x="8189913" y="76200"/>
            <a:ext cx="1587" cy="152400"/>
          </a:xfrm>
          <a:prstGeom prst="line">
            <a:avLst/>
          </a:prstGeom>
          <a:noFill/>
          <a:ln w="12700">
            <a:solidFill>
              <a:srgbClr val="4D4D4D"/>
            </a:solidFill>
            <a:round/>
            <a:headEnd/>
            <a:tailEnd/>
          </a:ln>
          <a:effectLst/>
        </p:spPr>
        <p:txBody>
          <a:bodyPr wrap="none" anchor="ctr"/>
          <a:lstStyle/>
          <a:p>
            <a:pPr>
              <a:defRPr/>
            </a:pPr>
            <a:endParaRPr lang="en-US" dirty="0">
              <a:latin typeface="Calibri"/>
              <a:ea typeface="+mn-ea"/>
              <a:cs typeface="+mn-cs"/>
            </a:endParaRPr>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l" rtl="0" eaLnBrk="1" fontAlgn="base" hangingPunct="1">
        <a:spcBef>
          <a:spcPct val="0"/>
        </a:spcBef>
        <a:spcAft>
          <a:spcPct val="0"/>
        </a:spcAft>
        <a:defRPr sz="2800">
          <a:solidFill>
            <a:schemeClr val="tx1"/>
          </a:solidFill>
          <a:latin typeface="Calibri"/>
          <a:ea typeface="+mj-ea"/>
          <a:cs typeface="+mj-cs"/>
        </a:defRPr>
      </a:lvl1pPr>
      <a:lvl2pPr algn="l" rtl="0" eaLnBrk="1" fontAlgn="base" hangingPunct="1">
        <a:spcBef>
          <a:spcPct val="0"/>
        </a:spcBef>
        <a:spcAft>
          <a:spcPct val="0"/>
        </a:spcAft>
        <a:defRPr sz="3600">
          <a:solidFill>
            <a:schemeClr val="tx1"/>
          </a:solidFill>
          <a:latin typeface="Arial" charset="0"/>
          <a:ea typeface="Osaka" charset="-128"/>
          <a:cs typeface="Osaka" charset="-128"/>
        </a:defRPr>
      </a:lvl2pPr>
      <a:lvl3pPr algn="l" rtl="0" eaLnBrk="1" fontAlgn="base" hangingPunct="1">
        <a:spcBef>
          <a:spcPct val="0"/>
        </a:spcBef>
        <a:spcAft>
          <a:spcPct val="0"/>
        </a:spcAft>
        <a:defRPr sz="3600">
          <a:solidFill>
            <a:schemeClr val="tx1"/>
          </a:solidFill>
          <a:latin typeface="Arial" charset="0"/>
          <a:ea typeface="Osaka" charset="-128"/>
          <a:cs typeface="Osaka" charset="-128"/>
        </a:defRPr>
      </a:lvl3pPr>
      <a:lvl4pPr algn="l" rtl="0" eaLnBrk="1" fontAlgn="base" hangingPunct="1">
        <a:spcBef>
          <a:spcPct val="0"/>
        </a:spcBef>
        <a:spcAft>
          <a:spcPct val="0"/>
        </a:spcAft>
        <a:defRPr sz="3600">
          <a:solidFill>
            <a:schemeClr val="tx1"/>
          </a:solidFill>
          <a:latin typeface="Arial" charset="0"/>
          <a:ea typeface="Osaka" charset="-128"/>
          <a:cs typeface="Osaka" charset="-128"/>
        </a:defRPr>
      </a:lvl4pPr>
      <a:lvl5pPr algn="l" rtl="0" eaLnBrk="1" fontAlgn="base" hangingPunct="1">
        <a:spcBef>
          <a:spcPct val="0"/>
        </a:spcBef>
        <a:spcAft>
          <a:spcPct val="0"/>
        </a:spcAft>
        <a:defRPr sz="3600">
          <a:solidFill>
            <a:schemeClr val="tx1"/>
          </a:solidFill>
          <a:latin typeface="Arial" charset="0"/>
          <a:ea typeface="Osaka" charset="-128"/>
          <a:cs typeface="Osaka" charset="-128"/>
        </a:defRPr>
      </a:lvl5pPr>
      <a:lvl6pPr marL="457200" algn="l" rtl="0" eaLnBrk="1" fontAlgn="base" hangingPunct="1">
        <a:spcBef>
          <a:spcPct val="0"/>
        </a:spcBef>
        <a:spcAft>
          <a:spcPct val="0"/>
        </a:spcAft>
        <a:defRPr sz="3600">
          <a:solidFill>
            <a:schemeClr val="tx1"/>
          </a:solidFill>
          <a:latin typeface="Arial" charset="0"/>
          <a:ea typeface="Osaka" charset="-128"/>
          <a:cs typeface="Osaka" charset="-128"/>
        </a:defRPr>
      </a:lvl6pPr>
      <a:lvl7pPr marL="914400" algn="l" rtl="0" eaLnBrk="1" fontAlgn="base" hangingPunct="1">
        <a:spcBef>
          <a:spcPct val="0"/>
        </a:spcBef>
        <a:spcAft>
          <a:spcPct val="0"/>
        </a:spcAft>
        <a:defRPr sz="3600">
          <a:solidFill>
            <a:schemeClr val="tx1"/>
          </a:solidFill>
          <a:latin typeface="Arial" charset="0"/>
          <a:ea typeface="Osaka" charset="-128"/>
          <a:cs typeface="Osaka" charset="-128"/>
        </a:defRPr>
      </a:lvl7pPr>
      <a:lvl8pPr marL="1371600" algn="l" rtl="0" eaLnBrk="1" fontAlgn="base" hangingPunct="1">
        <a:spcBef>
          <a:spcPct val="0"/>
        </a:spcBef>
        <a:spcAft>
          <a:spcPct val="0"/>
        </a:spcAft>
        <a:defRPr sz="3600">
          <a:solidFill>
            <a:schemeClr val="tx1"/>
          </a:solidFill>
          <a:latin typeface="Arial" charset="0"/>
          <a:ea typeface="Osaka" charset="-128"/>
          <a:cs typeface="Osaka" charset="-128"/>
        </a:defRPr>
      </a:lvl8pPr>
      <a:lvl9pPr marL="1828800" algn="l" rtl="0" eaLnBrk="1" fontAlgn="base" hangingPunct="1">
        <a:spcBef>
          <a:spcPct val="0"/>
        </a:spcBef>
        <a:spcAft>
          <a:spcPct val="0"/>
        </a:spcAft>
        <a:defRPr sz="3600">
          <a:solidFill>
            <a:schemeClr val="tx1"/>
          </a:solidFill>
          <a:latin typeface="Arial" charset="0"/>
          <a:ea typeface="Osaka" charset="-128"/>
          <a:cs typeface="Osaka" charset="-128"/>
        </a:defRPr>
      </a:lvl9pPr>
    </p:titleStyle>
    <p:bodyStyle>
      <a:lvl1pPr marL="342900" indent="-342900" algn="l" rtl="0" eaLnBrk="1" fontAlgn="base" hangingPunct="1">
        <a:spcBef>
          <a:spcPct val="20000"/>
        </a:spcBef>
        <a:spcAft>
          <a:spcPct val="0"/>
        </a:spcAft>
        <a:buClr>
          <a:srgbClr val="CC0000"/>
        </a:buClr>
        <a:buFont typeface="Wingdings" pitchFamily="-109" charset="2"/>
        <a:buChar char="§"/>
        <a:defRPr sz="2400">
          <a:solidFill>
            <a:schemeClr val="tx1"/>
          </a:solidFill>
          <a:latin typeface="Calibri"/>
          <a:ea typeface="+mn-ea"/>
          <a:cs typeface="+mn-cs"/>
        </a:defRPr>
      </a:lvl1pPr>
      <a:lvl2pPr marL="742950" indent="-285750" algn="l" rtl="0" eaLnBrk="1" fontAlgn="base" hangingPunct="1">
        <a:spcBef>
          <a:spcPct val="20000"/>
        </a:spcBef>
        <a:spcAft>
          <a:spcPct val="0"/>
        </a:spcAft>
        <a:buClr>
          <a:srgbClr val="CC0000"/>
        </a:buClr>
        <a:buFont typeface="Wingdings" pitchFamily="-109" charset="2"/>
        <a:buChar char="§"/>
        <a:defRPr sz="2000">
          <a:solidFill>
            <a:schemeClr val="tx1"/>
          </a:solidFill>
          <a:latin typeface="Calibri"/>
          <a:ea typeface="+mn-ea"/>
          <a:cs typeface="+mn-cs"/>
        </a:defRPr>
      </a:lvl2pPr>
      <a:lvl3pPr marL="1143000" indent="-228600" algn="l" rtl="0" eaLnBrk="1" fontAlgn="base" hangingPunct="1">
        <a:spcBef>
          <a:spcPct val="20000"/>
        </a:spcBef>
        <a:spcAft>
          <a:spcPct val="0"/>
        </a:spcAft>
        <a:buClr>
          <a:srgbClr val="CC0000"/>
        </a:buClr>
        <a:buFont typeface="Wingdings" pitchFamily="-109" charset="2"/>
        <a:buChar char="§"/>
        <a:defRPr sz="1800">
          <a:solidFill>
            <a:schemeClr val="tx1"/>
          </a:solidFill>
          <a:latin typeface="Calibri"/>
          <a:ea typeface="+mn-ea"/>
          <a:cs typeface="+mn-cs"/>
        </a:defRPr>
      </a:lvl3pPr>
      <a:lvl4pPr marL="1600200" indent="-228600" algn="l" rtl="0" eaLnBrk="1" fontAlgn="base" hangingPunct="1">
        <a:spcBef>
          <a:spcPct val="20000"/>
        </a:spcBef>
        <a:spcAft>
          <a:spcPct val="0"/>
        </a:spcAft>
        <a:buClr>
          <a:srgbClr val="CC0000"/>
        </a:buClr>
        <a:buFont typeface="Wingdings" pitchFamily="-109" charset="2"/>
        <a:buChar char="§"/>
        <a:defRPr sz="1600">
          <a:solidFill>
            <a:schemeClr val="tx1"/>
          </a:solidFill>
          <a:latin typeface="Calibri"/>
          <a:ea typeface="+mn-ea"/>
          <a:cs typeface="+mn-cs"/>
        </a:defRPr>
      </a:lvl4pPr>
      <a:lvl5pPr marL="2057400" indent="-228600" algn="l" rtl="0" eaLnBrk="1" fontAlgn="base" hangingPunct="1">
        <a:spcBef>
          <a:spcPct val="20000"/>
        </a:spcBef>
        <a:spcAft>
          <a:spcPct val="0"/>
        </a:spcAft>
        <a:buClr>
          <a:srgbClr val="CC0000"/>
        </a:buClr>
        <a:buFont typeface="Wingdings" pitchFamily="-109" charset="2"/>
        <a:buChar char="§"/>
        <a:defRPr sz="1400">
          <a:solidFill>
            <a:schemeClr val="tx1"/>
          </a:solidFill>
          <a:latin typeface="Calibri"/>
          <a:ea typeface="+mn-ea"/>
          <a:cs typeface="+mn-cs"/>
        </a:defRPr>
      </a:lvl5pPr>
      <a:lvl6pPr marL="2514600" indent="-228600" algn="l" rtl="0" eaLnBrk="1" fontAlgn="base" hangingPunct="1">
        <a:spcBef>
          <a:spcPct val="20000"/>
        </a:spcBef>
        <a:spcAft>
          <a:spcPct val="0"/>
        </a:spcAft>
        <a:buClr>
          <a:srgbClr val="CC0000"/>
        </a:buClr>
        <a:buFont typeface="Wingdings" charset="2"/>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CC0000"/>
        </a:buClr>
        <a:buFont typeface="Wingdings" charset="2"/>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CC0000"/>
        </a:buClr>
        <a:buFont typeface="Wingdings" charset="2"/>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CC0000"/>
        </a:buClr>
        <a:buFont typeface="Wingdings" charset="2"/>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3"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tiff"/><Relationship Id="rId3" Type="http://schemas.openxmlformats.org/officeDocument/2006/relationships/image" Target="../media/image5.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3"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solidFill>
                  <a:schemeClr val="bg1">
                    <a:lumMod val="50000"/>
                  </a:schemeClr>
                </a:solidFill>
              </a:rPr>
              <a:t>The John E Sawyer Seminar: Energy and Society</a:t>
            </a:r>
          </a:p>
          <a:p>
            <a:endParaRPr lang="en-US" dirty="0" smtClean="0"/>
          </a:p>
          <a:p>
            <a:endParaRPr lang="en-US" dirty="0" smtClean="0"/>
          </a:p>
          <a:p>
            <a:endParaRPr lang="en-US" dirty="0" smtClean="0"/>
          </a:p>
          <a:p>
            <a:endParaRPr lang="en-US" dirty="0" smtClean="0"/>
          </a:p>
          <a:p>
            <a:r>
              <a:rPr lang="en-US" b="1" dirty="0" smtClean="0"/>
              <a:t>Paul McManus</a:t>
            </a:r>
          </a:p>
          <a:p>
            <a:r>
              <a:rPr lang="en-US" sz="1200" b="1" dirty="0" smtClean="0"/>
              <a:t>Executive-in-Residence &amp; Lecturer </a:t>
            </a:r>
            <a:r>
              <a:rPr lang="en-US" sz="1200" b="1" i="1" dirty="0" smtClean="0"/>
              <a:t>Strategy &amp; Innovation Department </a:t>
            </a:r>
          </a:p>
          <a:p>
            <a:r>
              <a:rPr lang="en-US" sz="1200" b="1" i="1" dirty="0" smtClean="0"/>
              <a:t>Managing Director Institute for Technology Entrepreneurship and Commercialization (ITEC)</a:t>
            </a:r>
          </a:p>
          <a:p>
            <a:r>
              <a:rPr lang="en-US" sz="1200" b="1" i="1" dirty="0" smtClean="0"/>
              <a:t>Boston University</a:t>
            </a:r>
          </a:p>
          <a:p>
            <a:r>
              <a:rPr lang="en-US" sz="1200" b="1" i="1" dirty="0" smtClean="0"/>
              <a:t>School of Management</a:t>
            </a:r>
          </a:p>
          <a:p>
            <a:r>
              <a:rPr lang="en-US" sz="1200" b="1" i="1" dirty="0" smtClean="0"/>
              <a:t>595 Commonwealth Avenue</a:t>
            </a:r>
          </a:p>
          <a:p>
            <a:r>
              <a:rPr lang="en-US" sz="1200" b="1" i="1" dirty="0" err="1" smtClean="0"/>
              <a:t>oston</a:t>
            </a:r>
            <a:r>
              <a:rPr lang="en-US" sz="1200" b="1" i="1" dirty="0" smtClean="0"/>
              <a:t>, MA  02215</a:t>
            </a:r>
            <a:endParaRPr lang="en-US" sz="1200" dirty="0" smtClean="0"/>
          </a:p>
        </p:txBody>
      </p:sp>
      <p:sp>
        <p:nvSpPr>
          <p:cNvPr id="2" name="Title 1"/>
          <p:cNvSpPr>
            <a:spLocks noGrp="1"/>
          </p:cNvSpPr>
          <p:nvPr>
            <p:ph type="ctrTitle"/>
          </p:nvPr>
        </p:nvSpPr>
        <p:spPr/>
        <p:txBody>
          <a:bodyPr/>
          <a:lstStyle/>
          <a:p>
            <a:r>
              <a:rPr lang="en-US" dirty="0" smtClean="0"/>
              <a:t>The Business of Energy</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Business of Energy</a:t>
            </a:r>
            <a:endParaRPr lang="en-US" dirty="0"/>
          </a:p>
        </p:txBody>
      </p:sp>
      <p:sp>
        <p:nvSpPr>
          <p:cNvPr id="3" name="Content Placeholder 2"/>
          <p:cNvSpPr>
            <a:spLocks noGrp="1"/>
          </p:cNvSpPr>
          <p:nvPr>
            <p:ph idx="1"/>
          </p:nvPr>
        </p:nvSpPr>
        <p:spPr/>
        <p:txBody>
          <a:bodyPr/>
          <a:lstStyle/>
          <a:p>
            <a:r>
              <a:rPr lang="en-US" dirty="0" smtClean="0"/>
              <a:t>Revolutions</a:t>
            </a:r>
            <a:br>
              <a:rPr lang="en-US" dirty="0" smtClean="0"/>
            </a:br>
            <a:endParaRPr lang="en-US" dirty="0" smtClean="0"/>
          </a:p>
          <a:p>
            <a:r>
              <a:rPr lang="en-US" dirty="0" smtClean="0"/>
              <a:t>Challenges</a:t>
            </a:r>
          </a:p>
          <a:p>
            <a:endParaRPr lang="en-US" dirty="0" smtClean="0"/>
          </a:p>
          <a:p>
            <a:r>
              <a:rPr lang="en-US" dirty="0" smtClean="0"/>
              <a:t>Innovations</a:t>
            </a:r>
          </a:p>
          <a:p>
            <a:endParaRPr lang="en-US" dirty="0" smtClean="0"/>
          </a:p>
          <a:p>
            <a:r>
              <a:rPr lang="en-US" dirty="0" smtClean="0"/>
              <a:t>Opportunities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dirty="0" smtClean="0"/>
              <a:t>Innovation </a:t>
            </a:r>
            <a:r>
              <a:rPr lang="en-US" dirty="0"/>
              <a:t>Adoption Follows a</a:t>
            </a:r>
            <a:r>
              <a:rPr lang="en-US" dirty="0" smtClean="0"/>
              <a:t> well studied and Predictable Pattern at the Product Level</a:t>
            </a:r>
            <a:endParaRPr lang="en-US" dirty="0"/>
          </a:p>
        </p:txBody>
      </p:sp>
      <p:pic>
        <p:nvPicPr>
          <p:cNvPr id="18435" name="Picture 3" descr="40_324880_la_06_04"/>
          <p:cNvPicPr>
            <a:picLocks noChangeAspect="1" noChangeArrowheads="1"/>
          </p:cNvPicPr>
          <p:nvPr/>
        </p:nvPicPr>
        <p:blipFill>
          <a:blip r:embed="rId3"/>
          <a:srcRect/>
          <a:stretch>
            <a:fillRect/>
          </a:stretch>
        </p:blipFill>
        <p:spPr bwMode="auto">
          <a:xfrm>
            <a:off x="762000" y="1905000"/>
            <a:ext cx="7696200" cy="3817938"/>
          </a:xfrm>
          <a:prstGeom prst="rect">
            <a:avLst/>
          </a:prstGeom>
          <a:noFill/>
          <a:ln w="12700">
            <a:solidFill>
              <a:srgbClr val="000000"/>
            </a:solidFill>
            <a:miter lim="800000"/>
            <a:headEnd/>
            <a:tailEnd/>
          </a:ln>
        </p:spPr>
      </p:pic>
      <p:sp>
        <p:nvSpPr>
          <p:cNvPr id="18436" name="Text Box 4"/>
          <p:cNvSpPr txBox="1">
            <a:spLocks noChangeArrowheads="1"/>
          </p:cNvSpPr>
          <p:nvPr/>
        </p:nvSpPr>
        <p:spPr bwMode="auto">
          <a:xfrm>
            <a:off x="4724400" y="5759450"/>
            <a:ext cx="3733800" cy="336550"/>
          </a:xfrm>
          <a:prstGeom prst="rect">
            <a:avLst/>
          </a:prstGeom>
          <a:noFill/>
          <a:ln w="9525">
            <a:noFill/>
            <a:miter lim="800000"/>
            <a:headEnd/>
            <a:tailEnd/>
          </a:ln>
        </p:spPr>
        <p:txBody>
          <a:bodyPr>
            <a:prstTxWarp prst="textNoShape">
              <a:avLst/>
            </a:prstTxWarp>
            <a:spAutoFit/>
          </a:bodyPr>
          <a:lstStyle/>
          <a:p>
            <a:pPr>
              <a:spcBef>
                <a:spcPct val="20000"/>
              </a:spcBef>
            </a:pPr>
            <a:r>
              <a:rPr lang="en-US" sz="800" dirty="0">
                <a:latin typeface="Calibri"/>
              </a:rPr>
              <a:t>Source:  Peter </a:t>
            </a:r>
            <a:r>
              <a:rPr lang="en-US" sz="800" dirty="0" err="1">
                <a:latin typeface="Calibri"/>
              </a:rPr>
              <a:t>Brimelow</a:t>
            </a:r>
            <a:r>
              <a:rPr lang="en-US" sz="800" dirty="0">
                <a:latin typeface="Calibri"/>
              </a:rPr>
              <a:t>, “The Silent Boom,” </a:t>
            </a:r>
            <a:r>
              <a:rPr lang="en-US" sz="800" i="1" dirty="0">
                <a:latin typeface="Calibri"/>
              </a:rPr>
              <a:t>Forbes, </a:t>
            </a:r>
            <a:r>
              <a:rPr lang="en-US" sz="800" dirty="0">
                <a:latin typeface="Calibri"/>
              </a:rPr>
              <a:t>July 7, 1997, pp. 170-171. Reprinted by permission of Forbes Magazine </a:t>
            </a:r>
            <a:r>
              <a:rPr lang="en-US" sz="800" dirty="0">
                <a:latin typeface="Calibri"/>
                <a:ea typeface="Calibri"/>
                <a:cs typeface="Calibri"/>
              </a:rPr>
              <a:t>© 2002 Forbes, Inc.</a:t>
            </a:r>
            <a:endParaRPr lang="en-US" sz="800" dirty="0">
              <a:latin typeface="Calibri"/>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368068" y="1765809"/>
            <a:ext cx="4355661" cy="4374275"/>
          </a:xfrm>
          <a:prstGeom prst="rect">
            <a:avLst/>
          </a:prstGeom>
        </p:spPr>
      </p:pic>
      <p:sp>
        <p:nvSpPr>
          <p:cNvPr id="8" name="Title 7"/>
          <p:cNvSpPr>
            <a:spLocks noGrp="1"/>
          </p:cNvSpPr>
          <p:nvPr>
            <p:ph type="title"/>
          </p:nvPr>
        </p:nvSpPr>
        <p:spPr>
          <a:xfrm>
            <a:off x="609600" y="762000"/>
            <a:ext cx="8172964" cy="685800"/>
          </a:xfrm>
        </p:spPr>
        <p:txBody>
          <a:bodyPr/>
          <a:lstStyle/>
          <a:p>
            <a:r>
              <a:rPr lang="en-US" dirty="0" smtClean="0"/>
              <a:t>Powering Waves of Change for Industries and Society: </a:t>
            </a:r>
            <a:br>
              <a:rPr lang="en-US" dirty="0" smtClean="0"/>
            </a:br>
            <a:r>
              <a:rPr lang="en-US" dirty="0" smtClean="0"/>
              <a:t>The 60 Year Capital Cycle</a:t>
            </a:r>
            <a:endParaRPr lang="en-US" dirty="0"/>
          </a:p>
        </p:txBody>
      </p:sp>
      <p:sp>
        <p:nvSpPr>
          <p:cNvPr id="10" name="Rectangle 9"/>
          <p:cNvSpPr/>
          <p:nvPr/>
        </p:nvSpPr>
        <p:spPr bwMode="auto">
          <a:xfrm>
            <a:off x="2383556" y="1703849"/>
            <a:ext cx="2510797" cy="23234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Calibri"/>
              <a:ea typeface="Osaka" charset="-128"/>
              <a:cs typeface="Osaka"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BOE 1.tiff"/>
          <p:cNvPicPr>
            <a:picLocks noChangeAspect="1"/>
          </p:cNvPicPr>
          <p:nvPr/>
        </p:nvPicPr>
        <p:blipFill>
          <a:blip r:embed="rId2"/>
          <a:stretch>
            <a:fillRect/>
          </a:stretch>
        </p:blipFill>
        <p:spPr>
          <a:xfrm>
            <a:off x="2265925" y="1477329"/>
            <a:ext cx="4612149" cy="4863721"/>
          </a:xfrm>
          <a:prstGeom prst="rect">
            <a:avLst/>
          </a:prstGeom>
        </p:spPr>
      </p:pic>
      <p:pic>
        <p:nvPicPr>
          <p:cNvPr id="6" name="Picture 5" descr="BOE 2.tiff"/>
          <p:cNvPicPr>
            <a:picLocks noChangeAspect="1"/>
          </p:cNvPicPr>
          <p:nvPr/>
        </p:nvPicPr>
        <p:blipFill>
          <a:blip r:embed="rId3"/>
          <a:stretch>
            <a:fillRect/>
          </a:stretch>
        </p:blipFill>
        <p:spPr>
          <a:xfrm>
            <a:off x="5324723" y="6341050"/>
            <a:ext cx="3581400" cy="406400"/>
          </a:xfrm>
          <a:prstGeom prst="rect">
            <a:avLst/>
          </a:prstGeom>
        </p:spPr>
      </p:pic>
      <p:sp>
        <p:nvSpPr>
          <p:cNvPr id="8" name="Title 7"/>
          <p:cNvSpPr>
            <a:spLocks noGrp="1"/>
          </p:cNvSpPr>
          <p:nvPr>
            <p:ph type="title"/>
          </p:nvPr>
        </p:nvSpPr>
        <p:spPr>
          <a:xfrm>
            <a:off x="594112" y="762000"/>
            <a:ext cx="7924800" cy="685800"/>
          </a:xfrm>
        </p:spPr>
        <p:txBody>
          <a:bodyPr/>
          <a:lstStyle/>
          <a:p>
            <a:r>
              <a:rPr lang="en-US" dirty="0" smtClean="0"/>
              <a:t>A History of </a:t>
            </a:r>
            <a:br>
              <a:rPr lang="en-US" dirty="0" smtClean="0"/>
            </a:br>
            <a:r>
              <a:rPr lang="en-US" dirty="0" smtClean="0"/>
              <a:t>Technological Revolutions &amp; Paradigm Shifts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 Perhaps,  Paradigm “Drifts”</a:t>
            </a:r>
            <a:endParaRPr lang="en-US" dirty="0"/>
          </a:p>
        </p:txBody>
      </p:sp>
      <p:pic>
        <p:nvPicPr>
          <p:cNvPr id="6" name="Picture 5" descr="BOE 3.tiff"/>
          <p:cNvPicPr>
            <a:picLocks noChangeAspect="1"/>
          </p:cNvPicPr>
          <p:nvPr/>
        </p:nvPicPr>
        <p:blipFill>
          <a:blip r:embed="rId2"/>
          <a:stretch>
            <a:fillRect/>
          </a:stretch>
        </p:blipFill>
        <p:spPr>
          <a:xfrm>
            <a:off x="2148938" y="1779708"/>
            <a:ext cx="4867323" cy="4079801"/>
          </a:xfrm>
          <a:prstGeom prst="rect">
            <a:avLst/>
          </a:prstGeom>
        </p:spPr>
      </p:pic>
      <p:sp>
        <p:nvSpPr>
          <p:cNvPr id="7" name="TextBox 6"/>
          <p:cNvSpPr txBox="1"/>
          <p:nvPr/>
        </p:nvSpPr>
        <p:spPr>
          <a:xfrm>
            <a:off x="7372453" y="6166555"/>
            <a:ext cx="1032730" cy="523220"/>
          </a:xfrm>
          <a:prstGeom prst="rect">
            <a:avLst/>
          </a:prstGeom>
          <a:noFill/>
        </p:spPr>
        <p:txBody>
          <a:bodyPr wrap="none" rtlCol="0">
            <a:spAutoFit/>
          </a:bodyPr>
          <a:lstStyle/>
          <a:p>
            <a:r>
              <a:rPr lang="en-US" sz="2800" b="1" dirty="0" smtClean="0">
                <a:latin typeface="Calibri"/>
              </a:rPr>
              <a:t>Why?</a:t>
            </a:r>
            <a:endParaRPr lang="en-US" sz="2800" b="1" dirty="0">
              <a:latin typeface="Calibri"/>
            </a:endParaRPr>
          </a:p>
        </p:txBody>
      </p:sp>
      <p:sp>
        <p:nvSpPr>
          <p:cNvPr id="8" name="Rectangle 7"/>
          <p:cNvSpPr/>
          <p:nvPr/>
        </p:nvSpPr>
        <p:spPr bwMode="auto">
          <a:xfrm>
            <a:off x="2148938" y="1779708"/>
            <a:ext cx="2423062" cy="55921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Osaka" charset="-128"/>
              <a:cs typeface="Osaka"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Product Attribute-Based Diffusion</a:t>
            </a:r>
            <a:endParaRPr lang="en-US" dirty="0"/>
          </a:p>
        </p:txBody>
      </p:sp>
      <p:sp>
        <p:nvSpPr>
          <p:cNvPr id="3" name="Content Placeholder 2"/>
          <p:cNvSpPr>
            <a:spLocks noGrp="1"/>
          </p:cNvSpPr>
          <p:nvPr>
            <p:ph idx="1"/>
          </p:nvPr>
        </p:nvSpPr>
        <p:spPr/>
        <p:txBody>
          <a:bodyPr/>
          <a:lstStyle/>
          <a:p>
            <a:pPr marL="457200" indent="-457200">
              <a:buNone/>
            </a:pPr>
            <a:r>
              <a:rPr lang="en-US" sz="2000" u="sng" dirty="0" smtClean="0"/>
              <a:t>Roger’s Five Rules</a:t>
            </a:r>
            <a:br>
              <a:rPr lang="en-US" sz="2000" u="sng" dirty="0" smtClean="0"/>
            </a:br>
            <a:endParaRPr lang="en-US" sz="2000" dirty="0" smtClean="0"/>
          </a:p>
          <a:p>
            <a:pPr marL="457200" indent="-457200">
              <a:buFont typeface="+mj-lt"/>
              <a:buAutoNum type="arabicPeriod"/>
            </a:pPr>
            <a:r>
              <a:rPr lang="en-US" sz="1800" dirty="0" smtClean="0"/>
              <a:t>Relative Advantage</a:t>
            </a:r>
          </a:p>
          <a:p>
            <a:pPr lvl="1"/>
            <a:r>
              <a:rPr lang="en-US" sz="1600" dirty="0" smtClean="0"/>
              <a:t>Is the new recognized as being superior to the old?</a:t>
            </a:r>
          </a:p>
          <a:p>
            <a:pPr marL="457200" indent="-457200">
              <a:buFont typeface="+mj-lt"/>
              <a:buAutoNum type="arabicPeriod"/>
            </a:pPr>
            <a:r>
              <a:rPr lang="en-US" sz="1800" dirty="0" smtClean="0"/>
              <a:t>Compatibility</a:t>
            </a:r>
          </a:p>
          <a:p>
            <a:pPr marL="857250" lvl="1" indent="-457200"/>
            <a:r>
              <a:rPr lang="en-US" sz="1600" dirty="0" smtClean="0"/>
              <a:t>Is the new recognized as compatible and consistent with existing values?</a:t>
            </a:r>
          </a:p>
          <a:p>
            <a:pPr marL="457200" indent="-457200">
              <a:buFont typeface="+mj-lt"/>
              <a:buAutoNum type="arabicPeriod"/>
            </a:pPr>
            <a:r>
              <a:rPr lang="en-US" sz="1800" dirty="0" smtClean="0"/>
              <a:t>Complexity</a:t>
            </a:r>
          </a:p>
          <a:p>
            <a:pPr marL="857250" lvl="1" indent="-457200"/>
            <a:r>
              <a:rPr lang="en-US" sz="1600" dirty="0" smtClean="0"/>
              <a:t>Is the new perceived as familiar and easy to use?</a:t>
            </a:r>
          </a:p>
          <a:p>
            <a:pPr marL="457200" indent="-457200">
              <a:buFont typeface="+mj-lt"/>
              <a:buAutoNum type="arabicPeriod"/>
            </a:pPr>
            <a:r>
              <a:rPr lang="en-US" sz="1800" dirty="0" err="1" smtClean="0"/>
              <a:t>Trialability</a:t>
            </a:r>
            <a:endParaRPr lang="en-US" sz="1800" dirty="0" smtClean="0"/>
          </a:p>
          <a:p>
            <a:pPr marL="857250" lvl="1" indent="-457200"/>
            <a:r>
              <a:rPr lang="en-US" sz="1600" dirty="0" smtClean="0"/>
              <a:t>Can the new be tried out on a limited basis?</a:t>
            </a:r>
          </a:p>
          <a:p>
            <a:pPr marL="457200" indent="-457200">
              <a:buFont typeface="+mj-lt"/>
              <a:buAutoNum type="arabicPeriod"/>
            </a:pPr>
            <a:r>
              <a:rPr lang="en-US" sz="1800" dirty="0" err="1" smtClean="0"/>
              <a:t>Observability</a:t>
            </a:r>
            <a:endParaRPr lang="en-US" sz="1800" dirty="0" smtClean="0"/>
          </a:p>
          <a:p>
            <a:pPr marL="857250" lvl="1" indent="-457200"/>
            <a:r>
              <a:rPr lang="en-US" sz="1600" dirty="0" smtClean="0"/>
              <a:t>Are the benefits visible to others?</a:t>
            </a:r>
          </a:p>
          <a:p>
            <a:endParaRPr lang="en-US" sz="2000" dirty="0"/>
          </a:p>
        </p:txBody>
      </p:sp>
      <p:sp>
        <p:nvSpPr>
          <p:cNvPr id="4" name="Text Box 4"/>
          <p:cNvSpPr txBox="1">
            <a:spLocks noChangeArrowheads="1"/>
          </p:cNvSpPr>
          <p:nvPr/>
        </p:nvSpPr>
        <p:spPr bwMode="auto">
          <a:xfrm>
            <a:off x="4572000" y="6304791"/>
            <a:ext cx="3733800" cy="363176"/>
          </a:xfrm>
          <a:prstGeom prst="rect">
            <a:avLst/>
          </a:prstGeom>
          <a:noFill/>
          <a:ln w="9525">
            <a:noFill/>
            <a:miter lim="800000"/>
            <a:headEnd/>
            <a:tailEnd/>
          </a:ln>
        </p:spPr>
        <p:txBody>
          <a:bodyPr>
            <a:prstTxWarp prst="textNoShape">
              <a:avLst/>
            </a:prstTxWarp>
            <a:spAutoFit/>
          </a:bodyPr>
          <a:lstStyle/>
          <a:p>
            <a:pPr>
              <a:spcBef>
                <a:spcPct val="20000"/>
              </a:spcBef>
            </a:pPr>
            <a:r>
              <a:rPr lang="en-US" sz="800" dirty="0" smtClean="0">
                <a:latin typeface="Calibri"/>
              </a:rPr>
              <a:t>Diffusion of </a:t>
            </a:r>
            <a:r>
              <a:rPr lang="en-US" sz="800" dirty="0" err="1" smtClean="0">
                <a:latin typeface="Calibri"/>
              </a:rPr>
              <a:t>Iinovaitn</a:t>
            </a:r>
            <a:r>
              <a:rPr lang="en-US" sz="800" dirty="0" smtClean="0">
                <a:latin typeface="Calibri"/>
              </a:rPr>
              <a:t>, Everett Rogers, The Free Press 199</a:t>
            </a:r>
          </a:p>
          <a:p>
            <a:pPr>
              <a:spcBef>
                <a:spcPct val="20000"/>
              </a:spcBef>
            </a:pPr>
            <a:r>
              <a:rPr lang="en-US" sz="800" dirty="0" err="1" smtClean="0">
                <a:latin typeface="Calibri"/>
              </a:rPr>
              <a:t>Corssing</a:t>
            </a:r>
            <a:r>
              <a:rPr lang="en-US" sz="800" dirty="0" smtClean="0">
                <a:latin typeface="Calibri"/>
              </a:rPr>
              <a:t> the Chasm, </a:t>
            </a:r>
            <a:r>
              <a:rPr lang="en-US" sz="800" dirty="0" err="1" smtClean="0">
                <a:latin typeface="Calibri"/>
              </a:rPr>
              <a:t>Georfrey</a:t>
            </a:r>
            <a:r>
              <a:rPr lang="en-US" sz="800" dirty="0" smtClean="0">
                <a:latin typeface="Calibri"/>
              </a:rPr>
              <a:t> Moore ,</a:t>
            </a:r>
            <a:endParaRPr lang="en-US" sz="800" dirty="0">
              <a:latin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25088" y="762000"/>
            <a:ext cx="7924800" cy="685800"/>
          </a:xfrm>
        </p:spPr>
        <p:txBody>
          <a:bodyPr/>
          <a:lstStyle/>
          <a:p>
            <a:r>
              <a:rPr lang="en-US" dirty="0" smtClean="0"/>
              <a:t>Challenges: Consumer Attribute-based Diffusion</a:t>
            </a:r>
            <a:endParaRPr lang="en-US" dirty="0"/>
          </a:p>
        </p:txBody>
      </p:sp>
      <p:sp>
        <p:nvSpPr>
          <p:cNvPr id="20483" name="Rectangle 3"/>
          <p:cNvSpPr>
            <a:spLocks noChangeArrowheads="1"/>
          </p:cNvSpPr>
          <p:nvPr/>
        </p:nvSpPr>
        <p:spPr bwMode="auto">
          <a:xfrm>
            <a:off x="1752600" y="4953000"/>
            <a:ext cx="5410200" cy="533400"/>
          </a:xfrm>
          <a:prstGeom prst="rect">
            <a:avLst/>
          </a:prstGeom>
          <a:solidFill>
            <a:schemeClr val="bg1"/>
          </a:solidFill>
          <a:ln w="9525">
            <a:noFill/>
            <a:miter lim="800000"/>
            <a:headEnd/>
            <a:tailEnd/>
          </a:ln>
        </p:spPr>
        <p:txBody>
          <a:bodyPr wrap="none" anchor="ctr">
            <a:prstTxWarp prst="textNoShape">
              <a:avLst/>
            </a:prstTxWarp>
          </a:bodyPr>
          <a:lstStyle/>
          <a:p>
            <a:pPr algn="l"/>
            <a:r>
              <a:rPr lang="en-US" sz="1200" b="1"/>
              <a:t>Embryonic                             Growth                   Maturity</a:t>
            </a:r>
          </a:p>
          <a:p>
            <a:pPr algn="l"/>
            <a:endParaRPr lang="en-US" sz="1200" b="1"/>
          </a:p>
          <a:p>
            <a:pPr algn="l"/>
            <a:r>
              <a:rPr lang="en-US" sz="1200" b="1"/>
              <a:t>                          Stage of Development</a:t>
            </a:r>
          </a:p>
        </p:txBody>
      </p:sp>
      <p:sp>
        <p:nvSpPr>
          <p:cNvPr id="20484" name="Freeform 4"/>
          <p:cNvSpPr>
            <a:spLocks/>
          </p:cNvSpPr>
          <p:nvPr/>
        </p:nvSpPr>
        <p:spPr bwMode="auto">
          <a:xfrm>
            <a:off x="2147888" y="2057400"/>
            <a:ext cx="4487862" cy="2570163"/>
          </a:xfrm>
          <a:custGeom>
            <a:avLst/>
            <a:gdLst>
              <a:gd name="T0" fmla="*/ 0 w 2827"/>
              <a:gd name="T1" fmla="*/ 2147483647 h 1619"/>
              <a:gd name="T2" fmla="*/ 2147483647 w 2827"/>
              <a:gd name="T3" fmla="*/ 2147483647 h 1619"/>
              <a:gd name="T4" fmla="*/ 2147483647 w 2827"/>
              <a:gd name="T5" fmla="*/ 2147483647 h 1619"/>
              <a:gd name="T6" fmla="*/ 2147483647 w 2827"/>
              <a:gd name="T7" fmla="*/ 2147483647 h 1619"/>
              <a:gd name="T8" fmla="*/ 2147483647 w 2827"/>
              <a:gd name="T9" fmla="*/ 2147483647 h 1619"/>
              <a:gd name="T10" fmla="*/ 0 60000 65536"/>
              <a:gd name="T11" fmla="*/ 0 60000 65536"/>
              <a:gd name="T12" fmla="*/ 0 60000 65536"/>
              <a:gd name="T13" fmla="*/ 0 60000 65536"/>
              <a:gd name="T14" fmla="*/ 0 60000 65536"/>
              <a:gd name="T15" fmla="*/ 0 w 2827"/>
              <a:gd name="T16" fmla="*/ 0 h 1619"/>
              <a:gd name="T17" fmla="*/ 2827 w 2827"/>
              <a:gd name="T18" fmla="*/ 1619 h 1619"/>
            </a:gdLst>
            <a:ahLst/>
            <a:cxnLst>
              <a:cxn ang="T10">
                <a:pos x="T0" y="T1"/>
              </a:cxn>
              <a:cxn ang="T11">
                <a:pos x="T2" y="T3"/>
              </a:cxn>
              <a:cxn ang="T12">
                <a:pos x="T4" y="T5"/>
              </a:cxn>
              <a:cxn ang="T13">
                <a:pos x="T6" y="T7"/>
              </a:cxn>
              <a:cxn ang="T14">
                <a:pos x="T8" y="T9"/>
              </a:cxn>
            </a:cxnLst>
            <a:rect l="T15" t="T16" r="T17" b="T18"/>
            <a:pathLst>
              <a:path w="2827" h="1619">
                <a:moveTo>
                  <a:pt x="0" y="1619"/>
                </a:moveTo>
                <a:cubicBezTo>
                  <a:pt x="153" y="1591"/>
                  <a:pt x="672" y="1577"/>
                  <a:pt x="916" y="1422"/>
                </a:cubicBezTo>
                <a:cubicBezTo>
                  <a:pt x="1160" y="1267"/>
                  <a:pt x="1292" y="907"/>
                  <a:pt x="1466" y="689"/>
                </a:cubicBezTo>
                <a:cubicBezTo>
                  <a:pt x="1640" y="471"/>
                  <a:pt x="1736" y="226"/>
                  <a:pt x="1963" y="113"/>
                </a:cubicBezTo>
                <a:cubicBezTo>
                  <a:pt x="2190" y="0"/>
                  <a:pt x="2647" y="30"/>
                  <a:pt x="2827" y="8"/>
                </a:cubicBezTo>
              </a:path>
            </a:pathLst>
          </a:custGeom>
          <a:noFill/>
          <a:ln w="9525">
            <a:solidFill>
              <a:schemeClr val="tx1"/>
            </a:solidFill>
            <a:round/>
            <a:headEnd/>
            <a:tailEnd/>
          </a:ln>
        </p:spPr>
        <p:txBody>
          <a:bodyPr>
            <a:prstTxWarp prst="textNoShape">
              <a:avLst/>
            </a:prstTxWarp>
          </a:bodyPr>
          <a:lstStyle/>
          <a:p>
            <a:endParaRPr lang="en-US"/>
          </a:p>
        </p:txBody>
      </p:sp>
      <p:sp>
        <p:nvSpPr>
          <p:cNvPr id="20485" name="Line 5"/>
          <p:cNvSpPr>
            <a:spLocks noChangeShapeType="1"/>
          </p:cNvSpPr>
          <p:nvPr/>
        </p:nvSpPr>
        <p:spPr bwMode="auto">
          <a:xfrm>
            <a:off x="2133600" y="1981200"/>
            <a:ext cx="0" cy="2667000"/>
          </a:xfrm>
          <a:prstGeom prst="line">
            <a:avLst/>
          </a:prstGeom>
          <a:noFill/>
          <a:ln w="9525">
            <a:solidFill>
              <a:schemeClr val="tx1"/>
            </a:solidFill>
            <a:round/>
            <a:headEnd/>
            <a:tailEnd/>
          </a:ln>
        </p:spPr>
        <p:txBody>
          <a:bodyPr>
            <a:prstTxWarp prst="textNoShape">
              <a:avLst/>
            </a:prstTxWarp>
          </a:bodyPr>
          <a:lstStyle/>
          <a:p>
            <a:endParaRPr lang="en-US"/>
          </a:p>
        </p:txBody>
      </p:sp>
      <p:sp>
        <p:nvSpPr>
          <p:cNvPr id="20486" name="Line 6"/>
          <p:cNvSpPr>
            <a:spLocks noChangeShapeType="1"/>
          </p:cNvSpPr>
          <p:nvPr/>
        </p:nvSpPr>
        <p:spPr bwMode="auto">
          <a:xfrm>
            <a:off x="2133600" y="4648200"/>
            <a:ext cx="4724400" cy="0"/>
          </a:xfrm>
          <a:prstGeom prst="line">
            <a:avLst/>
          </a:prstGeom>
          <a:noFill/>
          <a:ln w="9525">
            <a:solidFill>
              <a:schemeClr val="tx1"/>
            </a:solidFill>
            <a:round/>
            <a:headEnd/>
            <a:tailEnd/>
          </a:ln>
        </p:spPr>
        <p:txBody>
          <a:bodyPr>
            <a:prstTxWarp prst="textNoShape">
              <a:avLst/>
            </a:prstTxWarp>
          </a:bodyPr>
          <a:lstStyle/>
          <a:p>
            <a:endParaRPr lang="en-US"/>
          </a:p>
        </p:txBody>
      </p:sp>
      <p:sp>
        <p:nvSpPr>
          <p:cNvPr id="20487" name="Text Box 7"/>
          <p:cNvSpPr txBox="1">
            <a:spLocks noChangeArrowheads="1"/>
          </p:cNvSpPr>
          <p:nvPr/>
        </p:nvSpPr>
        <p:spPr bwMode="auto">
          <a:xfrm>
            <a:off x="2133600" y="4267200"/>
            <a:ext cx="835025" cy="244475"/>
          </a:xfrm>
          <a:prstGeom prst="rect">
            <a:avLst/>
          </a:prstGeom>
          <a:noFill/>
          <a:ln w="9525">
            <a:noFill/>
            <a:miter lim="800000"/>
            <a:headEnd/>
            <a:tailEnd/>
          </a:ln>
        </p:spPr>
        <p:txBody>
          <a:bodyPr wrap="none">
            <a:prstTxWarp prst="textNoShape">
              <a:avLst/>
            </a:prstTxWarp>
            <a:spAutoFit/>
          </a:bodyPr>
          <a:lstStyle/>
          <a:p>
            <a:pPr algn="l"/>
            <a:r>
              <a:rPr lang="en-US" sz="1000" b="1"/>
              <a:t>Innovators</a:t>
            </a:r>
          </a:p>
        </p:txBody>
      </p:sp>
      <p:sp>
        <p:nvSpPr>
          <p:cNvPr id="20488" name="Text Box 8"/>
          <p:cNvSpPr txBox="1">
            <a:spLocks noChangeArrowheads="1"/>
          </p:cNvSpPr>
          <p:nvPr/>
        </p:nvSpPr>
        <p:spPr bwMode="auto">
          <a:xfrm>
            <a:off x="2895600" y="3962400"/>
            <a:ext cx="679450" cy="396875"/>
          </a:xfrm>
          <a:prstGeom prst="rect">
            <a:avLst/>
          </a:prstGeom>
          <a:noFill/>
          <a:ln w="9525">
            <a:noFill/>
            <a:miter lim="800000"/>
            <a:headEnd/>
            <a:tailEnd/>
          </a:ln>
        </p:spPr>
        <p:txBody>
          <a:bodyPr wrap="none">
            <a:prstTxWarp prst="textNoShape">
              <a:avLst/>
            </a:prstTxWarp>
            <a:spAutoFit/>
          </a:bodyPr>
          <a:lstStyle/>
          <a:p>
            <a:pPr algn="l"/>
            <a:r>
              <a:rPr lang="en-US" sz="1000" b="1"/>
              <a:t>Early</a:t>
            </a:r>
          </a:p>
          <a:p>
            <a:pPr algn="l"/>
            <a:r>
              <a:rPr lang="en-US" sz="1000" b="1"/>
              <a:t>Adopter</a:t>
            </a:r>
          </a:p>
        </p:txBody>
      </p:sp>
      <p:sp>
        <p:nvSpPr>
          <p:cNvPr id="20489" name="Text Box 9"/>
          <p:cNvSpPr txBox="1">
            <a:spLocks noChangeArrowheads="1"/>
          </p:cNvSpPr>
          <p:nvPr/>
        </p:nvSpPr>
        <p:spPr bwMode="auto">
          <a:xfrm>
            <a:off x="3352800" y="3429000"/>
            <a:ext cx="709613" cy="396875"/>
          </a:xfrm>
          <a:prstGeom prst="rect">
            <a:avLst/>
          </a:prstGeom>
          <a:noFill/>
          <a:ln w="9525">
            <a:noFill/>
            <a:miter lim="800000"/>
            <a:headEnd/>
            <a:tailEnd/>
          </a:ln>
        </p:spPr>
        <p:txBody>
          <a:bodyPr wrap="none">
            <a:prstTxWarp prst="textNoShape">
              <a:avLst/>
            </a:prstTxWarp>
            <a:spAutoFit/>
          </a:bodyPr>
          <a:lstStyle/>
          <a:p>
            <a:pPr algn="l"/>
            <a:r>
              <a:rPr lang="en-US" sz="1000" b="1"/>
              <a:t>Early</a:t>
            </a:r>
          </a:p>
          <a:p>
            <a:pPr algn="l"/>
            <a:r>
              <a:rPr lang="en-US" sz="1000" b="1"/>
              <a:t>Majority</a:t>
            </a:r>
          </a:p>
        </p:txBody>
      </p:sp>
      <p:sp>
        <p:nvSpPr>
          <p:cNvPr id="20490" name="Text Box 10"/>
          <p:cNvSpPr txBox="1">
            <a:spLocks noChangeArrowheads="1"/>
          </p:cNvSpPr>
          <p:nvPr/>
        </p:nvSpPr>
        <p:spPr bwMode="auto">
          <a:xfrm>
            <a:off x="3962400" y="2514600"/>
            <a:ext cx="709613" cy="396875"/>
          </a:xfrm>
          <a:prstGeom prst="rect">
            <a:avLst/>
          </a:prstGeom>
          <a:noFill/>
          <a:ln w="9525">
            <a:noFill/>
            <a:miter lim="800000"/>
            <a:headEnd/>
            <a:tailEnd/>
          </a:ln>
        </p:spPr>
        <p:txBody>
          <a:bodyPr wrap="none">
            <a:prstTxWarp prst="textNoShape">
              <a:avLst/>
            </a:prstTxWarp>
            <a:spAutoFit/>
          </a:bodyPr>
          <a:lstStyle/>
          <a:p>
            <a:pPr algn="l"/>
            <a:r>
              <a:rPr lang="en-US" sz="1000" b="1"/>
              <a:t>Late</a:t>
            </a:r>
          </a:p>
          <a:p>
            <a:pPr algn="l"/>
            <a:r>
              <a:rPr lang="en-US" sz="1000" b="1"/>
              <a:t>Majority</a:t>
            </a:r>
          </a:p>
        </p:txBody>
      </p:sp>
      <p:sp>
        <p:nvSpPr>
          <p:cNvPr id="20491" name="Text Box 11"/>
          <p:cNvSpPr txBox="1">
            <a:spLocks noChangeArrowheads="1"/>
          </p:cNvSpPr>
          <p:nvPr/>
        </p:nvSpPr>
        <p:spPr bwMode="auto">
          <a:xfrm>
            <a:off x="4648200" y="1905000"/>
            <a:ext cx="723900" cy="244475"/>
          </a:xfrm>
          <a:prstGeom prst="rect">
            <a:avLst/>
          </a:prstGeom>
          <a:noFill/>
          <a:ln w="9525">
            <a:noFill/>
            <a:miter lim="800000"/>
            <a:headEnd/>
            <a:tailEnd/>
          </a:ln>
        </p:spPr>
        <p:txBody>
          <a:bodyPr wrap="none">
            <a:prstTxWarp prst="textNoShape">
              <a:avLst/>
            </a:prstTxWarp>
            <a:spAutoFit/>
          </a:bodyPr>
          <a:lstStyle/>
          <a:p>
            <a:pPr algn="l"/>
            <a:r>
              <a:rPr lang="en-US" sz="1000" b="1"/>
              <a:t>Laggards</a:t>
            </a:r>
          </a:p>
        </p:txBody>
      </p:sp>
      <p:sp>
        <p:nvSpPr>
          <p:cNvPr id="20492" name="Text Box 12"/>
          <p:cNvSpPr txBox="1">
            <a:spLocks noChangeArrowheads="1"/>
          </p:cNvSpPr>
          <p:nvPr/>
        </p:nvSpPr>
        <p:spPr bwMode="auto">
          <a:xfrm>
            <a:off x="841375" y="2743200"/>
            <a:ext cx="1017588" cy="457200"/>
          </a:xfrm>
          <a:prstGeom prst="rect">
            <a:avLst/>
          </a:prstGeom>
          <a:noFill/>
          <a:ln w="9525">
            <a:noFill/>
            <a:miter lim="800000"/>
            <a:headEnd/>
            <a:tailEnd/>
          </a:ln>
        </p:spPr>
        <p:txBody>
          <a:bodyPr wrap="none">
            <a:prstTxWarp prst="textNoShape">
              <a:avLst/>
            </a:prstTxWarp>
            <a:spAutoFit/>
          </a:bodyPr>
          <a:lstStyle/>
          <a:p>
            <a:pPr algn="r"/>
            <a:r>
              <a:rPr lang="en-US" sz="1200" b="1"/>
              <a:t>Market</a:t>
            </a:r>
          </a:p>
          <a:p>
            <a:pPr algn="r"/>
            <a:r>
              <a:rPr lang="en-US" sz="1200" b="1"/>
              <a:t>Penetration</a:t>
            </a:r>
          </a:p>
        </p:txBody>
      </p:sp>
      <p:sp>
        <p:nvSpPr>
          <p:cNvPr id="18" name="Text Box 4"/>
          <p:cNvSpPr txBox="1">
            <a:spLocks noChangeArrowheads="1"/>
          </p:cNvSpPr>
          <p:nvPr/>
        </p:nvSpPr>
        <p:spPr bwMode="auto">
          <a:xfrm>
            <a:off x="4572000" y="6304791"/>
            <a:ext cx="3733800" cy="363176"/>
          </a:xfrm>
          <a:prstGeom prst="rect">
            <a:avLst/>
          </a:prstGeom>
          <a:noFill/>
          <a:ln w="9525">
            <a:noFill/>
            <a:miter lim="800000"/>
            <a:headEnd/>
            <a:tailEnd/>
          </a:ln>
        </p:spPr>
        <p:txBody>
          <a:bodyPr>
            <a:prstTxWarp prst="textNoShape">
              <a:avLst/>
            </a:prstTxWarp>
            <a:spAutoFit/>
          </a:bodyPr>
          <a:lstStyle/>
          <a:p>
            <a:pPr>
              <a:spcBef>
                <a:spcPct val="20000"/>
              </a:spcBef>
            </a:pPr>
            <a:r>
              <a:rPr lang="en-US" sz="800" dirty="0" smtClean="0">
                <a:latin typeface="Calibri"/>
              </a:rPr>
              <a:t>Diffusion of </a:t>
            </a:r>
            <a:r>
              <a:rPr lang="en-US" sz="800" dirty="0" err="1" smtClean="0">
                <a:latin typeface="Calibri"/>
              </a:rPr>
              <a:t>Iinovaitn</a:t>
            </a:r>
            <a:r>
              <a:rPr lang="en-US" sz="800" dirty="0" smtClean="0">
                <a:latin typeface="Calibri"/>
              </a:rPr>
              <a:t>, Everett Rogers, The Free Press 199</a:t>
            </a:r>
          </a:p>
          <a:p>
            <a:pPr>
              <a:spcBef>
                <a:spcPct val="20000"/>
              </a:spcBef>
            </a:pPr>
            <a:r>
              <a:rPr lang="en-US" sz="800" dirty="0" err="1" smtClean="0">
                <a:latin typeface="Calibri"/>
              </a:rPr>
              <a:t>Corssing</a:t>
            </a:r>
            <a:r>
              <a:rPr lang="en-US" sz="800" dirty="0" smtClean="0">
                <a:latin typeface="Calibri"/>
              </a:rPr>
              <a:t> the Chasm, </a:t>
            </a:r>
            <a:r>
              <a:rPr lang="en-US" sz="800" dirty="0" err="1" smtClean="0">
                <a:latin typeface="Calibri"/>
              </a:rPr>
              <a:t>Georfrey</a:t>
            </a:r>
            <a:r>
              <a:rPr lang="en-US" sz="800" dirty="0" smtClean="0">
                <a:latin typeface="Calibri"/>
              </a:rPr>
              <a:t> Moore ,</a:t>
            </a:r>
            <a:endParaRPr lang="en-US" sz="800" dirty="0">
              <a:latin typeface="Calibri"/>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smtClean="0"/>
              <a:t>Consumers </a:t>
            </a:r>
            <a:r>
              <a:rPr lang="en-US" dirty="0"/>
              <a:t>Are Normally Distributed</a:t>
            </a:r>
          </a:p>
        </p:txBody>
      </p:sp>
      <p:sp>
        <p:nvSpPr>
          <p:cNvPr id="19" name="Content Placeholder 18"/>
          <p:cNvSpPr>
            <a:spLocks noGrp="1"/>
          </p:cNvSpPr>
          <p:nvPr>
            <p:ph idx="1"/>
          </p:nvPr>
        </p:nvSpPr>
        <p:spPr/>
        <p:txBody>
          <a:bodyPr/>
          <a:lstStyle/>
          <a:p>
            <a:endParaRPr lang="en-US"/>
          </a:p>
        </p:txBody>
      </p:sp>
      <p:sp>
        <p:nvSpPr>
          <p:cNvPr id="22531" name="Rectangle 3"/>
          <p:cNvSpPr>
            <a:spLocks noChangeArrowheads="1"/>
          </p:cNvSpPr>
          <p:nvPr/>
        </p:nvSpPr>
        <p:spPr bwMode="auto">
          <a:xfrm>
            <a:off x="609600" y="1981200"/>
            <a:ext cx="7696200" cy="38862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sz="2400">
              <a:latin typeface="Times New Roman" charset="0"/>
            </a:endParaRPr>
          </a:p>
        </p:txBody>
      </p:sp>
      <p:sp>
        <p:nvSpPr>
          <p:cNvPr id="22532" name="Freeform 4"/>
          <p:cNvSpPr>
            <a:spLocks/>
          </p:cNvSpPr>
          <p:nvPr/>
        </p:nvSpPr>
        <p:spPr bwMode="auto">
          <a:xfrm>
            <a:off x="1828800" y="2286000"/>
            <a:ext cx="5638800" cy="2535238"/>
          </a:xfrm>
          <a:custGeom>
            <a:avLst/>
            <a:gdLst>
              <a:gd name="T0" fmla="*/ 0 w 3552"/>
              <a:gd name="T1" fmla="*/ 2147483647 h 1597"/>
              <a:gd name="T2" fmla="*/ 2147483647 w 3552"/>
              <a:gd name="T3" fmla="*/ 2147483647 h 1597"/>
              <a:gd name="T4" fmla="*/ 2147483647 w 3552"/>
              <a:gd name="T5" fmla="*/ 2147483647 h 1597"/>
              <a:gd name="T6" fmla="*/ 2147483647 w 3552"/>
              <a:gd name="T7" fmla="*/ 2147483647 h 1597"/>
              <a:gd name="T8" fmla="*/ 2147483647 w 3552"/>
              <a:gd name="T9" fmla="*/ 2147483647 h 1597"/>
              <a:gd name="T10" fmla="*/ 2147483647 w 3552"/>
              <a:gd name="T11" fmla="*/ 2147483647 h 1597"/>
              <a:gd name="T12" fmla="*/ 2147483647 w 3552"/>
              <a:gd name="T13" fmla="*/ 2147483647 h 1597"/>
              <a:gd name="T14" fmla="*/ 0 w 3552"/>
              <a:gd name="T15" fmla="*/ 2147483647 h 1597"/>
              <a:gd name="T16" fmla="*/ 0 60000 65536"/>
              <a:gd name="T17" fmla="*/ 0 60000 65536"/>
              <a:gd name="T18" fmla="*/ 0 60000 65536"/>
              <a:gd name="T19" fmla="*/ 0 60000 65536"/>
              <a:gd name="T20" fmla="*/ 0 60000 65536"/>
              <a:gd name="T21" fmla="*/ 0 60000 65536"/>
              <a:gd name="T22" fmla="*/ 0 60000 65536"/>
              <a:gd name="T23" fmla="*/ 0 60000 65536"/>
              <a:gd name="T24" fmla="*/ 0 w 3552"/>
              <a:gd name="T25" fmla="*/ 0 h 1597"/>
              <a:gd name="T26" fmla="*/ 3552 w 3552"/>
              <a:gd name="T27" fmla="*/ 1597 h 15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52" h="1597">
                <a:moveTo>
                  <a:pt x="0" y="1597"/>
                </a:moveTo>
                <a:cubicBezTo>
                  <a:pt x="95" y="1550"/>
                  <a:pt x="368" y="1539"/>
                  <a:pt x="572" y="1313"/>
                </a:cubicBezTo>
                <a:cubicBezTo>
                  <a:pt x="776" y="1087"/>
                  <a:pt x="1030" y="458"/>
                  <a:pt x="1226" y="240"/>
                </a:cubicBezTo>
                <a:cubicBezTo>
                  <a:pt x="1422" y="22"/>
                  <a:pt x="1584" y="0"/>
                  <a:pt x="1750" y="4"/>
                </a:cubicBezTo>
                <a:cubicBezTo>
                  <a:pt x="1916" y="8"/>
                  <a:pt x="2012" y="43"/>
                  <a:pt x="2221" y="266"/>
                </a:cubicBezTo>
                <a:cubicBezTo>
                  <a:pt x="2430" y="489"/>
                  <a:pt x="2785" y="1118"/>
                  <a:pt x="3007" y="1340"/>
                </a:cubicBezTo>
                <a:cubicBezTo>
                  <a:pt x="3229" y="1562"/>
                  <a:pt x="3439" y="1544"/>
                  <a:pt x="3552" y="1597"/>
                </a:cubicBezTo>
                <a:cubicBezTo>
                  <a:pt x="3552" y="1597"/>
                  <a:pt x="0" y="1597"/>
                  <a:pt x="0" y="1597"/>
                </a:cubicBezTo>
                <a:close/>
              </a:path>
            </a:pathLst>
          </a:custGeom>
          <a:noFill/>
          <a:ln w="9525">
            <a:solidFill>
              <a:schemeClr val="tx1"/>
            </a:solidFill>
            <a:round/>
            <a:headEnd/>
            <a:tailEnd/>
          </a:ln>
        </p:spPr>
        <p:txBody>
          <a:bodyPr>
            <a:prstTxWarp prst="textNoShape">
              <a:avLst/>
            </a:prstTxWarp>
          </a:bodyPr>
          <a:lstStyle/>
          <a:p>
            <a:endParaRPr lang="en-US"/>
          </a:p>
        </p:txBody>
      </p:sp>
      <p:sp>
        <p:nvSpPr>
          <p:cNvPr id="22533" name="Line 5"/>
          <p:cNvSpPr>
            <a:spLocks noChangeShapeType="1"/>
          </p:cNvSpPr>
          <p:nvPr/>
        </p:nvSpPr>
        <p:spPr bwMode="auto">
          <a:xfrm>
            <a:off x="2133600" y="4724400"/>
            <a:ext cx="0" cy="76200"/>
          </a:xfrm>
          <a:prstGeom prst="line">
            <a:avLst/>
          </a:prstGeom>
          <a:noFill/>
          <a:ln w="9525">
            <a:solidFill>
              <a:schemeClr val="tx1"/>
            </a:solidFill>
            <a:round/>
            <a:headEnd/>
            <a:tailEnd/>
          </a:ln>
        </p:spPr>
        <p:txBody>
          <a:bodyPr>
            <a:prstTxWarp prst="textNoShape">
              <a:avLst/>
            </a:prstTxWarp>
          </a:bodyPr>
          <a:lstStyle/>
          <a:p>
            <a:endParaRPr lang="en-US"/>
          </a:p>
        </p:txBody>
      </p:sp>
      <p:sp>
        <p:nvSpPr>
          <p:cNvPr id="22534" name="Line 6"/>
          <p:cNvSpPr>
            <a:spLocks noChangeShapeType="1"/>
          </p:cNvSpPr>
          <p:nvPr/>
        </p:nvSpPr>
        <p:spPr bwMode="auto">
          <a:xfrm>
            <a:off x="2514600" y="4572000"/>
            <a:ext cx="0" cy="228600"/>
          </a:xfrm>
          <a:prstGeom prst="line">
            <a:avLst/>
          </a:prstGeom>
          <a:noFill/>
          <a:ln w="9525">
            <a:solidFill>
              <a:schemeClr val="tx1"/>
            </a:solidFill>
            <a:round/>
            <a:headEnd/>
            <a:tailEnd/>
          </a:ln>
        </p:spPr>
        <p:txBody>
          <a:bodyPr>
            <a:prstTxWarp prst="textNoShape">
              <a:avLst/>
            </a:prstTxWarp>
          </a:bodyPr>
          <a:lstStyle/>
          <a:p>
            <a:endParaRPr lang="en-US"/>
          </a:p>
        </p:txBody>
      </p:sp>
      <p:sp>
        <p:nvSpPr>
          <p:cNvPr id="22535" name="Line 7"/>
          <p:cNvSpPr>
            <a:spLocks noChangeShapeType="1"/>
          </p:cNvSpPr>
          <p:nvPr/>
        </p:nvSpPr>
        <p:spPr bwMode="auto">
          <a:xfrm>
            <a:off x="4114800" y="2438400"/>
            <a:ext cx="0" cy="2362200"/>
          </a:xfrm>
          <a:prstGeom prst="line">
            <a:avLst/>
          </a:prstGeom>
          <a:noFill/>
          <a:ln w="9525">
            <a:solidFill>
              <a:schemeClr val="tx1"/>
            </a:solidFill>
            <a:round/>
            <a:headEnd/>
            <a:tailEnd/>
          </a:ln>
        </p:spPr>
        <p:txBody>
          <a:bodyPr>
            <a:prstTxWarp prst="textNoShape">
              <a:avLst/>
            </a:prstTxWarp>
          </a:bodyPr>
          <a:lstStyle/>
          <a:p>
            <a:endParaRPr lang="en-US"/>
          </a:p>
        </p:txBody>
      </p:sp>
      <p:sp>
        <p:nvSpPr>
          <p:cNvPr id="22536" name="Line 8"/>
          <p:cNvSpPr>
            <a:spLocks noChangeShapeType="1"/>
          </p:cNvSpPr>
          <p:nvPr/>
        </p:nvSpPr>
        <p:spPr bwMode="auto">
          <a:xfrm>
            <a:off x="6248400" y="3962400"/>
            <a:ext cx="0" cy="838200"/>
          </a:xfrm>
          <a:prstGeom prst="line">
            <a:avLst/>
          </a:prstGeom>
          <a:noFill/>
          <a:ln w="9525">
            <a:solidFill>
              <a:schemeClr val="tx1"/>
            </a:solidFill>
            <a:round/>
            <a:headEnd/>
            <a:tailEnd/>
          </a:ln>
        </p:spPr>
        <p:txBody>
          <a:bodyPr>
            <a:prstTxWarp prst="textNoShape">
              <a:avLst/>
            </a:prstTxWarp>
          </a:bodyPr>
          <a:lstStyle/>
          <a:p>
            <a:endParaRPr lang="en-US"/>
          </a:p>
        </p:txBody>
      </p:sp>
      <p:sp>
        <p:nvSpPr>
          <p:cNvPr id="22537" name="WordArt 9"/>
          <p:cNvSpPr>
            <a:spLocks noChangeArrowheads="1" noChangeShapeType="1" noTextEdit="1"/>
          </p:cNvSpPr>
          <p:nvPr/>
        </p:nvSpPr>
        <p:spPr bwMode="auto">
          <a:xfrm rot="-1972424">
            <a:off x="1447800" y="4953000"/>
            <a:ext cx="485775" cy="142875"/>
          </a:xfrm>
          <a:prstGeom prst="rect">
            <a:avLst/>
          </a:prstGeom>
        </p:spPr>
        <p:txBody>
          <a:bodyPr wrap="none" fromWordArt="1">
            <a:prstTxWarp prst="textPlain">
              <a:avLst>
                <a:gd name="adj" fmla="val 50000"/>
              </a:avLst>
            </a:prstTxWarp>
          </a:bodyPr>
          <a:lstStyle/>
          <a:p>
            <a:r>
              <a:rPr lang="en-US" sz="800" kern="10">
                <a:ln w="9525">
                  <a:solidFill>
                    <a:srgbClr val="000000"/>
                  </a:solidFill>
                  <a:round/>
                  <a:headEnd/>
                  <a:tailEnd/>
                </a:ln>
                <a:solidFill>
                  <a:srgbClr val="000000"/>
                </a:solidFill>
                <a:latin typeface="Comic Sans MS"/>
                <a:ea typeface="Comic Sans MS"/>
                <a:cs typeface="Comic Sans MS"/>
              </a:rPr>
              <a:t>Innovator</a:t>
            </a:r>
          </a:p>
        </p:txBody>
      </p:sp>
      <p:sp>
        <p:nvSpPr>
          <p:cNvPr id="22538" name="WordArt 10"/>
          <p:cNvSpPr>
            <a:spLocks noChangeArrowheads="1" noChangeShapeType="1" noTextEdit="1"/>
          </p:cNvSpPr>
          <p:nvPr/>
        </p:nvSpPr>
        <p:spPr bwMode="auto">
          <a:xfrm rot="-1972424">
            <a:off x="1676400" y="5029200"/>
            <a:ext cx="742950" cy="161925"/>
          </a:xfrm>
          <a:prstGeom prst="rect">
            <a:avLst/>
          </a:prstGeom>
        </p:spPr>
        <p:txBody>
          <a:bodyPr wrap="none" fromWordArt="1">
            <a:prstTxWarp prst="textPlain">
              <a:avLst>
                <a:gd name="adj" fmla="val 50000"/>
              </a:avLst>
            </a:prstTxWarp>
          </a:bodyPr>
          <a:lstStyle/>
          <a:p>
            <a:r>
              <a:rPr lang="en-US" sz="900" kern="10">
                <a:ln w="9525">
                  <a:solidFill>
                    <a:srgbClr val="000000"/>
                  </a:solidFill>
                  <a:round/>
                  <a:headEnd/>
                  <a:tailEnd/>
                </a:ln>
                <a:solidFill>
                  <a:srgbClr val="000000"/>
                </a:solidFill>
                <a:latin typeface="Comic Sans MS"/>
                <a:ea typeface="Comic Sans MS"/>
                <a:cs typeface="Comic Sans MS"/>
              </a:rPr>
              <a:t>Early Adopter</a:t>
            </a:r>
          </a:p>
        </p:txBody>
      </p:sp>
      <p:sp>
        <p:nvSpPr>
          <p:cNvPr id="22539" name="WordArt 11"/>
          <p:cNvSpPr>
            <a:spLocks noChangeArrowheads="1" noChangeShapeType="1" noTextEdit="1"/>
          </p:cNvSpPr>
          <p:nvPr/>
        </p:nvSpPr>
        <p:spPr bwMode="auto">
          <a:xfrm rot="-1972424">
            <a:off x="2743200" y="5029200"/>
            <a:ext cx="742950" cy="161925"/>
          </a:xfrm>
          <a:prstGeom prst="rect">
            <a:avLst/>
          </a:prstGeom>
        </p:spPr>
        <p:txBody>
          <a:bodyPr wrap="none" fromWordArt="1">
            <a:prstTxWarp prst="textPlain">
              <a:avLst>
                <a:gd name="adj" fmla="val 50000"/>
              </a:avLst>
            </a:prstTxWarp>
          </a:bodyPr>
          <a:lstStyle/>
          <a:p>
            <a:r>
              <a:rPr lang="en-US" sz="900" kern="10">
                <a:ln w="9525">
                  <a:solidFill>
                    <a:srgbClr val="000000"/>
                  </a:solidFill>
                  <a:round/>
                  <a:headEnd/>
                  <a:tailEnd/>
                </a:ln>
                <a:solidFill>
                  <a:srgbClr val="000000"/>
                </a:solidFill>
                <a:latin typeface="Comic Sans MS"/>
                <a:ea typeface="Comic Sans MS"/>
                <a:cs typeface="Comic Sans MS"/>
              </a:rPr>
              <a:t>Early Majority</a:t>
            </a:r>
          </a:p>
        </p:txBody>
      </p:sp>
      <p:sp>
        <p:nvSpPr>
          <p:cNvPr id="22540" name="WordArt 12"/>
          <p:cNvSpPr>
            <a:spLocks noChangeArrowheads="1" noChangeShapeType="1" noTextEdit="1"/>
          </p:cNvSpPr>
          <p:nvPr/>
        </p:nvSpPr>
        <p:spPr bwMode="auto">
          <a:xfrm rot="-1972424">
            <a:off x="4724400" y="5029200"/>
            <a:ext cx="742950" cy="161925"/>
          </a:xfrm>
          <a:prstGeom prst="rect">
            <a:avLst/>
          </a:prstGeom>
        </p:spPr>
        <p:txBody>
          <a:bodyPr wrap="none" fromWordArt="1">
            <a:prstTxWarp prst="textPlain">
              <a:avLst>
                <a:gd name="adj" fmla="val 50000"/>
              </a:avLst>
            </a:prstTxWarp>
          </a:bodyPr>
          <a:lstStyle/>
          <a:p>
            <a:r>
              <a:rPr lang="en-US" sz="900" kern="10">
                <a:ln w="9525">
                  <a:solidFill>
                    <a:srgbClr val="000000"/>
                  </a:solidFill>
                  <a:round/>
                  <a:headEnd/>
                  <a:tailEnd/>
                </a:ln>
                <a:solidFill>
                  <a:srgbClr val="000000"/>
                </a:solidFill>
                <a:latin typeface="Comic Sans MS"/>
                <a:ea typeface="Comic Sans MS"/>
                <a:cs typeface="Comic Sans MS"/>
              </a:rPr>
              <a:t>Late Majority</a:t>
            </a:r>
          </a:p>
        </p:txBody>
      </p:sp>
      <p:sp>
        <p:nvSpPr>
          <p:cNvPr id="22541" name="WordArt 13"/>
          <p:cNvSpPr>
            <a:spLocks noChangeArrowheads="1" noChangeShapeType="1" noTextEdit="1"/>
          </p:cNvSpPr>
          <p:nvPr/>
        </p:nvSpPr>
        <p:spPr bwMode="auto">
          <a:xfrm rot="-1972424">
            <a:off x="6096000" y="5029200"/>
            <a:ext cx="742950" cy="161925"/>
          </a:xfrm>
          <a:prstGeom prst="rect">
            <a:avLst/>
          </a:prstGeom>
        </p:spPr>
        <p:txBody>
          <a:bodyPr wrap="none" fromWordArt="1">
            <a:prstTxWarp prst="textPlain">
              <a:avLst>
                <a:gd name="adj" fmla="val 50000"/>
              </a:avLst>
            </a:prstTxWarp>
          </a:bodyPr>
          <a:lstStyle/>
          <a:p>
            <a:r>
              <a:rPr lang="en-US" sz="900" kern="10">
                <a:ln w="9525">
                  <a:solidFill>
                    <a:srgbClr val="000000"/>
                  </a:solidFill>
                  <a:round/>
                  <a:headEnd/>
                  <a:tailEnd/>
                </a:ln>
                <a:solidFill>
                  <a:srgbClr val="000000"/>
                </a:solidFill>
                <a:latin typeface="Comic Sans MS"/>
                <a:ea typeface="Comic Sans MS"/>
                <a:cs typeface="Comic Sans MS"/>
              </a:rPr>
              <a:t>Laggards</a:t>
            </a:r>
          </a:p>
        </p:txBody>
      </p:sp>
      <p:sp>
        <p:nvSpPr>
          <p:cNvPr id="22542" name="Text Box 14"/>
          <p:cNvSpPr txBox="1">
            <a:spLocks noChangeArrowheads="1"/>
          </p:cNvSpPr>
          <p:nvPr/>
        </p:nvSpPr>
        <p:spPr bwMode="auto">
          <a:xfrm>
            <a:off x="1676400" y="4572000"/>
            <a:ext cx="473075" cy="228600"/>
          </a:xfrm>
          <a:prstGeom prst="rect">
            <a:avLst/>
          </a:prstGeom>
          <a:noFill/>
          <a:ln w="9525">
            <a:noFill/>
            <a:miter lim="800000"/>
            <a:headEnd/>
            <a:tailEnd/>
          </a:ln>
        </p:spPr>
        <p:txBody>
          <a:bodyPr>
            <a:prstTxWarp prst="textNoShape">
              <a:avLst/>
            </a:prstTxWarp>
            <a:spAutoFit/>
          </a:bodyPr>
          <a:lstStyle/>
          <a:p>
            <a:pPr algn="l">
              <a:spcBef>
                <a:spcPct val="50000"/>
              </a:spcBef>
            </a:pPr>
            <a:r>
              <a:rPr lang="en-US" sz="900" b="1"/>
              <a:t>1%</a:t>
            </a:r>
          </a:p>
        </p:txBody>
      </p:sp>
      <p:sp>
        <p:nvSpPr>
          <p:cNvPr id="22543" name="Text Box 15"/>
          <p:cNvSpPr txBox="1">
            <a:spLocks noChangeArrowheads="1"/>
          </p:cNvSpPr>
          <p:nvPr/>
        </p:nvSpPr>
        <p:spPr bwMode="auto">
          <a:xfrm>
            <a:off x="2057400" y="4495800"/>
            <a:ext cx="473075" cy="228600"/>
          </a:xfrm>
          <a:prstGeom prst="rect">
            <a:avLst/>
          </a:prstGeom>
          <a:noFill/>
          <a:ln w="9525">
            <a:noFill/>
            <a:miter lim="800000"/>
            <a:headEnd/>
            <a:tailEnd/>
          </a:ln>
        </p:spPr>
        <p:txBody>
          <a:bodyPr>
            <a:prstTxWarp prst="textNoShape">
              <a:avLst/>
            </a:prstTxWarp>
            <a:spAutoFit/>
          </a:bodyPr>
          <a:lstStyle/>
          <a:p>
            <a:pPr algn="l">
              <a:spcBef>
                <a:spcPct val="50000"/>
              </a:spcBef>
            </a:pPr>
            <a:r>
              <a:rPr lang="en-US" sz="900" b="1"/>
              <a:t>5%</a:t>
            </a:r>
          </a:p>
        </p:txBody>
      </p:sp>
      <p:sp>
        <p:nvSpPr>
          <p:cNvPr id="22544" name="Text Box 16"/>
          <p:cNvSpPr txBox="1">
            <a:spLocks noChangeArrowheads="1"/>
          </p:cNvSpPr>
          <p:nvPr/>
        </p:nvSpPr>
        <p:spPr bwMode="auto">
          <a:xfrm>
            <a:off x="3200400" y="4191000"/>
            <a:ext cx="473075" cy="228600"/>
          </a:xfrm>
          <a:prstGeom prst="rect">
            <a:avLst/>
          </a:prstGeom>
          <a:noFill/>
          <a:ln w="9525">
            <a:noFill/>
            <a:miter lim="800000"/>
            <a:headEnd/>
            <a:tailEnd/>
          </a:ln>
        </p:spPr>
        <p:txBody>
          <a:bodyPr>
            <a:prstTxWarp prst="textNoShape">
              <a:avLst/>
            </a:prstTxWarp>
            <a:spAutoFit/>
          </a:bodyPr>
          <a:lstStyle/>
          <a:p>
            <a:pPr algn="l">
              <a:spcBef>
                <a:spcPct val="50000"/>
              </a:spcBef>
            </a:pPr>
            <a:r>
              <a:rPr lang="en-US" sz="900" b="1"/>
              <a:t>25%</a:t>
            </a:r>
          </a:p>
        </p:txBody>
      </p:sp>
      <p:sp>
        <p:nvSpPr>
          <p:cNvPr id="22545" name="Text Box 17"/>
          <p:cNvSpPr txBox="1">
            <a:spLocks noChangeArrowheads="1"/>
          </p:cNvSpPr>
          <p:nvPr/>
        </p:nvSpPr>
        <p:spPr bwMode="auto">
          <a:xfrm>
            <a:off x="6248400" y="4495800"/>
            <a:ext cx="473075" cy="228600"/>
          </a:xfrm>
          <a:prstGeom prst="rect">
            <a:avLst/>
          </a:prstGeom>
          <a:noFill/>
          <a:ln w="9525">
            <a:noFill/>
            <a:miter lim="800000"/>
            <a:headEnd/>
            <a:tailEnd/>
          </a:ln>
        </p:spPr>
        <p:txBody>
          <a:bodyPr>
            <a:prstTxWarp prst="textNoShape">
              <a:avLst/>
            </a:prstTxWarp>
            <a:spAutoFit/>
          </a:bodyPr>
          <a:lstStyle/>
          <a:p>
            <a:pPr algn="l">
              <a:spcBef>
                <a:spcPct val="50000"/>
              </a:spcBef>
            </a:pPr>
            <a:r>
              <a:rPr lang="en-US" sz="900" b="1"/>
              <a:t>24%</a:t>
            </a:r>
          </a:p>
        </p:txBody>
      </p:sp>
      <p:sp>
        <p:nvSpPr>
          <p:cNvPr id="22546" name="Text Box 18"/>
          <p:cNvSpPr txBox="1">
            <a:spLocks noChangeArrowheads="1"/>
          </p:cNvSpPr>
          <p:nvPr/>
        </p:nvSpPr>
        <p:spPr bwMode="auto">
          <a:xfrm>
            <a:off x="4724400" y="4191000"/>
            <a:ext cx="473075" cy="228600"/>
          </a:xfrm>
          <a:prstGeom prst="rect">
            <a:avLst/>
          </a:prstGeom>
          <a:noFill/>
          <a:ln w="9525">
            <a:noFill/>
            <a:miter lim="800000"/>
            <a:headEnd/>
            <a:tailEnd/>
          </a:ln>
        </p:spPr>
        <p:txBody>
          <a:bodyPr>
            <a:prstTxWarp prst="textNoShape">
              <a:avLst/>
            </a:prstTxWarp>
            <a:spAutoFit/>
          </a:bodyPr>
          <a:lstStyle/>
          <a:p>
            <a:pPr algn="l">
              <a:spcBef>
                <a:spcPct val="50000"/>
              </a:spcBef>
            </a:pPr>
            <a:r>
              <a:rPr lang="en-US" sz="900" b="1"/>
              <a:t>45%</a:t>
            </a:r>
          </a:p>
        </p:txBody>
      </p:sp>
      <p:sp>
        <p:nvSpPr>
          <p:cNvPr id="20" name="Text Box 4"/>
          <p:cNvSpPr txBox="1">
            <a:spLocks noChangeArrowheads="1"/>
          </p:cNvSpPr>
          <p:nvPr/>
        </p:nvSpPr>
        <p:spPr bwMode="auto">
          <a:xfrm>
            <a:off x="4572000" y="6304791"/>
            <a:ext cx="3733800" cy="363176"/>
          </a:xfrm>
          <a:prstGeom prst="rect">
            <a:avLst/>
          </a:prstGeom>
          <a:noFill/>
          <a:ln w="9525">
            <a:noFill/>
            <a:miter lim="800000"/>
            <a:headEnd/>
            <a:tailEnd/>
          </a:ln>
        </p:spPr>
        <p:txBody>
          <a:bodyPr>
            <a:prstTxWarp prst="textNoShape">
              <a:avLst/>
            </a:prstTxWarp>
            <a:spAutoFit/>
          </a:bodyPr>
          <a:lstStyle/>
          <a:p>
            <a:pPr>
              <a:spcBef>
                <a:spcPct val="20000"/>
              </a:spcBef>
            </a:pPr>
            <a:r>
              <a:rPr lang="en-US" sz="800" dirty="0" smtClean="0">
                <a:latin typeface="Calibri"/>
              </a:rPr>
              <a:t>Diffusion of </a:t>
            </a:r>
            <a:r>
              <a:rPr lang="en-US" sz="800" dirty="0" err="1" smtClean="0">
                <a:latin typeface="Calibri"/>
              </a:rPr>
              <a:t>Iinovaitn</a:t>
            </a:r>
            <a:r>
              <a:rPr lang="en-US" sz="800" dirty="0" smtClean="0">
                <a:latin typeface="Calibri"/>
              </a:rPr>
              <a:t>, Everett Rogers, The Free Press 199</a:t>
            </a:r>
          </a:p>
          <a:p>
            <a:pPr>
              <a:spcBef>
                <a:spcPct val="20000"/>
              </a:spcBef>
            </a:pPr>
            <a:r>
              <a:rPr lang="en-US" sz="800" dirty="0" err="1" smtClean="0">
                <a:latin typeface="Calibri"/>
              </a:rPr>
              <a:t>Corssing</a:t>
            </a:r>
            <a:r>
              <a:rPr lang="en-US" sz="800" dirty="0" smtClean="0">
                <a:latin typeface="Calibri"/>
              </a:rPr>
              <a:t> the Chasm, </a:t>
            </a:r>
            <a:r>
              <a:rPr lang="en-US" sz="800" dirty="0" err="1" smtClean="0">
                <a:latin typeface="Calibri"/>
              </a:rPr>
              <a:t>Georfrey</a:t>
            </a:r>
            <a:r>
              <a:rPr lang="en-US" sz="800" dirty="0" smtClean="0">
                <a:latin typeface="Calibri"/>
              </a:rPr>
              <a:t> Moore ,</a:t>
            </a:r>
            <a:endParaRPr lang="en-US" sz="800" dirty="0">
              <a:latin typeface="Calibri"/>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smtClean="0"/>
              <a:t>But Don’t Behave Consistently across the Spectrum</a:t>
            </a:r>
            <a:endParaRPr lang="en-US" dirty="0"/>
          </a:p>
        </p:txBody>
      </p:sp>
      <p:grpSp>
        <p:nvGrpSpPr>
          <p:cNvPr id="19" name="Group 18"/>
          <p:cNvGrpSpPr/>
          <p:nvPr/>
        </p:nvGrpSpPr>
        <p:grpSpPr>
          <a:xfrm>
            <a:off x="609600" y="1981200"/>
            <a:ext cx="7696200" cy="3886200"/>
            <a:chOff x="609600" y="1981200"/>
            <a:chExt cx="7696200" cy="3886200"/>
          </a:xfrm>
        </p:grpSpPr>
        <p:sp>
          <p:nvSpPr>
            <p:cNvPr id="24579" name="Rectangle 3"/>
            <p:cNvSpPr>
              <a:spLocks noChangeArrowheads="1"/>
            </p:cNvSpPr>
            <p:nvPr/>
          </p:nvSpPr>
          <p:spPr bwMode="auto">
            <a:xfrm>
              <a:off x="609600" y="1981200"/>
              <a:ext cx="7696200" cy="38862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sz="2400" dirty="0">
                <a:latin typeface="Calibri"/>
              </a:endParaRPr>
            </a:p>
          </p:txBody>
        </p:sp>
        <p:sp>
          <p:nvSpPr>
            <p:cNvPr id="24580" name="Freeform 4"/>
            <p:cNvSpPr>
              <a:spLocks/>
            </p:cNvSpPr>
            <p:nvPr/>
          </p:nvSpPr>
          <p:spPr bwMode="auto">
            <a:xfrm>
              <a:off x="1828800" y="2286000"/>
              <a:ext cx="5638800" cy="2535238"/>
            </a:xfrm>
            <a:custGeom>
              <a:avLst/>
              <a:gdLst>
                <a:gd name="T0" fmla="*/ 0 w 3552"/>
                <a:gd name="T1" fmla="*/ 2147483647 h 1597"/>
                <a:gd name="T2" fmla="*/ 2147483647 w 3552"/>
                <a:gd name="T3" fmla="*/ 2147483647 h 1597"/>
                <a:gd name="T4" fmla="*/ 2147483647 w 3552"/>
                <a:gd name="T5" fmla="*/ 2147483647 h 1597"/>
                <a:gd name="T6" fmla="*/ 2147483647 w 3552"/>
                <a:gd name="T7" fmla="*/ 2147483647 h 1597"/>
                <a:gd name="T8" fmla="*/ 2147483647 w 3552"/>
                <a:gd name="T9" fmla="*/ 2147483647 h 1597"/>
                <a:gd name="T10" fmla="*/ 2147483647 w 3552"/>
                <a:gd name="T11" fmla="*/ 2147483647 h 1597"/>
                <a:gd name="T12" fmla="*/ 2147483647 w 3552"/>
                <a:gd name="T13" fmla="*/ 2147483647 h 1597"/>
                <a:gd name="T14" fmla="*/ 0 w 3552"/>
                <a:gd name="T15" fmla="*/ 2147483647 h 1597"/>
                <a:gd name="T16" fmla="*/ 0 60000 65536"/>
                <a:gd name="T17" fmla="*/ 0 60000 65536"/>
                <a:gd name="T18" fmla="*/ 0 60000 65536"/>
                <a:gd name="T19" fmla="*/ 0 60000 65536"/>
                <a:gd name="T20" fmla="*/ 0 60000 65536"/>
                <a:gd name="T21" fmla="*/ 0 60000 65536"/>
                <a:gd name="T22" fmla="*/ 0 60000 65536"/>
                <a:gd name="T23" fmla="*/ 0 60000 65536"/>
                <a:gd name="T24" fmla="*/ 0 w 3552"/>
                <a:gd name="T25" fmla="*/ 0 h 1597"/>
                <a:gd name="T26" fmla="*/ 3552 w 3552"/>
                <a:gd name="T27" fmla="*/ 1597 h 15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52" h="1597">
                  <a:moveTo>
                    <a:pt x="0" y="1597"/>
                  </a:moveTo>
                  <a:cubicBezTo>
                    <a:pt x="95" y="1550"/>
                    <a:pt x="368" y="1539"/>
                    <a:pt x="572" y="1313"/>
                  </a:cubicBezTo>
                  <a:cubicBezTo>
                    <a:pt x="776" y="1087"/>
                    <a:pt x="1030" y="458"/>
                    <a:pt x="1226" y="240"/>
                  </a:cubicBezTo>
                  <a:cubicBezTo>
                    <a:pt x="1422" y="22"/>
                    <a:pt x="1584" y="0"/>
                    <a:pt x="1750" y="4"/>
                  </a:cubicBezTo>
                  <a:cubicBezTo>
                    <a:pt x="1916" y="8"/>
                    <a:pt x="2012" y="43"/>
                    <a:pt x="2221" y="266"/>
                  </a:cubicBezTo>
                  <a:cubicBezTo>
                    <a:pt x="2430" y="489"/>
                    <a:pt x="2785" y="1118"/>
                    <a:pt x="3007" y="1340"/>
                  </a:cubicBezTo>
                  <a:cubicBezTo>
                    <a:pt x="3229" y="1562"/>
                    <a:pt x="3439" y="1544"/>
                    <a:pt x="3552" y="1597"/>
                  </a:cubicBezTo>
                  <a:cubicBezTo>
                    <a:pt x="3552" y="1597"/>
                    <a:pt x="0" y="1597"/>
                    <a:pt x="0" y="1597"/>
                  </a:cubicBezTo>
                  <a:close/>
                </a:path>
              </a:pathLst>
            </a:custGeom>
            <a:noFill/>
            <a:ln w="9525">
              <a:solidFill>
                <a:schemeClr val="tx1"/>
              </a:solidFill>
              <a:round/>
              <a:headEnd/>
              <a:tailEnd/>
            </a:ln>
          </p:spPr>
          <p:txBody>
            <a:bodyPr>
              <a:prstTxWarp prst="textNoShape">
                <a:avLst/>
              </a:prstTxWarp>
            </a:bodyPr>
            <a:lstStyle/>
            <a:p>
              <a:endParaRPr lang="en-US" dirty="0">
                <a:latin typeface="Calibri"/>
              </a:endParaRPr>
            </a:p>
          </p:txBody>
        </p:sp>
        <p:sp>
          <p:nvSpPr>
            <p:cNvPr id="24581" name="Line 5"/>
            <p:cNvSpPr>
              <a:spLocks noChangeShapeType="1"/>
            </p:cNvSpPr>
            <p:nvPr/>
          </p:nvSpPr>
          <p:spPr bwMode="auto">
            <a:xfrm>
              <a:off x="2133600" y="4724400"/>
              <a:ext cx="0" cy="76200"/>
            </a:xfrm>
            <a:prstGeom prst="line">
              <a:avLst/>
            </a:prstGeom>
            <a:noFill/>
            <a:ln w="9525">
              <a:solidFill>
                <a:schemeClr val="tx1"/>
              </a:solidFill>
              <a:round/>
              <a:headEnd/>
              <a:tailEnd/>
            </a:ln>
          </p:spPr>
          <p:txBody>
            <a:bodyPr>
              <a:prstTxWarp prst="textNoShape">
                <a:avLst/>
              </a:prstTxWarp>
            </a:bodyPr>
            <a:lstStyle/>
            <a:p>
              <a:endParaRPr lang="en-US" dirty="0">
                <a:latin typeface="Calibri"/>
              </a:endParaRPr>
            </a:p>
          </p:txBody>
        </p:sp>
        <p:sp>
          <p:nvSpPr>
            <p:cNvPr id="24582" name="Line 6"/>
            <p:cNvSpPr>
              <a:spLocks noChangeShapeType="1"/>
            </p:cNvSpPr>
            <p:nvPr/>
          </p:nvSpPr>
          <p:spPr bwMode="auto">
            <a:xfrm>
              <a:off x="2514600" y="4572000"/>
              <a:ext cx="0" cy="228600"/>
            </a:xfrm>
            <a:prstGeom prst="line">
              <a:avLst/>
            </a:prstGeom>
            <a:noFill/>
            <a:ln w="9525">
              <a:solidFill>
                <a:schemeClr val="tx1"/>
              </a:solidFill>
              <a:round/>
              <a:headEnd/>
              <a:tailEnd/>
            </a:ln>
          </p:spPr>
          <p:txBody>
            <a:bodyPr>
              <a:prstTxWarp prst="textNoShape">
                <a:avLst/>
              </a:prstTxWarp>
            </a:bodyPr>
            <a:lstStyle/>
            <a:p>
              <a:endParaRPr lang="en-US" dirty="0">
                <a:latin typeface="Calibri"/>
              </a:endParaRPr>
            </a:p>
          </p:txBody>
        </p:sp>
        <p:sp>
          <p:nvSpPr>
            <p:cNvPr id="24583" name="Line 7"/>
            <p:cNvSpPr>
              <a:spLocks noChangeShapeType="1"/>
            </p:cNvSpPr>
            <p:nvPr/>
          </p:nvSpPr>
          <p:spPr bwMode="auto">
            <a:xfrm>
              <a:off x="4114800" y="2438400"/>
              <a:ext cx="0" cy="2362200"/>
            </a:xfrm>
            <a:prstGeom prst="line">
              <a:avLst/>
            </a:prstGeom>
            <a:noFill/>
            <a:ln w="9525">
              <a:solidFill>
                <a:schemeClr val="tx1"/>
              </a:solidFill>
              <a:round/>
              <a:headEnd/>
              <a:tailEnd/>
            </a:ln>
          </p:spPr>
          <p:txBody>
            <a:bodyPr>
              <a:prstTxWarp prst="textNoShape">
                <a:avLst/>
              </a:prstTxWarp>
            </a:bodyPr>
            <a:lstStyle/>
            <a:p>
              <a:endParaRPr lang="en-US" dirty="0">
                <a:latin typeface="Calibri"/>
              </a:endParaRPr>
            </a:p>
          </p:txBody>
        </p:sp>
        <p:sp>
          <p:nvSpPr>
            <p:cNvPr id="24584" name="Line 8"/>
            <p:cNvSpPr>
              <a:spLocks noChangeShapeType="1"/>
            </p:cNvSpPr>
            <p:nvPr/>
          </p:nvSpPr>
          <p:spPr bwMode="auto">
            <a:xfrm>
              <a:off x="6248400" y="3962400"/>
              <a:ext cx="0" cy="838200"/>
            </a:xfrm>
            <a:prstGeom prst="line">
              <a:avLst/>
            </a:prstGeom>
            <a:noFill/>
            <a:ln w="9525">
              <a:solidFill>
                <a:schemeClr val="tx1"/>
              </a:solidFill>
              <a:round/>
              <a:headEnd/>
              <a:tailEnd/>
            </a:ln>
          </p:spPr>
          <p:txBody>
            <a:bodyPr>
              <a:prstTxWarp prst="textNoShape">
                <a:avLst/>
              </a:prstTxWarp>
            </a:bodyPr>
            <a:lstStyle/>
            <a:p>
              <a:endParaRPr lang="en-US" dirty="0">
                <a:latin typeface="Calibri"/>
              </a:endParaRPr>
            </a:p>
          </p:txBody>
        </p:sp>
        <p:sp>
          <p:nvSpPr>
            <p:cNvPr id="24585" name="WordArt 9"/>
            <p:cNvSpPr>
              <a:spLocks noChangeArrowheads="1" noChangeShapeType="1" noTextEdit="1"/>
            </p:cNvSpPr>
            <p:nvPr/>
          </p:nvSpPr>
          <p:spPr bwMode="auto">
            <a:xfrm rot="-1972424">
              <a:off x="1447800" y="4953000"/>
              <a:ext cx="485775" cy="142875"/>
            </a:xfrm>
            <a:prstGeom prst="rect">
              <a:avLst/>
            </a:prstGeom>
          </p:spPr>
          <p:txBody>
            <a:bodyPr wrap="none" fromWordArt="1">
              <a:prstTxWarp prst="textPlain">
                <a:avLst>
                  <a:gd name="adj" fmla="val 50000"/>
                </a:avLst>
              </a:prstTxWarp>
            </a:bodyPr>
            <a:lstStyle/>
            <a:p>
              <a:r>
                <a:rPr lang="en-US" sz="800" b="1" kern="10" dirty="0">
                  <a:ln w="9525">
                    <a:solidFill>
                      <a:srgbClr val="000000"/>
                    </a:solidFill>
                    <a:round/>
                    <a:headEnd/>
                    <a:tailEnd/>
                  </a:ln>
                  <a:solidFill>
                    <a:srgbClr val="000000"/>
                  </a:solidFill>
                  <a:ea typeface="Comic Sans MS"/>
                  <a:cs typeface="Calibri"/>
                </a:rPr>
                <a:t>Innovator</a:t>
              </a:r>
            </a:p>
          </p:txBody>
        </p:sp>
        <p:sp>
          <p:nvSpPr>
            <p:cNvPr id="24586" name="WordArt 10"/>
            <p:cNvSpPr>
              <a:spLocks noChangeArrowheads="1" noChangeShapeType="1" noTextEdit="1"/>
            </p:cNvSpPr>
            <p:nvPr/>
          </p:nvSpPr>
          <p:spPr bwMode="auto">
            <a:xfrm rot="-1972424">
              <a:off x="1676400" y="5029200"/>
              <a:ext cx="742950" cy="161925"/>
            </a:xfrm>
            <a:prstGeom prst="rect">
              <a:avLst/>
            </a:prstGeom>
          </p:spPr>
          <p:txBody>
            <a:bodyPr wrap="none" fromWordArt="1">
              <a:prstTxWarp prst="textPlain">
                <a:avLst>
                  <a:gd name="adj" fmla="val 50000"/>
                </a:avLst>
              </a:prstTxWarp>
            </a:bodyPr>
            <a:lstStyle/>
            <a:p>
              <a:r>
                <a:rPr lang="en-US" sz="800" b="1" kern="10">
                  <a:ln w="9525">
                    <a:solidFill>
                      <a:srgbClr val="000000"/>
                    </a:solidFill>
                    <a:round/>
                    <a:headEnd/>
                    <a:tailEnd/>
                  </a:ln>
                  <a:solidFill>
                    <a:srgbClr val="000000"/>
                  </a:solidFill>
                  <a:ea typeface="Comic Sans MS"/>
                  <a:cs typeface="Calibri"/>
                </a:rPr>
                <a:t>Early Adopter</a:t>
              </a:r>
            </a:p>
          </p:txBody>
        </p:sp>
        <p:sp>
          <p:nvSpPr>
            <p:cNvPr id="24587" name="WordArt 11"/>
            <p:cNvSpPr>
              <a:spLocks noChangeArrowheads="1" noChangeShapeType="1" noTextEdit="1"/>
            </p:cNvSpPr>
            <p:nvPr/>
          </p:nvSpPr>
          <p:spPr bwMode="auto">
            <a:xfrm rot="-1972424">
              <a:off x="2743200" y="5029200"/>
              <a:ext cx="742950" cy="161925"/>
            </a:xfrm>
            <a:prstGeom prst="rect">
              <a:avLst/>
            </a:prstGeom>
          </p:spPr>
          <p:txBody>
            <a:bodyPr wrap="none" fromWordArt="1">
              <a:prstTxWarp prst="textPlain">
                <a:avLst>
                  <a:gd name="adj" fmla="val 50000"/>
                </a:avLst>
              </a:prstTxWarp>
            </a:bodyPr>
            <a:lstStyle/>
            <a:p>
              <a:r>
                <a:rPr lang="en-US" sz="800" b="1" kern="10">
                  <a:ln w="9525">
                    <a:solidFill>
                      <a:srgbClr val="000000"/>
                    </a:solidFill>
                    <a:round/>
                    <a:headEnd/>
                    <a:tailEnd/>
                  </a:ln>
                  <a:solidFill>
                    <a:srgbClr val="000000"/>
                  </a:solidFill>
                  <a:ea typeface="Comic Sans MS"/>
                  <a:cs typeface="Calibri"/>
                </a:rPr>
                <a:t>Early Majority</a:t>
              </a:r>
            </a:p>
          </p:txBody>
        </p:sp>
        <p:sp>
          <p:nvSpPr>
            <p:cNvPr id="24588" name="WordArt 12"/>
            <p:cNvSpPr>
              <a:spLocks noChangeArrowheads="1" noChangeShapeType="1" noTextEdit="1"/>
            </p:cNvSpPr>
            <p:nvPr/>
          </p:nvSpPr>
          <p:spPr bwMode="auto">
            <a:xfrm rot="-1972424">
              <a:off x="4724400" y="5029200"/>
              <a:ext cx="742950" cy="161925"/>
            </a:xfrm>
            <a:prstGeom prst="rect">
              <a:avLst/>
            </a:prstGeom>
          </p:spPr>
          <p:txBody>
            <a:bodyPr wrap="none" fromWordArt="1">
              <a:prstTxWarp prst="textPlain">
                <a:avLst>
                  <a:gd name="adj" fmla="val 50000"/>
                </a:avLst>
              </a:prstTxWarp>
            </a:bodyPr>
            <a:lstStyle/>
            <a:p>
              <a:r>
                <a:rPr lang="en-US" sz="800" b="1" kern="10">
                  <a:ln w="9525">
                    <a:solidFill>
                      <a:srgbClr val="000000"/>
                    </a:solidFill>
                    <a:round/>
                    <a:headEnd/>
                    <a:tailEnd/>
                  </a:ln>
                  <a:solidFill>
                    <a:srgbClr val="000000"/>
                  </a:solidFill>
                  <a:ea typeface="Comic Sans MS"/>
                  <a:cs typeface="Calibri"/>
                </a:rPr>
                <a:t>Late Majority</a:t>
              </a:r>
            </a:p>
          </p:txBody>
        </p:sp>
        <p:sp>
          <p:nvSpPr>
            <p:cNvPr id="24589" name="WordArt 13"/>
            <p:cNvSpPr>
              <a:spLocks noChangeArrowheads="1" noChangeShapeType="1" noTextEdit="1"/>
            </p:cNvSpPr>
            <p:nvPr/>
          </p:nvSpPr>
          <p:spPr bwMode="auto">
            <a:xfrm rot="-1972424">
              <a:off x="6096000" y="5029200"/>
              <a:ext cx="742950" cy="161925"/>
            </a:xfrm>
            <a:prstGeom prst="rect">
              <a:avLst/>
            </a:prstGeom>
          </p:spPr>
          <p:txBody>
            <a:bodyPr wrap="none" fromWordArt="1">
              <a:prstTxWarp prst="textPlain">
                <a:avLst>
                  <a:gd name="adj" fmla="val 50000"/>
                </a:avLst>
              </a:prstTxWarp>
            </a:bodyPr>
            <a:lstStyle/>
            <a:p>
              <a:r>
                <a:rPr lang="en-US" sz="800" b="1" kern="10">
                  <a:ln w="9525">
                    <a:solidFill>
                      <a:srgbClr val="000000"/>
                    </a:solidFill>
                    <a:round/>
                    <a:headEnd/>
                    <a:tailEnd/>
                  </a:ln>
                  <a:solidFill>
                    <a:srgbClr val="000000"/>
                  </a:solidFill>
                  <a:ea typeface="Comic Sans MS"/>
                  <a:cs typeface="Calibri"/>
                </a:rPr>
                <a:t>Laggards</a:t>
              </a:r>
            </a:p>
          </p:txBody>
        </p:sp>
        <p:sp>
          <p:nvSpPr>
            <p:cNvPr id="24590" name="Rectangle 14"/>
            <p:cNvSpPr>
              <a:spLocks noChangeArrowheads="1"/>
            </p:cNvSpPr>
            <p:nvPr/>
          </p:nvSpPr>
          <p:spPr bwMode="auto">
            <a:xfrm>
              <a:off x="2514600" y="4191000"/>
              <a:ext cx="304800" cy="685800"/>
            </a:xfrm>
            <a:prstGeom prst="rect">
              <a:avLst/>
            </a:prstGeom>
            <a:solidFill>
              <a:schemeClr val="bg1"/>
            </a:solidFill>
            <a:ln w="9525">
              <a:noFill/>
              <a:miter lim="800000"/>
              <a:headEnd/>
              <a:tailEnd/>
            </a:ln>
          </p:spPr>
          <p:txBody>
            <a:bodyPr wrap="none" anchor="ctr">
              <a:prstTxWarp prst="textNoShape">
                <a:avLst/>
              </a:prstTxWarp>
            </a:bodyPr>
            <a:lstStyle/>
            <a:p>
              <a:endParaRPr lang="en-US" dirty="0">
                <a:latin typeface="Calibri"/>
              </a:endParaRPr>
            </a:p>
          </p:txBody>
        </p:sp>
        <p:sp>
          <p:nvSpPr>
            <p:cNvPr id="24591" name="Line 15"/>
            <p:cNvSpPr>
              <a:spLocks noChangeShapeType="1"/>
            </p:cNvSpPr>
            <p:nvPr/>
          </p:nvSpPr>
          <p:spPr bwMode="auto">
            <a:xfrm>
              <a:off x="2514600" y="4572000"/>
              <a:ext cx="0" cy="228600"/>
            </a:xfrm>
            <a:prstGeom prst="line">
              <a:avLst/>
            </a:prstGeom>
            <a:noFill/>
            <a:ln w="9525">
              <a:solidFill>
                <a:schemeClr val="tx1"/>
              </a:solidFill>
              <a:round/>
              <a:headEnd/>
              <a:tailEnd/>
            </a:ln>
          </p:spPr>
          <p:txBody>
            <a:bodyPr>
              <a:prstTxWarp prst="textNoShape">
                <a:avLst/>
              </a:prstTxWarp>
            </a:bodyPr>
            <a:lstStyle/>
            <a:p>
              <a:endParaRPr lang="en-US" dirty="0">
                <a:latin typeface="Calibri"/>
              </a:endParaRPr>
            </a:p>
          </p:txBody>
        </p:sp>
        <p:sp>
          <p:nvSpPr>
            <p:cNvPr id="24592" name="Line 16"/>
            <p:cNvSpPr>
              <a:spLocks noChangeShapeType="1"/>
            </p:cNvSpPr>
            <p:nvPr/>
          </p:nvSpPr>
          <p:spPr bwMode="auto">
            <a:xfrm>
              <a:off x="2819400" y="4267200"/>
              <a:ext cx="0" cy="533400"/>
            </a:xfrm>
            <a:prstGeom prst="line">
              <a:avLst/>
            </a:prstGeom>
            <a:noFill/>
            <a:ln w="9525">
              <a:solidFill>
                <a:schemeClr val="tx1"/>
              </a:solidFill>
              <a:round/>
              <a:headEnd/>
              <a:tailEnd/>
            </a:ln>
          </p:spPr>
          <p:txBody>
            <a:bodyPr>
              <a:prstTxWarp prst="textNoShape">
                <a:avLst/>
              </a:prstTxWarp>
            </a:bodyPr>
            <a:lstStyle/>
            <a:p>
              <a:endParaRPr lang="en-US" dirty="0">
                <a:latin typeface="Calibri"/>
              </a:endParaRPr>
            </a:p>
          </p:txBody>
        </p:sp>
        <p:sp>
          <p:nvSpPr>
            <p:cNvPr id="24593" name="Text Box 17"/>
            <p:cNvSpPr txBox="1">
              <a:spLocks noChangeArrowheads="1"/>
            </p:cNvSpPr>
            <p:nvPr/>
          </p:nvSpPr>
          <p:spPr bwMode="auto">
            <a:xfrm>
              <a:off x="1143000" y="2667000"/>
              <a:ext cx="1965953" cy="830997"/>
            </a:xfrm>
            <a:prstGeom prst="rect">
              <a:avLst/>
            </a:prstGeom>
            <a:noFill/>
            <a:ln w="9525">
              <a:noFill/>
              <a:miter lim="800000"/>
              <a:headEnd/>
              <a:tailEnd/>
            </a:ln>
          </p:spPr>
          <p:txBody>
            <a:bodyPr wrap="none">
              <a:prstTxWarp prst="textNoShape">
                <a:avLst/>
              </a:prstTxWarp>
              <a:spAutoFit/>
            </a:bodyPr>
            <a:lstStyle/>
            <a:p>
              <a:pPr algn="l"/>
              <a:r>
                <a:rPr lang="en-US" sz="2400" dirty="0">
                  <a:latin typeface="Calibri"/>
                </a:rPr>
                <a:t>Geoff Moore’s </a:t>
              </a:r>
            </a:p>
            <a:p>
              <a:pPr algn="l"/>
              <a:r>
                <a:rPr lang="en-US" sz="2400" dirty="0">
                  <a:latin typeface="Calibri"/>
                </a:rPr>
                <a:t>Chasm</a:t>
              </a:r>
            </a:p>
          </p:txBody>
        </p:sp>
        <p:sp>
          <p:nvSpPr>
            <p:cNvPr id="24594" name="Line 18"/>
            <p:cNvSpPr>
              <a:spLocks noChangeShapeType="1"/>
            </p:cNvSpPr>
            <p:nvPr/>
          </p:nvSpPr>
          <p:spPr bwMode="auto">
            <a:xfrm>
              <a:off x="2057400" y="3505200"/>
              <a:ext cx="533400" cy="838200"/>
            </a:xfrm>
            <a:prstGeom prst="line">
              <a:avLst/>
            </a:prstGeom>
            <a:noFill/>
            <a:ln w="9525">
              <a:solidFill>
                <a:schemeClr val="tx1"/>
              </a:solidFill>
              <a:round/>
              <a:headEnd/>
              <a:tailEnd type="stealth" w="med" len="med"/>
            </a:ln>
          </p:spPr>
          <p:txBody>
            <a:bodyPr>
              <a:prstTxWarp prst="textNoShape">
                <a:avLst/>
              </a:prstTxWarp>
            </a:bodyPr>
            <a:lstStyle/>
            <a:p>
              <a:endParaRPr lang="en-US" dirty="0">
                <a:latin typeface="Calibri"/>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6626" name="Picture 2" descr="Holy Grail Brideg of Death"/>
          <p:cNvPicPr>
            <a:picLocks noChangeAspect="1" noChangeArrowheads="1"/>
          </p:cNvPicPr>
          <p:nvPr/>
        </p:nvPicPr>
        <p:blipFill>
          <a:blip r:embed="rId3"/>
          <a:srcRect/>
          <a:stretch>
            <a:fillRect/>
          </a:stretch>
        </p:blipFill>
        <p:spPr bwMode="auto">
          <a:xfrm>
            <a:off x="7275" y="991326"/>
            <a:ext cx="9132163" cy="5034105"/>
          </a:xfrm>
          <a:prstGeom prst="rect">
            <a:avLst/>
          </a:prstGeom>
          <a:noFill/>
          <a:ln w="9525">
            <a:noFill/>
            <a:miter lim="800000"/>
            <a:headEnd/>
            <a:tailEnd/>
          </a:ln>
        </p:spPr>
      </p:pic>
      <p:sp>
        <p:nvSpPr>
          <p:cNvPr id="26627" name="Rectangle 3"/>
          <p:cNvSpPr>
            <a:spLocks noGrp="1" noChangeArrowheads="1"/>
          </p:cNvSpPr>
          <p:nvPr>
            <p:ph type="title"/>
          </p:nvPr>
        </p:nvSpPr>
        <p:spPr>
          <a:xfrm>
            <a:off x="3738269" y="5339631"/>
            <a:ext cx="5152107" cy="685800"/>
          </a:xfrm>
        </p:spPr>
        <p:txBody>
          <a:bodyPr/>
          <a:lstStyle/>
          <a:p>
            <a:r>
              <a:rPr lang="en-US" dirty="0" smtClean="0">
                <a:solidFill>
                  <a:schemeClr val="bg1"/>
                </a:solidFill>
              </a:rPr>
              <a:t>Innovations must cross the chasm to reach mainstream markets….</a:t>
            </a:r>
            <a:br>
              <a:rPr lang="en-US" dirty="0" smtClean="0">
                <a:solidFill>
                  <a:schemeClr val="bg1"/>
                </a:solidFill>
              </a:rPr>
            </a:br>
            <a:r>
              <a:rPr lang="en-US" sz="1600" dirty="0" smtClean="0">
                <a:solidFill>
                  <a:schemeClr val="bg1"/>
                </a:solidFill>
              </a:rPr>
              <a:t/>
            </a:r>
            <a:br>
              <a:rPr lang="en-US" sz="1600" dirty="0" smtClean="0">
                <a:solidFill>
                  <a:schemeClr val="bg1"/>
                </a:solidFill>
              </a:rPr>
            </a:br>
            <a:r>
              <a:rPr lang="en-US" sz="1600" dirty="0" smtClean="0">
                <a:solidFill>
                  <a:schemeClr val="bg1"/>
                </a:solidFill>
              </a:rPr>
              <a:t>Underlying assumption: You’ve got to get the pricing right</a:t>
            </a:r>
            <a:endParaRPr lang="en-US" sz="1600" dirty="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dirty="0"/>
              <a:t>Reference-</a:t>
            </a:r>
            <a:r>
              <a:rPr lang="en-US" dirty="0" err="1"/>
              <a:t>ablity</a:t>
            </a:r>
            <a:r>
              <a:rPr lang="en-US" dirty="0"/>
              <a:t>  Between</a:t>
            </a:r>
            <a:r>
              <a:rPr lang="en-US" dirty="0" smtClean="0"/>
              <a:t> </a:t>
            </a:r>
            <a:br>
              <a:rPr lang="en-US" dirty="0" smtClean="0"/>
            </a:br>
            <a:r>
              <a:rPr lang="en-US" dirty="0" err="1" smtClean="0"/>
              <a:t>EA’s</a:t>
            </a:r>
            <a:r>
              <a:rPr lang="en-US" dirty="0" smtClean="0"/>
              <a:t> </a:t>
            </a:r>
            <a:r>
              <a:rPr lang="en-US" dirty="0"/>
              <a:t>and </a:t>
            </a:r>
            <a:r>
              <a:rPr lang="en-US" dirty="0" err="1"/>
              <a:t>EM’s</a:t>
            </a:r>
            <a:r>
              <a:rPr lang="en-US" dirty="0"/>
              <a:t> is Weak</a:t>
            </a:r>
          </a:p>
        </p:txBody>
      </p:sp>
      <p:graphicFrame>
        <p:nvGraphicFramePr>
          <p:cNvPr id="86031" name="Group 15"/>
          <p:cNvGraphicFramePr>
            <a:graphicFrameLocks noGrp="1"/>
          </p:cNvGraphicFramePr>
          <p:nvPr/>
        </p:nvGraphicFramePr>
        <p:xfrm>
          <a:off x="914400" y="2536557"/>
          <a:ext cx="7315200" cy="3731260"/>
        </p:xfrm>
        <a:graphic>
          <a:graphicData uri="http://schemas.openxmlformats.org/drawingml/2006/table">
            <a:tbl>
              <a:tblPr/>
              <a:tblGrid>
                <a:gridCol w="3352800"/>
                <a:gridCol w="3962400"/>
              </a:tblGrid>
              <a:tr h="457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Futura Lt BT" pitchFamily="34" charset="0"/>
                          <a:ea typeface="Osaka" pitchFamily="-65" charset="-128"/>
                          <a:cs typeface="Osaka" pitchFamily="-65" charset="-128"/>
                        </a:rPr>
                        <a:t>Early Adopter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Futura Lt BT" pitchFamily="34" charset="0"/>
                          <a:ea typeface="Osaka" pitchFamily="-65" charset="-128"/>
                          <a:cs typeface="Osaka" pitchFamily="-65" charset="-128"/>
                        </a:rPr>
                        <a:t>Early Majority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33600">
                <a:tc>
                  <a:txBody>
                    <a:bodyPr/>
                    <a:lstStyle/>
                    <a:p>
                      <a:pPr marL="279400" marR="0" lvl="0" indent="-217488" algn="l" defTabSz="914400" rtl="0" eaLnBrk="1" fontAlgn="base" latinLnBrk="0" hangingPunct="1">
                        <a:lnSpc>
                          <a:spcPct val="100000"/>
                        </a:lnSpc>
                        <a:spcBef>
                          <a:spcPct val="20000"/>
                        </a:spcBef>
                        <a:spcAft>
                          <a:spcPct val="0"/>
                        </a:spcAft>
                        <a:buClrTx/>
                        <a:buSzTx/>
                        <a:buFont typeface="Arial"/>
                        <a:buChar char="•"/>
                        <a:tabLst/>
                      </a:pPr>
                      <a:r>
                        <a:rPr kumimoji="0" lang="en-US" sz="2000" b="0" i="0" u="none" strike="noStrike" cap="none" normalizeH="0" baseline="0" dirty="0">
                          <a:ln>
                            <a:noFill/>
                          </a:ln>
                          <a:solidFill>
                            <a:schemeClr val="tx1"/>
                          </a:solidFill>
                          <a:effectLst/>
                          <a:latin typeface="Futura Lt BT" pitchFamily="34" charset="0"/>
                          <a:ea typeface="Osaka" pitchFamily="-65" charset="-128"/>
                          <a:cs typeface="Osaka" pitchFamily="-65" charset="-128"/>
                        </a:rPr>
                        <a:t>Visionary</a:t>
                      </a:r>
                    </a:p>
                    <a:p>
                      <a:pPr marL="279400" marR="0" lvl="0" indent="-217488" algn="l" defTabSz="914400" rtl="0" eaLnBrk="1" fontAlgn="base" latinLnBrk="0" hangingPunct="1">
                        <a:lnSpc>
                          <a:spcPct val="100000"/>
                        </a:lnSpc>
                        <a:spcBef>
                          <a:spcPct val="20000"/>
                        </a:spcBef>
                        <a:spcAft>
                          <a:spcPct val="0"/>
                        </a:spcAft>
                        <a:buClrTx/>
                        <a:buSzTx/>
                        <a:buFont typeface="Arial"/>
                        <a:buChar char="•"/>
                        <a:tabLst/>
                      </a:pPr>
                      <a:r>
                        <a:rPr kumimoji="0" lang="en-US" sz="2000" b="0" i="0" u="none" strike="noStrike" cap="none" normalizeH="0" baseline="0" dirty="0">
                          <a:ln>
                            <a:noFill/>
                          </a:ln>
                          <a:solidFill>
                            <a:schemeClr val="tx1"/>
                          </a:solidFill>
                          <a:effectLst/>
                          <a:latin typeface="Futura Lt BT" pitchFamily="34" charset="0"/>
                          <a:ea typeface="Osaka" pitchFamily="-65" charset="-128"/>
                          <a:cs typeface="Osaka" pitchFamily="-65" charset="-128"/>
                        </a:rPr>
                        <a:t>Adventurous</a:t>
                      </a:r>
                    </a:p>
                    <a:p>
                      <a:pPr marL="279400" marR="0" lvl="0" indent="-217488" algn="l" defTabSz="914400" rtl="0" eaLnBrk="1" fontAlgn="base" latinLnBrk="0" hangingPunct="1">
                        <a:lnSpc>
                          <a:spcPct val="100000"/>
                        </a:lnSpc>
                        <a:spcBef>
                          <a:spcPct val="20000"/>
                        </a:spcBef>
                        <a:spcAft>
                          <a:spcPct val="0"/>
                        </a:spcAft>
                        <a:buClrTx/>
                        <a:buSzTx/>
                        <a:buFont typeface="Arial"/>
                        <a:buChar char="•"/>
                        <a:tabLst/>
                      </a:pPr>
                      <a:r>
                        <a:rPr kumimoji="0" lang="en-US" sz="2000" b="0" i="0" u="none" strike="noStrike" cap="none" normalizeH="0" baseline="0" dirty="0">
                          <a:ln>
                            <a:noFill/>
                          </a:ln>
                          <a:solidFill>
                            <a:schemeClr val="tx1"/>
                          </a:solidFill>
                          <a:effectLst/>
                          <a:latin typeface="Futura Lt BT" pitchFamily="34" charset="0"/>
                          <a:ea typeface="Osaka" pitchFamily="-65" charset="-128"/>
                          <a:cs typeface="Osaka" pitchFamily="-65" charset="-128"/>
                        </a:rPr>
                        <a:t>Eager to try new things</a:t>
                      </a:r>
                    </a:p>
                    <a:p>
                      <a:pPr marL="279400" marR="0" lvl="0" indent="-217488" algn="l" defTabSz="914400" rtl="0" eaLnBrk="1" fontAlgn="base" latinLnBrk="0" hangingPunct="1">
                        <a:lnSpc>
                          <a:spcPct val="100000"/>
                        </a:lnSpc>
                        <a:spcBef>
                          <a:spcPct val="20000"/>
                        </a:spcBef>
                        <a:spcAft>
                          <a:spcPct val="0"/>
                        </a:spcAft>
                        <a:buClrTx/>
                        <a:buSzTx/>
                        <a:buFont typeface="Arial"/>
                        <a:buChar char="•"/>
                        <a:tabLst/>
                      </a:pPr>
                      <a:r>
                        <a:rPr kumimoji="0" lang="en-US" sz="2000" b="0" i="0" u="none" strike="noStrike" cap="none" normalizeH="0" baseline="0" dirty="0">
                          <a:ln>
                            <a:noFill/>
                          </a:ln>
                          <a:solidFill>
                            <a:schemeClr val="tx1"/>
                          </a:solidFill>
                          <a:effectLst/>
                          <a:latin typeface="Futura Lt BT" pitchFamily="34" charset="0"/>
                          <a:ea typeface="Osaka" pitchFamily="-65" charset="-128"/>
                          <a:cs typeface="Osaka" pitchFamily="-65" charset="-128"/>
                        </a:rPr>
                        <a:t>Think “big picture”</a:t>
                      </a:r>
                    </a:p>
                    <a:p>
                      <a:pPr marL="279400" marR="0" lvl="0" indent="-217488" algn="l" defTabSz="914400" rtl="0" eaLnBrk="1" fontAlgn="base" latinLnBrk="0" hangingPunct="1">
                        <a:lnSpc>
                          <a:spcPct val="100000"/>
                        </a:lnSpc>
                        <a:spcBef>
                          <a:spcPct val="20000"/>
                        </a:spcBef>
                        <a:spcAft>
                          <a:spcPct val="0"/>
                        </a:spcAft>
                        <a:buClrTx/>
                        <a:buSzTx/>
                        <a:buFont typeface="Arial"/>
                        <a:buChar char="•"/>
                        <a:tabLst/>
                      </a:pPr>
                      <a:r>
                        <a:rPr kumimoji="0" lang="en-US" sz="2000" b="0" i="0" u="none" strike="noStrike" cap="none" normalizeH="0" baseline="0" dirty="0">
                          <a:ln>
                            <a:noFill/>
                          </a:ln>
                          <a:solidFill>
                            <a:schemeClr val="tx1"/>
                          </a:solidFill>
                          <a:effectLst/>
                          <a:latin typeface="Futura Lt BT" pitchFamily="34" charset="0"/>
                          <a:ea typeface="Osaka" pitchFamily="-65" charset="-128"/>
                          <a:cs typeface="Osaka" pitchFamily="-65" charset="-128"/>
                        </a:rPr>
                        <a:t>Act independently</a:t>
                      </a:r>
                    </a:p>
                    <a:p>
                      <a:pPr marL="279400" marR="0" lvl="0" indent="-217488" algn="l" defTabSz="914400" rtl="0" eaLnBrk="1" fontAlgn="base" latinLnBrk="0" hangingPunct="1">
                        <a:lnSpc>
                          <a:spcPct val="100000"/>
                        </a:lnSpc>
                        <a:spcBef>
                          <a:spcPct val="20000"/>
                        </a:spcBef>
                        <a:spcAft>
                          <a:spcPct val="0"/>
                        </a:spcAft>
                        <a:buClrTx/>
                        <a:buSzTx/>
                        <a:buFont typeface="Arial"/>
                        <a:buChar char="•"/>
                        <a:tabLst/>
                      </a:pPr>
                      <a:r>
                        <a:rPr kumimoji="0" lang="en-US" sz="2000" b="0" i="0" u="none" strike="noStrike" cap="none" normalizeH="0" baseline="0" dirty="0">
                          <a:ln>
                            <a:noFill/>
                          </a:ln>
                          <a:solidFill>
                            <a:schemeClr val="tx1"/>
                          </a:solidFill>
                          <a:effectLst/>
                          <a:latin typeface="Futura Lt BT" pitchFamily="34" charset="0"/>
                          <a:ea typeface="Osaka" pitchFamily="-65" charset="-128"/>
                          <a:cs typeface="Osaka" pitchFamily="-65" charset="-128"/>
                        </a:rPr>
                        <a:t>Strategic</a:t>
                      </a:r>
                      <a:r>
                        <a:rPr kumimoji="0" lang="en-US" sz="2000" b="0" i="0" u="none" strike="noStrike" cap="none" normalizeH="0" baseline="0" dirty="0" smtClean="0">
                          <a:ln>
                            <a:noFill/>
                          </a:ln>
                          <a:solidFill>
                            <a:schemeClr val="tx1"/>
                          </a:solidFill>
                          <a:effectLst/>
                          <a:latin typeface="Futura Lt BT" pitchFamily="34" charset="0"/>
                          <a:ea typeface="Osaka" pitchFamily="-65" charset="-128"/>
                          <a:cs typeface="Osaka" pitchFamily="-65" charset="-128"/>
                        </a:rPr>
                        <a:t> Investor</a:t>
                      </a:r>
                    </a:p>
                    <a:p>
                      <a:pPr marL="279400" marR="0" lvl="0" indent="-217488" algn="l" defTabSz="914400" rtl="0" eaLnBrk="1" fontAlgn="base" latinLnBrk="0" hangingPunct="1">
                        <a:lnSpc>
                          <a:spcPct val="100000"/>
                        </a:lnSpc>
                        <a:spcBef>
                          <a:spcPct val="20000"/>
                        </a:spcBef>
                        <a:spcAft>
                          <a:spcPct val="0"/>
                        </a:spcAft>
                        <a:buClrTx/>
                        <a:buSzTx/>
                        <a:buFont typeface="Arial"/>
                        <a:buChar char="•"/>
                        <a:tabLst/>
                      </a:pPr>
                      <a:r>
                        <a:rPr kumimoji="0" lang="en-US" sz="2000" b="0" i="0" u="none" strike="noStrike" cap="none" normalizeH="0" baseline="0" dirty="0">
                          <a:ln>
                            <a:noFill/>
                          </a:ln>
                          <a:solidFill>
                            <a:schemeClr val="tx1"/>
                          </a:solidFill>
                          <a:effectLst/>
                          <a:latin typeface="Futura Lt BT" pitchFamily="34" charset="0"/>
                          <a:ea typeface="Osaka" pitchFamily="-65" charset="-128"/>
                          <a:cs typeface="Osaka" pitchFamily="-65" charset="-128"/>
                        </a:rPr>
                        <a:t>First mover advantage</a:t>
                      </a:r>
                    </a:p>
                    <a:p>
                      <a:pPr marL="279400" marR="0" lvl="0" indent="-217488" algn="l" defTabSz="914400" rtl="0" eaLnBrk="1" fontAlgn="base" latinLnBrk="0" hangingPunct="1">
                        <a:lnSpc>
                          <a:spcPct val="100000"/>
                        </a:lnSpc>
                        <a:spcBef>
                          <a:spcPct val="20000"/>
                        </a:spcBef>
                        <a:spcAft>
                          <a:spcPct val="0"/>
                        </a:spcAft>
                        <a:buClrTx/>
                        <a:buSzTx/>
                        <a:buFont typeface="Arial"/>
                        <a:buChar char="•"/>
                        <a:tabLst/>
                      </a:pPr>
                      <a:r>
                        <a:rPr kumimoji="0" lang="en-US" sz="2000" b="0" i="0" u="none" strike="noStrike" cap="none" normalizeH="0" baseline="0" dirty="0" smtClean="0">
                          <a:ln>
                            <a:noFill/>
                          </a:ln>
                          <a:solidFill>
                            <a:schemeClr val="tx1"/>
                          </a:solidFill>
                          <a:effectLst/>
                          <a:latin typeface="Futura Lt BT" pitchFamily="34" charset="0"/>
                          <a:ea typeface="Osaka" pitchFamily="-65" charset="-128"/>
                          <a:cs typeface="Osaka" pitchFamily="-65" charset="-128"/>
                        </a:rPr>
                        <a:t>Think </a:t>
                      </a:r>
                      <a:r>
                        <a:rPr kumimoji="0" lang="en-US" sz="2000" b="0" i="0" u="none" strike="noStrike" cap="none" normalizeH="0" baseline="0" dirty="0">
                          <a:ln>
                            <a:noFill/>
                          </a:ln>
                          <a:solidFill>
                            <a:schemeClr val="tx1"/>
                          </a:solidFill>
                          <a:effectLst/>
                          <a:latin typeface="Futura Lt BT" pitchFamily="34" charset="0"/>
                          <a:ea typeface="Osaka" pitchFamily="-65" charset="-128"/>
                          <a:cs typeface="Osaka" pitchFamily="-65" charset="-128"/>
                        </a:rPr>
                        <a:t>pragmatists </a:t>
                      </a:r>
                      <a:r>
                        <a:rPr kumimoji="0" lang="en-US" sz="2000" b="0" i="0" u="none" strike="noStrike" cap="none" normalizeH="0" baseline="0" dirty="0" smtClean="0">
                          <a:ln>
                            <a:noFill/>
                          </a:ln>
                          <a:solidFill>
                            <a:schemeClr val="tx1"/>
                          </a:solidFill>
                          <a:effectLst/>
                          <a:latin typeface="Futura Lt BT" pitchFamily="34" charset="0"/>
                          <a:ea typeface="Osaka" pitchFamily="-65" charset="-128"/>
                          <a:cs typeface="Osaka" pitchFamily="-65" charset="-128"/>
                        </a:rPr>
                        <a:t>are pedestrian</a:t>
                      </a:r>
                      <a:endParaRPr kumimoji="0" lang="en-US" sz="2000" b="0" i="0" u="none" strike="noStrike" cap="none" normalizeH="0" baseline="0" dirty="0">
                        <a:ln>
                          <a:noFill/>
                        </a:ln>
                        <a:solidFill>
                          <a:schemeClr val="tx1"/>
                        </a:solidFill>
                        <a:effectLst/>
                        <a:latin typeface="Futura Lt BT" pitchFamily="34" charset="0"/>
                        <a:ea typeface="Osaka" pitchFamily="-65" charset="-128"/>
                        <a:cs typeface="Osaka" pitchFamily="-65"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231775" marR="0" lvl="0" indent="-231775" algn="l" defTabSz="914400" rtl="0" eaLnBrk="1" fontAlgn="base" latinLnBrk="0" hangingPunct="1">
                        <a:lnSpc>
                          <a:spcPct val="100000"/>
                        </a:lnSpc>
                        <a:spcBef>
                          <a:spcPct val="20000"/>
                        </a:spcBef>
                        <a:spcAft>
                          <a:spcPct val="0"/>
                        </a:spcAft>
                        <a:buClrTx/>
                        <a:buSzTx/>
                        <a:buFont typeface="Arial"/>
                        <a:buChar char="•"/>
                        <a:tabLst/>
                      </a:pPr>
                      <a:r>
                        <a:rPr kumimoji="0" lang="en-US" sz="2000" b="0" i="0" u="none" strike="noStrike" cap="none" normalizeH="0" baseline="0" dirty="0">
                          <a:ln>
                            <a:noFill/>
                          </a:ln>
                          <a:solidFill>
                            <a:schemeClr val="tx1"/>
                          </a:solidFill>
                          <a:effectLst/>
                          <a:latin typeface="Futura Lt BT" pitchFamily="34" charset="0"/>
                          <a:ea typeface="Osaka" pitchFamily="-65" charset="-128"/>
                          <a:cs typeface="Osaka" pitchFamily="-65" charset="-128"/>
                        </a:rPr>
                        <a:t>Pragmatists</a:t>
                      </a:r>
                    </a:p>
                    <a:p>
                      <a:pPr marL="231775" marR="0" lvl="0" indent="-231775" algn="l" defTabSz="914400" rtl="0" eaLnBrk="1" fontAlgn="base" latinLnBrk="0" hangingPunct="1">
                        <a:lnSpc>
                          <a:spcPct val="100000"/>
                        </a:lnSpc>
                        <a:spcBef>
                          <a:spcPct val="20000"/>
                        </a:spcBef>
                        <a:spcAft>
                          <a:spcPct val="0"/>
                        </a:spcAft>
                        <a:buClrTx/>
                        <a:buSzTx/>
                        <a:buFont typeface="Arial"/>
                        <a:buChar char="•"/>
                        <a:tabLst/>
                      </a:pPr>
                      <a:r>
                        <a:rPr kumimoji="0" lang="en-US" sz="2000" b="0" i="0" u="none" strike="noStrike" cap="none" normalizeH="0" baseline="0" dirty="0">
                          <a:ln>
                            <a:noFill/>
                          </a:ln>
                          <a:solidFill>
                            <a:schemeClr val="tx1"/>
                          </a:solidFill>
                          <a:effectLst/>
                          <a:latin typeface="Futura Lt BT" pitchFamily="34" charset="0"/>
                          <a:ea typeface="Osaka" pitchFamily="-65" charset="-128"/>
                          <a:cs typeface="Osaka" pitchFamily="-65" charset="-128"/>
                        </a:rPr>
                        <a:t>Prudent</a:t>
                      </a:r>
                    </a:p>
                    <a:p>
                      <a:pPr marL="231775" marR="0" lvl="0" indent="-231775" algn="l" defTabSz="914400" rtl="0" eaLnBrk="1" fontAlgn="base" latinLnBrk="0" hangingPunct="1">
                        <a:lnSpc>
                          <a:spcPct val="100000"/>
                        </a:lnSpc>
                        <a:spcBef>
                          <a:spcPct val="20000"/>
                        </a:spcBef>
                        <a:spcAft>
                          <a:spcPct val="0"/>
                        </a:spcAft>
                        <a:buClrTx/>
                        <a:buSzTx/>
                        <a:buFont typeface="Arial"/>
                        <a:buChar char="•"/>
                        <a:tabLst/>
                      </a:pPr>
                      <a:r>
                        <a:rPr kumimoji="0" lang="en-US" sz="2000" b="0" i="0" u="none" strike="noStrike" cap="none" normalizeH="0" baseline="0" dirty="0">
                          <a:ln>
                            <a:noFill/>
                          </a:ln>
                          <a:solidFill>
                            <a:schemeClr val="tx1"/>
                          </a:solidFill>
                          <a:effectLst/>
                          <a:latin typeface="Futura Lt BT" pitchFamily="34" charset="0"/>
                          <a:ea typeface="Osaka" pitchFamily="-65" charset="-128"/>
                          <a:cs typeface="Osaka" pitchFamily="-65" charset="-128"/>
                        </a:rPr>
                        <a:t>No need to rush, see if it works</a:t>
                      </a:r>
                    </a:p>
                    <a:p>
                      <a:pPr marL="231775" marR="0" lvl="0" indent="-231775" algn="l" defTabSz="914400" rtl="0" eaLnBrk="1" fontAlgn="base" latinLnBrk="0" hangingPunct="1">
                        <a:lnSpc>
                          <a:spcPct val="100000"/>
                        </a:lnSpc>
                        <a:spcBef>
                          <a:spcPct val="20000"/>
                        </a:spcBef>
                        <a:spcAft>
                          <a:spcPct val="0"/>
                        </a:spcAft>
                        <a:buClrTx/>
                        <a:buSzTx/>
                        <a:buFont typeface="Arial"/>
                        <a:buChar char="•"/>
                        <a:tabLst/>
                      </a:pPr>
                      <a:r>
                        <a:rPr kumimoji="0" lang="en-US" sz="2000" b="0" i="0" u="none" strike="noStrike" cap="none" normalizeH="0" baseline="0" dirty="0">
                          <a:ln>
                            <a:noFill/>
                          </a:ln>
                          <a:solidFill>
                            <a:schemeClr val="tx1"/>
                          </a:solidFill>
                          <a:effectLst/>
                          <a:latin typeface="Futura Lt BT" pitchFamily="34" charset="0"/>
                          <a:ea typeface="Osaka" pitchFamily="-65" charset="-128"/>
                          <a:cs typeface="Osaka" pitchFamily="-65" charset="-128"/>
                        </a:rPr>
                        <a:t>Manage expectations</a:t>
                      </a:r>
                    </a:p>
                    <a:p>
                      <a:pPr marL="231775" marR="0" lvl="0" indent="-231775" algn="l" defTabSz="914400" rtl="0" eaLnBrk="1" fontAlgn="base" latinLnBrk="0" hangingPunct="1">
                        <a:lnSpc>
                          <a:spcPct val="100000"/>
                        </a:lnSpc>
                        <a:spcBef>
                          <a:spcPct val="20000"/>
                        </a:spcBef>
                        <a:spcAft>
                          <a:spcPct val="0"/>
                        </a:spcAft>
                        <a:buClrTx/>
                        <a:buSzTx/>
                        <a:buFont typeface="Arial"/>
                        <a:buChar char="•"/>
                        <a:tabLst/>
                      </a:pPr>
                      <a:r>
                        <a:rPr kumimoji="0" lang="en-US" sz="2000" b="0" i="0" u="none" strike="noStrike" cap="none" normalizeH="0" baseline="0" dirty="0">
                          <a:ln>
                            <a:noFill/>
                          </a:ln>
                          <a:solidFill>
                            <a:schemeClr val="tx1"/>
                          </a:solidFill>
                          <a:effectLst/>
                          <a:latin typeface="Futura Lt BT" pitchFamily="34" charset="0"/>
                          <a:ea typeface="Osaka" pitchFamily="-65" charset="-128"/>
                          <a:cs typeface="Osaka" pitchFamily="-65" charset="-128"/>
                        </a:rPr>
                        <a:t>Part of “the herd”</a:t>
                      </a:r>
                      <a:endParaRPr kumimoji="0" lang="en-US" sz="2000" b="0" i="0" u="none" strike="noStrike" cap="none" normalizeH="0" baseline="0" dirty="0" smtClean="0">
                        <a:ln>
                          <a:noFill/>
                        </a:ln>
                        <a:solidFill>
                          <a:schemeClr val="tx1"/>
                        </a:solidFill>
                        <a:effectLst/>
                        <a:latin typeface="Futura Lt BT" pitchFamily="34" charset="0"/>
                        <a:ea typeface="Osaka" pitchFamily="-65" charset="-128"/>
                        <a:cs typeface="Osaka" pitchFamily="-65" charset="-128"/>
                      </a:endParaRPr>
                    </a:p>
                    <a:p>
                      <a:pPr marL="231775" marR="0" lvl="0" indent="-231775" algn="l" defTabSz="914400" rtl="0" eaLnBrk="1" fontAlgn="base" latinLnBrk="0" hangingPunct="1">
                        <a:lnSpc>
                          <a:spcPct val="100000"/>
                        </a:lnSpc>
                        <a:spcBef>
                          <a:spcPct val="20000"/>
                        </a:spcBef>
                        <a:spcAft>
                          <a:spcPct val="0"/>
                        </a:spcAft>
                        <a:buClrTx/>
                        <a:buSzTx/>
                        <a:buFont typeface="Arial"/>
                        <a:buChar char="•"/>
                        <a:tabLst/>
                      </a:pPr>
                      <a:r>
                        <a:rPr kumimoji="0" lang="en-US" sz="2000" b="0" i="0" u="none" strike="noStrike" cap="none" normalizeH="0" baseline="0" dirty="0" smtClean="0">
                          <a:ln>
                            <a:noFill/>
                          </a:ln>
                          <a:solidFill>
                            <a:schemeClr val="tx1"/>
                          </a:solidFill>
                          <a:effectLst/>
                          <a:latin typeface="Futura Lt BT" pitchFamily="34" charset="0"/>
                          <a:ea typeface="Osaka" pitchFamily="-65" charset="-128"/>
                          <a:cs typeface="Osaka" pitchFamily="-65" charset="-128"/>
                        </a:rPr>
                        <a:t>ROI-based spender</a:t>
                      </a:r>
                    </a:p>
                    <a:p>
                      <a:pPr marL="231775" marR="0" lvl="0" indent="-231775" algn="l" defTabSz="914400" rtl="0" eaLnBrk="1" fontAlgn="base" latinLnBrk="0" hangingPunct="1">
                        <a:lnSpc>
                          <a:spcPct val="100000"/>
                        </a:lnSpc>
                        <a:spcBef>
                          <a:spcPct val="20000"/>
                        </a:spcBef>
                        <a:spcAft>
                          <a:spcPct val="0"/>
                        </a:spcAft>
                        <a:buClrTx/>
                        <a:buSzTx/>
                        <a:buFont typeface="Arial"/>
                        <a:buChar char="•"/>
                        <a:tabLst/>
                      </a:pPr>
                      <a:r>
                        <a:rPr kumimoji="0" lang="en-US" sz="2000" b="0" i="0" u="none" strike="noStrike" cap="none" normalizeH="0" baseline="0" dirty="0">
                          <a:ln>
                            <a:noFill/>
                          </a:ln>
                          <a:solidFill>
                            <a:schemeClr val="tx1"/>
                          </a:solidFill>
                          <a:effectLst/>
                          <a:latin typeface="Futura Lt BT" pitchFamily="34" charset="0"/>
                          <a:ea typeface="Osaka" pitchFamily="-65" charset="-128"/>
                          <a:cs typeface="Osaka" pitchFamily="-65" charset="-128"/>
                        </a:rPr>
                        <a:t>Sustain competitiveness</a:t>
                      </a:r>
                    </a:p>
                    <a:p>
                      <a:pPr marL="231775" marR="0" lvl="0" indent="-231775" algn="l" defTabSz="914400" rtl="0" eaLnBrk="1" fontAlgn="base" latinLnBrk="0" hangingPunct="1">
                        <a:lnSpc>
                          <a:spcPct val="100000"/>
                        </a:lnSpc>
                        <a:spcBef>
                          <a:spcPct val="20000"/>
                        </a:spcBef>
                        <a:spcAft>
                          <a:spcPct val="0"/>
                        </a:spcAft>
                        <a:buClrTx/>
                        <a:buSzTx/>
                        <a:buFont typeface="Arial"/>
                        <a:buChar char="•"/>
                        <a:tabLst/>
                      </a:pPr>
                      <a:r>
                        <a:rPr kumimoji="0" lang="en-US" sz="2000" b="0" i="0" u="none" strike="noStrike" cap="none" normalizeH="0" baseline="0" dirty="0">
                          <a:ln>
                            <a:noFill/>
                          </a:ln>
                          <a:solidFill>
                            <a:schemeClr val="tx1"/>
                          </a:solidFill>
                          <a:effectLst/>
                          <a:latin typeface="Futura Lt BT" pitchFamily="34" charset="0"/>
                          <a:ea typeface="Osaka" pitchFamily="-65" charset="-128"/>
                          <a:cs typeface="Osaka" pitchFamily="-65" charset="-128"/>
                        </a:rPr>
                        <a:t>Thinks visionaries are</a:t>
                      </a:r>
                      <a:r>
                        <a:rPr kumimoji="0" lang="en-US" sz="2000" b="0" i="0" u="none" strike="noStrike" cap="none" normalizeH="0" baseline="0" dirty="0" smtClean="0">
                          <a:ln>
                            <a:noFill/>
                          </a:ln>
                          <a:solidFill>
                            <a:schemeClr val="tx1"/>
                          </a:solidFill>
                          <a:effectLst/>
                          <a:latin typeface="Futura Lt BT" pitchFamily="34" charset="0"/>
                          <a:ea typeface="Osaka" pitchFamily="-65" charset="-128"/>
                          <a:cs typeface="Osaka" pitchFamily="-65" charset="-128"/>
                        </a:rPr>
                        <a:t> dangerous </a:t>
                      </a:r>
                      <a:r>
                        <a:rPr kumimoji="0" lang="en-US" sz="2000" b="0" i="0" u="none" strike="noStrike" cap="none" normalizeH="0" baseline="0" dirty="0">
                          <a:ln>
                            <a:noFill/>
                          </a:ln>
                          <a:solidFill>
                            <a:schemeClr val="tx1"/>
                          </a:solidFill>
                          <a:effectLst/>
                          <a:latin typeface="Futura Lt BT" pitchFamily="34" charset="0"/>
                          <a:ea typeface="Osaka" pitchFamily="-65" charset="-128"/>
                          <a:cs typeface="Osaka" pitchFamily="-65" charset="-128"/>
                        </a:rPr>
                        <a:t>loose cannons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22" name="Group 21"/>
          <p:cNvGrpSpPr/>
          <p:nvPr/>
        </p:nvGrpSpPr>
        <p:grpSpPr>
          <a:xfrm>
            <a:off x="4572000" y="623861"/>
            <a:ext cx="3657600" cy="1686344"/>
            <a:chOff x="609600" y="1981200"/>
            <a:chExt cx="3505200" cy="1447800"/>
          </a:xfrm>
        </p:grpSpPr>
        <p:sp>
          <p:nvSpPr>
            <p:cNvPr id="6" name="Rectangle 3"/>
            <p:cNvSpPr>
              <a:spLocks noChangeArrowheads="1"/>
            </p:cNvSpPr>
            <p:nvPr/>
          </p:nvSpPr>
          <p:spPr bwMode="auto">
            <a:xfrm>
              <a:off x="609600" y="1981200"/>
              <a:ext cx="3505200" cy="14478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sz="800" dirty="0">
                <a:latin typeface="Calibri"/>
              </a:endParaRPr>
            </a:p>
          </p:txBody>
        </p:sp>
        <p:sp>
          <p:nvSpPr>
            <p:cNvPr id="7" name="Freeform 4"/>
            <p:cNvSpPr>
              <a:spLocks/>
            </p:cNvSpPr>
            <p:nvPr/>
          </p:nvSpPr>
          <p:spPr bwMode="auto">
            <a:xfrm>
              <a:off x="1164879" y="2094753"/>
              <a:ext cx="2568166" cy="944500"/>
            </a:xfrm>
            <a:custGeom>
              <a:avLst/>
              <a:gdLst>
                <a:gd name="T0" fmla="*/ 0 w 3552"/>
                <a:gd name="T1" fmla="*/ 2147483647 h 1597"/>
                <a:gd name="T2" fmla="*/ 2147483647 w 3552"/>
                <a:gd name="T3" fmla="*/ 2147483647 h 1597"/>
                <a:gd name="T4" fmla="*/ 2147483647 w 3552"/>
                <a:gd name="T5" fmla="*/ 2147483647 h 1597"/>
                <a:gd name="T6" fmla="*/ 2147483647 w 3552"/>
                <a:gd name="T7" fmla="*/ 2147483647 h 1597"/>
                <a:gd name="T8" fmla="*/ 2147483647 w 3552"/>
                <a:gd name="T9" fmla="*/ 2147483647 h 1597"/>
                <a:gd name="T10" fmla="*/ 2147483647 w 3552"/>
                <a:gd name="T11" fmla="*/ 2147483647 h 1597"/>
                <a:gd name="T12" fmla="*/ 2147483647 w 3552"/>
                <a:gd name="T13" fmla="*/ 2147483647 h 1597"/>
                <a:gd name="T14" fmla="*/ 0 w 3552"/>
                <a:gd name="T15" fmla="*/ 2147483647 h 1597"/>
                <a:gd name="T16" fmla="*/ 0 60000 65536"/>
                <a:gd name="T17" fmla="*/ 0 60000 65536"/>
                <a:gd name="T18" fmla="*/ 0 60000 65536"/>
                <a:gd name="T19" fmla="*/ 0 60000 65536"/>
                <a:gd name="T20" fmla="*/ 0 60000 65536"/>
                <a:gd name="T21" fmla="*/ 0 60000 65536"/>
                <a:gd name="T22" fmla="*/ 0 60000 65536"/>
                <a:gd name="T23" fmla="*/ 0 60000 65536"/>
                <a:gd name="T24" fmla="*/ 0 w 3552"/>
                <a:gd name="T25" fmla="*/ 0 h 1597"/>
                <a:gd name="T26" fmla="*/ 3552 w 3552"/>
                <a:gd name="T27" fmla="*/ 1597 h 15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52" h="1597">
                  <a:moveTo>
                    <a:pt x="0" y="1597"/>
                  </a:moveTo>
                  <a:cubicBezTo>
                    <a:pt x="95" y="1550"/>
                    <a:pt x="368" y="1539"/>
                    <a:pt x="572" y="1313"/>
                  </a:cubicBezTo>
                  <a:cubicBezTo>
                    <a:pt x="776" y="1087"/>
                    <a:pt x="1030" y="458"/>
                    <a:pt x="1226" y="240"/>
                  </a:cubicBezTo>
                  <a:cubicBezTo>
                    <a:pt x="1422" y="22"/>
                    <a:pt x="1584" y="0"/>
                    <a:pt x="1750" y="4"/>
                  </a:cubicBezTo>
                  <a:cubicBezTo>
                    <a:pt x="1916" y="8"/>
                    <a:pt x="2012" y="43"/>
                    <a:pt x="2221" y="266"/>
                  </a:cubicBezTo>
                  <a:cubicBezTo>
                    <a:pt x="2430" y="489"/>
                    <a:pt x="2785" y="1118"/>
                    <a:pt x="3007" y="1340"/>
                  </a:cubicBezTo>
                  <a:cubicBezTo>
                    <a:pt x="3229" y="1562"/>
                    <a:pt x="3439" y="1544"/>
                    <a:pt x="3552" y="1597"/>
                  </a:cubicBezTo>
                  <a:cubicBezTo>
                    <a:pt x="3552" y="1597"/>
                    <a:pt x="0" y="1597"/>
                    <a:pt x="0" y="1597"/>
                  </a:cubicBezTo>
                  <a:close/>
                </a:path>
              </a:pathLst>
            </a:custGeom>
            <a:noFill/>
            <a:ln w="9525">
              <a:solidFill>
                <a:schemeClr val="tx1"/>
              </a:solidFill>
              <a:round/>
              <a:headEnd/>
              <a:tailEnd/>
            </a:ln>
          </p:spPr>
          <p:txBody>
            <a:bodyPr>
              <a:prstTxWarp prst="textNoShape">
                <a:avLst/>
              </a:prstTxWarp>
            </a:bodyPr>
            <a:lstStyle/>
            <a:p>
              <a:endParaRPr lang="en-US" sz="800" dirty="0">
                <a:latin typeface="Calibri"/>
              </a:endParaRPr>
            </a:p>
          </p:txBody>
        </p:sp>
        <p:sp>
          <p:nvSpPr>
            <p:cNvPr id="8" name="Line 5"/>
            <p:cNvSpPr>
              <a:spLocks noChangeShapeType="1"/>
            </p:cNvSpPr>
            <p:nvPr/>
          </p:nvSpPr>
          <p:spPr bwMode="auto">
            <a:xfrm>
              <a:off x="1303699" y="3003176"/>
              <a:ext cx="0" cy="28388"/>
            </a:xfrm>
            <a:prstGeom prst="line">
              <a:avLst/>
            </a:prstGeom>
            <a:noFill/>
            <a:ln w="9525">
              <a:solidFill>
                <a:schemeClr val="tx1"/>
              </a:solidFill>
              <a:round/>
              <a:headEnd/>
              <a:tailEnd/>
            </a:ln>
          </p:spPr>
          <p:txBody>
            <a:bodyPr>
              <a:prstTxWarp prst="textNoShape">
                <a:avLst/>
              </a:prstTxWarp>
            </a:bodyPr>
            <a:lstStyle/>
            <a:p>
              <a:endParaRPr lang="en-US" sz="800" dirty="0">
                <a:latin typeface="Calibri"/>
              </a:endParaRPr>
            </a:p>
          </p:txBody>
        </p:sp>
        <p:sp>
          <p:nvSpPr>
            <p:cNvPr id="9" name="Line 6"/>
            <p:cNvSpPr>
              <a:spLocks noChangeShapeType="1"/>
            </p:cNvSpPr>
            <p:nvPr/>
          </p:nvSpPr>
          <p:spPr bwMode="auto">
            <a:xfrm>
              <a:off x="1477224" y="2946400"/>
              <a:ext cx="0" cy="85165"/>
            </a:xfrm>
            <a:prstGeom prst="line">
              <a:avLst/>
            </a:prstGeom>
            <a:noFill/>
            <a:ln w="9525">
              <a:solidFill>
                <a:schemeClr val="tx1"/>
              </a:solidFill>
              <a:round/>
              <a:headEnd/>
              <a:tailEnd/>
            </a:ln>
          </p:spPr>
          <p:txBody>
            <a:bodyPr>
              <a:prstTxWarp prst="textNoShape">
                <a:avLst/>
              </a:prstTxWarp>
            </a:bodyPr>
            <a:lstStyle/>
            <a:p>
              <a:endParaRPr lang="en-US" sz="800" dirty="0">
                <a:latin typeface="Calibri"/>
              </a:endParaRPr>
            </a:p>
          </p:txBody>
        </p:sp>
        <p:sp>
          <p:nvSpPr>
            <p:cNvPr id="10" name="Line 7"/>
            <p:cNvSpPr>
              <a:spLocks noChangeShapeType="1"/>
            </p:cNvSpPr>
            <p:nvPr/>
          </p:nvSpPr>
          <p:spPr bwMode="auto">
            <a:xfrm>
              <a:off x="2206028" y="2151529"/>
              <a:ext cx="0" cy="880035"/>
            </a:xfrm>
            <a:prstGeom prst="line">
              <a:avLst/>
            </a:prstGeom>
            <a:noFill/>
            <a:ln w="9525">
              <a:solidFill>
                <a:schemeClr val="tx1"/>
              </a:solidFill>
              <a:round/>
              <a:headEnd/>
              <a:tailEnd/>
            </a:ln>
          </p:spPr>
          <p:txBody>
            <a:bodyPr>
              <a:prstTxWarp prst="textNoShape">
                <a:avLst/>
              </a:prstTxWarp>
            </a:bodyPr>
            <a:lstStyle/>
            <a:p>
              <a:endParaRPr lang="en-US" sz="800" dirty="0">
                <a:latin typeface="Calibri"/>
              </a:endParaRPr>
            </a:p>
          </p:txBody>
        </p:sp>
        <p:sp>
          <p:nvSpPr>
            <p:cNvPr id="11" name="Line 8"/>
            <p:cNvSpPr>
              <a:spLocks noChangeShapeType="1"/>
            </p:cNvSpPr>
            <p:nvPr/>
          </p:nvSpPr>
          <p:spPr bwMode="auto">
            <a:xfrm>
              <a:off x="3177766" y="2719294"/>
              <a:ext cx="0" cy="312271"/>
            </a:xfrm>
            <a:prstGeom prst="line">
              <a:avLst/>
            </a:prstGeom>
            <a:noFill/>
            <a:ln w="9525">
              <a:solidFill>
                <a:schemeClr val="tx1"/>
              </a:solidFill>
              <a:round/>
              <a:headEnd/>
              <a:tailEnd/>
            </a:ln>
          </p:spPr>
          <p:txBody>
            <a:bodyPr>
              <a:prstTxWarp prst="textNoShape">
                <a:avLst/>
              </a:prstTxWarp>
            </a:bodyPr>
            <a:lstStyle/>
            <a:p>
              <a:endParaRPr lang="en-US" sz="800" dirty="0">
                <a:latin typeface="Calibri"/>
              </a:endParaRPr>
            </a:p>
          </p:txBody>
        </p:sp>
        <p:sp>
          <p:nvSpPr>
            <p:cNvPr id="12" name="WordArt 9"/>
            <p:cNvSpPr>
              <a:spLocks noChangeArrowheads="1" noChangeShapeType="1" noTextEdit="1"/>
            </p:cNvSpPr>
            <p:nvPr/>
          </p:nvSpPr>
          <p:spPr bwMode="auto">
            <a:xfrm rot="19627576">
              <a:off x="991354" y="3088341"/>
              <a:ext cx="221244" cy="53228"/>
            </a:xfrm>
            <a:prstGeom prst="rect">
              <a:avLst/>
            </a:prstGeom>
          </p:spPr>
          <p:txBody>
            <a:bodyPr wrap="none" fromWordArt="1">
              <a:prstTxWarp prst="textPlain">
                <a:avLst>
                  <a:gd name="adj" fmla="val 50000"/>
                </a:avLst>
              </a:prstTxWarp>
            </a:bodyPr>
            <a:lstStyle/>
            <a:p>
              <a:r>
                <a:rPr lang="en-US" sz="800" b="1" kern="10" dirty="0">
                  <a:ln w="9525">
                    <a:solidFill>
                      <a:srgbClr val="000000"/>
                    </a:solidFill>
                    <a:round/>
                    <a:headEnd/>
                    <a:tailEnd/>
                  </a:ln>
                  <a:solidFill>
                    <a:srgbClr val="000000"/>
                  </a:solidFill>
                  <a:ea typeface="Comic Sans MS"/>
                  <a:cs typeface="Calibri"/>
                </a:rPr>
                <a:t>Innovator</a:t>
              </a:r>
            </a:p>
          </p:txBody>
        </p:sp>
        <p:sp>
          <p:nvSpPr>
            <p:cNvPr id="13" name="WordArt 10"/>
            <p:cNvSpPr>
              <a:spLocks noChangeArrowheads="1" noChangeShapeType="1" noTextEdit="1"/>
            </p:cNvSpPr>
            <p:nvPr/>
          </p:nvSpPr>
          <p:spPr bwMode="auto">
            <a:xfrm rot="19627576">
              <a:off x="1095469" y="3116729"/>
              <a:ext cx="338373" cy="60325"/>
            </a:xfrm>
            <a:prstGeom prst="rect">
              <a:avLst/>
            </a:prstGeom>
          </p:spPr>
          <p:txBody>
            <a:bodyPr wrap="none" fromWordArt="1">
              <a:prstTxWarp prst="textPlain">
                <a:avLst>
                  <a:gd name="adj" fmla="val 50000"/>
                </a:avLst>
              </a:prstTxWarp>
            </a:bodyPr>
            <a:lstStyle/>
            <a:p>
              <a:r>
                <a:rPr lang="en-US" sz="800" b="1" kern="10">
                  <a:ln w="9525">
                    <a:solidFill>
                      <a:srgbClr val="000000"/>
                    </a:solidFill>
                    <a:round/>
                    <a:headEnd/>
                    <a:tailEnd/>
                  </a:ln>
                  <a:solidFill>
                    <a:srgbClr val="000000"/>
                  </a:solidFill>
                  <a:ea typeface="Comic Sans MS"/>
                  <a:cs typeface="Calibri"/>
                </a:rPr>
                <a:t>Early Adopter</a:t>
              </a:r>
            </a:p>
          </p:txBody>
        </p:sp>
        <p:sp>
          <p:nvSpPr>
            <p:cNvPr id="14" name="WordArt 11"/>
            <p:cNvSpPr>
              <a:spLocks noChangeArrowheads="1" noChangeShapeType="1" noTextEdit="1"/>
            </p:cNvSpPr>
            <p:nvPr/>
          </p:nvSpPr>
          <p:spPr bwMode="auto">
            <a:xfrm rot="19627576">
              <a:off x="1581339" y="3116729"/>
              <a:ext cx="338373" cy="60325"/>
            </a:xfrm>
            <a:prstGeom prst="rect">
              <a:avLst/>
            </a:prstGeom>
          </p:spPr>
          <p:txBody>
            <a:bodyPr wrap="none" fromWordArt="1">
              <a:prstTxWarp prst="textPlain">
                <a:avLst>
                  <a:gd name="adj" fmla="val 50000"/>
                </a:avLst>
              </a:prstTxWarp>
            </a:bodyPr>
            <a:lstStyle/>
            <a:p>
              <a:r>
                <a:rPr lang="en-US" sz="800" b="1" kern="10">
                  <a:ln w="9525">
                    <a:solidFill>
                      <a:srgbClr val="000000"/>
                    </a:solidFill>
                    <a:round/>
                    <a:headEnd/>
                    <a:tailEnd/>
                  </a:ln>
                  <a:solidFill>
                    <a:srgbClr val="000000"/>
                  </a:solidFill>
                  <a:ea typeface="Comic Sans MS"/>
                  <a:cs typeface="Calibri"/>
                </a:rPr>
                <a:t>Early Majority</a:t>
              </a:r>
            </a:p>
          </p:txBody>
        </p:sp>
        <p:sp>
          <p:nvSpPr>
            <p:cNvPr id="15" name="WordArt 12"/>
            <p:cNvSpPr>
              <a:spLocks noChangeArrowheads="1" noChangeShapeType="1" noTextEdit="1"/>
            </p:cNvSpPr>
            <p:nvPr/>
          </p:nvSpPr>
          <p:spPr bwMode="auto">
            <a:xfrm rot="19627576">
              <a:off x="2483667" y="3116729"/>
              <a:ext cx="338373" cy="60325"/>
            </a:xfrm>
            <a:prstGeom prst="rect">
              <a:avLst/>
            </a:prstGeom>
          </p:spPr>
          <p:txBody>
            <a:bodyPr wrap="none" fromWordArt="1">
              <a:prstTxWarp prst="textPlain">
                <a:avLst>
                  <a:gd name="adj" fmla="val 50000"/>
                </a:avLst>
              </a:prstTxWarp>
            </a:bodyPr>
            <a:lstStyle/>
            <a:p>
              <a:r>
                <a:rPr lang="en-US" sz="800" b="1" kern="10">
                  <a:ln w="9525">
                    <a:solidFill>
                      <a:srgbClr val="000000"/>
                    </a:solidFill>
                    <a:round/>
                    <a:headEnd/>
                    <a:tailEnd/>
                  </a:ln>
                  <a:solidFill>
                    <a:srgbClr val="000000"/>
                  </a:solidFill>
                  <a:ea typeface="Comic Sans MS"/>
                  <a:cs typeface="Calibri"/>
                </a:rPr>
                <a:t>Late Majority</a:t>
              </a:r>
            </a:p>
          </p:txBody>
        </p:sp>
        <p:sp>
          <p:nvSpPr>
            <p:cNvPr id="16" name="WordArt 13"/>
            <p:cNvSpPr>
              <a:spLocks noChangeArrowheads="1" noChangeShapeType="1" noTextEdit="1"/>
            </p:cNvSpPr>
            <p:nvPr/>
          </p:nvSpPr>
          <p:spPr bwMode="auto">
            <a:xfrm rot="19627576">
              <a:off x="3108356" y="3116729"/>
              <a:ext cx="338373" cy="60325"/>
            </a:xfrm>
            <a:prstGeom prst="rect">
              <a:avLst/>
            </a:prstGeom>
          </p:spPr>
          <p:txBody>
            <a:bodyPr wrap="none" fromWordArt="1">
              <a:prstTxWarp prst="textPlain">
                <a:avLst>
                  <a:gd name="adj" fmla="val 50000"/>
                </a:avLst>
              </a:prstTxWarp>
            </a:bodyPr>
            <a:lstStyle/>
            <a:p>
              <a:r>
                <a:rPr lang="en-US" sz="800" b="1" kern="10">
                  <a:ln w="9525">
                    <a:solidFill>
                      <a:srgbClr val="000000"/>
                    </a:solidFill>
                    <a:round/>
                    <a:headEnd/>
                    <a:tailEnd/>
                  </a:ln>
                  <a:solidFill>
                    <a:srgbClr val="000000"/>
                  </a:solidFill>
                  <a:ea typeface="Comic Sans MS"/>
                  <a:cs typeface="Calibri"/>
                </a:rPr>
                <a:t>Laggards</a:t>
              </a:r>
            </a:p>
          </p:txBody>
        </p:sp>
        <p:sp>
          <p:nvSpPr>
            <p:cNvPr id="17" name="Rectangle 14"/>
            <p:cNvSpPr>
              <a:spLocks noChangeArrowheads="1"/>
            </p:cNvSpPr>
            <p:nvPr/>
          </p:nvSpPr>
          <p:spPr bwMode="auto">
            <a:xfrm>
              <a:off x="1477224" y="2804459"/>
              <a:ext cx="138820" cy="255494"/>
            </a:xfrm>
            <a:prstGeom prst="rect">
              <a:avLst/>
            </a:prstGeom>
            <a:solidFill>
              <a:schemeClr val="bg1"/>
            </a:solidFill>
            <a:ln w="9525">
              <a:noFill/>
              <a:miter lim="800000"/>
              <a:headEnd/>
              <a:tailEnd/>
            </a:ln>
          </p:spPr>
          <p:txBody>
            <a:bodyPr wrap="none" anchor="ctr">
              <a:prstTxWarp prst="textNoShape">
                <a:avLst/>
              </a:prstTxWarp>
            </a:bodyPr>
            <a:lstStyle/>
            <a:p>
              <a:endParaRPr lang="en-US" sz="800" dirty="0">
                <a:latin typeface="Calibri"/>
              </a:endParaRPr>
            </a:p>
          </p:txBody>
        </p:sp>
        <p:sp>
          <p:nvSpPr>
            <p:cNvPr id="18" name="Line 15"/>
            <p:cNvSpPr>
              <a:spLocks noChangeShapeType="1"/>
            </p:cNvSpPr>
            <p:nvPr/>
          </p:nvSpPr>
          <p:spPr bwMode="auto">
            <a:xfrm>
              <a:off x="1477224" y="2946400"/>
              <a:ext cx="0" cy="85165"/>
            </a:xfrm>
            <a:prstGeom prst="line">
              <a:avLst/>
            </a:prstGeom>
            <a:noFill/>
            <a:ln w="9525">
              <a:solidFill>
                <a:schemeClr val="tx1"/>
              </a:solidFill>
              <a:round/>
              <a:headEnd/>
              <a:tailEnd/>
            </a:ln>
          </p:spPr>
          <p:txBody>
            <a:bodyPr>
              <a:prstTxWarp prst="textNoShape">
                <a:avLst/>
              </a:prstTxWarp>
            </a:bodyPr>
            <a:lstStyle/>
            <a:p>
              <a:endParaRPr lang="en-US" sz="800" dirty="0">
                <a:latin typeface="Calibri"/>
              </a:endParaRPr>
            </a:p>
          </p:txBody>
        </p:sp>
        <p:sp>
          <p:nvSpPr>
            <p:cNvPr id="19" name="Line 16"/>
            <p:cNvSpPr>
              <a:spLocks noChangeShapeType="1"/>
            </p:cNvSpPr>
            <p:nvPr/>
          </p:nvSpPr>
          <p:spPr bwMode="auto">
            <a:xfrm>
              <a:off x="1616044" y="2832847"/>
              <a:ext cx="0" cy="198718"/>
            </a:xfrm>
            <a:prstGeom prst="line">
              <a:avLst/>
            </a:prstGeom>
            <a:noFill/>
            <a:ln w="9525">
              <a:solidFill>
                <a:schemeClr val="tx1"/>
              </a:solidFill>
              <a:round/>
              <a:headEnd/>
              <a:tailEnd/>
            </a:ln>
          </p:spPr>
          <p:txBody>
            <a:bodyPr>
              <a:prstTxWarp prst="textNoShape">
                <a:avLst/>
              </a:prstTxWarp>
            </a:bodyPr>
            <a:lstStyle/>
            <a:p>
              <a:endParaRPr lang="en-US" sz="800" dirty="0">
                <a:latin typeface="Calibri"/>
              </a:endParaRPr>
            </a:p>
          </p:txBody>
        </p:sp>
        <p:sp>
          <p:nvSpPr>
            <p:cNvPr id="20" name="Text Box 17"/>
            <p:cNvSpPr txBox="1">
              <a:spLocks noChangeArrowheads="1"/>
            </p:cNvSpPr>
            <p:nvPr/>
          </p:nvSpPr>
          <p:spPr bwMode="auto">
            <a:xfrm>
              <a:off x="852535" y="2236694"/>
              <a:ext cx="895385" cy="290663"/>
            </a:xfrm>
            <a:prstGeom prst="rect">
              <a:avLst/>
            </a:prstGeom>
            <a:noFill/>
            <a:ln w="9525">
              <a:noFill/>
              <a:miter lim="800000"/>
              <a:headEnd/>
              <a:tailEnd/>
            </a:ln>
          </p:spPr>
          <p:txBody>
            <a:bodyPr wrap="square">
              <a:prstTxWarp prst="textNoShape">
                <a:avLst/>
              </a:prstTxWarp>
              <a:spAutoFit/>
            </a:bodyPr>
            <a:lstStyle/>
            <a:p>
              <a:pPr algn="l"/>
              <a:r>
                <a:rPr lang="en-US" sz="800" dirty="0">
                  <a:latin typeface="Calibri"/>
                </a:rPr>
                <a:t>Geoff Moore’s </a:t>
              </a:r>
            </a:p>
            <a:p>
              <a:pPr algn="l"/>
              <a:r>
                <a:rPr lang="en-US" sz="800" dirty="0">
                  <a:latin typeface="Calibri"/>
                </a:rPr>
                <a:t>Chasm</a:t>
              </a:r>
            </a:p>
          </p:txBody>
        </p:sp>
        <p:sp>
          <p:nvSpPr>
            <p:cNvPr id="21" name="Line 18"/>
            <p:cNvSpPr>
              <a:spLocks noChangeShapeType="1"/>
            </p:cNvSpPr>
            <p:nvPr/>
          </p:nvSpPr>
          <p:spPr bwMode="auto">
            <a:xfrm>
              <a:off x="1268994" y="2548965"/>
              <a:ext cx="242935" cy="312271"/>
            </a:xfrm>
            <a:prstGeom prst="line">
              <a:avLst/>
            </a:prstGeom>
            <a:noFill/>
            <a:ln w="9525">
              <a:solidFill>
                <a:schemeClr val="tx1"/>
              </a:solidFill>
              <a:round/>
              <a:headEnd/>
              <a:tailEnd type="stealth" w="med" len="med"/>
            </a:ln>
          </p:spPr>
          <p:txBody>
            <a:bodyPr>
              <a:prstTxWarp prst="textNoShape">
                <a:avLst/>
              </a:prstTxWarp>
            </a:bodyPr>
            <a:lstStyle/>
            <a:p>
              <a:endParaRPr lang="en-US" sz="800" dirty="0">
                <a:latin typeface="Calibri"/>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8482" name="AutoShape 2"/>
          <p:cNvSpPr>
            <a:spLocks noChangeArrowheads="1"/>
          </p:cNvSpPr>
          <p:nvPr/>
        </p:nvSpPr>
        <p:spPr bwMode="auto">
          <a:xfrm>
            <a:off x="5486400" y="1676400"/>
            <a:ext cx="3505200" cy="1676400"/>
          </a:xfrm>
          <a:prstGeom prst="roundRect">
            <a:avLst>
              <a:gd name="adj" fmla="val 16667"/>
            </a:avLst>
          </a:prstGeom>
          <a:solidFill>
            <a:srgbClr val="DCCE9C"/>
          </a:solidFill>
          <a:ln w="9525">
            <a:solidFill>
              <a:schemeClr val="bg1"/>
            </a:solidFill>
            <a:round/>
            <a:headEnd/>
            <a:tailEnd/>
          </a:ln>
        </p:spPr>
        <p:txBody>
          <a:bodyPr wrap="none" anchor="ctr">
            <a:prstTxWarp prst="textNoShape">
              <a:avLst/>
            </a:prstTxWarp>
          </a:bodyPr>
          <a:lstStyle/>
          <a:p>
            <a:pPr algn="ctr"/>
            <a:endParaRPr lang="fr-FR" sz="1200">
              <a:latin typeface="Arial" charset="0"/>
              <a:ea typeface="Arial" charset="0"/>
              <a:cs typeface="Arial" charset="0"/>
            </a:endParaRPr>
          </a:p>
        </p:txBody>
      </p:sp>
      <p:sp>
        <p:nvSpPr>
          <p:cNvPr id="148483" name="AutoShape 3"/>
          <p:cNvSpPr>
            <a:spLocks noChangeArrowheads="1"/>
          </p:cNvSpPr>
          <p:nvPr/>
        </p:nvSpPr>
        <p:spPr bwMode="auto">
          <a:xfrm>
            <a:off x="76200" y="3429000"/>
            <a:ext cx="8931275" cy="914400"/>
          </a:xfrm>
          <a:prstGeom prst="roundRect">
            <a:avLst>
              <a:gd name="adj" fmla="val 16667"/>
            </a:avLst>
          </a:prstGeom>
          <a:solidFill>
            <a:srgbClr val="DCCE9C"/>
          </a:solidFill>
          <a:ln w="9525">
            <a:solidFill>
              <a:schemeClr val="bg1"/>
            </a:solidFill>
            <a:round/>
            <a:headEnd/>
            <a:tailEnd/>
          </a:ln>
        </p:spPr>
        <p:txBody>
          <a:bodyPr wrap="none" anchor="ctr">
            <a:prstTxWarp prst="textNoShape">
              <a:avLst/>
            </a:prstTxWarp>
          </a:bodyPr>
          <a:lstStyle/>
          <a:p>
            <a:pPr algn="ctr"/>
            <a:endParaRPr lang="fr-FR" sz="1200">
              <a:latin typeface="Arial" charset="0"/>
              <a:ea typeface="Arial" charset="0"/>
              <a:cs typeface="Arial" charset="0"/>
            </a:endParaRPr>
          </a:p>
        </p:txBody>
      </p:sp>
      <p:sp>
        <p:nvSpPr>
          <p:cNvPr id="148484" name="AutoShape 4"/>
          <p:cNvSpPr>
            <a:spLocks noChangeArrowheads="1"/>
          </p:cNvSpPr>
          <p:nvPr/>
        </p:nvSpPr>
        <p:spPr bwMode="auto">
          <a:xfrm>
            <a:off x="3581400" y="1676400"/>
            <a:ext cx="1905000" cy="1676400"/>
          </a:xfrm>
          <a:prstGeom prst="roundRect">
            <a:avLst>
              <a:gd name="adj" fmla="val 16667"/>
            </a:avLst>
          </a:prstGeom>
          <a:solidFill>
            <a:srgbClr val="DCCE9C"/>
          </a:solidFill>
          <a:ln w="9525">
            <a:solidFill>
              <a:schemeClr val="bg1"/>
            </a:solidFill>
            <a:round/>
            <a:headEnd/>
            <a:tailEnd/>
          </a:ln>
        </p:spPr>
        <p:txBody>
          <a:bodyPr wrap="none" anchor="ctr">
            <a:prstTxWarp prst="textNoShape">
              <a:avLst/>
            </a:prstTxWarp>
          </a:bodyPr>
          <a:lstStyle/>
          <a:p>
            <a:pPr algn="ctr"/>
            <a:endParaRPr lang="fr-FR" sz="1200">
              <a:latin typeface="Arial" charset="0"/>
              <a:ea typeface="Arial" charset="0"/>
              <a:cs typeface="Arial" charset="0"/>
            </a:endParaRPr>
          </a:p>
        </p:txBody>
      </p:sp>
      <p:sp>
        <p:nvSpPr>
          <p:cNvPr id="148485" name="AutoShape 5"/>
          <p:cNvSpPr>
            <a:spLocks noChangeArrowheads="1"/>
          </p:cNvSpPr>
          <p:nvPr/>
        </p:nvSpPr>
        <p:spPr bwMode="auto">
          <a:xfrm>
            <a:off x="76200" y="1676400"/>
            <a:ext cx="3505200" cy="1676400"/>
          </a:xfrm>
          <a:prstGeom prst="roundRect">
            <a:avLst>
              <a:gd name="adj" fmla="val 16667"/>
            </a:avLst>
          </a:prstGeom>
          <a:solidFill>
            <a:srgbClr val="DCCE9C"/>
          </a:solidFill>
          <a:ln w="9525">
            <a:solidFill>
              <a:schemeClr val="bg1"/>
            </a:solidFill>
            <a:round/>
            <a:headEnd/>
            <a:tailEnd/>
          </a:ln>
        </p:spPr>
        <p:txBody>
          <a:bodyPr wrap="none" anchor="ctr">
            <a:prstTxWarp prst="textNoShape">
              <a:avLst/>
            </a:prstTxWarp>
          </a:bodyPr>
          <a:lstStyle/>
          <a:p>
            <a:pPr algn="ctr"/>
            <a:endParaRPr lang="fr-FR" sz="1200">
              <a:latin typeface="Arial" charset="0"/>
              <a:ea typeface="Arial" charset="0"/>
              <a:cs typeface="Arial" charset="0"/>
            </a:endParaRPr>
          </a:p>
        </p:txBody>
      </p:sp>
      <p:sp>
        <p:nvSpPr>
          <p:cNvPr id="148486" name="AutoShape 6"/>
          <p:cNvSpPr>
            <a:spLocks noChangeArrowheads="1"/>
          </p:cNvSpPr>
          <p:nvPr/>
        </p:nvSpPr>
        <p:spPr bwMode="auto">
          <a:xfrm>
            <a:off x="3733800" y="2209800"/>
            <a:ext cx="1600200" cy="609600"/>
          </a:xfrm>
          <a:prstGeom prst="roundRect">
            <a:avLst>
              <a:gd name="adj" fmla="val 16667"/>
            </a:avLst>
          </a:prstGeom>
          <a:solidFill>
            <a:schemeClr val="accent1"/>
          </a:solidFill>
          <a:ln w="9525">
            <a:solidFill>
              <a:schemeClr val="bg1"/>
            </a:solidFill>
            <a:round/>
            <a:headEnd/>
            <a:tailEnd/>
          </a:ln>
        </p:spPr>
        <p:txBody>
          <a:bodyPr wrap="none" anchor="ctr">
            <a:prstTxWarp prst="textNoShape">
              <a:avLst/>
            </a:prstTxWarp>
          </a:bodyPr>
          <a:lstStyle/>
          <a:p>
            <a:pPr algn="ctr"/>
            <a:r>
              <a:rPr lang="fr-CH" sz="1200">
                <a:latin typeface="Arial" charset="0"/>
                <a:ea typeface="Arial" charset="0"/>
                <a:cs typeface="Arial" charset="0"/>
              </a:rPr>
              <a:t>VALUE</a:t>
            </a:r>
          </a:p>
          <a:p>
            <a:pPr algn="ctr"/>
            <a:r>
              <a:rPr lang="fr-CH" sz="1200">
                <a:latin typeface="Arial" charset="0"/>
                <a:ea typeface="Arial" charset="0"/>
                <a:cs typeface="Arial" charset="0"/>
              </a:rPr>
              <a:t>PROPOSITION</a:t>
            </a:r>
            <a:endParaRPr lang="fr-FR" sz="1200">
              <a:latin typeface="Arial" charset="0"/>
              <a:ea typeface="Arial" charset="0"/>
              <a:cs typeface="Arial" charset="0"/>
            </a:endParaRPr>
          </a:p>
        </p:txBody>
      </p:sp>
      <p:sp>
        <p:nvSpPr>
          <p:cNvPr id="148487" name="AutoShape 7"/>
          <p:cNvSpPr>
            <a:spLocks noChangeArrowheads="1"/>
          </p:cNvSpPr>
          <p:nvPr/>
        </p:nvSpPr>
        <p:spPr bwMode="auto">
          <a:xfrm>
            <a:off x="1905000" y="3581400"/>
            <a:ext cx="1600200" cy="609600"/>
          </a:xfrm>
          <a:prstGeom prst="roundRect">
            <a:avLst>
              <a:gd name="adj" fmla="val 16667"/>
            </a:avLst>
          </a:prstGeom>
          <a:solidFill>
            <a:schemeClr val="accent1"/>
          </a:solidFill>
          <a:ln w="9525">
            <a:solidFill>
              <a:schemeClr val="bg1"/>
            </a:solidFill>
            <a:round/>
            <a:headEnd/>
            <a:tailEnd/>
          </a:ln>
        </p:spPr>
        <p:txBody>
          <a:bodyPr wrap="none" anchor="ctr">
            <a:prstTxWarp prst="textNoShape">
              <a:avLst/>
            </a:prstTxWarp>
          </a:bodyPr>
          <a:lstStyle/>
          <a:p>
            <a:pPr algn="ctr"/>
            <a:r>
              <a:rPr lang="fr-CH" sz="1200">
                <a:latin typeface="Arial" charset="0"/>
                <a:ea typeface="Arial" charset="0"/>
                <a:cs typeface="Arial" charset="0"/>
              </a:rPr>
              <a:t>COST</a:t>
            </a:r>
          </a:p>
          <a:p>
            <a:pPr algn="ctr"/>
            <a:r>
              <a:rPr lang="fr-CH" sz="1200">
                <a:latin typeface="Arial" charset="0"/>
                <a:ea typeface="Arial" charset="0"/>
                <a:cs typeface="Arial" charset="0"/>
              </a:rPr>
              <a:t>STRUCTURE</a:t>
            </a:r>
            <a:endParaRPr lang="fr-FR" sz="1200">
              <a:latin typeface="Arial" charset="0"/>
              <a:ea typeface="Arial" charset="0"/>
              <a:cs typeface="Arial" charset="0"/>
            </a:endParaRPr>
          </a:p>
        </p:txBody>
      </p:sp>
      <p:sp>
        <p:nvSpPr>
          <p:cNvPr id="148488" name="AutoShape 8"/>
          <p:cNvSpPr>
            <a:spLocks noChangeArrowheads="1"/>
          </p:cNvSpPr>
          <p:nvPr/>
        </p:nvSpPr>
        <p:spPr bwMode="auto">
          <a:xfrm>
            <a:off x="5562600" y="1828800"/>
            <a:ext cx="1600200" cy="609600"/>
          </a:xfrm>
          <a:prstGeom prst="roundRect">
            <a:avLst>
              <a:gd name="adj" fmla="val 16667"/>
            </a:avLst>
          </a:prstGeom>
          <a:solidFill>
            <a:schemeClr val="accent1"/>
          </a:solidFill>
          <a:ln w="9525">
            <a:solidFill>
              <a:schemeClr val="bg1"/>
            </a:solidFill>
            <a:round/>
            <a:headEnd/>
            <a:tailEnd/>
          </a:ln>
        </p:spPr>
        <p:txBody>
          <a:bodyPr wrap="none" anchor="ctr">
            <a:prstTxWarp prst="textNoShape">
              <a:avLst/>
            </a:prstTxWarp>
          </a:bodyPr>
          <a:lstStyle/>
          <a:p>
            <a:pPr algn="ctr"/>
            <a:r>
              <a:rPr lang="fr-CH" sz="1200">
                <a:latin typeface="Arial" charset="0"/>
                <a:ea typeface="Arial" charset="0"/>
                <a:cs typeface="Arial" charset="0"/>
              </a:rPr>
              <a:t>CUSTOMER</a:t>
            </a:r>
          </a:p>
          <a:p>
            <a:pPr algn="ctr"/>
            <a:r>
              <a:rPr lang="fr-CH" sz="1200">
                <a:latin typeface="Arial" charset="0"/>
                <a:ea typeface="Arial" charset="0"/>
                <a:cs typeface="Arial" charset="0"/>
              </a:rPr>
              <a:t>RELATIONSHIP</a:t>
            </a:r>
            <a:endParaRPr lang="fr-FR" sz="1200">
              <a:latin typeface="Arial" charset="0"/>
              <a:ea typeface="Arial" charset="0"/>
              <a:cs typeface="Arial" charset="0"/>
            </a:endParaRPr>
          </a:p>
        </p:txBody>
      </p:sp>
      <p:sp>
        <p:nvSpPr>
          <p:cNvPr id="148489" name="AutoShape 9"/>
          <p:cNvSpPr>
            <a:spLocks noChangeArrowheads="1"/>
          </p:cNvSpPr>
          <p:nvPr/>
        </p:nvSpPr>
        <p:spPr bwMode="auto">
          <a:xfrm>
            <a:off x="7315200" y="2209800"/>
            <a:ext cx="1600200" cy="609600"/>
          </a:xfrm>
          <a:prstGeom prst="roundRect">
            <a:avLst>
              <a:gd name="adj" fmla="val 16667"/>
            </a:avLst>
          </a:prstGeom>
          <a:solidFill>
            <a:schemeClr val="accent1"/>
          </a:solidFill>
          <a:ln w="9525">
            <a:solidFill>
              <a:schemeClr val="bg1"/>
            </a:solidFill>
            <a:round/>
            <a:headEnd/>
            <a:tailEnd/>
          </a:ln>
        </p:spPr>
        <p:txBody>
          <a:bodyPr wrap="none" anchor="ctr">
            <a:prstTxWarp prst="textNoShape">
              <a:avLst/>
            </a:prstTxWarp>
          </a:bodyPr>
          <a:lstStyle/>
          <a:p>
            <a:pPr algn="ctr"/>
            <a:r>
              <a:rPr lang="fr-CH" sz="1200">
                <a:latin typeface="Arial" charset="0"/>
                <a:ea typeface="Arial" charset="0"/>
                <a:cs typeface="Arial" charset="0"/>
              </a:rPr>
              <a:t>TARGET</a:t>
            </a:r>
          </a:p>
          <a:p>
            <a:pPr algn="ctr"/>
            <a:r>
              <a:rPr lang="fr-CH" sz="1200">
                <a:latin typeface="Arial" charset="0"/>
                <a:ea typeface="Arial" charset="0"/>
                <a:cs typeface="Arial" charset="0"/>
              </a:rPr>
              <a:t>CUSTOMER</a:t>
            </a:r>
            <a:endParaRPr lang="fr-FR" sz="1200">
              <a:latin typeface="Arial" charset="0"/>
              <a:ea typeface="Arial" charset="0"/>
              <a:cs typeface="Arial" charset="0"/>
            </a:endParaRPr>
          </a:p>
        </p:txBody>
      </p:sp>
      <p:sp>
        <p:nvSpPr>
          <p:cNvPr id="148490" name="AutoShape 10"/>
          <p:cNvSpPr>
            <a:spLocks noChangeArrowheads="1"/>
          </p:cNvSpPr>
          <p:nvPr/>
        </p:nvSpPr>
        <p:spPr bwMode="auto">
          <a:xfrm>
            <a:off x="5562600" y="2590800"/>
            <a:ext cx="1600200" cy="609600"/>
          </a:xfrm>
          <a:prstGeom prst="roundRect">
            <a:avLst>
              <a:gd name="adj" fmla="val 16667"/>
            </a:avLst>
          </a:prstGeom>
          <a:solidFill>
            <a:schemeClr val="accent1"/>
          </a:solidFill>
          <a:ln w="9525">
            <a:solidFill>
              <a:schemeClr val="bg1"/>
            </a:solidFill>
            <a:round/>
            <a:headEnd/>
            <a:tailEnd/>
          </a:ln>
        </p:spPr>
        <p:txBody>
          <a:bodyPr wrap="none" anchor="ctr">
            <a:prstTxWarp prst="textNoShape">
              <a:avLst/>
            </a:prstTxWarp>
          </a:bodyPr>
          <a:lstStyle/>
          <a:p>
            <a:pPr algn="ctr"/>
            <a:r>
              <a:rPr lang="fr-CH" sz="1200">
                <a:latin typeface="Arial" charset="0"/>
                <a:ea typeface="Arial" charset="0"/>
                <a:cs typeface="Arial" charset="0"/>
              </a:rPr>
              <a:t>DISTRIBUTION</a:t>
            </a:r>
          </a:p>
          <a:p>
            <a:pPr algn="ctr"/>
            <a:r>
              <a:rPr lang="fr-CH" sz="1200">
                <a:latin typeface="Arial" charset="0"/>
                <a:ea typeface="Arial" charset="0"/>
                <a:cs typeface="Arial" charset="0"/>
              </a:rPr>
              <a:t>CHANNEL</a:t>
            </a:r>
            <a:endParaRPr lang="fr-FR" sz="1200">
              <a:latin typeface="Arial" charset="0"/>
              <a:ea typeface="Arial" charset="0"/>
              <a:cs typeface="Arial" charset="0"/>
            </a:endParaRPr>
          </a:p>
        </p:txBody>
      </p:sp>
      <p:sp>
        <p:nvSpPr>
          <p:cNvPr id="148491" name="AutoShape 11"/>
          <p:cNvSpPr>
            <a:spLocks noChangeArrowheads="1"/>
          </p:cNvSpPr>
          <p:nvPr/>
        </p:nvSpPr>
        <p:spPr bwMode="auto">
          <a:xfrm>
            <a:off x="1905000" y="2590800"/>
            <a:ext cx="1600200" cy="609600"/>
          </a:xfrm>
          <a:prstGeom prst="roundRect">
            <a:avLst>
              <a:gd name="adj" fmla="val 16667"/>
            </a:avLst>
          </a:prstGeom>
          <a:solidFill>
            <a:schemeClr val="accent1"/>
          </a:solidFill>
          <a:ln w="9525">
            <a:solidFill>
              <a:schemeClr val="bg1"/>
            </a:solidFill>
            <a:round/>
            <a:headEnd/>
            <a:tailEnd/>
          </a:ln>
        </p:spPr>
        <p:txBody>
          <a:bodyPr wrap="none" anchor="ctr">
            <a:prstTxWarp prst="textNoShape">
              <a:avLst/>
            </a:prstTxWarp>
          </a:bodyPr>
          <a:lstStyle/>
          <a:p>
            <a:pPr algn="ctr"/>
            <a:r>
              <a:rPr lang="fr-CH" sz="1200">
                <a:latin typeface="Arial" charset="0"/>
                <a:ea typeface="Arial" charset="0"/>
                <a:cs typeface="Arial" charset="0"/>
              </a:rPr>
              <a:t>VALUE</a:t>
            </a:r>
          </a:p>
          <a:p>
            <a:pPr algn="ctr"/>
            <a:r>
              <a:rPr lang="fr-CH" sz="1200">
                <a:latin typeface="Arial" charset="0"/>
                <a:ea typeface="Arial" charset="0"/>
                <a:cs typeface="Arial" charset="0"/>
              </a:rPr>
              <a:t>CONFIGURATION</a:t>
            </a:r>
            <a:endParaRPr lang="fr-FR" sz="1200">
              <a:latin typeface="Arial" charset="0"/>
              <a:ea typeface="Arial" charset="0"/>
              <a:cs typeface="Arial" charset="0"/>
            </a:endParaRPr>
          </a:p>
        </p:txBody>
      </p:sp>
      <p:sp>
        <p:nvSpPr>
          <p:cNvPr id="148492" name="AutoShape 12"/>
          <p:cNvSpPr>
            <a:spLocks noChangeArrowheads="1"/>
          </p:cNvSpPr>
          <p:nvPr/>
        </p:nvSpPr>
        <p:spPr bwMode="auto">
          <a:xfrm>
            <a:off x="152400" y="2209800"/>
            <a:ext cx="1600200" cy="609600"/>
          </a:xfrm>
          <a:prstGeom prst="roundRect">
            <a:avLst>
              <a:gd name="adj" fmla="val 16667"/>
            </a:avLst>
          </a:prstGeom>
          <a:solidFill>
            <a:schemeClr val="accent1"/>
          </a:solidFill>
          <a:ln w="9525">
            <a:solidFill>
              <a:schemeClr val="bg1"/>
            </a:solidFill>
            <a:round/>
            <a:headEnd/>
            <a:tailEnd/>
          </a:ln>
        </p:spPr>
        <p:txBody>
          <a:bodyPr wrap="none" anchor="ctr">
            <a:prstTxWarp prst="textNoShape">
              <a:avLst/>
            </a:prstTxWarp>
          </a:bodyPr>
          <a:lstStyle/>
          <a:p>
            <a:pPr algn="ctr"/>
            <a:r>
              <a:rPr lang="fr-CH" sz="1200">
                <a:latin typeface="Arial" charset="0"/>
                <a:ea typeface="Arial" charset="0"/>
                <a:cs typeface="Arial" charset="0"/>
              </a:rPr>
              <a:t>CORE</a:t>
            </a:r>
          </a:p>
          <a:p>
            <a:pPr algn="ctr"/>
            <a:r>
              <a:rPr lang="fr-CH" sz="1200">
                <a:latin typeface="Arial" charset="0"/>
                <a:ea typeface="Arial" charset="0"/>
                <a:cs typeface="Arial" charset="0"/>
              </a:rPr>
              <a:t>CAPABILITIES</a:t>
            </a:r>
            <a:endParaRPr lang="fr-FR" sz="1200">
              <a:latin typeface="Arial" charset="0"/>
              <a:ea typeface="Arial" charset="0"/>
              <a:cs typeface="Arial" charset="0"/>
            </a:endParaRPr>
          </a:p>
        </p:txBody>
      </p:sp>
      <p:sp>
        <p:nvSpPr>
          <p:cNvPr id="148493" name="AutoShape 13"/>
          <p:cNvSpPr>
            <a:spLocks noChangeArrowheads="1"/>
          </p:cNvSpPr>
          <p:nvPr/>
        </p:nvSpPr>
        <p:spPr bwMode="auto">
          <a:xfrm>
            <a:off x="1905000" y="1828800"/>
            <a:ext cx="1600200" cy="609600"/>
          </a:xfrm>
          <a:prstGeom prst="roundRect">
            <a:avLst>
              <a:gd name="adj" fmla="val 16667"/>
            </a:avLst>
          </a:prstGeom>
          <a:solidFill>
            <a:schemeClr val="accent1"/>
          </a:solidFill>
          <a:ln w="9525">
            <a:solidFill>
              <a:schemeClr val="bg1"/>
            </a:solidFill>
            <a:round/>
            <a:headEnd/>
            <a:tailEnd/>
          </a:ln>
        </p:spPr>
        <p:txBody>
          <a:bodyPr wrap="none" anchor="ctr">
            <a:prstTxWarp prst="textNoShape">
              <a:avLst/>
            </a:prstTxWarp>
          </a:bodyPr>
          <a:lstStyle/>
          <a:p>
            <a:pPr algn="ctr"/>
            <a:r>
              <a:rPr lang="fr-CH" sz="1200">
                <a:latin typeface="Arial" charset="0"/>
                <a:ea typeface="Arial" charset="0"/>
                <a:cs typeface="Arial" charset="0"/>
              </a:rPr>
              <a:t>PARTNER</a:t>
            </a:r>
          </a:p>
          <a:p>
            <a:pPr algn="ctr"/>
            <a:r>
              <a:rPr lang="fr-CH" sz="1200">
                <a:latin typeface="Arial" charset="0"/>
                <a:ea typeface="Arial" charset="0"/>
                <a:cs typeface="Arial" charset="0"/>
              </a:rPr>
              <a:t>NETWORK</a:t>
            </a:r>
            <a:endParaRPr lang="fr-FR" sz="1200">
              <a:latin typeface="Arial" charset="0"/>
              <a:ea typeface="Arial" charset="0"/>
              <a:cs typeface="Arial" charset="0"/>
            </a:endParaRPr>
          </a:p>
        </p:txBody>
      </p:sp>
      <p:sp>
        <p:nvSpPr>
          <p:cNvPr id="148494" name="AutoShape 14"/>
          <p:cNvSpPr>
            <a:spLocks noChangeArrowheads="1"/>
          </p:cNvSpPr>
          <p:nvPr/>
        </p:nvSpPr>
        <p:spPr bwMode="auto">
          <a:xfrm>
            <a:off x="5562600" y="3581400"/>
            <a:ext cx="1600200" cy="609600"/>
          </a:xfrm>
          <a:prstGeom prst="roundRect">
            <a:avLst>
              <a:gd name="adj" fmla="val 16667"/>
            </a:avLst>
          </a:prstGeom>
          <a:solidFill>
            <a:schemeClr val="accent1"/>
          </a:solidFill>
          <a:ln w="9525">
            <a:solidFill>
              <a:schemeClr val="bg1"/>
            </a:solidFill>
            <a:round/>
            <a:headEnd/>
            <a:tailEnd/>
          </a:ln>
        </p:spPr>
        <p:txBody>
          <a:bodyPr wrap="none" anchor="ctr">
            <a:prstTxWarp prst="textNoShape">
              <a:avLst/>
            </a:prstTxWarp>
          </a:bodyPr>
          <a:lstStyle/>
          <a:p>
            <a:pPr algn="ctr"/>
            <a:r>
              <a:rPr lang="fr-CH" sz="1200">
                <a:latin typeface="Arial" charset="0"/>
                <a:ea typeface="Arial" charset="0"/>
                <a:cs typeface="Arial" charset="0"/>
              </a:rPr>
              <a:t>REVENUE</a:t>
            </a:r>
          </a:p>
          <a:p>
            <a:pPr algn="ctr"/>
            <a:r>
              <a:rPr lang="fr-CH" sz="1200">
                <a:latin typeface="Arial" charset="0"/>
                <a:ea typeface="Arial" charset="0"/>
                <a:cs typeface="Arial" charset="0"/>
              </a:rPr>
              <a:t>STREAMS</a:t>
            </a:r>
            <a:endParaRPr lang="fr-FR" sz="1200">
              <a:latin typeface="Arial" charset="0"/>
              <a:ea typeface="Arial" charset="0"/>
              <a:cs typeface="Arial" charset="0"/>
            </a:endParaRPr>
          </a:p>
        </p:txBody>
      </p:sp>
      <p:cxnSp>
        <p:nvCxnSpPr>
          <p:cNvPr id="148495" name="AutoShape 15"/>
          <p:cNvCxnSpPr>
            <a:cxnSpLocks noChangeShapeType="1"/>
            <a:stCxn id="148492" idx="3"/>
            <a:endCxn id="148491" idx="1"/>
          </p:cNvCxnSpPr>
          <p:nvPr/>
        </p:nvCxnSpPr>
        <p:spPr bwMode="auto">
          <a:xfrm>
            <a:off x="1752600" y="2514600"/>
            <a:ext cx="152400" cy="381000"/>
          </a:xfrm>
          <a:prstGeom prst="curvedConnector3">
            <a:avLst>
              <a:gd name="adj1" fmla="val 50000"/>
            </a:avLst>
          </a:prstGeom>
          <a:noFill/>
          <a:ln w="12700">
            <a:solidFill>
              <a:schemeClr val="bg1"/>
            </a:solidFill>
            <a:round/>
            <a:headEnd/>
            <a:tailEnd/>
          </a:ln>
        </p:spPr>
      </p:cxnSp>
      <p:cxnSp>
        <p:nvCxnSpPr>
          <p:cNvPr id="148496" name="AutoShape 16"/>
          <p:cNvCxnSpPr>
            <a:cxnSpLocks noChangeShapeType="1"/>
            <a:stCxn id="148492" idx="3"/>
            <a:endCxn id="148493" idx="1"/>
          </p:cNvCxnSpPr>
          <p:nvPr/>
        </p:nvCxnSpPr>
        <p:spPr bwMode="auto">
          <a:xfrm flipV="1">
            <a:off x="1752600" y="2133600"/>
            <a:ext cx="152400" cy="381000"/>
          </a:xfrm>
          <a:prstGeom prst="curvedConnector3">
            <a:avLst>
              <a:gd name="adj1" fmla="val 50000"/>
            </a:avLst>
          </a:prstGeom>
          <a:noFill/>
          <a:ln w="12700">
            <a:solidFill>
              <a:schemeClr val="bg1"/>
            </a:solidFill>
            <a:round/>
            <a:headEnd/>
            <a:tailEnd/>
          </a:ln>
        </p:spPr>
      </p:cxnSp>
      <p:cxnSp>
        <p:nvCxnSpPr>
          <p:cNvPr id="148497" name="AutoShape 17"/>
          <p:cNvCxnSpPr>
            <a:cxnSpLocks noChangeShapeType="1"/>
            <a:stCxn id="148491" idx="3"/>
            <a:endCxn id="148486" idx="1"/>
          </p:cNvCxnSpPr>
          <p:nvPr/>
        </p:nvCxnSpPr>
        <p:spPr bwMode="auto">
          <a:xfrm flipV="1">
            <a:off x="3505200" y="2514600"/>
            <a:ext cx="228600" cy="381000"/>
          </a:xfrm>
          <a:prstGeom prst="curvedConnector3">
            <a:avLst>
              <a:gd name="adj1" fmla="val 50000"/>
            </a:avLst>
          </a:prstGeom>
          <a:noFill/>
          <a:ln w="12700">
            <a:solidFill>
              <a:schemeClr val="bg1"/>
            </a:solidFill>
            <a:round/>
            <a:headEnd/>
            <a:tailEnd/>
          </a:ln>
        </p:spPr>
      </p:cxnSp>
      <p:cxnSp>
        <p:nvCxnSpPr>
          <p:cNvPr id="148498" name="AutoShape 18"/>
          <p:cNvCxnSpPr>
            <a:cxnSpLocks noChangeShapeType="1"/>
            <a:stCxn id="148493" idx="3"/>
            <a:endCxn id="148486" idx="1"/>
          </p:cNvCxnSpPr>
          <p:nvPr/>
        </p:nvCxnSpPr>
        <p:spPr bwMode="auto">
          <a:xfrm>
            <a:off x="3505200" y="2133600"/>
            <a:ext cx="228600" cy="381000"/>
          </a:xfrm>
          <a:prstGeom prst="curvedConnector3">
            <a:avLst>
              <a:gd name="adj1" fmla="val 50000"/>
            </a:avLst>
          </a:prstGeom>
          <a:noFill/>
          <a:ln w="12700">
            <a:solidFill>
              <a:schemeClr val="bg1"/>
            </a:solidFill>
            <a:round/>
            <a:headEnd/>
            <a:tailEnd/>
          </a:ln>
        </p:spPr>
      </p:cxnSp>
      <p:cxnSp>
        <p:nvCxnSpPr>
          <p:cNvPr id="148499" name="AutoShape 19"/>
          <p:cNvCxnSpPr>
            <a:cxnSpLocks noChangeShapeType="1"/>
            <a:stCxn id="148488" idx="3"/>
            <a:endCxn id="148489" idx="1"/>
          </p:cNvCxnSpPr>
          <p:nvPr/>
        </p:nvCxnSpPr>
        <p:spPr bwMode="auto">
          <a:xfrm>
            <a:off x="7162800" y="2133600"/>
            <a:ext cx="152400" cy="381000"/>
          </a:xfrm>
          <a:prstGeom prst="curvedConnector3">
            <a:avLst>
              <a:gd name="adj1" fmla="val 50000"/>
            </a:avLst>
          </a:prstGeom>
          <a:noFill/>
          <a:ln w="12700">
            <a:solidFill>
              <a:schemeClr val="bg1"/>
            </a:solidFill>
            <a:round/>
            <a:headEnd/>
            <a:tailEnd/>
          </a:ln>
        </p:spPr>
      </p:cxnSp>
      <p:cxnSp>
        <p:nvCxnSpPr>
          <p:cNvPr id="148500" name="AutoShape 20"/>
          <p:cNvCxnSpPr>
            <a:cxnSpLocks noChangeShapeType="1"/>
            <a:stCxn id="148486" idx="3"/>
            <a:endCxn id="148488" idx="1"/>
          </p:cNvCxnSpPr>
          <p:nvPr/>
        </p:nvCxnSpPr>
        <p:spPr bwMode="auto">
          <a:xfrm flipV="1">
            <a:off x="5334000" y="2133600"/>
            <a:ext cx="228600" cy="381000"/>
          </a:xfrm>
          <a:prstGeom prst="curvedConnector3">
            <a:avLst>
              <a:gd name="adj1" fmla="val 50000"/>
            </a:avLst>
          </a:prstGeom>
          <a:noFill/>
          <a:ln w="12700">
            <a:solidFill>
              <a:schemeClr val="bg1"/>
            </a:solidFill>
            <a:round/>
            <a:headEnd/>
            <a:tailEnd/>
          </a:ln>
        </p:spPr>
      </p:cxnSp>
      <p:cxnSp>
        <p:nvCxnSpPr>
          <p:cNvPr id="148501" name="AutoShape 21"/>
          <p:cNvCxnSpPr>
            <a:cxnSpLocks noChangeShapeType="1"/>
            <a:stCxn id="148490" idx="3"/>
            <a:endCxn id="148489" idx="1"/>
          </p:cNvCxnSpPr>
          <p:nvPr/>
        </p:nvCxnSpPr>
        <p:spPr bwMode="auto">
          <a:xfrm flipV="1">
            <a:off x="7162800" y="2514600"/>
            <a:ext cx="152400" cy="381000"/>
          </a:xfrm>
          <a:prstGeom prst="curvedConnector3">
            <a:avLst>
              <a:gd name="adj1" fmla="val 50000"/>
            </a:avLst>
          </a:prstGeom>
          <a:noFill/>
          <a:ln w="12700">
            <a:solidFill>
              <a:schemeClr val="bg1"/>
            </a:solidFill>
            <a:round/>
            <a:headEnd/>
            <a:tailEnd/>
          </a:ln>
        </p:spPr>
      </p:cxnSp>
      <p:cxnSp>
        <p:nvCxnSpPr>
          <p:cNvPr id="148502" name="AutoShape 22"/>
          <p:cNvCxnSpPr>
            <a:cxnSpLocks noChangeShapeType="1"/>
            <a:stCxn id="148486" idx="3"/>
            <a:endCxn id="148490" idx="1"/>
          </p:cNvCxnSpPr>
          <p:nvPr/>
        </p:nvCxnSpPr>
        <p:spPr bwMode="auto">
          <a:xfrm>
            <a:off x="5334000" y="2514600"/>
            <a:ext cx="228600" cy="381000"/>
          </a:xfrm>
          <a:prstGeom prst="curvedConnector3">
            <a:avLst>
              <a:gd name="adj1" fmla="val 50000"/>
            </a:avLst>
          </a:prstGeom>
          <a:noFill/>
          <a:ln w="12700">
            <a:solidFill>
              <a:schemeClr val="bg1"/>
            </a:solidFill>
            <a:round/>
            <a:headEnd/>
            <a:tailEnd/>
          </a:ln>
        </p:spPr>
      </p:cxnSp>
      <p:cxnSp>
        <p:nvCxnSpPr>
          <p:cNvPr id="148503" name="AutoShape 23"/>
          <p:cNvCxnSpPr>
            <a:cxnSpLocks noChangeShapeType="1"/>
            <a:stCxn id="148487" idx="0"/>
            <a:endCxn id="148491" idx="2"/>
          </p:cNvCxnSpPr>
          <p:nvPr/>
        </p:nvCxnSpPr>
        <p:spPr bwMode="auto">
          <a:xfrm rot="-5400000">
            <a:off x="2514600" y="3390900"/>
            <a:ext cx="381000" cy="0"/>
          </a:xfrm>
          <a:prstGeom prst="straightConnector1">
            <a:avLst/>
          </a:prstGeom>
          <a:noFill/>
          <a:ln w="12700">
            <a:solidFill>
              <a:schemeClr val="bg1"/>
            </a:solidFill>
            <a:round/>
            <a:headEnd/>
            <a:tailEnd/>
          </a:ln>
        </p:spPr>
      </p:cxnSp>
      <p:cxnSp>
        <p:nvCxnSpPr>
          <p:cNvPr id="148504" name="AutoShape 24"/>
          <p:cNvCxnSpPr>
            <a:cxnSpLocks noChangeShapeType="1"/>
            <a:stCxn id="148494" idx="0"/>
            <a:endCxn id="148490" idx="2"/>
          </p:cNvCxnSpPr>
          <p:nvPr/>
        </p:nvCxnSpPr>
        <p:spPr bwMode="auto">
          <a:xfrm rot="-5400000">
            <a:off x="6172200" y="3390900"/>
            <a:ext cx="381000" cy="0"/>
          </a:xfrm>
          <a:prstGeom prst="straightConnector1">
            <a:avLst/>
          </a:prstGeom>
          <a:noFill/>
          <a:ln w="12700">
            <a:solidFill>
              <a:schemeClr val="bg1"/>
            </a:solidFill>
            <a:round/>
            <a:headEnd/>
            <a:tailEnd/>
          </a:ln>
        </p:spPr>
      </p:cxnSp>
      <p:cxnSp>
        <p:nvCxnSpPr>
          <p:cNvPr id="148505" name="AutoShape 25"/>
          <p:cNvCxnSpPr>
            <a:cxnSpLocks noChangeShapeType="1"/>
            <a:stCxn id="148491" idx="0"/>
            <a:endCxn id="148493" idx="2"/>
          </p:cNvCxnSpPr>
          <p:nvPr/>
        </p:nvCxnSpPr>
        <p:spPr bwMode="auto">
          <a:xfrm rot="-5400000">
            <a:off x="2628900" y="2514600"/>
            <a:ext cx="152400" cy="0"/>
          </a:xfrm>
          <a:prstGeom prst="straightConnector1">
            <a:avLst/>
          </a:prstGeom>
          <a:noFill/>
          <a:ln w="12700">
            <a:solidFill>
              <a:schemeClr val="bg1"/>
            </a:solidFill>
            <a:round/>
            <a:headEnd/>
            <a:tailEnd/>
          </a:ln>
        </p:spPr>
      </p:cxnSp>
      <p:cxnSp>
        <p:nvCxnSpPr>
          <p:cNvPr id="148506" name="AutoShape 26"/>
          <p:cNvCxnSpPr>
            <a:cxnSpLocks noChangeShapeType="1"/>
            <a:stCxn id="148490" idx="0"/>
            <a:endCxn id="148488" idx="2"/>
          </p:cNvCxnSpPr>
          <p:nvPr/>
        </p:nvCxnSpPr>
        <p:spPr bwMode="auto">
          <a:xfrm rot="-5400000">
            <a:off x="6286500" y="2514600"/>
            <a:ext cx="152400" cy="0"/>
          </a:xfrm>
          <a:prstGeom prst="straightConnector1">
            <a:avLst/>
          </a:prstGeom>
          <a:noFill/>
          <a:ln w="12700">
            <a:solidFill>
              <a:schemeClr val="bg1"/>
            </a:solidFill>
            <a:round/>
            <a:headEnd/>
            <a:tailEnd/>
          </a:ln>
        </p:spPr>
      </p:cxnSp>
      <p:sp>
        <p:nvSpPr>
          <p:cNvPr id="148507" name="AutoShape 27"/>
          <p:cNvSpPr>
            <a:spLocks noChangeArrowheads="1"/>
          </p:cNvSpPr>
          <p:nvPr/>
        </p:nvSpPr>
        <p:spPr bwMode="auto">
          <a:xfrm>
            <a:off x="152400" y="1752600"/>
            <a:ext cx="1600200" cy="381000"/>
          </a:xfrm>
          <a:prstGeom prst="roundRect">
            <a:avLst>
              <a:gd name="adj" fmla="val 16667"/>
            </a:avLst>
          </a:prstGeom>
          <a:noFill/>
          <a:ln w="9525">
            <a:noFill/>
            <a:round/>
            <a:headEnd/>
            <a:tailEnd/>
          </a:ln>
        </p:spPr>
        <p:txBody>
          <a:bodyPr wrap="none" anchor="ctr">
            <a:prstTxWarp prst="textNoShape">
              <a:avLst/>
            </a:prstTxWarp>
          </a:bodyPr>
          <a:lstStyle/>
          <a:p>
            <a:pPr algn="ctr"/>
            <a:r>
              <a:rPr lang="fr-CH" sz="1200" b="1">
                <a:solidFill>
                  <a:schemeClr val="bg1"/>
                </a:solidFill>
                <a:latin typeface="Arial" charset="0"/>
                <a:ea typeface="Arial" charset="0"/>
                <a:cs typeface="Arial" charset="0"/>
              </a:rPr>
              <a:t>INFRASTRUCTURE</a:t>
            </a:r>
            <a:endParaRPr lang="fr-FR" sz="1200" b="1">
              <a:solidFill>
                <a:schemeClr val="bg1"/>
              </a:solidFill>
              <a:latin typeface="Arial" charset="0"/>
              <a:ea typeface="Arial" charset="0"/>
              <a:cs typeface="Arial" charset="0"/>
            </a:endParaRPr>
          </a:p>
        </p:txBody>
      </p:sp>
      <p:sp>
        <p:nvSpPr>
          <p:cNvPr id="148508" name="AutoShape 28"/>
          <p:cNvSpPr>
            <a:spLocks noChangeArrowheads="1"/>
          </p:cNvSpPr>
          <p:nvPr/>
        </p:nvSpPr>
        <p:spPr bwMode="auto">
          <a:xfrm>
            <a:off x="7315200" y="1752600"/>
            <a:ext cx="1600200" cy="381000"/>
          </a:xfrm>
          <a:prstGeom prst="roundRect">
            <a:avLst>
              <a:gd name="adj" fmla="val 16667"/>
            </a:avLst>
          </a:prstGeom>
          <a:noFill/>
          <a:ln w="9525">
            <a:noFill/>
            <a:round/>
            <a:headEnd/>
            <a:tailEnd/>
          </a:ln>
        </p:spPr>
        <p:txBody>
          <a:bodyPr wrap="none" anchor="ctr">
            <a:prstTxWarp prst="textNoShape">
              <a:avLst/>
            </a:prstTxWarp>
          </a:bodyPr>
          <a:lstStyle/>
          <a:p>
            <a:pPr algn="ctr"/>
            <a:r>
              <a:rPr lang="fr-CH" sz="1200" b="1">
                <a:solidFill>
                  <a:schemeClr val="bg1"/>
                </a:solidFill>
                <a:latin typeface="Arial" charset="0"/>
                <a:ea typeface="Arial" charset="0"/>
                <a:cs typeface="Arial" charset="0"/>
              </a:rPr>
              <a:t>CUSTOMER</a:t>
            </a:r>
            <a:endParaRPr lang="fr-FR" sz="1200" b="1">
              <a:solidFill>
                <a:schemeClr val="bg1"/>
              </a:solidFill>
              <a:latin typeface="Arial" charset="0"/>
              <a:ea typeface="Arial" charset="0"/>
              <a:cs typeface="Arial" charset="0"/>
            </a:endParaRPr>
          </a:p>
        </p:txBody>
      </p:sp>
      <p:sp>
        <p:nvSpPr>
          <p:cNvPr id="148509" name="AutoShape 29"/>
          <p:cNvSpPr>
            <a:spLocks noChangeArrowheads="1"/>
          </p:cNvSpPr>
          <p:nvPr/>
        </p:nvSpPr>
        <p:spPr bwMode="auto">
          <a:xfrm>
            <a:off x="3733800" y="1752600"/>
            <a:ext cx="1600200" cy="381000"/>
          </a:xfrm>
          <a:prstGeom prst="roundRect">
            <a:avLst>
              <a:gd name="adj" fmla="val 16667"/>
            </a:avLst>
          </a:prstGeom>
          <a:noFill/>
          <a:ln w="9525">
            <a:noFill/>
            <a:round/>
            <a:headEnd/>
            <a:tailEnd/>
          </a:ln>
        </p:spPr>
        <p:txBody>
          <a:bodyPr wrap="none" anchor="ctr">
            <a:prstTxWarp prst="textNoShape">
              <a:avLst/>
            </a:prstTxWarp>
          </a:bodyPr>
          <a:lstStyle/>
          <a:p>
            <a:pPr algn="ctr"/>
            <a:r>
              <a:rPr lang="fr-CH" sz="1200" b="1">
                <a:solidFill>
                  <a:schemeClr val="bg1"/>
                </a:solidFill>
                <a:latin typeface="Arial" charset="0"/>
                <a:ea typeface="Arial" charset="0"/>
                <a:cs typeface="Arial" charset="0"/>
              </a:rPr>
              <a:t>OFFER</a:t>
            </a:r>
            <a:endParaRPr lang="fr-FR" sz="1200" b="1">
              <a:solidFill>
                <a:schemeClr val="bg1"/>
              </a:solidFill>
              <a:latin typeface="Arial" charset="0"/>
              <a:ea typeface="Arial" charset="0"/>
              <a:cs typeface="Arial" charset="0"/>
            </a:endParaRPr>
          </a:p>
        </p:txBody>
      </p:sp>
      <p:sp>
        <p:nvSpPr>
          <p:cNvPr id="148510" name="AutoShape 30"/>
          <p:cNvSpPr>
            <a:spLocks noChangeArrowheads="1"/>
          </p:cNvSpPr>
          <p:nvPr/>
        </p:nvSpPr>
        <p:spPr bwMode="auto">
          <a:xfrm>
            <a:off x="3733800" y="3657600"/>
            <a:ext cx="1600200" cy="381000"/>
          </a:xfrm>
          <a:prstGeom prst="roundRect">
            <a:avLst>
              <a:gd name="adj" fmla="val 16667"/>
            </a:avLst>
          </a:prstGeom>
          <a:noFill/>
          <a:ln w="9525">
            <a:noFill/>
            <a:round/>
            <a:headEnd/>
            <a:tailEnd/>
          </a:ln>
        </p:spPr>
        <p:txBody>
          <a:bodyPr wrap="none" anchor="ctr">
            <a:prstTxWarp prst="textNoShape">
              <a:avLst/>
            </a:prstTxWarp>
          </a:bodyPr>
          <a:lstStyle/>
          <a:p>
            <a:pPr algn="ctr"/>
            <a:r>
              <a:rPr lang="fr-CH" sz="1200" b="1">
                <a:solidFill>
                  <a:schemeClr val="bg1"/>
                </a:solidFill>
                <a:latin typeface="Arial" charset="0"/>
                <a:ea typeface="Arial" charset="0"/>
                <a:cs typeface="Arial" charset="0"/>
              </a:rPr>
              <a:t>FINANCE</a:t>
            </a:r>
            <a:endParaRPr lang="fr-FR" sz="1200" b="1">
              <a:solidFill>
                <a:schemeClr val="bg1"/>
              </a:solidFill>
              <a:latin typeface="Arial" charset="0"/>
              <a:ea typeface="Arial" charset="0"/>
              <a:cs typeface="Arial" charset="0"/>
            </a:endParaRPr>
          </a:p>
        </p:txBody>
      </p:sp>
      <p:sp>
        <p:nvSpPr>
          <p:cNvPr id="148511" name="AutoShape 31"/>
          <p:cNvSpPr>
            <a:spLocks noChangeArrowheads="1"/>
          </p:cNvSpPr>
          <p:nvPr/>
        </p:nvSpPr>
        <p:spPr bwMode="auto">
          <a:xfrm>
            <a:off x="1905000" y="4800600"/>
            <a:ext cx="5486400" cy="1219200"/>
          </a:xfrm>
          <a:prstGeom prst="roundRect">
            <a:avLst>
              <a:gd name="adj" fmla="val 16667"/>
            </a:avLst>
          </a:prstGeom>
          <a:noFill/>
          <a:ln w="9525">
            <a:solidFill>
              <a:srgbClr val="C0C0C0"/>
            </a:solidFill>
            <a:round/>
            <a:headEnd/>
            <a:tailEnd/>
          </a:ln>
        </p:spPr>
        <p:txBody>
          <a:bodyPr anchor="ctr">
            <a:prstTxWarp prst="textNoShape">
              <a:avLst/>
            </a:prstTxWarp>
          </a:bodyPr>
          <a:lstStyle/>
          <a:p>
            <a:pPr algn="ctr"/>
            <a:r>
              <a:rPr lang="en-US" sz="1400" dirty="0" smtClean="0">
                <a:solidFill>
                  <a:srgbClr val="000000"/>
                </a:solidFill>
                <a:latin typeface="Arial" charset="0"/>
                <a:ea typeface="Arial" charset="0"/>
                <a:cs typeface="Arial" charset="0"/>
              </a:rPr>
              <a:t>A business </a:t>
            </a:r>
            <a:r>
              <a:rPr lang="en-US" sz="1400" dirty="0">
                <a:solidFill>
                  <a:srgbClr val="000000"/>
                </a:solidFill>
                <a:latin typeface="Arial" charset="0"/>
                <a:ea typeface="Arial" charset="0"/>
                <a:cs typeface="Arial" charset="0"/>
              </a:rPr>
              <a:t>model describes the value an organization offers to various customers and portrays the capabilities and partners required for creating, marketing, and delivering this value and relationship capital with the goal of generating profitable and sustainable revenue streams</a:t>
            </a:r>
            <a:endParaRPr lang="fr-FR" sz="1400" dirty="0">
              <a:solidFill>
                <a:srgbClr val="000000"/>
              </a:solidFill>
              <a:latin typeface="Arial" charset="0"/>
              <a:ea typeface="Arial" charset="0"/>
              <a:cs typeface="Arial" charset="0"/>
            </a:endParaRPr>
          </a:p>
        </p:txBody>
      </p:sp>
      <p:sp>
        <p:nvSpPr>
          <p:cNvPr id="32" name="AutoShape 28"/>
          <p:cNvSpPr>
            <a:spLocks noChangeArrowheads="1"/>
          </p:cNvSpPr>
          <p:nvPr/>
        </p:nvSpPr>
        <p:spPr bwMode="auto">
          <a:xfrm>
            <a:off x="609600" y="728520"/>
            <a:ext cx="8382000" cy="533400"/>
          </a:xfrm>
          <a:prstGeom prst="roundRect">
            <a:avLst>
              <a:gd name="adj" fmla="val 16667"/>
            </a:avLst>
          </a:prstGeom>
          <a:noFill/>
          <a:ln w="9525">
            <a:noFill/>
            <a:round/>
            <a:headEnd/>
            <a:tailEnd/>
          </a:ln>
        </p:spPr>
        <p:txBody>
          <a:bodyPr anchor="ctr">
            <a:prstTxWarp prst="textNoShape">
              <a:avLst/>
            </a:prstTxWarp>
          </a:bodyPr>
          <a:lstStyle/>
          <a:p>
            <a:r>
              <a:rPr lang="en-US" sz="2800" dirty="0" smtClean="0">
                <a:latin typeface="Arial" charset="0"/>
                <a:ea typeface="Arial" charset="0"/>
                <a:cs typeface="Arial" charset="0"/>
              </a:rPr>
              <a:t>Innovation: The Business Model is increasingly becoming the tool of the revolutionary</a:t>
            </a:r>
            <a:endParaRPr lang="fr-FR" sz="2800" dirty="0">
              <a:latin typeface="Arial" charset="0"/>
              <a:ea typeface="Arial" charset="0"/>
              <a:cs typeface="Arial" charset="0"/>
            </a:endParaRPr>
          </a:p>
        </p:txBody>
      </p:sp>
      <p:cxnSp>
        <p:nvCxnSpPr>
          <p:cNvPr id="33" name="Straight Connector 32"/>
          <p:cNvCxnSpPr/>
          <p:nvPr/>
        </p:nvCxnSpPr>
        <p:spPr bwMode="auto">
          <a:xfrm>
            <a:off x="609600" y="1447800"/>
            <a:ext cx="7924800" cy="1588"/>
          </a:xfrm>
          <a:prstGeom prst="line">
            <a:avLst/>
          </a:prstGeom>
          <a:solidFill>
            <a:schemeClr val="accent1"/>
          </a:solidFill>
          <a:ln w="38100" cap="flat" cmpd="sng" algn="ctr">
            <a:solidFill>
              <a:srgbClr val="FF0000"/>
            </a:solidFill>
            <a:prstDash val="solid"/>
            <a:round/>
            <a:headEnd type="none" w="med" len="med"/>
            <a:tailEnd type="none" w="med" len="med"/>
          </a:ln>
          <a:effectLst/>
        </p:spPr>
      </p:cxnSp>
      <p:sp>
        <p:nvSpPr>
          <p:cNvPr id="34" name="TextBox 33"/>
          <p:cNvSpPr txBox="1"/>
          <p:nvPr/>
        </p:nvSpPr>
        <p:spPr>
          <a:xfrm>
            <a:off x="6635133" y="6411768"/>
            <a:ext cx="2314531" cy="276999"/>
          </a:xfrm>
          <a:prstGeom prst="rect">
            <a:avLst/>
          </a:prstGeom>
          <a:noFill/>
        </p:spPr>
        <p:txBody>
          <a:bodyPr wrap="none" rtlCol="0">
            <a:spAutoFit/>
          </a:bodyPr>
          <a:lstStyle/>
          <a:p>
            <a:r>
              <a:rPr lang="en-US" sz="1200" dirty="0" smtClean="0"/>
              <a:t>Source Alexander </a:t>
            </a:r>
            <a:r>
              <a:rPr lang="en-US" sz="1200" dirty="0" err="1" smtClean="0"/>
              <a:t>Osterwalder</a:t>
            </a:r>
            <a:r>
              <a:rPr lang="en-US" sz="1200" dirty="0" smtClean="0"/>
              <a:t>: </a:t>
            </a:r>
            <a:endParaRPr lang="en-US" sz="1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More than Half of the New Fortune 500’s Since 1995</a:t>
            </a:r>
            <a:br>
              <a:rPr lang="en-US" dirty="0" smtClean="0"/>
            </a:br>
            <a:r>
              <a:rPr lang="en-US" dirty="0" smtClean="0"/>
              <a:t>Have Been Business Model Innovators</a:t>
            </a:r>
            <a:endParaRPr lang="en-US" dirty="0"/>
          </a:p>
        </p:txBody>
      </p:sp>
      <p:sp>
        <p:nvSpPr>
          <p:cNvPr id="8" name="Text Placeholder 7"/>
          <p:cNvSpPr>
            <a:spLocks noGrp="1"/>
          </p:cNvSpPr>
          <p:nvPr>
            <p:ph type="body" idx="1"/>
          </p:nvPr>
        </p:nvSpPr>
        <p:spPr/>
        <p:txBody>
          <a:bodyPr/>
          <a:lstStyle/>
          <a:p>
            <a:endParaRPr lang="en-US"/>
          </a:p>
        </p:txBody>
      </p:sp>
      <p:sp>
        <p:nvSpPr>
          <p:cNvPr id="4" name="Content Placeholder 3"/>
          <p:cNvSpPr>
            <a:spLocks noGrp="1"/>
          </p:cNvSpPr>
          <p:nvPr>
            <p:ph sz="half" idx="2"/>
          </p:nvPr>
        </p:nvSpPr>
        <p:spPr/>
        <p:txBody>
          <a:bodyPr/>
          <a:lstStyle/>
          <a:p>
            <a:r>
              <a:rPr lang="en-US" dirty="0" err="1" smtClean="0"/>
              <a:t>Amazon.com</a:t>
            </a:r>
            <a:r>
              <a:rPr lang="en-US" dirty="0" smtClean="0"/>
              <a:t> 		</a:t>
            </a:r>
          </a:p>
          <a:p>
            <a:r>
              <a:rPr lang="en-US" dirty="0" smtClean="0"/>
              <a:t>AutoNation 		</a:t>
            </a:r>
          </a:p>
          <a:p>
            <a:r>
              <a:rPr lang="en-US" dirty="0" smtClean="0"/>
              <a:t>BJ’s Wholesale Club</a:t>
            </a:r>
          </a:p>
          <a:p>
            <a:r>
              <a:rPr lang="en-US" dirty="0" smtClean="0"/>
              <a:t>Blockbuster 		</a:t>
            </a:r>
          </a:p>
          <a:p>
            <a:r>
              <a:rPr lang="en-US" dirty="0" smtClean="0"/>
              <a:t>CarMax 		</a:t>
            </a:r>
          </a:p>
          <a:p>
            <a:r>
              <a:rPr lang="en-US" dirty="0" smtClean="0"/>
              <a:t>Community Health Systems 	</a:t>
            </a:r>
          </a:p>
          <a:p>
            <a:r>
              <a:rPr lang="en-US" dirty="0" smtClean="0"/>
              <a:t>DaVita		</a:t>
            </a:r>
          </a:p>
          <a:p>
            <a:endParaRPr lang="en-US" dirty="0"/>
          </a:p>
        </p:txBody>
      </p:sp>
      <p:sp>
        <p:nvSpPr>
          <p:cNvPr id="9" name="Text Placeholder 8"/>
          <p:cNvSpPr>
            <a:spLocks noGrp="1"/>
          </p:cNvSpPr>
          <p:nvPr>
            <p:ph type="body" sz="quarter" idx="3"/>
          </p:nvPr>
        </p:nvSpPr>
        <p:spPr/>
        <p:txBody>
          <a:bodyPr/>
          <a:lstStyle/>
          <a:p>
            <a:endParaRPr lang="en-US"/>
          </a:p>
        </p:txBody>
      </p:sp>
      <p:sp>
        <p:nvSpPr>
          <p:cNvPr id="6" name="Content Placeholder 5"/>
          <p:cNvSpPr>
            <a:spLocks noGrp="1"/>
          </p:cNvSpPr>
          <p:nvPr>
            <p:ph sz="quarter" idx="4"/>
          </p:nvPr>
        </p:nvSpPr>
        <p:spPr/>
        <p:txBody>
          <a:bodyPr/>
          <a:lstStyle/>
          <a:p>
            <a:r>
              <a:rPr lang="en-US" dirty="0" smtClean="0"/>
              <a:t>eBay		</a:t>
            </a:r>
          </a:p>
          <a:p>
            <a:r>
              <a:rPr lang="en-US" dirty="0" smtClean="0"/>
              <a:t>Express Scripts </a:t>
            </a:r>
          </a:p>
          <a:p>
            <a:r>
              <a:rPr lang="en-US" dirty="0" smtClean="0"/>
              <a:t>GameStop</a:t>
            </a:r>
          </a:p>
          <a:p>
            <a:r>
              <a:rPr lang="en-US" dirty="0" smtClean="0"/>
              <a:t>Google</a:t>
            </a:r>
          </a:p>
          <a:p>
            <a:r>
              <a:rPr lang="en-US" dirty="0" smtClean="0"/>
              <a:t>Qualcomm 	</a:t>
            </a:r>
          </a:p>
          <a:p>
            <a:r>
              <a:rPr lang="en-US" dirty="0" smtClean="0"/>
              <a:t>Starbucks 	</a:t>
            </a:r>
          </a:p>
          <a:p>
            <a:r>
              <a:rPr lang="en-US" dirty="0" smtClean="0"/>
              <a:t>Yahoo 	</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2000" dirty="0" smtClean="0"/>
              <a:t>Business Model Innovations that Address the Rogers/Moore Challenges will be key to the Success of the Energy Industry in the 6</a:t>
            </a:r>
            <a:r>
              <a:rPr lang="en-US" sz="2000" baseline="30000" dirty="0" smtClean="0"/>
              <a:t>th</a:t>
            </a:r>
            <a:r>
              <a:rPr lang="en-US" sz="2000" dirty="0" smtClean="0"/>
              <a:t> Wave</a:t>
            </a:r>
            <a:endParaRPr lang="en-US" sz="2000" dirty="0"/>
          </a:p>
        </p:txBody>
      </p:sp>
      <p:sp>
        <p:nvSpPr>
          <p:cNvPr id="8" name="Content Placeholder 7"/>
          <p:cNvSpPr>
            <a:spLocks noGrp="1"/>
          </p:cNvSpPr>
          <p:nvPr>
            <p:ph idx="1"/>
          </p:nvPr>
        </p:nvSpPr>
        <p:spPr/>
        <p:txBody>
          <a:bodyPr/>
          <a:lstStyle/>
          <a:p>
            <a:r>
              <a:rPr lang="en-US" dirty="0" err="1" smtClean="0"/>
              <a:t>Servicizing</a:t>
            </a:r>
            <a:r>
              <a:rPr lang="en-US" dirty="0" smtClean="0"/>
              <a:t> of Products</a:t>
            </a:r>
          </a:p>
          <a:p>
            <a:pPr lvl="1"/>
            <a:r>
              <a:rPr lang="en-US" dirty="0" err="1" smtClean="0"/>
              <a:t>Soaltage</a:t>
            </a:r>
            <a:r>
              <a:rPr lang="en-US" dirty="0" smtClean="0"/>
              <a:t> Inc.  - PV Solar </a:t>
            </a:r>
            <a:r>
              <a:rPr lang="en-US" dirty="0" err="1" smtClean="0"/>
              <a:t>Servicizer</a:t>
            </a:r>
            <a:endParaRPr lang="en-US" dirty="0" smtClean="0"/>
          </a:p>
          <a:p>
            <a:pPr lvl="1"/>
            <a:r>
              <a:rPr lang="en-US" dirty="0" err="1" smtClean="0"/>
              <a:t>ZipCar</a:t>
            </a:r>
            <a:r>
              <a:rPr lang="en-US" dirty="0" smtClean="0"/>
              <a:t> – Transportation </a:t>
            </a:r>
            <a:r>
              <a:rPr lang="en-US" dirty="0" err="1" smtClean="0"/>
              <a:t>Sevicizer</a:t>
            </a:r>
            <a:r>
              <a:rPr lang="en-US" dirty="0" smtClean="0"/>
              <a:t/>
            </a:r>
            <a:br>
              <a:rPr lang="en-US" dirty="0" smtClean="0"/>
            </a:br>
            <a:endParaRPr lang="en-US" dirty="0" smtClean="0"/>
          </a:p>
          <a:p>
            <a:r>
              <a:rPr lang="en-US" dirty="0" smtClean="0"/>
              <a:t>Aggregation of Services</a:t>
            </a:r>
          </a:p>
          <a:p>
            <a:pPr lvl="1"/>
            <a:r>
              <a:rPr lang="en-US" dirty="0" err="1" smtClean="0"/>
              <a:t>ActewAGL</a:t>
            </a:r>
            <a:r>
              <a:rPr lang="en-US" dirty="0" smtClean="0"/>
              <a:t> - Australia's first multi-utility to offer electricity, natural gas, water and wastewater services under one roof </a:t>
            </a:r>
            <a:br>
              <a:rPr lang="en-US" dirty="0" smtClean="0"/>
            </a:br>
            <a:endParaRPr lang="en-US" dirty="0" smtClean="0"/>
          </a:p>
          <a:p>
            <a:r>
              <a:rPr lang="en-US" dirty="0" smtClean="0"/>
              <a:t>Franchising </a:t>
            </a:r>
          </a:p>
          <a:p>
            <a:pPr lvl="1"/>
            <a:r>
              <a:rPr lang="en-US" dirty="0" err="1" smtClean="0"/>
              <a:t>SunPower</a:t>
            </a:r>
            <a:r>
              <a:rPr lang="en-US" dirty="0" smtClean="0"/>
              <a:t> – PV Installation Franchiser</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Innovations within Existing Business Models will Complement</a:t>
            </a:r>
            <a:endParaRPr lang="en-US" dirty="0"/>
          </a:p>
        </p:txBody>
      </p:sp>
      <p:sp>
        <p:nvSpPr>
          <p:cNvPr id="3" name="Content Placeholder 2"/>
          <p:cNvSpPr>
            <a:spLocks noGrp="1"/>
          </p:cNvSpPr>
          <p:nvPr>
            <p:ph idx="1"/>
          </p:nvPr>
        </p:nvSpPr>
        <p:spPr/>
        <p:txBody>
          <a:bodyPr/>
          <a:lstStyle/>
          <a:p>
            <a:r>
              <a:rPr lang="en-US" dirty="0" smtClean="0"/>
              <a:t>Cross Ecosystem Partnerships</a:t>
            </a:r>
          </a:p>
          <a:p>
            <a:pPr lvl="1"/>
            <a:r>
              <a:rPr lang="en-US" dirty="0" smtClean="0"/>
              <a:t>Entrepreneurial new ventures will continue to drive innovation</a:t>
            </a:r>
          </a:p>
          <a:p>
            <a:pPr lvl="1"/>
            <a:r>
              <a:rPr lang="en-US" dirty="0" smtClean="0"/>
              <a:t>MNC bring global scale and scope</a:t>
            </a:r>
          </a:p>
          <a:p>
            <a:pPr lvl="1"/>
            <a:endParaRPr lang="en-US" dirty="0" smtClean="0"/>
          </a:p>
          <a:p>
            <a:r>
              <a:rPr lang="en-US" dirty="0" smtClean="0"/>
              <a:t>Resurgence of Corporate Venture Capital </a:t>
            </a:r>
          </a:p>
          <a:p>
            <a:endParaRPr lang="en-US" dirty="0" smtClean="0"/>
          </a:p>
          <a:p>
            <a:r>
              <a:rPr lang="en-US" dirty="0" smtClean="0"/>
              <a:t>Pubic/Private partnerships will be important tools</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Opportunities:</a:t>
            </a:r>
            <a:br>
              <a:rPr lang="en-US" dirty="0" smtClean="0"/>
            </a:br>
            <a:r>
              <a:rPr lang="en-US" dirty="0" smtClean="0"/>
              <a:t>Taking the Lead from the Sustainability Movement </a:t>
            </a:r>
            <a:endParaRPr lang="en-US" dirty="0"/>
          </a:p>
        </p:txBody>
      </p:sp>
      <p:sp>
        <p:nvSpPr>
          <p:cNvPr id="3" name="Content Placeholder 2"/>
          <p:cNvSpPr>
            <a:spLocks noGrp="1"/>
          </p:cNvSpPr>
          <p:nvPr>
            <p:ph idx="1"/>
          </p:nvPr>
        </p:nvSpPr>
        <p:spPr/>
        <p:txBody>
          <a:bodyPr/>
          <a:lstStyle/>
          <a:p>
            <a:r>
              <a:rPr lang="en-US" dirty="0" smtClean="0"/>
              <a:t>Constraints are an opportunity</a:t>
            </a:r>
          </a:p>
          <a:p>
            <a:r>
              <a:rPr lang="en-US" dirty="0" smtClean="0"/>
              <a:t>Drive programs conservation and efficiency </a:t>
            </a:r>
          </a:p>
          <a:p>
            <a:r>
              <a:rPr lang="en-US" dirty="0" smtClean="0"/>
              <a:t>Design products and services</a:t>
            </a:r>
          </a:p>
          <a:p>
            <a:r>
              <a:rPr lang="en-US" dirty="0" smtClean="0"/>
              <a:t>Develop new business models</a:t>
            </a:r>
          </a:p>
          <a:p>
            <a:r>
              <a:rPr lang="en-US" dirty="0" smtClean="0"/>
              <a:t>Create “Next Practice” platforms</a:t>
            </a:r>
          </a:p>
          <a:p>
            <a:pPr lvl="1"/>
            <a:r>
              <a:rPr lang="en-US" dirty="0" smtClean="0"/>
              <a:t>Driven by changes in fundamental assumptions about industries, markets and value chains</a:t>
            </a:r>
          </a:p>
          <a:p>
            <a:endParaRPr lang="en-US" dirty="0"/>
          </a:p>
        </p:txBody>
      </p:sp>
      <p:sp>
        <p:nvSpPr>
          <p:cNvPr id="4" name="TextBox 3"/>
          <p:cNvSpPr txBox="1"/>
          <p:nvPr/>
        </p:nvSpPr>
        <p:spPr>
          <a:xfrm>
            <a:off x="5095704" y="6102884"/>
            <a:ext cx="3862305" cy="553998"/>
          </a:xfrm>
          <a:prstGeom prst="rect">
            <a:avLst/>
          </a:prstGeom>
          <a:noFill/>
        </p:spPr>
        <p:txBody>
          <a:bodyPr wrap="none" rtlCol="0">
            <a:spAutoFit/>
          </a:bodyPr>
          <a:lstStyle/>
          <a:p>
            <a:r>
              <a:rPr lang="en-US" sz="1000" dirty="0" err="1" smtClean="0"/>
              <a:t>Adapteed</a:t>
            </a:r>
            <a:r>
              <a:rPr lang="en-US" sz="1000" dirty="0" smtClean="0"/>
              <a:t> form:</a:t>
            </a:r>
          </a:p>
          <a:p>
            <a:r>
              <a:rPr lang="en-US" sz="1000" dirty="0" smtClean="0"/>
              <a:t>“</a:t>
            </a:r>
            <a:r>
              <a:rPr lang="en-US" sz="1000" dirty="0"/>
              <a:t>Why Sustainability Is Now the Key Driver of Innovation",</a:t>
            </a:r>
            <a:r>
              <a:rPr lang="en-US" sz="1000" dirty="0" smtClean="0"/>
              <a:t> </a:t>
            </a:r>
          </a:p>
          <a:p>
            <a:r>
              <a:rPr lang="en-US" sz="1000" dirty="0" smtClean="0"/>
              <a:t>Ram </a:t>
            </a:r>
            <a:r>
              <a:rPr lang="en-US" sz="1000" dirty="0" err="1"/>
              <a:t>Nidumolu</a:t>
            </a:r>
            <a:r>
              <a:rPr lang="en-US" sz="1000" dirty="0"/>
              <a:t>, C.K. </a:t>
            </a:r>
            <a:r>
              <a:rPr lang="en-US" sz="1000" dirty="0" err="1"/>
              <a:t>Prahalad</a:t>
            </a:r>
            <a:r>
              <a:rPr lang="en-US" sz="1000" dirty="0"/>
              <a:t>, M.R. </a:t>
            </a:r>
            <a:r>
              <a:rPr lang="en-US" sz="1000" dirty="0" err="1"/>
              <a:t>Rangaswami</a:t>
            </a:r>
            <a:r>
              <a:rPr lang="en-US" sz="1000" dirty="0"/>
              <a:t>, HBR R0909E</a:t>
            </a:r>
            <a:r>
              <a:rPr lang="en-US" sz="1000" dirty="0" smtClean="0"/>
              <a:t> </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Opportunities: </a:t>
            </a:r>
            <a:br>
              <a:rPr lang="en-US" dirty="0" smtClean="0"/>
            </a:br>
            <a:r>
              <a:rPr lang="en-US" dirty="0" smtClean="0"/>
              <a:t>Game Changing Next Practice Platforms</a:t>
            </a:r>
            <a:endParaRPr lang="en-US" dirty="0"/>
          </a:p>
        </p:txBody>
      </p:sp>
      <p:sp>
        <p:nvSpPr>
          <p:cNvPr id="9" name="Content Placeholder 8"/>
          <p:cNvSpPr>
            <a:spLocks noGrp="1"/>
          </p:cNvSpPr>
          <p:nvPr>
            <p:ph sz="half" idx="1"/>
          </p:nvPr>
        </p:nvSpPr>
        <p:spPr/>
        <p:txBody>
          <a:bodyPr/>
          <a:lstStyle/>
          <a:p>
            <a:endParaRPr lang="en-US"/>
          </a:p>
        </p:txBody>
      </p:sp>
      <p:sp>
        <p:nvSpPr>
          <p:cNvPr id="10" name="Content Placeholder 9"/>
          <p:cNvSpPr>
            <a:spLocks noGrp="1"/>
          </p:cNvSpPr>
          <p:nvPr>
            <p:ph sz="half" idx="2"/>
          </p:nvPr>
        </p:nvSpPr>
        <p:spPr/>
        <p:txBody>
          <a:bodyPr/>
          <a:lstStyle/>
          <a:p>
            <a:r>
              <a:rPr lang="en-US" dirty="0" smtClean="0"/>
              <a:t>The Smart Grid a a Two-Sided Business Platform</a:t>
            </a:r>
          </a:p>
          <a:p>
            <a:endParaRPr lang="en-US" dirty="0" smtClean="0"/>
          </a:p>
          <a:p>
            <a:r>
              <a:rPr lang="en-US" dirty="0" smtClean="0"/>
              <a:t> Both information and power will flow in multiple directions</a:t>
            </a:r>
          </a:p>
          <a:p>
            <a:r>
              <a:rPr lang="en-US" dirty="0" smtClean="0"/>
              <a:t>New Businesses &amp; business models emerge to leverage the exponential increase in information flow on the network, tremendous value will be added to the ecosystem.</a:t>
            </a:r>
            <a:endParaRPr lang="en-US" dirty="0"/>
          </a:p>
        </p:txBody>
      </p:sp>
      <p:pic>
        <p:nvPicPr>
          <p:cNvPr id="8" name="Picture 7" descr="BOE 4.tiff"/>
          <p:cNvPicPr>
            <a:picLocks noChangeAspect="1"/>
          </p:cNvPicPr>
          <p:nvPr/>
        </p:nvPicPr>
        <p:blipFill>
          <a:blip r:embed="rId2"/>
          <a:stretch>
            <a:fillRect/>
          </a:stretch>
        </p:blipFill>
        <p:spPr>
          <a:xfrm>
            <a:off x="609600" y="1463290"/>
            <a:ext cx="3675212" cy="4772897"/>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 About the Business of Energy </a:t>
            </a:r>
            <a:endParaRPr lang="en-US" dirty="0"/>
          </a:p>
        </p:txBody>
      </p:sp>
      <p:sp>
        <p:nvSpPr>
          <p:cNvPr id="3" name="Content Placeholder 2"/>
          <p:cNvSpPr>
            <a:spLocks noGrp="1"/>
          </p:cNvSpPr>
          <p:nvPr>
            <p:ph idx="1"/>
          </p:nvPr>
        </p:nvSpPr>
        <p:spPr/>
        <p:txBody>
          <a:bodyPr/>
          <a:lstStyle/>
          <a:p>
            <a:r>
              <a:rPr lang="en-US" sz="2000" dirty="0" smtClean="0"/>
              <a:t>Going through a revolutionary change </a:t>
            </a:r>
          </a:p>
          <a:p>
            <a:pPr lvl="1"/>
            <a:r>
              <a:rPr lang="en-US" sz="1800" dirty="0" smtClean="0"/>
              <a:t>But we’ve done this sort of things before</a:t>
            </a:r>
            <a:br>
              <a:rPr lang="en-US" sz="1800" dirty="0" smtClean="0"/>
            </a:br>
            <a:endParaRPr lang="en-US" sz="1800" dirty="0" smtClean="0"/>
          </a:p>
          <a:p>
            <a:r>
              <a:rPr lang="en-US" sz="2000" dirty="0" smtClean="0"/>
              <a:t>Facing major challenges in to diffusion/adoption</a:t>
            </a:r>
          </a:p>
          <a:p>
            <a:pPr lvl="1"/>
            <a:r>
              <a:rPr lang="en-US" sz="1800" dirty="0" smtClean="0"/>
              <a:t>Must get the pricing, packaging right &amp; deal with the human side of adoption</a:t>
            </a:r>
          </a:p>
          <a:p>
            <a:pPr>
              <a:buNone/>
            </a:pPr>
            <a:endParaRPr lang="en-US" sz="2000" dirty="0" smtClean="0"/>
          </a:p>
          <a:p>
            <a:r>
              <a:rPr lang="en-US" sz="2000" dirty="0" smtClean="0"/>
              <a:t>Need for Innovation</a:t>
            </a:r>
          </a:p>
          <a:p>
            <a:pPr lvl="1"/>
            <a:r>
              <a:rPr lang="en-US" sz="1800" dirty="0" smtClean="0"/>
              <a:t>On both the technology and business model sides</a:t>
            </a:r>
          </a:p>
          <a:p>
            <a:endParaRPr lang="en-US" sz="2000" dirty="0" smtClean="0"/>
          </a:p>
          <a:p>
            <a:r>
              <a:rPr lang="en-US" sz="2000" dirty="0" smtClean="0"/>
              <a:t>Opportunity for us to enter a new “Golden Age”</a:t>
            </a:r>
          </a:p>
          <a:p>
            <a:pPr lvl="1"/>
            <a:r>
              <a:rPr lang="en-US" sz="1600" dirty="0" smtClean="0"/>
              <a:t>Shift toward new practices platforms will create smooth transitions to new paradigms, economic growth and prosperity.    </a:t>
            </a:r>
            <a:endParaRPr lang="en-US" sz="1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U ITEC Templat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Osaka" charset="-128"/>
            <a:cs typeface="Osaka"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Osaka" charset="-128"/>
            <a:cs typeface="Osaka"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SMG New Master.potx</Template>
  <TotalTime>601</TotalTime>
  <Words>896</Words>
  <Application>Microsoft Office PowerPoint</Application>
  <PresentationFormat>On-screen Show (4:3)</PresentationFormat>
  <Paragraphs>193</Paragraphs>
  <Slides>19</Slides>
  <Notes>7</Notes>
  <HiddenSlides>0</HiddenSlides>
  <MMClips>0</MMClips>
  <ScaleCrop>false</ScaleCrop>
  <HeadingPairs>
    <vt:vector size="4" baseType="variant">
      <vt:variant>
        <vt:lpstr>Design Template</vt:lpstr>
      </vt:variant>
      <vt:variant>
        <vt:i4>1</vt:i4>
      </vt:variant>
      <vt:variant>
        <vt:lpstr>Slide Titles</vt:lpstr>
      </vt:variant>
      <vt:variant>
        <vt:i4>19</vt:i4>
      </vt:variant>
    </vt:vector>
  </HeadingPairs>
  <TitlesOfParts>
    <vt:vector size="20" baseType="lpstr">
      <vt:lpstr>BU ITEC Template</vt:lpstr>
      <vt:lpstr>The Business of Energy</vt:lpstr>
      <vt:lpstr>The Business of Energy</vt:lpstr>
      <vt:lpstr>Innovation Adoption Follows a well studied and Predictable Pattern at the Product Level</vt:lpstr>
      <vt:lpstr>Powering Waves of Change for Industries and Society:  The 60 Year Capital Cycle</vt:lpstr>
      <vt:lpstr>A History of  Technological Revolutions &amp; Paradigm Shifts</vt:lpstr>
      <vt:lpstr>Or Perhaps,  Paradigm “Drifts”</vt:lpstr>
      <vt:lpstr>Challenges: Product Attribute-Based Diffusion</vt:lpstr>
      <vt:lpstr>Challenges: Consumer Attribute-based Diffusion</vt:lpstr>
      <vt:lpstr>Consumers Are Normally Distributed</vt:lpstr>
      <vt:lpstr>But Don’t Behave Consistently across the Spectrum</vt:lpstr>
      <vt:lpstr>Innovations must cross the chasm to reach mainstream markets….  Underlying assumption: You’ve got to get the pricing right</vt:lpstr>
      <vt:lpstr>Reference-ablity  Between  EA’s and EM’s is Weak</vt:lpstr>
      <vt:lpstr>Slide 13</vt:lpstr>
      <vt:lpstr>More than Half of the New Fortune 500’s Since 1995 Have Been Business Model Innovators</vt:lpstr>
      <vt:lpstr>Business Model Innovations that Address the Rogers/Moore Challenges will be key to the Success of the Energy Industry in the 6th Wave</vt:lpstr>
      <vt:lpstr>Innovations within Existing Business Models will Complement</vt:lpstr>
      <vt:lpstr>Opportunities: Taking the Lead from the Sustainability Movement </vt:lpstr>
      <vt:lpstr>Opportunities:  Game Changing Next Practice Platforms</vt:lpstr>
      <vt:lpstr>Conclusions About the Business of Energy </vt:lpstr>
    </vt:vector>
  </TitlesOfParts>
  <Company>Boston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Business of Energy</dc:title>
  <dc:creator>Paul McManus</dc:creator>
  <cp:lastModifiedBy>Rania Ghosn</cp:lastModifiedBy>
  <cp:revision>8</cp:revision>
  <dcterms:created xsi:type="dcterms:W3CDTF">2010-12-06T16:29:58Z</dcterms:created>
  <dcterms:modified xsi:type="dcterms:W3CDTF">2010-12-06T16:32:45Z</dcterms:modified>
</cp:coreProperties>
</file>