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7" r:id="rId4"/>
    <p:sldMasterId id="2147484048" r:id="rId5"/>
  </p:sldMasterIdLst>
  <p:notesMasterIdLst>
    <p:notesMasterId r:id="rId14"/>
  </p:notesMasterIdLst>
  <p:handoutMasterIdLst>
    <p:handoutMasterId r:id="rId15"/>
  </p:handoutMasterIdLst>
  <p:sldIdLst>
    <p:sldId id="926" r:id="rId6"/>
    <p:sldId id="2555" r:id="rId7"/>
    <p:sldId id="2565" r:id="rId8"/>
    <p:sldId id="2526" r:id="rId9"/>
    <p:sldId id="2576" r:id="rId10"/>
    <p:sldId id="2529" r:id="rId11"/>
    <p:sldId id="2530" r:id="rId12"/>
    <p:sldId id="2601" r:id="rId13"/>
  </p:sldIdLst>
  <p:sldSz cx="6858000" cy="5143500"/>
  <p:notesSz cx="7010400" cy="92964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438" userDrawn="1">
          <p15:clr>
            <a:srgbClr val="A4A3A4"/>
          </p15:clr>
        </p15:guide>
        <p15:guide id="2" orient="horz" pos="1860" userDrawn="1">
          <p15:clr>
            <a:srgbClr val="A4A3A4"/>
          </p15:clr>
        </p15:guide>
        <p15:guide id="3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7" name="Nautiyal, Mohit" initials="NM [2]" lastIdx="49" clrIdx="7">
    <p:extLst>
      <p:ext uri="{19B8F6BF-5375-455C-9EA6-DF929625EA0E}">
        <p15:presenceInfo xmlns:p15="http://schemas.microsoft.com/office/powerpoint/2012/main" userId="S::monautiyal@deloitte.com::fde4ba14-b410-4574-8f8a-c929ce8b5f70" providerId="AD"/>
      </p:ext>
    </p:extLst>
  </p:cmAuthor>
  <p:cmAuthor id="1" name="Kate Ryan" initials="KR" lastIdx="11" clrIdx="1"/>
  <p:cmAuthor id="8" name="Clachar, Olivia A" initials="COA" lastIdx="26" clrIdx="8">
    <p:extLst>
      <p:ext uri="{19B8F6BF-5375-455C-9EA6-DF929625EA0E}">
        <p15:presenceInfo xmlns:p15="http://schemas.microsoft.com/office/powerpoint/2012/main" userId="S::oclachar@bu.edu::a5844b45-b3bb-43c3-81a6-4e7aa86f8b0f" providerId="AD"/>
      </p:ext>
    </p:extLst>
  </p:cmAuthor>
  <p:cmAuthor id="2" name="Smith, Erin S (US - Austin)" initials="SES(-A" lastIdx="71" clrIdx="2">
    <p:extLst>
      <p:ext uri="{19B8F6BF-5375-455C-9EA6-DF929625EA0E}">
        <p15:presenceInfo xmlns:p15="http://schemas.microsoft.com/office/powerpoint/2012/main" userId="S-1-5-21-238447276-1040861923-1850952788-2094019" providerId="AD"/>
      </p:ext>
    </p:extLst>
  </p:cmAuthor>
  <p:cmAuthor id="9" name="Haenick, Martin" initials="HM" lastIdx="62" clrIdx="9">
    <p:extLst>
      <p:ext uri="{19B8F6BF-5375-455C-9EA6-DF929625EA0E}">
        <p15:presenceInfo xmlns:p15="http://schemas.microsoft.com/office/powerpoint/2012/main" userId="S::mhaenick@deloitte.com::54ffd2be-9a59-4577-881c-8a19a1910fbd" providerId="AD"/>
      </p:ext>
    </p:extLst>
  </p:cmAuthor>
  <p:cmAuthor id="3" name="Nautiyal, Mohit" initials="NM" lastIdx="5" clrIdx="3">
    <p:extLst>
      <p:ext uri="{19B8F6BF-5375-455C-9EA6-DF929625EA0E}">
        <p15:presenceInfo xmlns:p15="http://schemas.microsoft.com/office/powerpoint/2012/main" userId="S-1-5-21-238447276-1040861923-1850952788-2240806" providerId="AD"/>
      </p:ext>
    </p:extLst>
  </p:cmAuthor>
  <p:cmAuthor id="4" name="Reardon, Erika E" initials="REE" lastIdx="4" clrIdx="4">
    <p:extLst>
      <p:ext uri="{19B8F6BF-5375-455C-9EA6-DF929625EA0E}">
        <p15:presenceInfo xmlns:p15="http://schemas.microsoft.com/office/powerpoint/2012/main" userId="S-1-5-21-848115496-1524922173-1168901340-635123" providerId="AD"/>
      </p:ext>
    </p:extLst>
  </p:cmAuthor>
  <p:cmAuthor id="5" name="Administrator" initials="A" lastIdx="10" clrIdx="5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6" name="Welch, Tim" initials="WT" lastIdx="8" clrIdx="6">
    <p:extLst>
      <p:ext uri="{19B8F6BF-5375-455C-9EA6-DF929625EA0E}">
        <p15:presenceInfo xmlns:p15="http://schemas.microsoft.com/office/powerpoint/2012/main" userId="S::tiwelch@deloitte.com::04740c64-3fa7-4d72-bbe8-caf187137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5E5E5E"/>
    <a:srgbClr val="C9C9C9"/>
    <a:srgbClr val="CC0000"/>
    <a:srgbClr val="FFFFFF"/>
    <a:srgbClr val="6EBE4A"/>
    <a:srgbClr val="CB0000"/>
    <a:srgbClr val="B1392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81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424" y="60"/>
      </p:cViewPr>
      <p:guideLst>
        <p:guide pos="3438"/>
        <p:guide orient="horz" pos="1860"/>
        <p:guide pos="8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26165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7/17/2020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 smtClean="0"/>
              <a:pPr>
                <a:defRPr/>
              </a:pPr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22" y="3868769"/>
            <a:ext cx="6222316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52122" y="4108766"/>
            <a:ext cx="6222316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2" y="4348763"/>
            <a:ext cx="6222316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469" y="3211464"/>
            <a:ext cx="6226969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16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86" indent="0">
              <a:buNone/>
              <a:defRPr/>
            </a:lvl2pPr>
            <a:lvl3pPr marL="320551" indent="0">
              <a:buNone/>
              <a:defRPr/>
            </a:lvl3pPr>
            <a:lvl4pPr marL="387521" indent="0">
              <a:buNone/>
              <a:defRPr/>
            </a:lvl4pPr>
            <a:lvl5pPr marL="4509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19324" y="2639977"/>
            <a:ext cx="6255114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57150"/>
            <a:ext cx="6858000" cy="4343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229100"/>
            <a:ext cx="6858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4229100"/>
            <a:ext cx="6858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4514851"/>
            <a:ext cx="726281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1200150"/>
            <a:ext cx="5829300" cy="8572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2400300"/>
            <a:ext cx="4800600" cy="131445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0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Sourcing &amp; Procurement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3DC-F030-4B8C-87A2-16AA6B75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AB17-E5C3-465C-A49A-1760628C43FE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A1FC-D39B-41E0-8DDF-811FC40B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68CD-2C27-4783-A316-79D3BA069AFD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91465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1600"/>
            <a:ext cx="291465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2348-E40D-45CF-8829-9547818D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2A76-DE00-48AE-AE0D-9726A81EF618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EA74-12AD-4D36-89DF-1B24B1EED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7803-405C-4772-8742-B07ECC7F60A2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5A8-2C9A-48F1-8C4E-47DFF03B9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F28C-B77C-414E-A8F9-0D8ED24582D0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F904-3C1C-41AC-90AF-8EECF441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FCD6-6472-4533-BB42-18B0F854A237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AEDB-FC10-40CF-875B-D0D58CB8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D3AE-AAC8-4BB6-8A37-2189A4A42F8C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E637-3917-43D8-8F77-AEC995C3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05F-69CA-44BC-96F3-772EC4E77C66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F801-CA7A-469F-9C84-AA2E2072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C6CE-EE95-415C-8EB2-FB4DA44B44E5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610" y="2840151"/>
            <a:ext cx="5698532" cy="383166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100" b="0" i="0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6858000" cy="190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8611" y="3657601"/>
            <a:ext cx="4995110" cy="3335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29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571500"/>
            <a:ext cx="148590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4343400" cy="3714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CAC3-7C6B-49F0-98D6-A2F906CE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4EE0-6DDA-423F-89BC-88214D1C2C48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611" y="2840135"/>
            <a:ext cx="5698532" cy="383182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100" b="0" i="0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6858000" cy="190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8611" y="3657602"/>
            <a:ext cx="4995110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19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00" y="4741654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400" y="1"/>
            <a:ext cx="3590523" cy="5144019"/>
          </a:xfrm>
          <a:custGeom>
            <a:avLst/>
            <a:gdLst>
              <a:gd name="connsiteX0" fmla="*/ 0 w 4580092"/>
              <a:gd name="connsiteY0" fmla="*/ 0 h 5143500"/>
              <a:gd name="connsiteX1" fmla="*/ 4580092 w 4580092"/>
              <a:gd name="connsiteY1" fmla="*/ 0 h 5143500"/>
              <a:gd name="connsiteX2" fmla="*/ 4580092 w 4580092"/>
              <a:gd name="connsiteY2" fmla="*/ 5143500 h 5143500"/>
              <a:gd name="connsiteX3" fmla="*/ 0 w 4580092"/>
              <a:gd name="connsiteY3" fmla="*/ 5143500 h 5143500"/>
              <a:gd name="connsiteX4" fmla="*/ 0 w 4580092"/>
              <a:gd name="connsiteY4" fmla="*/ 0 h 5143500"/>
              <a:gd name="connsiteX0" fmla="*/ 0 w 4580092"/>
              <a:gd name="connsiteY0" fmla="*/ 0 h 5143500"/>
              <a:gd name="connsiteX1" fmla="*/ 4580092 w 4580092"/>
              <a:gd name="connsiteY1" fmla="*/ 0 h 5143500"/>
              <a:gd name="connsiteX2" fmla="*/ 3200872 w 4580092"/>
              <a:gd name="connsiteY2" fmla="*/ 5143500 h 5143500"/>
              <a:gd name="connsiteX3" fmla="*/ 0 w 4580092"/>
              <a:gd name="connsiteY3" fmla="*/ 5143500 h 5143500"/>
              <a:gd name="connsiteX4" fmla="*/ 0 w 4580092"/>
              <a:gd name="connsiteY4" fmla="*/ 0 h 5143500"/>
              <a:gd name="connsiteX0" fmla="*/ 0 w 4785501"/>
              <a:gd name="connsiteY0" fmla="*/ 0 h 5143500"/>
              <a:gd name="connsiteX1" fmla="*/ 4785501 w 4785501"/>
              <a:gd name="connsiteY1" fmla="*/ 0 h 5143500"/>
              <a:gd name="connsiteX2" fmla="*/ 3406281 w 4785501"/>
              <a:gd name="connsiteY2" fmla="*/ 5143500 h 5143500"/>
              <a:gd name="connsiteX3" fmla="*/ 205409 w 4785501"/>
              <a:gd name="connsiteY3" fmla="*/ 5143500 h 5143500"/>
              <a:gd name="connsiteX4" fmla="*/ 0 w 4785501"/>
              <a:gd name="connsiteY4" fmla="*/ 0 h 5143500"/>
              <a:gd name="connsiteX0" fmla="*/ 6625 w 4792126"/>
              <a:gd name="connsiteY0" fmla="*/ 0 h 5143500"/>
              <a:gd name="connsiteX1" fmla="*/ 4792126 w 4792126"/>
              <a:gd name="connsiteY1" fmla="*/ 0 h 5143500"/>
              <a:gd name="connsiteX2" fmla="*/ 3412906 w 4792126"/>
              <a:gd name="connsiteY2" fmla="*/ 5143500 h 5143500"/>
              <a:gd name="connsiteX3" fmla="*/ 0 w 4792126"/>
              <a:gd name="connsiteY3" fmla="*/ 5136874 h 5143500"/>
              <a:gd name="connsiteX4" fmla="*/ 6625 w 4792126"/>
              <a:gd name="connsiteY4" fmla="*/ 0 h 5143500"/>
              <a:gd name="connsiteX0" fmla="*/ 6625 w 4792126"/>
              <a:gd name="connsiteY0" fmla="*/ 0 h 5143500"/>
              <a:gd name="connsiteX1" fmla="*/ 4792126 w 4792126"/>
              <a:gd name="connsiteY1" fmla="*/ 0 h 5143500"/>
              <a:gd name="connsiteX2" fmla="*/ 3412906 w 4792126"/>
              <a:gd name="connsiteY2" fmla="*/ 5143500 h 5143500"/>
              <a:gd name="connsiteX3" fmla="*/ 0 w 4792126"/>
              <a:gd name="connsiteY3" fmla="*/ 5141637 h 5143500"/>
              <a:gd name="connsiteX4" fmla="*/ 6625 w 4792126"/>
              <a:gd name="connsiteY4" fmla="*/ 0 h 5143500"/>
              <a:gd name="connsiteX0" fmla="*/ 83 w 4785584"/>
              <a:gd name="connsiteY0" fmla="*/ 0 h 5143500"/>
              <a:gd name="connsiteX1" fmla="*/ 4785584 w 4785584"/>
              <a:gd name="connsiteY1" fmla="*/ 0 h 5143500"/>
              <a:gd name="connsiteX2" fmla="*/ 3406364 w 4785584"/>
              <a:gd name="connsiteY2" fmla="*/ 5143500 h 5143500"/>
              <a:gd name="connsiteX3" fmla="*/ 38702 w 4785584"/>
              <a:gd name="connsiteY3" fmla="*/ 5108300 h 5143500"/>
              <a:gd name="connsiteX4" fmla="*/ 83 w 4785584"/>
              <a:gd name="connsiteY4" fmla="*/ 0 h 5143500"/>
              <a:gd name="connsiteX0" fmla="*/ 1863 w 4787364"/>
              <a:gd name="connsiteY0" fmla="*/ 0 h 5144019"/>
              <a:gd name="connsiteX1" fmla="*/ 4787364 w 4787364"/>
              <a:gd name="connsiteY1" fmla="*/ 0 h 5144019"/>
              <a:gd name="connsiteX2" fmla="*/ 3408144 w 4787364"/>
              <a:gd name="connsiteY2" fmla="*/ 5143500 h 5144019"/>
              <a:gd name="connsiteX3" fmla="*/ 0 w 4787364"/>
              <a:gd name="connsiteY3" fmla="*/ 5144019 h 5144019"/>
              <a:gd name="connsiteX4" fmla="*/ 1863 w 4787364"/>
              <a:gd name="connsiteY4" fmla="*/ 0 h 514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64" h="5144019">
                <a:moveTo>
                  <a:pt x="1863" y="0"/>
                </a:moveTo>
                <a:lnTo>
                  <a:pt x="4787364" y="0"/>
                </a:lnTo>
                <a:lnTo>
                  <a:pt x="3408144" y="5143500"/>
                </a:lnTo>
                <a:lnTo>
                  <a:pt x="0" y="5144019"/>
                </a:lnTo>
                <a:cubicBezTo>
                  <a:pt x="2208" y="3431728"/>
                  <a:pt x="-345" y="1712291"/>
                  <a:pt x="1863" y="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5052"/>
          <a:stretch/>
        </p:blipFill>
        <p:spPr>
          <a:xfrm>
            <a:off x="2352259" y="-2381"/>
            <a:ext cx="1270397" cy="5145881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260604" y="894136"/>
            <a:ext cx="3253931" cy="25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1200" dirty="0">
                <a:solidFill>
                  <a:schemeClr val="bg2"/>
                </a:solidFill>
                <a:ea typeface="ＭＳ Ｐゴシック" charset="0"/>
                <a:cs typeface="Tipo de letra del sistema Fina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3098" y="531813"/>
            <a:ext cx="2663428" cy="40592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171450" algn="l"/>
              </a:tabLst>
              <a:defRPr lang="en-US" sz="105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35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59556" lvl="1" indent="-128588" algn="l" defTabSz="51316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</a:pPr>
            <a:r>
              <a:rPr lang="en-US" dirty="0"/>
              <a:t>First level</a:t>
            </a:r>
          </a:p>
          <a:p>
            <a:pPr marL="342900" lvl="2" indent="-88106" algn="l" defTabSz="513160" rtl="0" eaLnBrk="1" fontAlgn="base" hangingPunct="1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0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10" y="786384"/>
            <a:ext cx="139304" cy="43571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51013" y="526250"/>
            <a:ext cx="2406988" cy="4617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00" y="93729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0" tIns="91440" rIns="91424" bIns="45712" numCol="1" anchor="ctr" anchorCtr="0" compatLnSpc="1">
            <a:prstTxWarp prst="textNoShape">
              <a:avLst/>
            </a:prstTxWarp>
          </a:bodyPr>
          <a:lstStyle>
            <a:lvl1pPr>
              <a:defRPr lang="en-GB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4335" y="991975"/>
            <a:ext cx="3623310" cy="65915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>
                <a:tab pos="171450" algn="l"/>
              </a:tabLs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90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bg2"/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/4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79" y="786384"/>
            <a:ext cx="139304" cy="43571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125383" y="526250"/>
            <a:ext cx="1732618" cy="4617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00" y="93729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0" tIns="91440" rIns="91424" bIns="45712" numCol="1" anchor="ctr" anchorCtr="0" compatLnSpc="1">
            <a:prstTxWarp prst="textNoShape">
              <a:avLst/>
            </a:prstTxWarp>
          </a:bodyPr>
          <a:lstStyle>
            <a:lvl1pPr>
              <a:defRPr lang="en-GB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4335" y="991975"/>
            <a:ext cx="3029903" cy="65915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>
                <a:tab pos="171450" algn="l"/>
              </a:tabLs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90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bg2"/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3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430" y="1044343"/>
            <a:ext cx="6075045" cy="15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sp>
        <p:nvSpPr>
          <p:cNvPr id="1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91440"/>
          <a:lstStyle>
            <a:lvl1pPr>
              <a:defRPr lang="en-GB" sz="1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defTabSz="51316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7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91440"/>
          <a:lstStyle>
            <a:lvl1pPr>
              <a:defRPr lang="en-GB" sz="1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defTabSz="51316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00050" y="1347788"/>
            <a:ext cx="6086475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2430" y="1044342"/>
            <a:ext cx="5385234" cy="15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05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chtungspfeil 38"/>
          <p:cNvSpPr/>
          <p:nvPr userDrawn="1"/>
        </p:nvSpPr>
        <p:spPr bwMode="auto">
          <a:xfrm>
            <a:off x="854865" y="647348"/>
            <a:ext cx="2569372" cy="629007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6202" rIns="0" bIns="0" anchor="t" anchorCtr="0"/>
          <a:lstStyle/>
          <a:p>
            <a:pPr algn="ctr">
              <a:spcAft>
                <a:spcPts val="338"/>
              </a:spcAft>
            </a:pPr>
            <a:endParaRPr lang="en-GB" sz="600" noProof="1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 rot="16200000" flipH="1">
            <a:off x="3153884" y="-1629303"/>
            <a:ext cx="751433" cy="592532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53968" y="1029383"/>
            <a:ext cx="4882896" cy="63093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127397" indent="-127397">
              <a:buNone/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latinLnBrk="0">
              <a:lnSpc>
                <a:spcPct val="8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353969" y="1833899"/>
            <a:ext cx="3243694" cy="1096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342900" rtl="0" fontAlgn="base">
              <a:spcBef>
                <a:spcPct val="0"/>
              </a:spcBef>
              <a:spcAft>
                <a:spcPct val="0"/>
              </a:spcAft>
              <a:buNone/>
              <a:defRPr lang="en-US" sz="750" i="1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107156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2pPr>
            <a:lvl3pPr marL="196453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3pPr>
            <a:lvl4pPr marL="250031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4pPr>
            <a:lvl5pPr marL="303609" indent="0">
              <a:buNone/>
              <a:defRPr lang="en-US" sz="105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Placeholder 5"/>
          <p:cNvSpPr>
            <a:spLocks noGrp="1"/>
          </p:cNvSpPr>
          <p:nvPr>
            <p:ph type="title"/>
          </p:nvPr>
        </p:nvSpPr>
        <p:spPr bwMode="auto">
          <a:xfrm>
            <a:off x="1353969" y="735703"/>
            <a:ext cx="2464304" cy="15350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n-GB" sz="1050" dirty="0"/>
            </a:lvl1pPr>
          </a:lstStyle>
          <a:p>
            <a:pPr marL="0" lvl="0" indent="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  <a:buFont typeface="Arial" charset="0"/>
              <a:buNone/>
            </a:pPr>
            <a:r>
              <a:rPr lang="en-GB" dirty="0"/>
              <a:t>Click to edit Master title style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F77922-8644-49D4-B3A6-C7FE73D21F83}"/>
              </a:ext>
            </a:extLst>
          </p:cNvPr>
          <p:cNvSpPr/>
          <p:nvPr userDrawn="1"/>
        </p:nvSpPr>
        <p:spPr>
          <a:xfrm>
            <a:off x="427296" y="563472"/>
            <a:ext cx="864394" cy="111385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635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55DC2-EB92-4E42-9C00-E4D70DD731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4362" y="717740"/>
            <a:ext cx="367430" cy="788630"/>
            <a:chOff x="8085527" y="2367556"/>
            <a:chExt cx="368989" cy="593982"/>
          </a:xfrm>
        </p:grpSpPr>
        <p:sp>
          <p:nvSpPr>
            <p:cNvPr id="39" name="Freeform 530">
              <a:extLst>
                <a:ext uri="{FF2B5EF4-FFF2-40B4-BE49-F238E27FC236}">
                  <a16:creationId xmlns:a16="http://schemas.microsoft.com/office/drawing/2014/main" id="{44640994-0513-4E12-8B9A-3C5B693B9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0" name="Oval 531">
              <a:extLst>
                <a:ext uri="{FF2B5EF4-FFF2-40B4-BE49-F238E27FC236}">
                  <a16:creationId xmlns:a16="http://schemas.microsoft.com/office/drawing/2014/main" id="{9BD96FF7-5C9F-426A-8E45-230F1E27E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1" name="Freeform 532">
              <a:extLst>
                <a:ext uri="{FF2B5EF4-FFF2-40B4-BE49-F238E27FC236}">
                  <a16:creationId xmlns:a16="http://schemas.microsoft.com/office/drawing/2014/main" id="{3335F072-0A07-4E97-AB21-59B6E0C159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2" name="Freeform 533">
              <a:extLst>
                <a:ext uri="{FF2B5EF4-FFF2-40B4-BE49-F238E27FC236}">
                  <a16:creationId xmlns:a16="http://schemas.microsoft.com/office/drawing/2014/main" id="{2D2289BD-795E-4BD0-808F-2E1C701092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</p:grpSp>
      <p:sp>
        <p:nvSpPr>
          <p:cNvPr id="43" name="Freeform 690">
            <a:extLst>
              <a:ext uri="{FF2B5EF4-FFF2-40B4-BE49-F238E27FC236}">
                <a16:creationId xmlns:a16="http://schemas.microsoft.com/office/drawing/2014/main" id="{A8EE92A3-16C1-4662-8177-01FC2B9EB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85945" y="3802273"/>
            <a:ext cx="706317" cy="897538"/>
          </a:xfrm>
          <a:custGeom>
            <a:avLst/>
            <a:gdLst>
              <a:gd name="T0" fmla="*/ 83 w 90"/>
              <a:gd name="T1" fmla="*/ 4 h 86"/>
              <a:gd name="T2" fmla="*/ 83 w 90"/>
              <a:gd name="T3" fmla="*/ 4 h 86"/>
              <a:gd name="T4" fmla="*/ 66 w 90"/>
              <a:gd name="T5" fmla="*/ 7 h 86"/>
              <a:gd name="T6" fmla="*/ 37 w 90"/>
              <a:gd name="T7" fmla="*/ 52 h 86"/>
              <a:gd name="T8" fmla="*/ 25 w 90"/>
              <a:gd name="T9" fmla="*/ 34 h 86"/>
              <a:gd name="T10" fmla="*/ 8 w 90"/>
              <a:gd name="T11" fmla="*/ 30 h 86"/>
              <a:gd name="T12" fmla="*/ 4 w 90"/>
              <a:gd name="T13" fmla="*/ 48 h 86"/>
              <a:gd name="T14" fmla="*/ 26 w 90"/>
              <a:gd name="T15" fmla="*/ 81 h 86"/>
              <a:gd name="T16" fmla="*/ 31 w 90"/>
              <a:gd name="T17" fmla="*/ 85 h 86"/>
              <a:gd name="T18" fmla="*/ 36 w 90"/>
              <a:gd name="T19" fmla="*/ 86 h 86"/>
              <a:gd name="T20" fmla="*/ 36 w 90"/>
              <a:gd name="T21" fmla="*/ 86 h 86"/>
              <a:gd name="T22" fmla="*/ 36 w 90"/>
              <a:gd name="T23" fmla="*/ 86 h 86"/>
              <a:gd name="T24" fmla="*/ 37 w 90"/>
              <a:gd name="T25" fmla="*/ 86 h 86"/>
              <a:gd name="T26" fmla="*/ 37 w 90"/>
              <a:gd name="T27" fmla="*/ 86 h 86"/>
              <a:gd name="T28" fmla="*/ 37 w 90"/>
              <a:gd name="T29" fmla="*/ 86 h 86"/>
              <a:gd name="T30" fmla="*/ 37 w 90"/>
              <a:gd name="T31" fmla="*/ 86 h 86"/>
              <a:gd name="T32" fmla="*/ 42 w 90"/>
              <a:gd name="T33" fmla="*/ 85 h 86"/>
              <a:gd name="T34" fmla="*/ 47 w 90"/>
              <a:gd name="T35" fmla="*/ 81 h 86"/>
              <a:gd name="T36" fmla="*/ 87 w 90"/>
              <a:gd name="T37" fmla="*/ 21 h 86"/>
              <a:gd name="T38" fmla="*/ 83 w 90"/>
              <a:gd name="T39" fmla="*/ 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86">
                <a:moveTo>
                  <a:pt x="83" y="4"/>
                </a:moveTo>
                <a:cubicBezTo>
                  <a:pt x="83" y="4"/>
                  <a:pt x="83" y="4"/>
                  <a:pt x="83" y="4"/>
                </a:cubicBezTo>
                <a:cubicBezTo>
                  <a:pt x="78" y="0"/>
                  <a:pt x="70" y="2"/>
                  <a:pt x="66" y="7"/>
                </a:cubicBezTo>
                <a:cubicBezTo>
                  <a:pt x="37" y="52"/>
                  <a:pt x="37" y="52"/>
                  <a:pt x="37" y="52"/>
                </a:cubicBezTo>
                <a:cubicBezTo>
                  <a:pt x="25" y="34"/>
                  <a:pt x="25" y="34"/>
                  <a:pt x="25" y="34"/>
                </a:cubicBezTo>
                <a:cubicBezTo>
                  <a:pt x="21" y="28"/>
                  <a:pt x="13" y="27"/>
                  <a:pt x="8" y="30"/>
                </a:cubicBezTo>
                <a:cubicBezTo>
                  <a:pt x="2" y="34"/>
                  <a:pt x="0" y="42"/>
                  <a:pt x="4" y="48"/>
                </a:cubicBezTo>
                <a:cubicBezTo>
                  <a:pt x="26" y="81"/>
                  <a:pt x="26" y="81"/>
                  <a:pt x="26" y="81"/>
                </a:cubicBezTo>
                <a:cubicBezTo>
                  <a:pt x="27" y="83"/>
                  <a:pt x="29" y="84"/>
                  <a:pt x="31" y="85"/>
                </a:cubicBezTo>
                <a:cubicBezTo>
                  <a:pt x="33" y="86"/>
                  <a:pt x="34" y="86"/>
                  <a:pt x="36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9" y="86"/>
                  <a:pt x="40" y="86"/>
                  <a:pt x="42" y="85"/>
                </a:cubicBezTo>
                <a:cubicBezTo>
                  <a:pt x="44" y="84"/>
                  <a:pt x="46" y="83"/>
                  <a:pt x="47" y="81"/>
                </a:cubicBezTo>
                <a:cubicBezTo>
                  <a:pt x="87" y="21"/>
                  <a:pt x="87" y="21"/>
                  <a:pt x="87" y="21"/>
                </a:cubicBezTo>
                <a:cubicBezTo>
                  <a:pt x="90" y="15"/>
                  <a:pt x="89" y="8"/>
                  <a:pt x="83" y="4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7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0" y="1714501"/>
            <a:ext cx="6858000" cy="190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-1400" y="0"/>
            <a:ext cx="6859401" cy="1714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4" y="341314"/>
            <a:ext cx="6259116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pic>
        <p:nvPicPr>
          <p:cNvPr id="4" name="Google Shape;202;p27">
            <a:extLst>
              <a:ext uri="{FF2B5EF4-FFF2-40B4-BE49-F238E27FC236}">
                <a16:creationId xmlns:a16="http://schemas.microsoft.com/office/drawing/2014/main" id="{2B9CCE10-BCA5-4978-BEB5-08AD01E944F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328324" y="4661533"/>
            <a:ext cx="614429" cy="28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01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6" r:id="rId7"/>
    <p:sldLayoutId id="2147484038" r:id="rId8"/>
    <p:sldLayoutId id="2147484039" r:id="rId9"/>
  </p:sldLayoutIdLst>
  <p:hf hdr="0" ftr="0" dt="0"/>
  <p:txStyles>
    <p:titleStyle>
      <a:lvl1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100" b="0" i="0" u="none" kern="1200" dirty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5pPr>
      <a:lvl6pPr marL="3429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6pPr>
      <a:lvl7pPr marL="6858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7pPr>
      <a:lvl8pPr marL="10287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8pPr>
      <a:lvl9pPr marL="13716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27397" indent="-127397" algn="l" defTabSz="513160" rtl="0" eaLnBrk="1" fontAlgn="base" hangingPunct="1">
        <a:lnSpc>
          <a:spcPct val="95000"/>
        </a:lnSpc>
        <a:spcBef>
          <a:spcPts val="806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1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269081" indent="-161925" algn="l" defTabSz="513160" rtl="0" eaLnBrk="1" fontAlgn="base" hangingPunct="1">
        <a:lnSpc>
          <a:spcPct val="95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05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323850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9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377429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8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431006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8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647892" indent="-128584" algn="l" defTabSz="514333" rtl="0" eaLnBrk="1" latinLnBrk="0" hangingPunct="1">
        <a:spcBef>
          <a:spcPts val="450"/>
        </a:spcBef>
        <a:buFont typeface="Arial" pitchFamily="34" charset="0"/>
        <a:buChar char="•"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01883" indent="-128567" algn="l" defTabSz="514333" rtl="0" eaLnBrk="1" latinLnBrk="0" hangingPunct="1">
        <a:spcBef>
          <a:spcPts val="450"/>
        </a:spcBef>
        <a:buFont typeface="Arial" pitchFamily="34" charset="0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165" indent="0" algn="l" defTabSz="514333" rtl="0" eaLnBrk="1" latinLnBrk="0" hangingPunct="1">
        <a:spcBef>
          <a:spcPct val="20000"/>
        </a:spcBef>
        <a:buFont typeface="Arial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4" algn="l" defTabSz="51433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499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1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5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3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252" userDrawn="1">
          <p15:clr>
            <a:srgbClr val="F26B43"/>
          </p15:clr>
        </p15:guide>
        <p15:guide id="3" pos="4086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157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32147"/>
            <a:ext cx="6858000" cy="260747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"/>
            <a:ext cx="594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5943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0"/>
            <a:ext cx="3829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14950" y="4427935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solidFill>
                  <a:srgbClr val="D9D9D9"/>
                </a:solidFill>
                <a:latin typeface="Arial" charset="0"/>
              </a:defRPr>
            </a:lvl1pPr>
          </a:lstStyle>
          <a:p>
            <a:pPr>
              <a:defRPr/>
            </a:pPr>
            <a:fld id="{A67C8105-A2AA-43E4-8BD2-055BBF2C4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72050" y="0"/>
            <a:ext cx="142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fld id="{15526D48-0059-41D8-B0B5-DCD5F2618225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14851"/>
            <a:ext cx="726281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sourcing/h2po/" TargetMode="External"/><Relationship Id="rId2" Type="http://schemas.openxmlformats.org/officeDocument/2006/relationships/hyperlink" Target="https://bu.service-now.com/fa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u.edu/ap/ariba-guided-buying/" TargetMode="External"/><Relationship Id="rId4" Type="http://schemas.openxmlformats.org/officeDocument/2006/relationships/hyperlink" Target="https://www.bu.edu/sourcing/faq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8548669-8950-4348-8817-65C86DD5ED76}"/>
              </a:ext>
            </a:extLst>
          </p:cNvPr>
          <p:cNvSpPr/>
          <p:nvPr/>
        </p:nvSpPr>
        <p:spPr>
          <a:xfrm>
            <a:off x="0" y="3118359"/>
            <a:ext cx="4057169" cy="670442"/>
          </a:xfrm>
          <a:prstGeom prst="homePlat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Add an Invoice Watcher or Approver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5014" y="1542480"/>
            <a:ext cx="3932156" cy="67044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ying QRG </a:t>
            </a: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/>
              <a:t>Quick Reference Guide </a:t>
            </a:r>
            <a:br>
              <a:rPr lang="en-US" b="1" dirty="0"/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47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" y="3824401"/>
            <a:ext cx="5698532" cy="383166"/>
          </a:xfrm>
        </p:spPr>
        <p:txBody>
          <a:bodyPr/>
          <a:lstStyle/>
          <a:p>
            <a:r>
              <a:rPr lang="en-US" dirty="0"/>
              <a:t>Add an Invoice Watcher or Approver</a:t>
            </a:r>
          </a:p>
        </p:txBody>
      </p:sp>
    </p:spTree>
    <p:extLst>
      <p:ext uri="{BB962C8B-B14F-4D97-AF65-F5344CB8AC3E}">
        <p14:creationId xmlns:p14="http://schemas.microsoft.com/office/powerpoint/2010/main" val="330610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D5C5AFB-FA27-4921-9E21-05BE52733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2" r="9848" b="14207"/>
          <a:stretch/>
        </p:blipFill>
        <p:spPr>
          <a:xfrm>
            <a:off x="1015450" y="3265479"/>
            <a:ext cx="4417160" cy="1783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F69A86-0DDE-4AAA-9866-DBD6AF9C8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52" r="1760" b="6799"/>
          <a:stretch/>
        </p:blipFill>
        <p:spPr>
          <a:xfrm>
            <a:off x="169952" y="1159768"/>
            <a:ext cx="4484942" cy="2009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 Page 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32701"/>
            <a:ext cx="2549217" cy="2034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 for the Invoice.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944279" y="1247218"/>
            <a:ext cx="765226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Your Approvals</a:t>
            </a: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0ED97E8E-D89F-40DC-8427-EC5F8B964790}"/>
              </a:ext>
            </a:extLst>
          </p:cNvPr>
          <p:cNvSpPr/>
          <p:nvPr/>
        </p:nvSpPr>
        <p:spPr>
          <a:xfrm>
            <a:off x="5948039" y="1712896"/>
            <a:ext cx="781081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Make sure that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To Approve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tab is highlighted.</a:t>
            </a:r>
          </a:p>
        </p:txBody>
      </p:sp>
      <p:sp>
        <p:nvSpPr>
          <p:cNvPr id="15" name="Rounded Rectangle 28">
            <a:extLst>
              <a:ext uri="{FF2B5EF4-FFF2-40B4-BE49-F238E27FC236}">
                <a16:creationId xmlns:a16="http://schemas.microsoft.com/office/drawing/2014/main" id="{C774990E-952C-4F9D-B65C-6D35C1772A76}"/>
              </a:ext>
            </a:extLst>
          </p:cNvPr>
          <p:cNvSpPr/>
          <p:nvPr/>
        </p:nvSpPr>
        <p:spPr>
          <a:xfrm>
            <a:off x="5955743" y="2433128"/>
            <a:ext cx="791202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From the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Filter by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drop down, 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Invoice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1217681" y="1945559"/>
            <a:ext cx="429584" cy="1159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1333558" y="3449051"/>
            <a:ext cx="519829" cy="1454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C5622E-9BBB-4F5A-B0B9-DC6C28F8AB2B}"/>
              </a:ext>
            </a:extLst>
          </p:cNvPr>
          <p:cNvSpPr/>
          <p:nvPr/>
        </p:nvSpPr>
        <p:spPr>
          <a:xfrm>
            <a:off x="1698382" y="3863405"/>
            <a:ext cx="519829" cy="1454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1099721" y="178088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0CE5E-2F5B-40DE-9F6F-EF9C64D31E25}"/>
              </a:ext>
            </a:extLst>
          </p:cNvPr>
          <p:cNvSpPr/>
          <p:nvPr/>
        </p:nvSpPr>
        <p:spPr>
          <a:xfrm>
            <a:off x="1203306" y="341017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A9F00-EFBC-414C-B984-A0F94B1F3DE0}"/>
              </a:ext>
            </a:extLst>
          </p:cNvPr>
          <p:cNvSpPr/>
          <p:nvPr/>
        </p:nvSpPr>
        <p:spPr>
          <a:xfrm>
            <a:off x="2111229" y="383324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88312" y="127070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758495-7C13-439A-9932-154A768DDF3D}"/>
              </a:ext>
            </a:extLst>
          </p:cNvPr>
          <p:cNvSpPr/>
          <p:nvPr/>
        </p:nvSpPr>
        <p:spPr>
          <a:xfrm>
            <a:off x="5696297" y="175174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05582E-FD06-44A8-A140-C4CD694B34C2}"/>
              </a:ext>
            </a:extLst>
          </p:cNvPr>
          <p:cNvSpPr/>
          <p:nvPr/>
        </p:nvSpPr>
        <p:spPr>
          <a:xfrm>
            <a:off x="5693641" y="246645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91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859D12B-C386-481D-AD92-03414A109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78" r="21847" b="7444"/>
          <a:stretch/>
        </p:blipFill>
        <p:spPr>
          <a:xfrm>
            <a:off x="1023505" y="2996822"/>
            <a:ext cx="3972073" cy="2072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E4DE7A-6E35-4A74-A5B4-FC48EF480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" t="21096" r="9844" b="26198"/>
          <a:stretch/>
        </p:blipFill>
        <p:spPr>
          <a:xfrm>
            <a:off x="129247" y="1172585"/>
            <a:ext cx="5291878" cy="1747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82202"/>
            <a:ext cx="6271552" cy="20574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Tab - The initial step of the approval process is to review the Summary of the Invoice.</a:t>
            </a:r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926281" y="1251031"/>
            <a:ext cx="765226" cy="4579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See details on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the Invoice that you want to approve. The invoice number is prefixed with INV and  located to the right of the details button. 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886733" y="3085266"/>
            <a:ext cx="871876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Summary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tab of the selected Invoice will display.</a:t>
            </a:r>
          </a:p>
          <a:p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Note: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All blue hyperlinks allow you to drill-down to additional information.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4793077" y="2239993"/>
            <a:ext cx="505957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4666504" y="216193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680993" y="127305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946670-164E-4BB2-A3CB-2C6374125B2A}"/>
              </a:ext>
            </a:extLst>
          </p:cNvPr>
          <p:cNvSpPr/>
          <p:nvPr/>
        </p:nvSpPr>
        <p:spPr>
          <a:xfrm>
            <a:off x="1101039" y="3621929"/>
            <a:ext cx="376563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DF605F0E-88D9-4EB9-9498-AB8B3BA26870}"/>
              </a:ext>
            </a:extLst>
          </p:cNvPr>
          <p:cNvCxnSpPr>
            <a:endCxn id="26" idx="3"/>
          </p:cNvCxnSpPr>
          <p:nvPr/>
        </p:nvCxnSpPr>
        <p:spPr>
          <a:xfrm rot="10800000" flipV="1">
            <a:off x="1477603" y="2445733"/>
            <a:ext cx="3568453" cy="1279066"/>
          </a:xfrm>
          <a:prstGeom prst="bentConnector3">
            <a:avLst>
              <a:gd name="adj1" fmla="val -11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103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369E56E-CB20-4F31-B39C-567BB63B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73" r="54093" b="37373"/>
          <a:stretch/>
        </p:blipFill>
        <p:spPr>
          <a:xfrm>
            <a:off x="59341" y="1118845"/>
            <a:ext cx="3844147" cy="1693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52035"/>
            <a:ext cx="5887346" cy="1841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Manually Adding Approvers or Watcher to an Invoice</a:t>
            </a:r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714366" y="926781"/>
            <a:ext cx="1062990" cy="74004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Approval Flow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to view approvers or to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Add Approvers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to the invoice.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900986" y="1873108"/>
            <a:ext cx="715542" cy="28653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767567" y="180442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508626" y="1069480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3A2F2369-E6FF-4996-BC77-40E6C8A5E768}"/>
              </a:ext>
            </a:extLst>
          </p:cNvPr>
          <p:cNvSpPr/>
          <p:nvPr/>
        </p:nvSpPr>
        <p:spPr>
          <a:xfrm>
            <a:off x="5821961" y="2628645"/>
            <a:ext cx="765226" cy="4579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Enter Approver Name and provide a reason to the approver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Select either Approver or Watcher.  Click on OK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Note: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down arrow and select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Search More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to find employee name.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40FE09-DCFE-4E48-8BE8-0CA66F23190B}"/>
              </a:ext>
            </a:extLst>
          </p:cNvPr>
          <p:cNvSpPr/>
          <p:nvPr/>
        </p:nvSpPr>
        <p:spPr>
          <a:xfrm>
            <a:off x="5508626" y="282166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E16706D3-9FC6-48E2-911A-C9B7F72A1B97}"/>
              </a:ext>
            </a:extLst>
          </p:cNvPr>
          <p:cNvSpPr/>
          <p:nvPr/>
        </p:nvSpPr>
        <p:spPr>
          <a:xfrm>
            <a:off x="5727981" y="1727879"/>
            <a:ext cx="937808" cy="60289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Add Approvers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by clicking on the triangle and select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Add Serial Approver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6A58D8-CC39-4D80-8DFE-C7B065838239}"/>
              </a:ext>
            </a:extLst>
          </p:cNvPr>
          <p:cNvSpPr/>
          <p:nvPr/>
        </p:nvSpPr>
        <p:spPr>
          <a:xfrm>
            <a:off x="5489879" y="1910357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AFD455-D56B-4672-A27C-A0A3069DC806}"/>
              </a:ext>
            </a:extLst>
          </p:cNvPr>
          <p:cNvSpPr/>
          <p:nvPr/>
        </p:nvSpPr>
        <p:spPr>
          <a:xfrm>
            <a:off x="1424342" y="2352045"/>
            <a:ext cx="226850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736DEA-C674-4939-BDBB-7BDCF70028F9}"/>
              </a:ext>
            </a:extLst>
          </p:cNvPr>
          <p:cNvSpPr/>
          <p:nvPr/>
        </p:nvSpPr>
        <p:spPr>
          <a:xfrm>
            <a:off x="1548322" y="218145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1E831-F18B-46DF-BA98-D93B4420F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322" y="2542511"/>
            <a:ext cx="1196227" cy="244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E14D8-E8AA-4BB2-90D2-C58840799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61" y="3222250"/>
            <a:ext cx="3305940" cy="1227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6C8B80-6107-4F00-A818-EF1FC205F949}"/>
              </a:ext>
            </a:extLst>
          </p:cNvPr>
          <p:cNvSpPr/>
          <p:nvPr/>
        </p:nvSpPr>
        <p:spPr>
          <a:xfrm>
            <a:off x="33830" y="3450036"/>
            <a:ext cx="1101767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C012C-262F-4854-B094-AA156F42E583}"/>
              </a:ext>
            </a:extLst>
          </p:cNvPr>
          <p:cNvSpPr/>
          <p:nvPr/>
        </p:nvSpPr>
        <p:spPr>
          <a:xfrm>
            <a:off x="1101040" y="335329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8F3FCE-05A9-4954-A800-014EAD5B1D92}"/>
              </a:ext>
            </a:extLst>
          </p:cNvPr>
          <p:cNvSpPr/>
          <p:nvPr/>
        </p:nvSpPr>
        <p:spPr>
          <a:xfrm>
            <a:off x="453340" y="3859968"/>
            <a:ext cx="614537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2A796B-5FA9-4A57-BF1B-5720F915355A}"/>
              </a:ext>
            </a:extLst>
          </p:cNvPr>
          <p:cNvSpPr/>
          <p:nvPr/>
        </p:nvSpPr>
        <p:spPr>
          <a:xfrm>
            <a:off x="2149025" y="4210183"/>
            <a:ext cx="384667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8ED76-FE95-43DE-94E3-DBB50DB39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478" y="4000163"/>
            <a:ext cx="2244751" cy="964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65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45B85-71E5-4577-A66F-D6DDE3A2C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87" y="2914583"/>
            <a:ext cx="4419983" cy="2066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9E56E-CB20-4F31-B39C-567BB63BF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73" r="54093" b="37373"/>
          <a:stretch/>
        </p:blipFill>
        <p:spPr>
          <a:xfrm>
            <a:off x="234935" y="1177831"/>
            <a:ext cx="3660191" cy="1612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902979"/>
            <a:ext cx="5964190" cy="13317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 step after complete review of the invoice is to approve or deny the Invoice.</a:t>
            </a:r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923496" y="1203056"/>
            <a:ext cx="934503" cy="127853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Invoice and click on 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Approve or Deny.</a:t>
            </a:r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Note: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Deny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if you want to reject the invoice.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938551" y="2731364"/>
            <a:ext cx="919448" cy="731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Enter comments in the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comments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box (Comments are optional).</a:t>
            </a: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0ED97E8E-D89F-40DC-8427-EC5F8B964790}"/>
              </a:ext>
            </a:extLst>
          </p:cNvPr>
          <p:cNvSpPr/>
          <p:nvPr/>
        </p:nvSpPr>
        <p:spPr>
          <a:xfrm>
            <a:off x="5996080" y="3889417"/>
            <a:ext cx="919447" cy="20574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OK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1061081" y="1465622"/>
            <a:ext cx="719416" cy="25100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2058306" y="3602465"/>
            <a:ext cx="1713594" cy="74765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C5622E-9BBB-4F5A-B0B9-DC6C28F8AB2B}"/>
              </a:ext>
            </a:extLst>
          </p:cNvPr>
          <p:cNvSpPr/>
          <p:nvPr/>
        </p:nvSpPr>
        <p:spPr>
          <a:xfrm>
            <a:off x="4228022" y="4698424"/>
            <a:ext cx="579301" cy="2366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899485" y="138656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0CE5E-2F5B-40DE-9F6F-EF9C64D31E25}"/>
              </a:ext>
            </a:extLst>
          </p:cNvPr>
          <p:cNvSpPr/>
          <p:nvPr/>
        </p:nvSpPr>
        <p:spPr>
          <a:xfrm>
            <a:off x="1909448" y="384793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A9F00-EFBC-414C-B984-A0F94B1F3DE0}"/>
              </a:ext>
            </a:extLst>
          </p:cNvPr>
          <p:cNvSpPr/>
          <p:nvPr/>
        </p:nvSpPr>
        <p:spPr>
          <a:xfrm>
            <a:off x="4152905" y="462158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673134" y="124954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77691" y="275357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758495-7C13-439A-9932-154A768DDF3D}"/>
              </a:ext>
            </a:extLst>
          </p:cNvPr>
          <p:cNvSpPr/>
          <p:nvPr/>
        </p:nvSpPr>
        <p:spPr>
          <a:xfrm>
            <a:off x="5678881" y="3901369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19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89BF10-1A20-4775-8F18-2142C7A5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9" y="1254936"/>
            <a:ext cx="5364945" cy="1359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EA5F2B-4F80-4765-950B-1A82F082E0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32" r="61106" b="38429"/>
          <a:stretch/>
        </p:blipFill>
        <p:spPr>
          <a:xfrm>
            <a:off x="1333558" y="2925164"/>
            <a:ext cx="3837519" cy="188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915521"/>
            <a:ext cx="5994925" cy="2190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Reviewing  Approvers or Approval Status  - You can review the approvers on an invoice and the invoice approval status.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912301" y="1261622"/>
            <a:ext cx="765226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Once you are redirected to Your Approvals screen, click on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Recent Approvals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0ED97E8E-D89F-40DC-8427-EC5F8B964790}"/>
              </a:ext>
            </a:extLst>
          </p:cNvPr>
          <p:cNvSpPr/>
          <p:nvPr/>
        </p:nvSpPr>
        <p:spPr>
          <a:xfrm>
            <a:off x="5912301" y="2386220"/>
            <a:ext cx="851230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See Details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5" name="Rounded Rectangle 28">
            <a:extLst>
              <a:ext uri="{FF2B5EF4-FFF2-40B4-BE49-F238E27FC236}">
                <a16:creationId xmlns:a16="http://schemas.microsoft.com/office/drawing/2014/main" id="{C774990E-952C-4F9D-B65C-6D35C1772A76}"/>
              </a:ext>
            </a:extLst>
          </p:cNvPr>
          <p:cNvSpPr/>
          <p:nvPr/>
        </p:nvSpPr>
        <p:spPr>
          <a:xfrm>
            <a:off x="5912301" y="2873628"/>
            <a:ext cx="843527" cy="92259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Approval flow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tab. The status has been updated to approved.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1507240" y="1493449"/>
            <a:ext cx="687319" cy="1159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4854335" y="2349077"/>
            <a:ext cx="519829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C5622E-9BBB-4F5A-B0B9-DC6C28F8AB2B}"/>
              </a:ext>
            </a:extLst>
          </p:cNvPr>
          <p:cNvSpPr/>
          <p:nvPr/>
        </p:nvSpPr>
        <p:spPr>
          <a:xfrm>
            <a:off x="2326640" y="3803081"/>
            <a:ext cx="802640" cy="28123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1379121" y="133385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0CE5E-2F5B-40DE-9F6F-EF9C64D31E25}"/>
              </a:ext>
            </a:extLst>
          </p:cNvPr>
          <p:cNvSpPr/>
          <p:nvPr/>
        </p:nvSpPr>
        <p:spPr>
          <a:xfrm>
            <a:off x="4741305" y="227413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A9F00-EFBC-414C-B984-A0F94B1F3DE0}"/>
              </a:ext>
            </a:extLst>
          </p:cNvPr>
          <p:cNvSpPr/>
          <p:nvPr/>
        </p:nvSpPr>
        <p:spPr>
          <a:xfrm>
            <a:off x="2223770" y="3697000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74189" y="127838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758495-7C13-439A-9932-154A768DDF3D}"/>
              </a:ext>
            </a:extLst>
          </p:cNvPr>
          <p:cNvSpPr/>
          <p:nvPr/>
        </p:nvSpPr>
        <p:spPr>
          <a:xfrm>
            <a:off x="5670486" y="242506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05582E-FD06-44A8-A140-C4CD694B34C2}"/>
              </a:ext>
            </a:extLst>
          </p:cNvPr>
          <p:cNvSpPr/>
          <p:nvPr/>
        </p:nvSpPr>
        <p:spPr>
          <a:xfrm>
            <a:off x="5667830" y="292461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58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8981" y="285750"/>
            <a:ext cx="5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</a:rPr>
              <a:t>Additional Resources: Guides, FAQ, and Assistance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pitchFamily="-64" charset="-128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1143000" y="2502084"/>
            <a:ext cx="4800600" cy="1881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Contact Us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Ordering Information: Submit a ticket to Sourcing &amp; Procurement via the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2"/>
              </a:rPr>
              <a:t>Financial Affairs Customer Service Portal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.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Invoice &amp; Payment Information: Submit a ticket to Accounts Payable via the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2"/>
              </a:rPr>
              <a:t>Financial Affairs Customer Service Portal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.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1143001" y="868296"/>
            <a:ext cx="4800600" cy="1589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Guides &amp; FAQs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3"/>
              </a:rPr>
              <a:t>How to Place Orders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4"/>
              </a:rPr>
              <a:t>FAQs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5"/>
              </a:rPr>
              <a:t>Invoice Guides and FAQ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</p:txBody>
      </p:sp>
      <p:grpSp>
        <p:nvGrpSpPr>
          <p:cNvPr id="18" name="Google Shape;6486;p62"/>
          <p:cNvGrpSpPr/>
          <p:nvPr/>
        </p:nvGrpSpPr>
        <p:grpSpPr>
          <a:xfrm>
            <a:off x="6358184" y="327919"/>
            <a:ext cx="357468" cy="352675"/>
            <a:chOff x="-33645475" y="3228075"/>
            <a:chExt cx="294600" cy="290650"/>
          </a:xfrm>
          <a:solidFill>
            <a:schemeClr val="tx1"/>
          </a:solidFill>
        </p:grpSpPr>
        <p:sp>
          <p:nvSpPr>
            <p:cNvPr id="19" name="Google Shape;6487;p6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0" name="Google Shape;6488;p6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1" name="Google Shape;6489;p6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2" name="Google Shape;6490;p6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3" name="Google Shape;6491;p6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4" name="Google Shape;6492;p6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5" name="Google Shape;6493;p6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AF7DAF-61EC-4979-BDA6-D34148154047}"/>
              </a:ext>
            </a:extLst>
          </p:cNvPr>
          <p:cNvSpPr txBox="1">
            <a:spLocks/>
          </p:cNvSpPr>
          <p:nvPr/>
        </p:nvSpPr>
        <p:spPr bwMode="auto">
          <a:xfrm>
            <a:off x="5695619" y="4964372"/>
            <a:ext cx="1062990" cy="10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0808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513160" rtl="0" eaLnBrk="1" fontAlgn="base" latinLnBrk="0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fld id="{9A3BDB57-A3B2-4CBD-A5AE-076F05FE350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13160" rtl="0" eaLnBrk="1" fontAlgn="base" latinLnBrk="0" hangingPunct="1">
                <a:lnSpc>
                  <a:spcPct val="95000"/>
                </a:lnSpc>
                <a:spcBef>
                  <a:spcPts val="806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97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DESIGN_ID_OLD_ TO BE DELETED" val="xp8qRPSy"/>
  <p:tag name="ARTICULATE_DESIGN_ID_2_BLUE THEME 2015 16X9" val="VrZXwfwF"/>
  <p:tag name="ARTICULATE_SLIDE_COUNT" val="162"/>
  <p:tag name="ARTICULATE_PROJECT_OPEN" val="0"/>
  <p:tag name="MMPROD_UIDATA" val="&lt;database version=&quot;11.0&quot;&gt;&lt;object type=&quot;1&quot; unique_id=&quot;10001&quot;&gt;&lt;object type=&quot;2&quot; unique_id=&quot;22404&quot;&gt;&lt;object type=&quot;3&quot; unique_id=&quot;1838115&quot;&gt;&lt;property id=&quot;20148&quot; value=&quot;5&quot;/&gt;&lt;property id=&quot;20300&quot; value=&quot;Slide 59 - &amp;quot;Walkthrough: Invite a Supplier for Qualification &amp;quot;&quot;/&gt;&lt;property id=&quot;20307&quot; value=&quot;499&quot;/&gt;&lt;/object&gt;&lt;object type=&quot;3&quot; unique_id=&quot;1838128&quot;&gt;&lt;property id=&quot;20148&quot; value=&quot;5&quot;/&gt;&lt;property id=&quot;20300&quot; value=&quot;Slide 1 - &amp;quot;Ariba Supplier Lifecycle &amp;amp; Performance Management&amp;quot;&quot;/&gt;&lt;property id=&quot;20307&quot; value=&quot;535&quot;/&gt;&lt;/object&gt;&lt;object type=&quot;3&quot; unique_id=&quot;1838132&quot;&gt;&lt;property id=&quot;20148&quot; value=&quot;5&quot;/&gt;&lt;property id=&quot;20300&quot; value=&quot;Slide 4 - &amp;quot;Ground Rules&amp;quot;&quot;/&gt;&lt;property id=&quot;20307&quot; value=&quot;536&quot;/&gt;&lt;/object&gt;&lt;object type=&quot;3&quot; unique_id=&quot;1838133&quot;&gt;&lt;property id=&quot;20148&quot; value=&quot;5&quot;/&gt;&lt;property id=&quot;20300&quot; value=&quot;Slide 29 - &amp;quot;Create a Supplier Request (1 of 4)&amp;quot;&quot;/&gt;&lt;property id=&quot;20307&quot; value=&quot;537&quot;/&gt;&lt;/object&gt;&lt;object type=&quot;3&quot; unique_id=&quot;1838134&quot;&gt;&lt;property id=&quot;20148&quot; value=&quot;5&quot;/&gt;&lt;property id=&quot;20300&quot; value=&quot;Slide 30 - &amp;quot;Create a Supplier Request (2 of 4)&amp;quot;&quot;/&gt;&lt;property id=&quot;20307&quot; value=&quot;538&quot;/&gt;&lt;/object&gt;&lt;object type=&quot;3&quot; unique_id=&quot;1838136&quot;&gt;&lt;property id=&quot;20148&quot; value=&quot;5&quot;/&gt;&lt;property id=&quot;20300&quot; value=&quot;Slide 33 - &amp;quot;Approve a Supplier Request (1 of 2)&amp;quot;&quot;/&gt;&lt;property id=&quot;20307&quot; value=&quot;540&quot;/&gt;&lt;/object&gt;&lt;object type=&quot;3&quot; unique_id=&quot;1838137&quot;&gt;&lt;property id=&quot;20148&quot; value=&quot;5&quot;/&gt;&lt;property id=&quot;20300&quot; value=&quot;Slide 131 - &amp;quot;Knowledge Check 5&amp;quot;&quot;/&gt;&lt;property id=&quot;20307&quot; value=&quot;551&quot;/&gt;&lt;/object&gt;&lt;object type=&quot;3&quot; unique_id=&quot;1838195&quot;&gt;&lt;property id=&quot;20148&quot; value=&quot;5&quot;/&gt;&lt;property id=&quot;20300&quot; value=&quot;Slide 167 - &amp;quot;Running Prepackaged Supplier Reports (2 of 4)&amp;quot;&quot;/&gt;&lt;property id=&quot;20307&quot; value=&quot;639&quot;/&gt;&lt;/object&gt;&lt;object type=&quot;3&quot; unique_id=&quot;1838196&quot;&gt;&lt;property id=&quot;20148&quot; value=&quot;5&quot;/&gt;&lt;property id=&quot;20300&quot; value=&quot;Slide 168 - &amp;quot;Running Prepackaged Supplier Reports (3 of 4)&amp;quot;&quot;/&gt;&lt;property id=&quot;20307&quot; value=&quot;640&quot;/&gt;&lt;/object&gt;&lt;object type=&quot;3&quot; unique_id=&quot;1838197&quot;&gt;&lt;property id=&quot;20148&quot; value=&quot;5&quot;/&gt;&lt;property id=&quot;20300&quot; value=&quot;Slide 169 - &amp;quot;Running Prepackaged Supplier Reports (4 of 4)&amp;quot;&quot;/&gt;&lt;property id=&quot;20307&quot; value=&quot;641&quot;/&gt;&lt;/object&gt;&lt;object type=&quot;3&quot; unique_id=&quot;1838199&quot;&gt;&lt;property id=&quot;20148&quot; value=&quot;5&quot;/&gt;&lt;property id=&quot;20300&quot; value=&quot;Slide 153 - &amp;quot;Walkthrough: Closing a Supplier Relationship&amp;quot;&quot;/&gt;&lt;property id=&quot;20307&quot; value=&quot;643&quot;/&gt;&lt;/object&gt;&lt;object type=&quot;3&quot; unique_id=&quot;1838200&quot;&gt;&lt;property id=&quot;20148&quot; value=&quot;5&quot;/&gt;&lt;property id=&quot;20300&quot; value=&quot;Slide 154 - &amp;quot;Closing a Supplier Relationship (1 of 8)&amp;quot;&quot;/&gt;&lt;property id=&quot;20307&quot; value=&quot;644&quot;/&gt;&lt;/object&gt;&lt;object type=&quot;3&quot; unique_id=&quot;1838201&quot;&gt;&lt;property id=&quot;20148&quot; value=&quot;5&quot;/&gt;&lt;property id=&quot;20300&quot; value=&quot;Slide 155 - &amp;quot;Closing a Supplier Relationship (2 of 8)&amp;quot;&quot;/&gt;&lt;property id=&quot;20307&quot; value=&quot;645&quot;/&gt;&lt;/object&gt;&lt;object type=&quot;3&quot; unique_id=&quot;1838202&quot;&gt;&lt;property id=&quot;20148&quot; value=&quot;5&quot;/&gt;&lt;property id=&quot;20300&quot; value=&quot;Slide 156 - &amp;quot;Closing a Supplier Relationship (3 of 8)&amp;quot;&quot;/&gt;&lt;property id=&quot;20307&quot; value=&quot;646&quot;/&gt;&lt;/object&gt;&lt;object type=&quot;3&quot; unique_id=&quot;1838203&quot;&gt;&lt;property id=&quot;20148&quot; value=&quot;5&quot;/&gt;&lt;property id=&quot;20300&quot; value=&quot;Slide 157 - &amp;quot;Closing a Supplier Relationship (4 of 8)&amp;quot;&quot;/&gt;&lt;property id=&quot;20307&quot; value=&quot;647&quot;/&gt;&lt;/object&gt;&lt;object type=&quot;3&quot; unique_id=&quot;1838204&quot;&gt;&lt;property id=&quot;20148&quot; value=&quot;5&quot;/&gt;&lt;property id=&quot;20300&quot; value=&quot;Slide 170 - &amp;quot;Lesson Summary&amp;quot;&quot;/&gt;&lt;property id=&quot;20307&quot; value=&quot;648&quot;/&gt;&lt;/object&gt;&lt;object type=&quot;3&quot; unique_id=&quot;1838207&quot;&gt;&lt;property id=&quot;20148&quot; value=&quot;5&quot;/&gt;&lt;property id=&quot;20300&quot; value=&quot;Slide 3 - &amp;quot;Introduction&amp;quot;&quot;/&gt;&lt;property id=&quot;20307&quot; value=&quot;650&quot;/&gt;&lt;/object&gt;&lt;object type=&quot;3&quot; unique_id=&quot;1838209&quot;&gt;&lt;property id=&quot;20148&quot; value=&quot;5&quot;/&gt;&lt;property id=&quot;20300&quot; value=&quot;Slide 75 - &amp;quot;Disqualify a Supplier (2 of 2)&amp;quot;&quot;/&gt;&lt;property id=&quot;20307&quot; value=&quot;652&quot;/&gt;&lt;/object&gt;&lt;object type=&quot;3&quot; unique_id=&quot;1838211&quot;&gt;&lt;property id=&quot;20148&quot; value=&quot;5&quot;/&gt;&lt;property id=&quot;20300&quot; value=&quot;Slide 87 - &amp;quot;Create a Project (4 of 5)&amp;quot;&quot;/&gt;&lt;property id=&quot;20307&quot; value=&quot;656&quot;/&gt;&lt;/object&gt;&lt;object type=&quot;3&quot; unique_id=&quot;1838212&quot;&gt;&lt;property id=&quot;20148&quot; value=&quot;5&quot;/&gt;&lt;property id=&quot;20300&quot; value=&quot;Slide 88 - &amp;quot;Create a Project (5 of 5)&amp;quot;&quot;/&gt;&lt;property id=&quot;20307&quot; value=&quot;657&quot;/&gt;&lt;/object&gt;&lt;object type=&quot;3&quot; unique_id=&quot;1838213&quot;&gt;&lt;property id=&quot;20148&quot; value=&quot;5&quot;/&gt;&lt;property id=&quot;20300&quot; value=&quot;Slide 89 - &amp;quot;Tasks Tab – Establish Supplier Goals&amp;quot;&quot;/&gt;&lt;property id=&quot;20307&quot; value=&quot;658&quot;/&gt;&lt;/object&gt;&lt;object type=&quot;3&quot; unique_id=&quot;1838214&quot;&gt;&lt;property id=&quot;20148&quot; value=&quot;5&quot;/&gt;&lt;property id=&quot;20300&quot; value=&quot;Slide 107 - &amp;quot;Tasks Tab – Manage Supplier Performance &amp;quot;&quot;/&gt;&lt;property id=&quot;20307&quot; value=&quot;660&quot;/&gt;&lt;/object&gt;&lt;object type=&quot;3&quot; unique_id=&quot;1838215&quot;&gt;&lt;property id=&quot;20148&quot; value=&quot;5&quot;/&gt;&lt;property id=&quot;20300&quot; value=&quot;Slide 116 - &amp;quot;Running the Supplier Survey (3 of 5)&amp;quot;&quot;/&gt;&lt;property id=&quot;20307&quot; value=&quot;661&quot;/&gt;&lt;/object&gt;&lt;object type=&quot;3&quot; unique_id=&quot;1838216&quot;&gt;&lt;property id=&quot;20148&quot; value=&quot;5&quot;/&gt;&lt;property id=&quot;20300&quot; value=&quot;Slide 145 - &amp;quot;Developing Supplier Action Plan (2 of 3)&amp;quot;&quot;/&gt;&lt;property id=&quot;20307&quot; value=&quot;662&quot;/&gt;&lt;/object&gt;&lt;object type=&quot;3&quot; unique_id=&quot;1838217&quot;&gt;&lt;property id=&quot;20148&quot; value=&quot;5&quot;/&gt;&lt;property id=&quot;20300&quot; value=&quot;Slide 152 - &amp;quot;Tasks Tab – End Supplier Relationship&amp;quot;&quot;/&gt;&lt;property id=&quot;20307&quot; value=&quot;663&quot;/&gt;&lt;/object&gt;&lt;object type=&quot;3&quot; unique_id=&quot;1838218&quot;&gt;&lt;property id=&quot;20148&quot; value=&quot;5&quot;/&gt;&lt;property id=&quot;20300&quot; value=&quot;Slide 165 - &amp;quot;Walkthrough: Running Prepackaged Supplier Reports&amp;quot;&quot;/&gt;&lt;property id=&quot;20307&quot; value=&quot;664&quot;/&gt;&lt;/object&gt;&lt;object type=&quot;3&quot; unique_id=&quot;1838220&quot;&gt;&lt;property id=&quot;20148&quot; value=&quot;5&quot;/&gt;&lt;property id=&quot;20300&quot; value=&quot;Slide 158 - &amp;quot;Closing a Supplier Relationship (5 of 8)&amp;quot;&quot;/&gt;&lt;property id=&quot;20307&quot; value=&quot;665&quot;/&gt;&lt;/object&gt;&lt;object type=&quot;3&quot; unique_id=&quot;1838222&quot;&gt;&lt;property id=&quot;20148&quot; value=&quot;5&quot;/&gt;&lt;property id=&quot;20300&quot; value=&quot;Slide 159 - &amp;quot;Closing a Supplier Relationship (6 of 8)&amp;quot;&quot;/&gt;&lt;property id=&quot;20307&quot; value=&quot;666&quot;/&gt;&lt;/object&gt;&lt;object type=&quot;3&quot; unique_id=&quot;1838223&quot;&gt;&lt;property id=&quot;20148&quot; value=&quot;5&quot;/&gt;&lt;property id=&quot;20300&quot; value=&quot;Slide 160 - &amp;quot;Closing a Supplier Relationship (7 of 8)&amp;quot;&quot;/&gt;&lt;property id=&quot;20307&quot; value=&quot;667&quot;/&gt;&lt;/object&gt;&lt;object type=&quot;3&quot; unique_id=&quot;1838224&quot;&gt;&lt;property id=&quot;20148&quot; value=&quot;5&quot;/&gt;&lt;property id=&quot;20300&quot; value=&quot;Slide 161 - &amp;quot;Closing a Supplier Relationship (8 of 8)&amp;quot;&quot;/&gt;&lt;property id=&quot;20307&quot; value=&quot;668&quot;/&gt;&lt;/object&gt;&lt;object type=&quot;3&quot; unique_id=&quot;1838225&quot;&gt;&lt;property id=&quot;20148&quot; value=&quot;5&quot;/&gt;&lt;property id=&quot;20300&quot; value=&quot;Slide 139 - &amp;quot;Conducting Supplier Business Review (2 of 5)&amp;quot;&quot;/&gt;&lt;property id=&quot;20307&quot; value=&quot;669&quot;/&gt;&lt;/object&gt;&lt;object type=&quot;3&quot; unique_id=&quot;1838226&quot;&gt;&lt;property id=&quot;20148&quot; value=&quot;5&quot;/&gt;&lt;property id=&quot;20300&quot; value=&quot;Slide 27 - &amp;quot;Supplier Request Overview&amp;quot;&quot;/&gt;&lt;property id=&quot;20307&quot; value=&quot;670&quot;/&gt;&lt;/object&gt;&lt;object type=&quot;3&quot; unique_id=&quot;1840563&quot;&gt;&lt;property id=&quot;20148&quot; value=&quot;5&quot;/&gt;&lt;property id=&quot;20300&quot; value=&quot;Slide 2 - &amp;quot;Course Agenda&amp;quot;&quot;/&gt;&lt;property id=&quot;20307&quot; value=&quot;674&quot;/&gt;&lt;/object&gt;&lt;object type=&quot;3&quot; unique_id=&quot;1840564&quot;&gt;&lt;property id=&quot;20148&quot; value=&quot;5&quot;/&gt;&lt;property id=&quot;20300&quot; value=&quot;Slide 5 - &amp;quot;Course Objectives&amp;quot;&quot;/&gt;&lt;property id=&quot;20307&quot; value=&quot;304&quot;/&gt;&lt;/object&gt;&lt;object type=&quot;3&quot; unique_id=&quot;1840565&quot;&gt;&lt;property id=&quot;20148&quot; value=&quot;5&quot;/&gt;&lt;property id=&quot;20300&quot; value=&quot;Slide 6 - &amp;quot;Introduction to Ariba Supplier Lifecycle &amp;amp; Performance &amp;quot;&quot;/&gt;&lt;property id=&quot;20307&quot; value=&quot;257&quot;/&gt;&lt;/object&gt;&lt;object type=&quot;3&quot; unique_id=&quot;1840566&quot;&gt;&lt;property id=&quot;20148&quot; value=&quot;5&quot;/&gt;&lt;property id=&quot;20300&quot; value=&quot;Slide 7 - &amp;quot;Lesson Objectives&amp;quot;&quot;/&gt;&lt;property id=&quot;20307&quot; value=&quot;351&quot;/&gt;&lt;/object&gt;&lt;object type=&quot;3&quot; unique_id=&quot;1840567&quot;&gt;&lt;property id=&quot;20148&quot; value=&quot;5&quot;/&gt;&lt;property id=&quot;20300&quot; value=&quot;Slide 8 - &amp;quot;Key Terms and Concepts&amp;quot;&quot;/&gt;&lt;property id=&quot;20307&quot; value=&quot;313&quot;/&gt;&lt;/object&gt;&lt;object type=&quot;3&quot; unique_id=&quot;1840568&quot;&gt;&lt;property id=&quot;20148&quot; value=&quot;5&quot;/&gt;&lt;property id=&quot;20300&quot; value=&quot;Slide 9 - &amp;quot;Supplier Lifecycle in Ariba&amp;quot;&quot;/&gt;&lt;property id=&quot;20307&quot; value=&quot;345&quot;/&gt;&lt;/object&gt;&lt;object type=&quot;3&quot; unique_id=&quot;1840569&quot;&gt;&lt;property id=&quot;20148&quot; value=&quot;5&quot;/&gt;&lt;property id=&quot;20300&quot; value=&quot;Slide 10 - &amp;quot;Lesson Summary&amp;quot;&quot;/&gt;&lt;property id=&quot;20307&quot; value=&quot;357&quot;/&gt;&lt;/object&gt;&lt;object type=&quot;3&quot; unique_id=&quot;1840570&quot;&gt;&lt;property id=&quot;20148&quot; value=&quot;5&quot;/&gt;&lt;property id=&quot;20300&quot; value=&quot;Slide 11 - &amp;quot;Ariba Supplier Lifecycle &amp;amp; Performance Navigation&amp;quot;&quot;/&gt;&lt;property id=&quot;20307&quot; value=&quot;316&quot;/&gt;&lt;/object&gt;&lt;object type=&quot;3&quot; unique_id=&quot;1840571&quot;&gt;&lt;property id=&quot;20148&quot; value=&quot;5&quot;/&gt;&lt;property id=&quot;20300&quot; value=&quot;Slide 12 - &amp;quot;Lesson Objectives&amp;quot;&quot;/&gt;&lt;property id=&quot;20307&quot; value=&quot;356&quot;/&gt;&lt;/object&gt;&lt;object type=&quot;3&quot; unique_id=&quot;1840572&quot;&gt;&lt;property id=&quot;20148&quot; value=&quot;5&quot;/&gt;&lt;property id=&quot;20300&quot; value=&quot;Slide 13 - &amp;quot;Homepage Functionality (1 of 3)&amp;quot;&quot;/&gt;&lt;property id=&quot;20307&quot; value=&quot;350&quot;/&gt;&lt;/object&gt;&lt;object type=&quot;3&quot; unique_id=&quot;1840573&quot;&gt;&lt;property id=&quot;20148&quot; value=&quot;5&quot;/&gt;&lt;property id=&quot;20300&quot; value=&quot;Slide 14 - &amp;quot;Homepage Functionality (2 of 3)&amp;quot;&quot;/&gt;&lt;property id=&quot;20307&quot; value=&quot;673&quot;/&gt;&lt;/object&gt;&lt;object type=&quot;3&quot; unique_id=&quot;1840574&quot;&gt;&lt;property id=&quot;20148&quot; value=&quot;5&quot;/&gt;&lt;property id=&quot;20300&quot; value=&quot;Slide 15 - &amp;quot;Homepage Functionality (3 of 3)&amp;quot;&quot;/&gt;&lt;property id=&quot;20307&quot; value=&quot;349&quot;/&gt;&lt;/object&gt;&lt;object type=&quot;3&quot; unique_id=&quot;1840575&quot;&gt;&lt;property id=&quot;20148&quot; value=&quot;5&quot;/&gt;&lt;property id=&quot;20300&quot; value=&quot;Slide 16 - &amp;quot;View Supplier Details (1 of 2)&amp;quot;&quot;/&gt;&lt;property id=&quot;20307&quot; value=&quot;328&quot;/&gt;&lt;/object&gt;&lt;object type=&quot;3&quot; unique_id=&quot;1840576&quot;&gt;&lt;property id=&quot;20148&quot; value=&quot;5&quot;/&gt;&lt;property id=&quot;20300&quot; value=&quot;Slide 17 - &amp;quot;View Supplier Details (2 of 2)&amp;quot;&quot;/&gt;&lt;property id=&quot;20307&quot; value=&quot;358&quot;/&gt;&lt;/object&gt;&lt;object type=&quot;3&quot; unique_id=&quot;1840579&quot;&gt;&lt;property id=&quot;20148&quot; value=&quot;5&quot;/&gt;&lt;property id=&quot;20300&quot; value=&quot;Slide 18 - &amp;quot;Exercise: Viewing a Supplier&amp;quot;&quot;/&gt;&lt;property id=&quot;20307&quot; value=&quot;352&quot;/&gt;&lt;/object&gt;&lt;object type=&quot;3&quot; unique_id=&quot;1840580&quot;&gt;&lt;property id=&quot;20148&quot; value=&quot;5&quot;/&gt;&lt;property id=&quot;20300&quot; value=&quot;Slide 19 - &amp;quot;Knowledge Check 1&amp;quot;&quot;/&gt;&lt;property id=&quot;20307&quot; value=&quot;353&quot;/&gt;&lt;/object&gt;&lt;object type=&quot;3&quot; unique_id=&quot;1840581&quot;&gt;&lt;property id=&quot;20148&quot; value=&quot;5&quot;/&gt;&lt;property id=&quot;20300&quot; value=&quot;Slide 20 - &amp;quot;Knowledge Check 1 - Answer&amp;quot;&quot;/&gt;&lt;property id=&quot;20307&quot; value=&quot;354&quot;/&gt;&lt;/object&gt;&lt;object type=&quot;3&quot; unique_id=&quot;1840582&quot;&gt;&lt;property id=&quot;20148&quot; value=&quot;5&quot;/&gt;&lt;property id=&quot;20300&quot; value=&quot;Slide 21 - &amp;quot;Lesson Summary&amp;quot;&quot;/&gt;&lt;property id=&quot;20307&quot; value=&quot;355&quot;/&gt;&lt;/object&gt;&lt;object type=&quot;3&quot; unique_id=&quot;1840583&quot;&gt;&lt;property id=&quot;20148&quot; value=&quot;5&quot;/&gt;&lt;property id=&quot;20300&quot; value=&quot;Slide 22 - &amp;quot;Supplier Request&amp;quot;&quot;/&gt;&lt;property id=&quot;20307&quot; value=&quot;332&quot;/&gt;&lt;/object&gt;&lt;object type=&quot;3&quot; unique_id=&quot;1840584&quot;&gt;&lt;property id=&quot;20148&quot; value=&quot;5&quot;/&gt;&lt;property id=&quot;20300&quot; value=&quot;Slide 23 - &amp;quot;Lesson Objectives&amp;quot;&quot;/&gt;&lt;property id=&quot;20307&quot; value=&quot;359&quot;/&gt;&lt;/object&gt;&lt;object type=&quot;3&quot; unique_id=&quot;1840585&quot;&gt;&lt;property id=&quot;20148&quot; value=&quot;5&quot;/&gt;&lt;property id=&quot;20300&quot; value=&quot;Slide 24 - &amp;quot;Supplier Onboarding Process*&amp;quot;&quot;/&gt;&lt;property id=&quot;20307&quot; value=&quot;360&quot;/&gt;&lt;/object&gt;&lt;object type=&quot;3&quot; unique_id=&quot;1840586&quot;&gt;&lt;property id=&quot;20148&quot; value=&quot;5&quot;/&gt;&lt;property id=&quot;20300&quot; value=&quot;Slide 26 - &amp;quot;Supplier Request Overview&amp;quot;&quot;/&gt;&lt;property id=&quot;20307&quot; value=&quot;418&quot;/&gt;&lt;/object&gt;&lt;object type=&quot;3&quot; unique_id=&quot;1840587&quot;&gt;&lt;property id=&quot;20148&quot; value=&quot;5&quot;/&gt;&lt;property id=&quot;20300&quot; value=&quot;Slide 28 - &amp;quot;Walkthrough: Create a Supplier Request&amp;quot;&quot;/&gt;&lt;property id=&quot;20307&quot; value=&quot;419&quot;/&gt;&lt;/object&gt;&lt;object type=&quot;3&quot; unique_id=&quot;1840588&quot;&gt;&lt;property id=&quot;20148&quot; value=&quot;5&quot;/&gt;&lt;property id=&quot;20300&quot; value=&quot;Slide 32 - &amp;quot;Create a Supplier Request (4 of 4)&amp;quot;&quot;/&gt;&lt;property id=&quot;20307&quot; value=&quot;539&quot;/&gt;&lt;/object&gt;&lt;object type=&quot;3&quot; unique_id=&quot;1840589&quot;&gt;&lt;property id=&quot;20148&quot; value=&quot;5&quot;/&gt;&lt;property id=&quot;20300&quot; value=&quot;Slide 34 - &amp;quot;Approve a Supplier Request (2 of 2)&amp;quot;&quot;/&gt;&lt;property id=&quot;20307&quot; value=&quot;541&quot;/&gt;&lt;/object&gt;&lt;object type=&quot;3&quot; unique_id=&quot;1840590&quot;&gt;&lt;property id=&quot;20148&quot; value=&quot;5&quot;/&gt;&lt;property id=&quot;20300&quot; value=&quot;Slide 35 - &amp;quot;Supplier Creation&amp;quot;&quot;/&gt;&lt;property id=&quot;20307&quot; value=&quot;542&quot;/&gt;&lt;/object&gt;&lt;object type=&quot;3&quot; unique_id=&quot;1840591&quot;&gt;&lt;property id=&quot;20148&quot; value=&quot;5&quot;/&gt;&lt;property id=&quot;20300&quot; value=&quot;Slide 36 - &amp;quot;Exercise: Requesting a Supplier&amp;quot;&quot;/&gt;&lt;property id=&quot;20307&quot; value=&quot;420&quot;/&gt;&lt;/object&gt;&lt;object type=&quot;3&quot; unique_id=&quot;1840592&quot;&gt;&lt;property id=&quot;20148&quot; value=&quot;5&quot;/&gt;&lt;property id=&quot;20300&quot; value=&quot;Slide 37 - &amp;quot;Knowledge Check 2&amp;quot;&quot;/&gt;&lt;property id=&quot;20307&quot; value=&quot;543&quot;/&gt;&lt;/object&gt;&lt;object type=&quot;3&quot; unique_id=&quot;1840593&quot;&gt;&lt;property id=&quot;20148&quot; value=&quot;5&quot;/&gt;&lt;property id=&quot;20300&quot; value=&quot;Slide 38 - &amp;quot;Knowledge Check 2 - Answer&amp;quot;&quot;/&gt;&lt;property id=&quot;20307&quot; value=&quot;544&quot;/&gt;&lt;/object&gt;&lt;object type=&quot;3&quot; unique_id=&quot;1840594&quot;&gt;&lt;property id=&quot;20148&quot; value=&quot;5&quot;/&gt;&lt;property id=&quot;20300&quot; value=&quot;Slide 39 - &amp;quot;Lesson Summary&amp;quot;&quot;/&gt;&lt;property id=&quot;20307&quot; value=&quot;370&quot;/&gt;&lt;/object&gt;&lt;object type=&quot;3&quot; unique_id=&quot;1840595&quot;&gt;&lt;property id=&quot;20148&quot; value=&quot;5&quot;/&gt;&lt;property id=&quot;20300&quot; value=&quot;Slide 40 - &amp;quot;Supplier Registration&amp;quot;&quot;/&gt;&lt;property id=&quot;20307&quot; value=&quot;340&quot;/&gt;&lt;/object&gt;&lt;object type=&quot;3&quot; unique_id=&quot;1840596&quot;&gt;&lt;property id=&quot;20148&quot; value=&quot;5&quot;/&gt;&lt;property id=&quot;20300&quot; value=&quot;Slide 41 - &amp;quot;Lesson Objectives&amp;quot;&quot;/&gt;&lt;property id=&quot;20307&quot; value=&quot;371&quot;/&gt;&lt;/object&gt;&lt;object type=&quot;3&quot; unique_id=&quot;1840597&quot;&gt;&lt;property id=&quot;20148&quot; value=&quot;5&quot;/&gt;&lt;property id=&quot;20300&quot; value=&quot;Slide 42 - &amp;quot;Supplier Registration Overview&amp;quot;&quot;/&gt;&lt;property id=&quot;20307&quot; value=&quot;584&quot;/&gt;&lt;/object&gt;&lt;object type=&quot;3&quot; unique_id=&quot;1840598&quot;&gt;&lt;property id=&quot;20148&quot; value=&quot;5&quot;/&gt;&lt;property id=&quot;20300&quot; value=&quot;Slide 43 - &amp;quot;Walkthrough: Invite a Supplier to Register &amp;quot;&quot;/&gt;&lt;property id=&quot;20307&quot; value=&quot;498&quot;/&gt;&lt;/object&gt;&lt;object type=&quot;3&quot; unique_id=&quot;1840599&quot;&gt;&lt;property id=&quot;20148&quot; value=&quot;5&quot;/&gt;&lt;property id=&quot;20300&quot; value=&quot;Slide 44 - &amp;quot;Invite a Supplier to Register (1 of 5)&amp;quot;&quot;/&gt;&lt;property id=&quot;20307&quot; value=&quot;545&quot;/&gt;&lt;/object&gt;&lt;object type=&quot;3&quot; unique_id=&quot;1840600&quot;&gt;&lt;property id=&quot;20148&quot; value=&quot;5&quot;/&gt;&lt;property id=&quot;20300&quot; value=&quot;Slide 45 - &amp;quot;Invite a Supplier to Register (2 of 5)&amp;quot;&quot;/&gt;&lt;property id=&quot;20307&quot; value=&quot;546&quot;/&gt;&lt;/object&gt;&lt;object type=&quot;3&quot; unique_id=&quot;1840601&quot;&gt;&lt;property id=&quot;20148&quot; value=&quot;5&quot;/&gt;&lt;property id=&quot;20300&quot; value=&quot;Slide 48 - &amp;quot;Invite a Supplier to Register (5 of 5)&amp;quot;&quot;/&gt;&lt;property id=&quot;20307&quot; value=&quot;547&quot;/&gt;&lt;/object&gt;&lt;object type=&quot;3&quot; unique_id=&quot;1840602&quot;&gt;&lt;property id=&quot;20148&quot; value=&quot;5&quot;/&gt;&lt;property id=&quot;20300&quot; value=&quot;Slide 49 - &amp;quot;Supplier’s Response to Registration&amp;quot;&quot;/&gt;&lt;property id=&quot;20307&quot; value=&quot;548&quot;/&gt;&lt;/object&gt;&lt;object type=&quot;3&quot; unique_id=&quot;1840603&quot;&gt;&lt;property id=&quot;20148&quot; value=&quot;5&quot;/&gt;&lt;property id=&quot;20300&quot; value=&quot;Slide 50 - &amp;quot;Approve Supplier Registration (1 of 2)&amp;quot;&quot;/&gt;&lt;property id=&quot;20307&quot; value=&quot;549&quot;/&gt;&lt;/object&gt;&lt;object type=&quot;3&quot; unique_id=&quot;1840604&quot;&gt;&lt;property id=&quot;20148&quot; value=&quot;5&quot;/&gt;&lt;property id=&quot;20300&quot; value=&quot;Slide 51 - &amp;quot;Approve Supplier Registration (2 of 2)&amp;quot;&quot;/&gt;&lt;property id=&quot;20307&quot; value=&quot;550&quot;/&gt;&lt;/object&gt;&lt;object type=&quot;3&quot; unique_id=&quot;1840605&quot;&gt;&lt;property id=&quot;20148&quot; value=&quot;5&quot;/&gt;&lt;property id=&quot;20300&quot; value=&quot;Slide 52 - &amp;quot;Exercise: Supplier Registration Process&amp;quot;&quot;/&gt;&lt;property id=&quot;20307&quot; value=&quot;382&quot;/&gt;&lt;/object&gt;&lt;object type=&quot;3&quot; unique_id=&quot;1840606&quot;&gt;&lt;property id=&quot;20148&quot; value=&quot;5&quot;/&gt;&lt;property id=&quot;20300&quot; value=&quot;Slide 53 - &amp;quot;Knowledge Check 3&amp;quot;&quot;/&gt;&lt;property id=&quot;20307&quot; value=&quot;383&quot;/&gt;&lt;/object&gt;&lt;object type=&quot;3&quot; unique_id=&quot;1840607&quot;&gt;&lt;property id=&quot;20148&quot; value=&quot;5&quot;/&gt;&lt;property id=&quot;20300&quot; value=&quot;Slide 54 - &amp;quot;Knowledge Check 3 - Answer&amp;quot;&quot;/&gt;&lt;property id=&quot;20307&quot; value=&quot;384&quot;/&gt;&lt;/object&gt;&lt;object type=&quot;3&quot; unique_id=&quot;1840608&quot;&gt;&lt;property id=&quot;20148&quot; value=&quot;5&quot;/&gt;&lt;property id=&quot;20300&quot; value=&quot;Slide 55 - &amp;quot;Lesson Summary&amp;quot;&quot;/&gt;&lt;property id=&quot;20307&quot; value=&quot;385&quot;/&gt;&lt;/object&gt;&lt;object type=&quot;3&quot; unique_id=&quot;1840609&quot;&gt;&lt;property id=&quot;20148&quot; value=&quot;5&quot;/&gt;&lt;property id=&quot;20300&quot; value=&quot;Slide 56 - &amp;quot;Supplier Qualification&amp;quot;&quot;/&gt;&lt;property id=&quot;20307&quot; value=&quot;386&quot;/&gt;&lt;/object&gt;&lt;object type=&quot;3&quot; unique_id=&quot;1840610&quot;&gt;&lt;property id=&quot;20148&quot; value=&quot;5&quot;/&gt;&lt;property id=&quot;20300&quot; value=&quot;Slide 57 - &amp;quot;Lesson Objectives&amp;quot;&quot;/&gt;&lt;property id=&quot;20307&quot; value=&quot;387&quot;/&gt;&lt;/object&gt;&lt;object type=&quot;3&quot; unique_id=&quot;1840611&quot;&gt;&lt;property id=&quot;20148&quot; value=&quot;5&quot;/&gt;&lt;property id=&quot;20300&quot; value=&quot;Slide 58 - &amp;quot;Supplier Qualification Overview&amp;quot;&quot;/&gt;&lt;property id=&quot;20307&quot; value=&quot;388&quot;/&gt;&lt;/object&gt;&lt;object type=&quot;3&quot; unique_id=&quot;1840612&quot;&gt;&lt;property id=&quot;20148&quot; value=&quot;5&quot;/&gt;&lt;property id=&quot;20300&quot; value=&quot;Slide 60 - &amp;quot;Invite a Supplier for Qualification (1 of 6)&amp;quot;&quot;/&gt;&lt;property id=&quot;20307&quot; value=&quot;389&quot;/&gt;&lt;/object&gt;&lt;object type=&quot;3&quot; unique_id=&quot;1840613&quot;&gt;&lt;property id=&quot;20148&quot; value=&quot;5&quot;/&gt;&lt;property id=&quot;20300&quot; value=&quot;Slide 61 - &amp;quot;Invite a Supplier for Qualification (2 of 6)&amp;quot;&quot;/&gt;&lt;property id=&quot;20307&quot; value=&quot;390&quot;/&gt;&lt;/object&gt;&lt;object type=&quot;3&quot; unique_id=&quot;1840614&quot;&gt;&lt;property id=&quot;20148&quot; value=&quot;5&quot;/&gt;&lt;property id=&quot;20300&quot; value=&quot;Slide 62 - &amp;quot;Invite a Supplier for Qualification (3 of 6)&amp;quot;&quot;/&gt;&lt;property id=&quot;20307&quot; value=&quot;585&quot;/&gt;&lt;/object&gt;&lt;object type=&quot;3&quot; unique_id=&quot;1840615&quot;&gt;&lt;property id=&quot;20148&quot; value=&quot;5&quot;/&gt;&lt;property id=&quot;20300&quot; value=&quot;Slide 63 - &amp;quot;Invite a Supplier for Qualification (4 of 6)&amp;quot;&quot;/&gt;&lt;property id=&quot;20307&quot; value=&quot;655&quot;/&gt;&lt;/object&gt;&lt;object type=&quot;3&quot; unique_id=&quot;1840616&quot;&gt;&lt;property id=&quot;20148&quot; value=&quot;5&quot;/&gt;&lt;property id=&quot;20300&quot; value=&quot;Slide 65 - &amp;quot;Invite a Supplier for Qualification (6 of 6)&amp;quot;&quot;/&gt;&lt;property id=&quot;20307&quot; value=&quot;586&quot;/&gt;&lt;/object&gt;&lt;object type=&quot;3&quot; unique_id=&quot;1840617&quot;&gt;&lt;property id=&quot;20148&quot; value=&quot;5&quot;/&gt;&lt;property id=&quot;20300&quot; value=&quot;Slide 66 - &amp;quot;Supplier’s Response to Qualification &amp;quot;&quot;/&gt;&lt;property id=&quot;20307&quot; value=&quot;587&quot;/&gt;&lt;/object&gt;&lt;object type=&quot;3&quot; unique_id=&quot;1840618&quot;&gt;&lt;property id=&quot;20148&quot; value=&quot;5&quot;/&gt;&lt;property id=&quot;20300&quot; value=&quot;Slide 67 - &amp;quot;Approve Supplier Qualification (1 of 3)&amp;quot;&quot;/&gt;&lt;property id=&quot;20307&quot; value=&quot;588&quot;/&gt;&lt;/object&gt;&lt;object type=&quot;3&quot; unique_id=&quot;1840619&quot;&gt;&lt;property id=&quot;20148&quot; value=&quot;5&quot;/&gt;&lt;property id=&quot;20300&quot; value=&quot;Slide 68 - &amp;quot;Approve Supplier Qualification (2 of 3) &amp;quot;&quot;/&gt;&lt;property id=&quot;20307&quot; value=&quot;589&quot;/&gt;&lt;/object&gt;&lt;object type=&quot;3&quot; unique_id=&quot;1840620&quot;&gt;&lt;property id=&quot;20148&quot; value=&quot;5&quot;/&gt;&lt;property id=&quot;20300&quot; value=&quot;Slide 69 - &amp;quot;Approve Supplier Qualification (3 of 3) &amp;quot;&quot;/&gt;&lt;property id=&quot;20307&quot; value=&quot;590&quot;/&gt;&lt;/object&gt;&lt;object type=&quot;3&quot; unique_id=&quot;1840621&quot;&gt;&lt;property id=&quot;20148&quot; value=&quot;5&quot;/&gt;&lt;property id=&quot;20300&quot; value=&quot;Slide 70 - &amp;quot;Exercise: Supplier Qualification Process&amp;quot;&quot;/&gt;&lt;property id=&quot;20307&quot; value=&quot;398&quot;/&gt;&lt;/object&gt;&lt;object type=&quot;3&quot; unique_id=&quot;1840622&quot;&gt;&lt;property id=&quot;20148&quot; value=&quot;5&quot;/&gt;&lt;property id=&quot;20300&quot; value=&quot;Slide 71 - &amp;quot;Preferred Suppliers&amp;quot;&quot;/&gt;&lt;property id=&quot;20307&quot; value=&quot;399&quot;/&gt;&lt;/object&gt;&lt;object type=&quot;3&quot; unique_id=&quot;1840632&quot;&gt;&lt;property id=&quot;20148&quot; value=&quot;5&quot;/&gt;&lt;property id=&quot;20300&quot; value=&quot;Slide 72 - &amp;quot;Supplier Disqualification&amp;quot;&quot;/&gt;&lt;property id=&quot;20307&quot; value=&quot;407&quot;/&gt;&lt;/object&gt;&lt;object type=&quot;3&quot; unique_id=&quot;1840633&quot;&gt;&lt;property id=&quot;20148&quot; value=&quot;5&quot;/&gt;&lt;property id=&quot;20300&quot; value=&quot;Slide 73 - &amp;quot;Walkthrough: Disqualify a Supplier &amp;quot;&quot;/&gt;&lt;property id=&quot;20307&quot; value=&quot;501&quot;/&gt;&lt;/object&gt;&lt;object type=&quot;3&quot; unique_id=&quot;1840634&quot;&gt;&lt;property id=&quot;20148&quot; value=&quot;5&quot;/&gt;&lt;property id=&quot;20300&quot; value=&quot;Slide 74 - &amp;quot;Disqualify a Supplier (1 of 2)&amp;quot;&quot;/&gt;&lt;property id=&quot;20307&quot; value=&quot;591&quot;/&gt;&lt;/object&gt;&lt;object type=&quot;3&quot; unique_id=&quot;1840635&quot;&gt;&lt;property id=&quot;20148&quot; value=&quot;5&quot;/&gt;&lt;property id=&quot;20300&quot; value=&quot;Slide 76 - &amp;quot;Knowledge Check 4&amp;quot;&quot;/&gt;&lt;property id=&quot;20307&quot; value=&quot;593&quot;/&gt;&lt;/object&gt;&lt;object type=&quot;3&quot; unique_id=&quot;1840636&quot;&gt;&lt;property id=&quot;20148&quot; value=&quot;5&quot;/&gt;&lt;property id=&quot;20300&quot; value=&quot;Slide 77 - &amp;quot;Knowledge Check 4 - Answer&amp;quot;&quot;/&gt;&lt;property id=&quot;20307&quot; value=&quot;594&quot;/&gt;&lt;/object&gt;&lt;object type=&quot;3&quot; unique_id=&quot;1840637&quot;&gt;&lt;property id=&quot;20148&quot; value=&quot;5&quot;/&gt;&lt;property id=&quot;20300&quot; value=&quot;Slide 78 - &amp;quot;Lesson Summary&amp;quot;&quot;/&gt;&lt;property id=&quot;20307&quot; value=&quot;413&quot;/&gt;&lt;/object&gt;&lt;object type=&quot;3&quot; unique_id=&quot;1840638&quot;&gt;&lt;property id=&quot;20148&quot; value=&quot;5&quot;/&gt;&lt;property id=&quot;20300&quot; value=&quot;Slide 79 - &amp;quot;Break&amp;quot;&quot;/&gt;&lt;property id=&quot;20307&quot; value=&quot;654&quot;/&gt;&lt;/object&gt;&lt;object type=&quot;3&quot; unique_id=&quot;1840639&quot;&gt;&lt;property id=&quot;20148&quot; value=&quot;5&quot;/&gt;&lt;property id=&quot;20300&quot; value=&quot;Slide 80 - &amp;quot;Supplier Performance Management: Surveys and Scorecards&amp;quot;&quot;/&gt;&lt;property id=&quot;20307&quot; value=&quot;416&quot;/&gt;&lt;/object&gt;&lt;object type=&quot;3&quot; unique_id=&quot;1840640&quot;&gt;&lt;property id=&quot;20148&quot; value=&quot;5&quot;/&gt;&lt;property id=&quot;20300&quot; value=&quot;Slide 81 - &amp;quot;Lesson Objectives&amp;quot;&quot;/&gt;&lt;property id=&quot;20307&quot; value=&quot;417&quot;/&gt;&lt;/object&gt;&lt;object type=&quot;3&quot; unique_id=&quot;1840641&quot;&gt;&lt;property id=&quot;20148&quot; value=&quot;5&quot;/&gt;&lt;property id=&quot;20300&quot; value=&quot;Slide 82 - &amp;quot;Supplier Performance Management Process&amp;quot;&quot;/&gt;&lt;property id=&quot;20307&quot; value=&quot;421&quot;/&gt;&lt;/object&gt;&lt;object type=&quot;3&quot; unique_id=&quot;1840642&quot;&gt;&lt;property id=&quot;20148&quot; value=&quot;5&quot;/&gt;&lt;property id=&quot;20300&quot; value=&quot;Slide 83 - &amp;quot;Walkthrough: Create a Project&amp;quot;&quot;/&gt;&lt;property id=&quot;20307&quot; value=&quot;558&quot;/&gt;&lt;/object&gt;&lt;object type=&quot;3&quot; unique_id=&quot;1840643&quot;&gt;&lt;property id=&quot;20148&quot; value=&quot;5&quot;/&gt;&lt;property id=&quot;20300&quot; value=&quot;Slide 84 - &amp;quot;Create a Project (1 of 5)&amp;quot;&quot;/&gt;&lt;property id=&quot;20307&quot; value=&quot;595&quot;/&gt;&lt;/object&gt;&lt;object type=&quot;3&quot; unique_id=&quot;1840644&quot;&gt;&lt;property id=&quot;20148&quot; value=&quot;5&quot;/&gt;&lt;property id=&quot;20300&quot; value=&quot;Slide 85 - &amp;quot;Create a Project (2 of 5)&amp;quot;&quot;/&gt;&lt;property id=&quot;20307&quot; value=&quot;596&quot;/&gt;&lt;/object&gt;&lt;object type=&quot;3&quot; unique_id=&quot;1840645&quot;&gt;&lt;property id=&quot;20148&quot; value=&quot;5&quot;/&gt;&lt;property id=&quot;20300&quot; value=&quot;Slide 86 - &amp;quot;Create a Project (3 of 5)&amp;quot;&quot;/&gt;&lt;property id=&quot;20307&quot; value=&quot;597&quot;/&gt;&lt;/object&gt;&lt;object type=&quot;3&quot; unique_id=&quot;1840646&quot;&gt;&lt;property id=&quot;20148&quot; value=&quot;5&quot;/&gt;&lt;property id=&quot;20300&quot; value=&quot;Slide 90 - &amp;quot;Begin Project Set Up (1 of 2)&amp;quot;&quot;/&gt;&lt;property id=&quot;20307&quot; value=&quot;599&quot;/&gt;&lt;/object&gt;&lt;object type=&quot;3&quot; unique_id=&quot;1840647&quot;&gt;&lt;property id=&quot;20148&quot; value=&quot;5&quot;/&gt;&lt;property id=&quot;20300&quot; value=&quot;Slide 91 - &amp;quot;Begin Project Set Up (2 of 2)&amp;quot;&quot;/&gt;&lt;property id=&quot;20307&quot; value=&quot;600&quot;/&gt;&lt;/object&gt;&lt;object type=&quot;3&quot; unique_id=&quot;1840648&quot;&gt;&lt;property id=&quot;20148&quot; value=&quot;5&quot;/&gt;&lt;property id=&quot;20300&quot; value=&quot;Slide 92 - &amp;quot;Walkthrough: Setting up the Master Scorecard&amp;quot;&quot;/&gt;&lt;property id=&quot;20307&quot; value=&quot;601&quot;/&gt;&lt;/object&gt;&lt;object type=&quot;3&quot; unique_id=&quot;1840649&quot;&gt;&lt;property id=&quot;20148&quot; value=&quot;5&quot;/&gt;&lt;property id=&quot;20300&quot; value=&quot;Slide 93 - &amp;quot;Setting up the Master Scorecard (1 of 3)&amp;quot;&quot;/&gt;&lt;property id=&quot;20307&quot; value=&quot;602&quot;/&gt;&lt;/object&gt;&lt;object type=&quot;3&quot; unique_id=&quot;1840650&quot;&gt;&lt;property id=&quot;20148&quot; value=&quot;5&quot;/&gt;&lt;property id=&quot;20300&quot; value=&quot;Slide 94 - &amp;quot;Setting up the Master Scorecard (2 of 3)&amp;quot;&quot;/&gt;&lt;property id=&quot;20307&quot; value=&quot;603&quot;/&gt;&lt;/object&gt;&lt;object type=&quot;3&quot; unique_id=&quot;1840651&quot;&gt;&lt;property id=&quot;20148&quot; value=&quot;5&quot;/&gt;&lt;property id=&quot;20300&quot; value=&quot;Slide 95 - &amp;quot;Setting up the Master Scorecard (3 of 3)&amp;quot;&quot;/&gt;&lt;property id=&quot;20307&quot; value=&quot;604&quot;/&gt;&lt;/object&gt;&lt;object type=&quot;3&quot; unique_id=&quot;1840652&quot;&gt;&lt;property id=&quot;20148&quot; value=&quot;5&quot;/&gt;&lt;property id=&quot;20300&quot; value=&quot;Slide 96 - &amp;quot;Walkthrough: Setting up the Master Survey&amp;quot;&quot;/&gt;&lt;property id=&quot;20307&quot; value=&quot;605&quot;/&gt;&lt;/object&gt;&lt;object type=&quot;3&quot; unique_id=&quot;1840653&quot;&gt;&lt;property id=&quot;20148&quot; value=&quot;5&quot;/&gt;&lt;property id=&quot;20300&quot; value=&quot;Slide 97 - &amp;quot;Setting up the Master Survey (1 of 9)&amp;quot;&quot;/&gt;&lt;property id=&quot;20307&quot; value=&quot;606&quot;/&gt;&lt;/object&gt;&lt;object type=&quot;3&quot; unique_id=&quot;1840654&quot;&gt;&lt;property id=&quot;20148&quot; value=&quot;5&quot;/&gt;&lt;property id=&quot;20300&quot; value=&quot;Slide 98 - &amp;quot;Setting up the Master Survey (2 of 9)&amp;quot;&quot;/&gt;&lt;property id=&quot;20307&quot; value=&quot;607&quot;/&gt;&lt;/object&gt;&lt;object type=&quot;3&quot; unique_id=&quot;1840655&quot;&gt;&lt;property id=&quot;20148&quot; value=&quot;5&quot;/&gt;&lt;property id=&quot;20300&quot; value=&quot;Slide 99 - &amp;quot;Setting up the Master Survey (3 of 9)&amp;quot;&quot;/&gt;&lt;property id=&quot;20307&quot; value=&quot;608&quot;/&gt;&lt;/object&gt;&lt;object type=&quot;3&quot; unique_id=&quot;1840657&quot;&gt;&lt;property id=&quot;20148&quot; value=&quot;5&quot;/&gt;&lt;property id=&quot;20300&quot; value=&quot;Slide 100 - &amp;quot;Setting up the Master Survey (4 of 9)&amp;quot;&quot;/&gt;&lt;property id=&quot;20307&quot; value=&quot;609&quot;/&gt;&lt;/object&gt;&lt;object type=&quot;3&quot; unique_id=&quot;1840658&quot;&gt;&lt;property id=&quot;20148&quot; value=&quot;5&quot;/&gt;&lt;property id=&quot;20300&quot; value=&quot;Slide 101 - &amp;quot;Setting up the Master Survey (5 of 9)&amp;quot;&quot;/&gt;&lt;property id=&quot;20307&quot; value=&quot;610&quot;/&gt;&lt;/object&gt;&lt;object type=&quot;3&quot; unique_id=&quot;1840659&quot;&gt;&lt;property id=&quot;20148&quot; value=&quot;5&quot;/&gt;&lt;property id=&quot;20300&quot; value=&quot;Slide 102 - &amp;quot;Setting up the Master Survey (6 of 9)&amp;quot;&quot;/&gt;&lt;property id=&quot;20307&quot; value=&quot;611&quot;/&gt;&lt;/object&gt;&lt;object type=&quot;3&quot; unique_id=&quot;1840660&quot;&gt;&lt;property id=&quot;20148&quot; value=&quot;5&quot;/&gt;&lt;property id=&quot;20300&quot; value=&quot;Slide 103 - &amp;quot;Setting up the Master Survey (7 of 9)&amp;quot;&quot;/&gt;&lt;property id=&quot;20307&quot; value=&quot;612&quot;/&gt;&lt;/object&gt;&lt;object type=&quot;3&quot; unique_id=&quot;1840661&quot;&gt;&lt;property id=&quot;20148&quot; value=&quot;5&quot;/&gt;&lt;property id=&quot;20300&quot; value=&quot;Slide 104 - &amp;quot;Setting up the Master Survey (8 of 9)&amp;quot;&quot;/&gt;&lt;property id=&quot;20307&quot; value=&quot;613&quot;/&gt;&lt;/object&gt;&lt;object type=&quot;3&quot; unique_id=&quot;1840662&quot;&gt;&lt;property id=&quot;20148&quot; value=&quot;5&quot;/&gt;&lt;property id=&quot;20300&quot; value=&quot;Slide 105 - &amp;quot;Setting up the Master Survey (9 of 9)&amp;quot;&quot;/&gt;&lt;property id=&quot;20307&quot; value=&quot;614&quot;/&gt;&lt;/object&gt;&lt;object type=&quot;3&quot; unique_id=&quot;1840663&quot;&gt;&lt;property id=&quot;20148&quot; value=&quot;5&quot;/&gt;&lt;property id=&quot;20300&quot; value=&quot;Slide 106 - &amp;quot;Exercise: Setting up a Master Survey and Scorecard&amp;quot;&quot;/&gt;&lt;property id=&quot;20307&quot; value=&quot;532&quot;/&gt;&lt;/object&gt;&lt;object type=&quot;3&quot; unique_id=&quot;1840664&quot;&gt;&lt;property id=&quot;20148&quot; value=&quot;5&quot;/&gt;&lt;property id=&quot;20300&quot; value=&quot;Slide 108 - &amp;quot;Walkthrough: Running Internal Stakeholder Survey&amp;quot;&quot;/&gt;&lt;property id=&quot;20307&quot; value=&quot;615&quot;/&gt;&lt;/object&gt;&lt;object type=&quot;3&quot; unique_id=&quot;1840665&quot;&gt;&lt;property id=&quot;20148&quot; value=&quot;5&quot;/&gt;&lt;property id=&quot;20300&quot; value=&quot;Slide 109 - &amp;quot;Running Internal Stakeholder Survey (1 of 2)&amp;quot;&quot;/&gt;&lt;property id=&quot;20307&quot; value=&quot;616&quot;/&gt;&lt;/object&gt;&lt;object type=&quot;3&quot; unique_id=&quot;1840666&quot;&gt;&lt;property id=&quot;20148&quot; value=&quot;5&quot;/&gt;&lt;property id=&quot;20300&quot; value=&quot;Slide 110 - &amp;quot;Running Internal Stakeholder Survey (2 of 2)&amp;quot;&quot;/&gt;&lt;property id=&quot;20307&quot; value=&quot;617&quot;/&gt;&lt;/object&gt;&lt;object type=&quot;3&quot; unique_id=&quot;1840667&quot;&gt;&lt;property id=&quot;20148&quot; value=&quot;5&quot;/&gt;&lt;property id=&quot;20300&quot; value=&quot;Slide 111 - &amp;quot;Running Internal Stakeholder Survey&amp;quot;&quot;/&gt;&lt;property id=&quot;20307&quot; value=&quot;619&quot;/&gt;&lt;/object&gt;&lt;object type=&quot;3&quot; unique_id=&quot;1840668&quot;&gt;&lt;property id=&quot;20148&quot; value=&quot;5&quot;/&gt;&lt;property id=&quot;20300&quot; value=&quot;Slide 112 - &amp;quot;Running Internal Stakeholder Survey&amp;quot;&quot;/&gt;&lt;property id=&quot;20307&quot; value=&quot;620&quot;/&gt;&lt;/object&gt;&lt;object type=&quot;3&quot; unique_id=&quot;1840669&quot;&gt;&lt;property id=&quot;20148&quot; value=&quot;5&quot;/&gt;&lt;property id=&quot;20300&quot; value=&quot;Slide 113 - &amp;quot;Walkthrough: Running the Supplier Survey&amp;quot;&quot;/&gt;&lt;property id=&quot;20307&quot; value=&quot;621&quot;/&gt;&lt;/object&gt;&lt;object type=&quot;3&quot; unique_id=&quot;1840670&quot;&gt;&lt;property id=&quot;20148&quot; value=&quot;5&quot;/&gt;&lt;property id=&quot;20300&quot; value=&quot;Slide 114 - &amp;quot;Running the Supplier Survey (1 of 5)&amp;quot;&quot;/&gt;&lt;property id=&quot;20307&quot; value=&quot;622&quot;/&gt;&lt;/object&gt;&lt;object type=&quot;3&quot; unique_id=&quot;1840671&quot;&gt;&lt;property id=&quot;20148&quot; value=&quot;5&quot;/&gt;&lt;property id=&quot;20300&quot; value=&quot;Slide 115 - &amp;quot;Running the Supplier Survey (2 of 5)&amp;quot;&quot;/&gt;&lt;property id=&quot;20307&quot; value=&quot;623&quot;/&gt;&lt;/object&gt;&lt;object type=&quot;3&quot; unique_id=&quot;1840672&quot;&gt;&lt;property id=&quot;20148&quot; value=&quot;5&quot;/&gt;&lt;property id=&quot;20300&quot; value=&quot;Slide 117 - &amp;quot;Running the Supplier Survey (4 of 5)&amp;quot;&quot;/&gt;&lt;property id=&quot;20307&quot; value=&quot;624&quot;/&gt;&lt;/object&gt;&lt;object type=&quot;3&quot; unique_id=&quot;1840673&quot;&gt;&lt;property id=&quot;20148&quot; value=&quot;5&quot;/&gt;&lt;property id=&quot;20300&quot; value=&quot;Slide 118 - &amp;quot;Running the Supplier Survey (5 of 5)&amp;quot;&quot;/&gt;&lt;property id=&quot;20307&quot; value=&quot;625&quot;/&gt;&lt;/object&gt;&lt;object type=&quot;3&quot; unique_id=&quot;1840674&quot;&gt;&lt;property id=&quot;20148&quot; value=&quot;5&quot;/&gt;&lt;property id=&quot;20300&quot; value=&quot;Slide 119 - &amp;quot;Running the Supplier Survey&amp;quot;&quot;/&gt;&lt;property id=&quot;20307&quot; value=&quot;626&quot;/&gt;&lt;/object&gt;&lt;object type=&quot;3&quot; unique_id=&quot;1840675&quot;&gt;&lt;property id=&quot;20148&quot; value=&quot;5&quot;/&gt;&lt;property id=&quot;20300&quot; value=&quot;Slide 120 - &amp;quot;Running the Supplier Survey&amp;quot;&quot;/&gt;&lt;property id=&quot;20307&quot; value=&quot;627&quot;/&gt;&lt;/object&gt;&lt;object type=&quot;3&quot; unique_id=&quot;1840676&quot;&gt;&lt;property id=&quot;20148&quot; value=&quot;5&quot;/&gt;&lt;property id=&quot;20300&quot; value=&quot;Slide 121 - &amp;quot;Exercise: Running an Internal and Supplier Survey&amp;quot;&quot;/&gt;&lt;property id=&quot;20307&quot; value=&quot;628&quot;/&gt;&lt;/object&gt;&lt;object type=&quot;3&quot; unique_id=&quot;1840677&quot;&gt;&lt;property id=&quot;20148&quot; value=&quot;5&quot;/&gt;&lt;property id=&quot;20300&quot; value=&quot;Slide 122 - &amp;quot;Walkthrough: Reviewing and Publishing Scorecard&amp;quot;&quot;/&gt;&lt;property id=&quot;20307&quot; value=&quot;629&quot;/&gt;&lt;/object&gt;&lt;object type=&quot;3&quot; unique_id=&quot;1840678&quot;&gt;&lt;property id=&quot;20148&quot; value=&quot;5&quot;/&gt;&lt;property id=&quot;20300&quot; value=&quot;Slide 123 - &amp;quot;Reviewing and Publishing Scorecard (1 of 4)&amp;quot;&quot;/&gt;&lt;property id=&quot;20307&quot; value=&quot;630&quot;/&gt;&lt;/object&gt;&lt;object type=&quot;3&quot; unique_id=&quot;1840679&quot;&gt;&lt;property id=&quot;20148&quot; value=&quot;5&quot;/&gt;&lt;property id=&quot;20300&quot; value=&quot;Slide 124 - &amp;quot;Reviewing and Publishing Scorecard (2 of 4)&amp;quot;&quot;/&gt;&lt;property id=&quot;20307&quot; value=&quot;631&quot;/&gt;&lt;/object&gt;&lt;object type=&quot;3&quot; unique_id=&quot;1840680&quot;&gt;&lt;property id=&quot;20148&quot; value=&quot;5&quot;/&gt;&lt;property id=&quot;20300&quot; value=&quot;Slide 125 - &amp;quot;Reviewing and Publishing Scorecard (3 of 4)&amp;quot;&quot;/&gt;&lt;property id=&quot;20307&quot; value=&quot;632&quot;/&gt;&lt;/object&gt;&lt;object type=&quot;3&quot; unique_id=&quot;1840681&quot;&gt;&lt;property id=&quot;20148&quot; value=&quot;5&quot;/&gt;&lt;property id=&quot;20300&quot; value=&quot;Slide 126 - &amp;quot;Reviewing and Publishing Scorecard (4 of 4)&amp;quot;&quot;/&gt;&lt;property id=&quot;20307&quot; value=&quot;633&quot;/&gt;&lt;/object&gt;&lt;object type=&quot;3&quot; unique_id=&quot;1840682&quot;&gt;&lt;property id=&quot;20148&quot; value=&quot;5&quot;/&gt;&lt;property id=&quot;20300&quot; value=&quot;Slide 127 - &amp;quot;Walkthrough: Exporting Scorecard&amp;quot;&quot;/&gt;&lt;property id=&quot;20307&quot; value=&quot;634&quot;/&gt;&lt;/object&gt;&lt;object type=&quot;3&quot; unique_id=&quot;1840683&quot;&gt;&lt;property id=&quot;20148&quot; value=&quot;5&quot;/&gt;&lt;property id=&quot;20300&quot; value=&quot;Slide 128 - &amp;quot;Exporting Scorecard (1 of 2)&amp;quot;&quot;/&gt;&lt;property id=&quot;20307&quot; value=&quot;635&quot;/&gt;&lt;/object&gt;&lt;object type=&quot;3&quot; unique_id=&quot;1840684&quot;&gt;&lt;property id=&quot;20148&quot; value=&quot;5&quot;/&gt;&lt;property id=&quot;20300&quot; value=&quot;Slide 129 - &amp;quot;Exporting Scorecard (2 of 2) &amp;quot;&quot;/&gt;&lt;property id=&quot;20307&quot; value=&quot;636&quot;/&gt;&lt;/object&gt;&lt;object type=&quot;3&quot; unique_id=&quot;1840686&quot;&gt;&lt;property id=&quot;20148&quot; value=&quot;5&quot;/&gt;&lt;property id=&quot;20300&quot; value=&quot;Slide 132 - &amp;quot;Knowledge Check 5 - Answer&amp;quot;&quot;/&gt;&lt;property id=&quot;20307&quot; value=&quot;552&quot;/&gt;&lt;/object&gt;&lt;object type=&quot;3&quot; unique_id=&quot;1840687&quot;&gt;&lt;property id=&quot;20148&quot; value=&quot;5&quot;/&gt;&lt;property id=&quot;20300&quot; value=&quot;Slide 133 - &amp;quot;Lesson Summary&amp;quot;&quot;/&gt;&lt;property id=&quot;20307&quot; value=&quot;466&quot;/&gt;&lt;/object&gt;&lt;object type=&quot;3&quot; unique_id=&quot;1840688&quot;&gt;&lt;property id=&quot;20148&quot; value=&quot;5&quot;/&gt;&lt;property id=&quot;20300&quot; value=&quot;Slide 134 - &amp;quot;Break&amp;quot;&quot;/&gt;&lt;property id=&quot;20307&quot; value=&quot;675&quot;/&gt;&lt;/object&gt;&lt;object type=&quot;3&quot; unique_id=&quot;1840689&quot;&gt;&lt;property id=&quot;20148&quot; value=&quot;5&quot;/&gt;&lt;property id=&quot;20300&quot; value=&quot;Slide 135 - &amp;quot;Supplier Performance Review&amp;quot;&quot;/&gt;&lt;property id=&quot;20307&quot; value=&quot;467&quot;/&gt;&lt;/object&gt;&lt;object type=&quot;3&quot; unique_id=&quot;1840690&quot;&gt;&lt;property id=&quot;20148&quot; value=&quot;5&quot;/&gt;&lt;property id=&quot;20300&quot; value=&quot;Slide 136 - &amp;quot;Lesson Objectives&amp;quot;&quot;/&gt;&lt;property id=&quot;20307&quot; value=&quot;468&quot;/&gt;&lt;/object&gt;&lt;object type=&quot;3&quot; unique_id=&quot;1840691&quot;&gt;&lt;property id=&quot;20148&quot; value=&quot;5&quot;/&gt;&lt;property id=&quot;20300&quot; value=&quot;Slide 137 - &amp;quot;Walkthrough: Conducting Supplier Business Review&amp;quot;&quot;/&gt;&lt;property id=&quot;20307&quot; value=&quot;576&quot;/&gt;&lt;/object&gt;&lt;object type=&quot;3&quot; unique_id=&quot;1840692&quot;&gt;&lt;property id=&quot;20148&quot; value=&quot;5&quot;/&gt;&lt;property id=&quot;20300&quot; value=&quot;Slide 138 - &amp;quot;Conducting Supplier Business Review (1 of 5)&amp;quot;&quot;/&gt;&lt;property id=&quot;20307&quot; value=&quot;577&quot;/&gt;&lt;/object&gt;&lt;object type=&quot;3&quot; unique_id=&quot;1840693&quot;&gt;&lt;property id=&quot;20148&quot; value=&quot;5&quot;/&gt;&lt;property id=&quot;20300&quot; value=&quot;Slide 142 - &amp;quot;Conducting Supplier Business Review (5 of 5)&amp;quot;&quot;/&gt;&lt;property id=&quot;20307&quot; value=&quot;578&quot;/&gt;&lt;/object&gt;&lt;object type=&quot;3&quot; unique_id=&quot;1840694&quot;&gt;&lt;property id=&quot;20148&quot; value=&quot;5&quot;/&gt;&lt;property id=&quot;20300&quot; value=&quot;Slide 143 - &amp;quot;Walkthrough: Developing Supplier Action Plan&amp;quot;&quot;/&gt;&lt;property id=&quot;20307&quot; value=&quot;579&quot;/&gt;&lt;/object&gt;&lt;object type=&quot;3&quot; unique_id=&quot;1840695&quot;&gt;&lt;property id=&quot;20148&quot; value=&quot;5&quot;/&gt;&lt;property id=&quot;20300&quot; value=&quot;Slide 144 - &amp;quot;Developing Supplier Action Plan (1 of 3)&amp;quot;&quot;/&gt;&lt;property id=&quot;20307&quot; value=&quot;580&quot;/&gt;&lt;/object&gt;&lt;object type=&quot;3&quot; unique_id=&quot;1840696&quot;&gt;&lt;property id=&quot;20148&quot; value=&quot;5&quot;/&gt;&lt;property id=&quot;20300&quot; value=&quot;Slide 146 - &amp;quot;Developing Supplier Action Plan (3 of 3)&amp;quot;&quot;/&gt;&lt;property id=&quot;20307&quot; value=&quot;581&quot;/&gt;&lt;/object&gt;&lt;object type=&quot;3&quot; unique_id=&quot;1840697&quot;&gt;&lt;property id=&quot;20148&quot; value=&quot;5&quot;/&gt;&lt;property id=&quot;20300&quot; value=&quot;Slide 147 - &amp;quot;Knowledge Check 8&amp;quot;&quot;/&gt;&lt;property id=&quot;20307&quot; value=&quot;582&quot;/&gt;&lt;/object&gt;&lt;object type=&quot;3&quot; unique_id=&quot;1840698&quot;&gt;&lt;property id=&quot;20148&quot; value=&quot;5&quot;/&gt;&lt;property id=&quot;20300&quot; value=&quot;Slide 148 - &amp;quot;Knowledge Check 8 - Answer&amp;quot;&quot;/&gt;&lt;property id=&quot;20307&quot; value=&quot;583&quot;/&gt;&lt;/object&gt;&lt;object type=&quot;3&quot; unique_id=&quot;1840699&quot;&gt;&lt;property id=&quot;20148&quot; value=&quot;5&quot;/&gt;&lt;property id=&quot;20300&quot; value=&quot;Slide 149 - &amp;quot;Lesson Summary&amp;quot;&quot;/&gt;&lt;property id=&quot;20307&quot; value=&quot;475&quot;/&gt;&lt;/object&gt;&lt;object type=&quot;3&quot; unique_id=&quot;1840700&quot;&gt;&lt;property id=&quot;20148&quot; value=&quot;5&quot;/&gt;&lt;property id=&quot;20300&quot; value=&quot;Slide 150 - &amp;quot;Closing a Supplier Relationship&amp;quot;&quot;/&gt;&lt;property id=&quot;20307&quot; value=&quot;522&quot;/&gt;&lt;/object&gt;&lt;object type=&quot;3&quot; unique_id=&quot;1840701&quot;&gt;&lt;property id=&quot;20148&quot; value=&quot;5&quot;/&gt;&lt;property id=&quot;20300&quot; value=&quot;Slide 151 - &amp;quot;Lesson Objectives&amp;quot;&quot;/&gt;&lt;property id=&quot;20307&quot; value=&quot;523&quot;/&gt;&lt;/object&gt;&lt;object type=&quot;3&quot; unique_id=&quot;1840702&quot;&gt;&lt;property id=&quot;20148&quot; value=&quot;5&quot;/&gt;&lt;property id=&quot;20300&quot; value=&quot;Slide 162 - &amp;quot;Lesson Summary&amp;quot;&quot;/&gt;&lt;property id=&quot;20307&quot; value=&quot;526&quot;/&gt;&lt;/object&gt;&lt;object type=&quot;3&quot; unique_id=&quot;1840703&quot;&gt;&lt;property id=&quot;20148&quot; value=&quot;5&quot;/&gt;&lt;property id=&quot;20300&quot; value=&quot;Slide 163 - &amp;quot;Supplier Reports&amp;quot;&quot;/&gt;&lt;property id=&quot;20307&quot; value=&quot;476&quot;/&gt;&lt;/object&gt;&lt;object type=&quot;3&quot; unique_id=&quot;1840704&quot;&gt;&lt;property id=&quot;20148&quot; value=&quot;5&quot;/&gt;&lt;property id=&quot;20300&quot; value=&quot;Slide 164 - &amp;quot;Lesson Objectives&amp;quot;&quot;/&gt;&lt;property id=&quot;20307&quot; value=&quot;477&quot;/&gt;&lt;/object&gt;&lt;object type=&quot;3&quot; unique_id=&quot;1840705&quot;&gt;&lt;property id=&quot;20148&quot; value=&quot;5&quot;/&gt;&lt;property id=&quot;20300&quot; value=&quot;Slide 166 - &amp;quot;Running Prepackaged Supplier Reports (1 of 4)&amp;quot;&quot;/&gt;&lt;property id=&quot;20307&quot; value=&quot;638&quot;/&gt;&lt;/object&gt;&lt;object type=&quot;3&quot; unique_id=&quot;1840706&quot;&gt;&lt;property id=&quot;20148&quot; value=&quot;5&quot;/&gt;&lt;property id=&quot;20300&quot; value=&quot;Slide 171 - &amp;quot;Course Summary&amp;quot;&quot;/&gt;&lt;property id=&quot;20307&quot; value=&quot;496&quot;/&gt;&lt;/object&gt;&lt;object type=&quot;3&quot; unique_id=&quot;1840707&quot;&gt;&lt;property id=&quot;20148&quot; value=&quot;5&quot;/&gt;&lt;property id=&quot;20300&quot; value=&quot;Slide 172&quot;/&gt;&lt;property id=&quot;20307&quot; value=&quot;290&quot;/&gt;&lt;/object&gt;&lt;object type=&quot;3&quot; unique_id=&quot;1843335&quot;&gt;&lt;property id=&quot;20148&quot; value=&quot;5&quot;/&gt;&lt;property id=&quot;20300&quot; value=&quot;Slide 130 - &amp;quot;Exercise: Exporting the Scorecard&amp;quot;&quot;/&gt;&lt;property id=&quot;20307&quot; value=&quot;677&quot;/&gt;&lt;/object&gt;&lt;object type=&quot;3&quot; unique_id=&quot;1844229&quot;&gt;&lt;property id=&quot;20148&quot; value=&quot;5&quot;/&gt;&lt;property id=&quot;20300&quot; value=&quot;Slide 31 - &amp;quot;Create a Supplier Request (3 of 4)&amp;quot;&quot;/&gt;&lt;property id=&quot;20307&quot; value=&quot;678&quot;/&gt;&lt;/object&gt;&lt;object type=&quot;3&quot; unique_id=&quot;1853747&quot;&gt;&lt;property id=&quot;20148&quot; value=&quot;5&quot;/&gt;&lt;property id=&quot;20300&quot; value=&quot;Slide 140 - &amp;quot;Conducting Supplier Business Review (3 of 5)&amp;quot;&quot;/&gt;&lt;property id=&quot;20307&quot; value=&quot;681&quot;/&gt;&lt;/object&gt;&lt;object type=&quot;3&quot; unique_id=&quot;1853748&quot;&gt;&lt;property id=&quot;20148&quot; value=&quot;5&quot;/&gt;&lt;property id=&quot;20300&quot; value=&quot;Slide 141 - &amp;quot;Conducting Supplier Business Review (4 of 5)&amp;quot;&quot;/&gt;&lt;property id=&quot;20307&quot; value=&quot;680&quot;/&gt;&lt;/object&gt;&lt;object type=&quot;3&quot; unique_id=&quot;1863932&quot;&gt;&lt;property id=&quot;20148&quot; value=&quot;5&quot;/&gt;&lt;property id=&quot;20300&quot; value=&quot;Slide 25 - &amp;quot;Pool of CSM Approvers&amp;quot;&quot;/&gt;&lt;property id=&quot;20307&quot; value=&quot;687&quot;/&gt;&lt;/object&gt;&lt;object type=&quot;3&quot; unique_id=&quot;1864626&quot;&gt;&lt;property id=&quot;20148&quot; value=&quot;5&quot;/&gt;&lt;property id=&quot;20300&quot; value=&quot;Slide 64 - &amp;quot;Invite a Supplier for Qualification (5 of 6)&amp;quot;&quot;/&gt;&lt;property id=&quot;20307&quot; value=&quot;688&quot;/&gt;&lt;/object&gt;&lt;object type=&quot;3&quot; unique_id=&quot;1873847&quot;&gt;&lt;property id=&quot;20148&quot; value=&quot;5&quot;/&gt;&lt;property id=&quot;20300&quot; value=&quot;Slide 46 - &amp;quot;Invite a Supplier to Register (3 of 5)&amp;quot;&quot;/&gt;&lt;property id=&quot;20307&quot; value=&quot;690&quot;/&gt;&lt;/object&gt;&lt;object type=&quot;3&quot; unique_id=&quot;1873848&quot;&gt;&lt;property id=&quot;20148&quot; value=&quot;5&quot;/&gt;&lt;property id=&quot;20300&quot; value=&quot;Slide 47 - &amp;quot;Invite a Supplier to Register (4 of 5)&amp;quot;&quot;/&gt;&lt;property id=&quot;20307&quot; value=&quot;689&quot;/&gt;&lt;/object&gt;&lt;/object&gt;&lt;object type=&quot;8&quot; unique_id=&quot;2248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ST PM Document" ma:contentTypeID="0x010100F53B5311B91414479F57AC71C1D799E401002F588B5482DBBF4B86547D85E207E893" ma:contentTypeVersion="12" ma:contentTypeDescription="Base Project Management document type, utilizing Prince2 project phases and steps" ma:contentTypeScope="" ma:versionID="618cf7acbde1b1fa1225c7c1fd4bae18">
  <xsd:schema xmlns:xsd="http://www.w3.org/2001/XMLSchema" xmlns:xs="http://www.w3.org/2001/XMLSchema" xmlns:p="http://schemas.microsoft.com/office/2006/metadata/properties" xmlns:ns2="dbe3083c-a2b3-4781-8edf-730f35644aaa" targetNamespace="http://schemas.microsoft.com/office/2006/metadata/properties" ma:root="true" ma:fieldsID="bb5d01d9b99813cd8bafbbabd08b2000" ns2:_="">
    <xsd:import namespace="dbe3083c-a2b3-4781-8edf-730f35644aaa"/>
    <xsd:element name="properties">
      <xsd:complexType>
        <xsd:sequence>
          <xsd:element name="documentManagement">
            <xsd:complexType>
              <xsd:all>
                <xsd:element ref="ns2:ProjectPhase"/>
                <xsd:element ref="ns2:ProjectStep" minOccurs="0"/>
                <xsd:element ref="ns2: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3083c-a2b3-4781-8edf-730f35644aaa" elementFormDefault="qualified">
    <xsd:import namespace="http://schemas.microsoft.com/office/2006/documentManagement/types"/>
    <xsd:import namespace="http://schemas.microsoft.com/office/infopath/2007/PartnerControls"/>
    <xsd:element name="ProjectPhase" ma:index="2" ma:displayName="Project Phase" ma:default="! Please Select Project Phase" ma:description="Prince2 project phases" ma:format="Dropdown" ma:internalName="ProjectPhase" ma:readOnly="false">
      <xsd:simpleType>
        <xsd:restriction base="dms:Choice">
          <xsd:enumeration value="! Please Select Project Phase"/>
          <xsd:enumeration value="0. Project Management"/>
          <xsd:enumeration value="1. Startup"/>
          <xsd:enumeration value="2. Initiation"/>
          <xsd:enumeration value="3. Execution &amp; Control"/>
          <xsd:enumeration value="4. Closure"/>
        </xsd:restriction>
      </xsd:simpleType>
    </xsd:element>
    <xsd:element name="ProjectStep" ma:index="3" nillable="true" ma:displayName="Project Step" ma:description="Prince2 project steps - Specifying a project step is optional, but if used, the first digit of the project step should match the project phase number." ma:format="Dropdown" ma:internalName="ProjectStep" ma:readOnly="false">
      <xsd:simpleType>
        <xsd:restriction base="dms:Choice">
          <xsd:enumeration value="2.1 Requirements"/>
          <xsd:enumeration value="2.2 Vendor Selection"/>
          <xsd:enumeration value="2.3 Design"/>
          <xsd:enumeration value="2.4 Project Plan"/>
          <xsd:enumeration value="2.5 Project Approval"/>
          <xsd:enumeration value="3.1 Build"/>
          <xsd:enumeration value="3.2 Validate"/>
          <xsd:enumeration value="3.3 Go-live/Handover"/>
          <xsd:enumeration value="4.1 Project Evaluation"/>
          <xsd:enumeration value="4.2 Close Project"/>
        </xsd:restriction>
      </xsd:simpleType>
    </xsd:element>
    <xsd:element name="MeetingDate" ma:index="4" nillable="true" ma:displayName="Meeting Date" ma:description="MIGRATED Date of meeting related to this information" ma:format="DateOnly" ma:internalName="Meeting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Step xmlns="dbe3083c-a2b3-4781-8edf-730f35644aaa" xsi:nil="true"/>
    <MeetingDate xmlns="dbe3083c-a2b3-4781-8edf-730f35644aaa" xsi:nil="true"/>
    <ProjectPhase xmlns="dbe3083c-a2b3-4781-8edf-730f35644aaa">! Please Select Project Phase</ProjectPhase>
  </documentManagement>
</p:properties>
</file>

<file path=customXml/itemProps1.xml><?xml version="1.0" encoding="utf-8"?>
<ds:datastoreItem xmlns:ds="http://schemas.openxmlformats.org/officeDocument/2006/customXml" ds:itemID="{B5B640F7-DE8E-45AA-9086-F908F4FE5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3083c-a2b3-4781-8edf-730f35644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FB5441-8F3B-46E5-A6C1-58CABAD565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C19E1-E4B7-4A04-BCB3-22BB5B89484C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be3083c-a2b3-4781-8edf-730f35644aa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62345</TotalTime>
  <Words>393</Words>
  <Application>Microsoft Office PowerPoint</Application>
  <PresentationFormat>Custom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CiscoSansTT ExtraLight</vt:lpstr>
      <vt:lpstr>Symbol</vt:lpstr>
      <vt:lpstr>Tahoma</vt:lpstr>
      <vt:lpstr>Wingdings</vt:lpstr>
      <vt:lpstr>2_Blue theme 2015 16x9</vt:lpstr>
      <vt:lpstr>Blank Presentation</vt:lpstr>
      <vt:lpstr>Guided BUying QRG   Quick Reference Guide  </vt:lpstr>
      <vt:lpstr>Add an Invoice Watcher or Approver</vt:lpstr>
      <vt:lpstr>Invoice Approval Page </vt:lpstr>
      <vt:lpstr>Invoice Approval</vt:lpstr>
      <vt:lpstr>Invoice Approval</vt:lpstr>
      <vt:lpstr>Invoice Approval</vt:lpstr>
      <vt:lpstr>Invoice Approval</vt:lpstr>
      <vt:lpstr>PowerPoint Presentation</vt:lpstr>
    </vt:vector>
  </TitlesOfParts>
  <Company>NDS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Kaur, Simarjit</dc:creator>
  <cp:lastModifiedBy>Clachar, Olivia A</cp:lastModifiedBy>
  <cp:revision>4318</cp:revision>
  <cp:lastPrinted>2019-09-16T13:21:05Z</cp:lastPrinted>
  <dcterms:created xsi:type="dcterms:W3CDTF">2014-07-09T19:55:36Z</dcterms:created>
  <dcterms:modified xsi:type="dcterms:W3CDTF">2020-07-17T13:29:32Z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878E44ED-752E-41C7-B1D0-6958425CF81A</vt:lpwstr>
  </property>
  <property fmtid="{D5CDD505-2E9C-101B-9397-08002B2CF9AE}" pid="3" name="ArticulatePath">
    <vt:lpwstr>Cisco Ariba Supplier Lifecycle  Performance Management_04302018</vt:lpwstr>
  </property>
  <property fmtid="{D5CDD505-2E9C-101B-9397-08002B2CF9AE}" pid="4" name="ContentTypeId">
    <vt:lpwstr>0x010100F53B5311B91414479F57AC71C1D799E401002F588B5482DBBF4B86547D85E207E893</vt:lpwstr>
  </property>
</Properties>
</file>