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avi" ContentType="video/avi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28"/>
  </p:notesMasterIdLst>
  <p:handoutMasterIdLst>
    <p:handoutMasterId r:id="rId29"/>
  </p:handoutMasterIdLst>
  <p:sldIdLst>
    <p:sldId id="762" r:id="rId3"/>
    <p:sldId id="719" r:id="rId4"/>
    <p:sldId id="722" r:id="rId5"/>
    <p:sldId id="775" r:id="rId6"/>
    <p:sldId id="723" r:id="rId7"/>
    <p:sldId id="721" r:id="rId8"/>
    <p:sldId id="724" r:id="rId9"/>
    <p:sldId id="726" r:id="rId10"/>
    <p:sldId id="727" r:id="rId11"/>
    <p:sldId id="728" r:id="rId12"/>
    <p:sldId id="739" r:id="rId13"/>
    <p:sldId id="765" r:id="rId14"/>
    <p:sldId id="741" r:id="rId15"/>
    <p:sldId id="743" r:id="rId16"/>
    <p:sldId id="768" r:id="rId17"/>
    <p:sldId id="758" r:id="rId18"/>
    <p:sldId id="769" r:id="rId19"/>
    <p:sldId id="766" r:id="rId20"/>
    <p:sldId id="770" r:id="rId21"/>
    <p:sldId id="771" r:id="rId22"/>
    <p:sldId id="772" r:id="rId23"/>
    <p:sldId id="773" r:id="rId24"/>
    <p:sldId id="774" r:id="rId25"/>
    <p:sldId id="756" r:id="rId26"/>
    <p:sldId id="763" r:id="rId2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PMingLiU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EFF"/>
    <a:srgbClr val="F8B2B9"/>
    <a:srgbClr val="52A3FF"/>
    <a:srgbClr val="5A8BD0"/>
    <a:srgbClr val="C3D6E5"/>
    <a:srgbClr val="000000"/>
    <a:srgbClr val="FF0000"/>
    <a:srgbClr val="FFFF00"/>
    <a:srgbClr val="85E1D6"/>
    <a:srgbClr val="A5E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5" autoAdjust="0"/>
    <p:restoredTop sz="93371" autoAdjust="0"/>
  </p:normalViewPr>
  <p:slideViewPr>
    <p:cSldViewPr>
      <p:cViewPr>
        <p:scale>
          <a:sx n="75" d="100"/>
          <a:sy n="75" d="100"/>
        </p:scale>
        <p:origin x="-2148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214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0020AC90-CE34-489C-AF84-F00A42128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0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31966CF4-624B-4F55-B83A-7688B6F353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88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9pPr>
          </a:lstStyle>
          <a:p>
            <a:pPr eaLnBrk="1" hangingPunct="1"/>
            <a:fld id="{84314FD6-669D-41C3-9530-F0A05B38A10A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85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</a:t>
            </a:r>
            <a:r>
              <a:rPr lang="en-US" baseline="0" dirty="0"/>
              <a:t> sized bubble with 10 </a:t>
            </a:r>
            <a:r>
              <a:rPr lang="en-US" baseline="0"/>
              <a:t>microns thickness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</a:t>
            </a:r>
            <a:r>
              <a:rPr lang="en-US" baseline="0" dirty="0"/>
              <a:t> sized bubble with 10 </a:t>
            </a:r>
            <a:r>
              <a:rPr lang="en-US" baseline="0"/>
              <a:t>microns thickness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</a:t>
            </a:r>
            <a:r>
              <a:rPr lang="en-US" baseline="0" dirty="0"/>
              <a:t> sized bubble with 10 </a:t>
            </a:r>
            <a:r>
              <a:rPr lang="en-US" baseline="0"/>
              <a:t>microns thickness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966CF4-624B-4F55-B83A-7688B6F3530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  <a:latin typeface="Gill Sans MT" panose="020B0502020104020203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639158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249328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11552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62400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937653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48227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1342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21543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Tahoma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62157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097079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1600200"/>
            <a:ext cx="2101850" cy="4525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9400" y="1600200"/>
            <a:ext cx="615315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454782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42251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685144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21003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11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47800"/>
            <a:ext cx="411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621606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580556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926532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21704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532345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Tahoma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8922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78168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8125" y="185738"/>
            <a:ext cx="2098675" cy="66722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0" y="185738"/>
            <a:ext cx="6143625" cy="66722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940509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85738"/>
            <a:ext cx="8394700" cy="787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114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4478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42291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241674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85738"/>
            <a:ext cx="8394700" cy="787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447800"/>
            <a:ext cx="4114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4478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42291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809967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92100" y="185738"/>
            <a:ext cx="8394700" cy="787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4478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2291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4229100"/>
            <a:ext cx="4114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311357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85738"/>
            <a:ext cx="8394700" cy="787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447800"/>
            <a:ext cx="4114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572000" y="1447800"/>
            <a:ext cx="4114800" cy="5410200"/>
          </a:xfrm>
        </p:spPr>
        <p:txBody>
          <a:bodyPr/>
          <a:lstStyle/>
          <a:p>
            <a:pPr lvl="0"/>
            <a:endParaRPr lang="en-US" noProof="0">
              <a:sym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441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/>
          </p:cNvSpPr>
          <p:nvPr/>
        </p:nvSpPr>
        <p:spPr bwMode="auto">
          <a:xfrm rot="-5400000">
            <a:off x="3841750" y="-1544638"/>
            <a:ext cx="1689100" cy="939482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9394826 h 21600"/>
              <a:gd name="T4" fmla="*/ 1689100 w 21600"/>
              <a:gd name="T5" fmla="*/ 9394826 h 21600"/>
              <a:gd name="T6" fmla="*/ 168910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>
            <a:off x="-12700" y="4000500"/>
            <a:ext cx="9207500" cy="0"/>
          </a:xfrm>
          <a:prstGeom prst="line">
            <a:avLst/>
          </a:prstGeom>
          <a:noFill/>
          <a:ln w="50800">
            <a:solidFill>
              <a:srgbClr val="5A8B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-12700" y="4078288"/>
            <a:ext cx="7632700" cy="0"/>
          </a:xfrm>
          <a:prstGeom prst="line">
            <a:avLst/>
          </a:prstGeom>
          <a:noFill/>
          <a:ln w="50800">
            <a:solidFill>
              <a:srgbClr val="C3D6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79400" y="2395538"/>
            <a:ext cx="83947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>
                <a:sym typeface="Tahoma" pitchFamily="34" charset="0"/>
              </a:rPr>
              <a:t>Click to edit Master title style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-3822700" y="2298700"/>
            <a:ext cx="9144000" cy="1588"/>
          </a:xfrm>
          <a:prstGeom prst="line">
            <a:avLst/>
          </a:prstGeom>
          <a:noFill/>
          <a:ln w="50800">
            <a:solidFill>
              <a:srgbClr val="5A8B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-3822700" y="2222500"/>
            <a:ext cx="7620000" cy="1588"/>
          </a:xfrm>
          <a:prstGeom prst="line">
            <a:avLst/>
          </a:prstGeom>
          <a:noFill/>
          <a:ln w="50800">
            <a:solidFill>
              <a:srgbClr val="C3D6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2" descr="C:\Users\FLUIDS\Desktop\fluidlab_logotype_final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07"/>
          <a:stretch/>
        </p:blipFill>
        <p:spPr bwMode="auto">
          <a:xfrm>
            <a:off x="7848600" y="6096000"/>
            <a:ext cx="912063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hf hdr="0" ftr="0" dt="0"/>
  <p:txStyles>
    <p:titleStyle>
      <a:lvl1pPr marL="39688" indent="-39688" algn="l" rtl="0" eaLnBrk="0" fontAlgn="base" hangingPunct="0">
        <a:spcBef>
          <a:spcPct val="0"/>
        </a:spcBef>
        <a:spcAft>
          <a:spcPct val="0"/>
        </a:spcAft>
        <a:defRPr kumimoji="1" sz="4000" baseline="0">
          <a:solidFill>
            <a:srgbClr val="C3D6E5"/>
          </a:solidFill>
          <a:latin typeface="+mj-lt"/>
          <a:ea typeface="+mj-ea"/>
          <a:cs typeface="+mj-cs"/>
          <a:sym typeface="Tahoma" pitchFamily="34" charset="0"/>
        </a:defRPr>
      </a:lvl1pPr>
      <a:lvl2pPr marL="39688" indent="-39688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ECEEF"/>
          </a:solidFill>
          <a:latin typeface="Tahoma" pitchFamily="34" charset="0"/>
          <a:ea typeface="PMingLiU" pitchFamily="18" charset="-120"/>
          <a:sym typeface="Tahoma" pitchFamily="34" charset="0"/>
        </a:defRPr>
      </a:lvl2pPr>
      <a:lvl3pPr marL="39688" indent="-39688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ECEEF"/>
          </a:solidFill>
          <a:latin typeface="Tahoma" pitchFamily="34" charset="0"/>
          <a:ea typeface="PMingLiU" pitchFamily="18" charset="-120"/>
          <a:sym typeface="Tahoma" pitchFamily="34" charset="0"/>
        </a:defRPr>
      </a:lvl3pPr>
      <a:lvl4pPr marL="39688" indent="-39688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ECEEF"/>
          </a:solidFill>
          <a:latin typeface="Tahoma" pitchFamily="34" charset="0"/>
          <a:ea typeface="PMingLiU" pitchFamily="18" charset="-120"/>
          <a:sym typeface="Tahoma" pitchFamily="34" charset="0"/>
        </a:defRPr>
      </a:lvl4pPr>
      <a:lvl5pPr marL="39688" indent="-39688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rgbClr val="CECEEF"/>
          </a:solidFill>
          <a:latin typeface="Tahoma" pitchFamily="34" charset="0"/>
          <a:ea typeface="PMingLiU" pitchFamily="18" charset="-120"/>
          <a:sym typeface="Tahoma" pitchFamily="34" charset="0"/>
        </a:defRPr>
      </a:lvl5pPr>
      <a:lvl6pPr marL="496888" algn="l" rtl="0" fontAlgn="base">
        <a:spcBef>
          <a:spcPct val="0"/>
        </a:spcBef>
        <a:spcAft>
          <a:spcPct val="0"/>
        </a:spcAft>
        <a:defRPr kumimoji="1" sz="4000">
          <a:solidFill>
            <a:srgbClr val="9CEF3A"/>
          </a:solidFill>
          <a:latin typeface="Tahoma" pitchFamily="34" charset="0"/>
          <a:ea typeface="PMingLiU" pitchFamily="18" charset="-120"/>
          <a:sym typeface="Tahoma" pitchFamily="34" charset="0"/>
        </a:defRPr>
      </a:lvl6pPr>
      <a:lvl7pPr marL="954088" algn="l" rtl="0" fontAlgn="base">
        <a:spcBef>
          <a:spcPct val="0"/>
        </a:spcBef>
        <a:spcAft>
          <a:spcPct val="0"/>
        </a:spcAft>
        <a:defRPr kumimoji="1" sz="4000">
          <a:solidFill>
            <a:srgbClr val="9CEF3A"/>
          </a:solidFill>
          <a:latin typeface="Tahoma" pitchFamily="34" charset="0"/>
          <a:ea typeface="PMingLiU" pitchFamily="18" charset="-120"/>
          <a:sym typeface="Tahoma" pitchFamily="34" charset="0"/>
        </a:defRPr>
      </a:lvl7pPr>
      <a:lvl8pPr marL="1411288" algn="l" rtl="0" fontAlgn="base">
        <a:spcBef>
          <a:spcPct val="0"/>
        </a:spcBef>
        <a:spcAft>
          <a:spcPct val="0"/>
        </a:spcAft>
        <a:defRPr kumimoji="1" sz="4000">
          <a:solidFill>
            <a:srgbClr val="9CEF3A"/>
          </a:solidFill>
          <a:latin typeface="Tahoma" pitchFamily="34" charset="0"/>
          <a:ea typeface="PMingLiU" pitchFamily="18" charset="-120"/>
          <a:sym typeface="Tahoma" pitchFamily="34" charset="0"/>
        </a:defRPr>
      </a:lvl8pPr>
      <a:lvl9pPr marL="1868488" algn="l" rtl="0" fontAlgn="base">
        <a:spcBef>
          <a:spcPct val="0"/>
        </a:spcBef>
        <a:spcAft>
          <a:spcPct val="0"/>
        </a:spcAft>
        <a:defRPr kumimoji="1" sz="4000">
          <a:solidFill>
            <a:srgbClr val="9CEF3A"/>
          </a:solidFill>
          <a:latin typeface="Tahoma" pitchFamily="34" charset="0"/>
          <a:ea typeface="PMingLiU" pitchFamily="18" charset="-120"/>
          <a:sym typeface="Tahoma" pitchFamily="34" charset="0"/>
        </a:defRPr>
      </a:lvl9pPr>
    </p:titleStyle>
    <p:bodyStyle>
      <a:lvl1pPr marL="800100" indent="-457200" algn="l" rtl="0" eaLnBrk="0" fontAlgn="base" hangingPunct="0">
        <a:spcBef>
          <a:spcPts val="9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3600">
          <a:solidFill>
            <a:srgbClr val="1A2DEF"/>
          </a:solidFill>
          <a:latin typeface="+mn-lt"/>
          <a:ea typeface="+mn-ea"/>
          <a:cs typeface="+mn-cs"/>
          <a:sym typeface="Tahoma" pitchFamily="34" charset="0"/>
        </a:defRPr>
      </a:lvl1pPr>
      <a:lvl2pPr marL="1146175" indent="-460375" algn="l" rtl="0" eaLnBrk="0" fontAlgn="base" hangingPunct="0">
        <a:spcBef>
          <a:spcPts val="8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3300">
          <a:solidFill>
            <a:srgbClr val="1A2DEF"/>
          </a:solidFill>
          <a:latin typeface="+mn-lt"/>
          <a:ea typeface="+mn-ea"/>
          <a:sym typeface="Tahoma" pitchFamily="34" charset="0"/>
        </a:defRPr>
      </a:lvl2pPr>
      <a:lvl3pPr marL="1490663" indent="-461963" algn="l" rtl="0" eaLnBrk="0" fontAlgn="base" hangingPunct="0">
        <a:spcBef>
          <a:spcPts val="7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3000">
          <a:solidFill>
            <a:srgbClr val="1A2DEF"/>
          </a:solidFill>
          <a:latin typeface="+mn-lt"/>
          <a:ea typeface="+mn-ea"/>
          <a:sym typeface="Tahoma" pitchFamily="34" charset="0"/>
        </a:defRPr>
      </a:lvl3pPr>
      <a:lvl4pPr marL="1817688" indent="-446088" algn="l" rtl="0" eaLnBrk="0" fontAlgn="base" hangingPunct="0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600">
          <a:solidFill>
            <a:srgbClr val="1A2DEF"/>
          </a:solidFill>
          <a:latin typeface="+mn-lt"/>
          <a:ea typeface="+mn-ea"/>
          <a:sym typeface="Tahoma" pitchFamily="34" charset="0"/>
        </a:defRPr>
      </a:lvl4pPr>
      <a:lvl5pPr marL="2057400" indent="-342900" algn="l" rtl="0" eaLnBrk="0" fontAlgn="base" hangingPunct="0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400">
          <a:solidFill>
            <a:srgbClr val="1A2DEF"/>
          </a:solidFill>
          <a:latin typeface="+mn-lt"/>
          <a:ea typeface="+mn-ea"/>
          <a:sym typeface="Tahoma" pitchFamily="34" charset="0"/>
        </a:defRPr>
      </a:lvl5pPr>
      <a:lvl6pPr marL="25146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400">
          <a:solidFill>
            <a:srgbClr val="1A2DEF"/>
          </a:solidFill>
          <a:latin typeface="+mn-lt"/>
          <a:ea typeface="+mn-ea"/>
          <a:sym typeface="Tahoma" pitchFamily="34" charset="0"/>
        </a:defRPr>
      </a:lvl6pPr>
      <a:lvl7pPr marL="29718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400">
          <a:solidFill>
            <a:srgbClr val="1A2DEF"/>
          </a:solidFill>
          <a:latin typeface="+mn-lt"/>
          <a:ea typeface="+mn-ea"/>
          <a:sym typeface="Tahoma" pitchFamily="34" charset="0"/>
        </a:defRPr>
      </a:lvl7pPr>
      <a:lvl8pPr marL="34290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400">
          <a:solidFill>
            <a:srgbClr val="1A2DEF"/>
          </a:solidFill>
          <a:latin typeface="+mn-lt"/>
          <a:ea typeface="+mn-ea"/>
          <a:sym typeface="Tahoma" pitchFamily="34" charset="0"/>
        </a:defRPr>
      </a:lvl8pPr>
      <a:lvl9pPr marL="38862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kumimoji="1" sz="2400">
          <a:solidFill>
            <a:srgbClr val="1A2DEF"/>
          </a:solidFill>
          <a:latin typeface="+mn-lt"/>
          <a:ea typeface="+mn-ea"/>
          <a:sym typeface="Tahoma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/>
          </p:cNvSpPr>
          <p:nvPr/>
        </p:nvSpPr>
        <p:spPr bwMode="auto">
          <a:xfrm rot="-5400000">
            <a:off x="4040187" y="-4040187"/>
            <a:ext cx="1063625" cy="91440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9144000 h 21600"/>
              <a:gd name="T4" fmla="*/ 1063625 w 21600"/>
              <a:gd name="T5" fmla="*/ 9144000 h 21600"/>
              <a:gd name="T6" fmla="*/ 1063625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47800"/>
            <a:ext cx="8382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>
                <a:sym typeface="Tahoma" pitchFamily="34" charset="0"/>
              </a:rPr>
              <a:t>Click to edit Master text styles</a:t>
            </a:r>
          </a:p>
          <a:p>
            <a:pPr lvl="1"/>
            <a:r>
              <a:rPr lang="en-US" altLang="zh-TW" dirty="0">
                <a:sym typeface="Tahoma" pitchFamily="34" charset="0"/>
              </a:rPr>
              <a:t>Second level</a:t>
            </a:r>
          </a:p>
          <a:p>
            <a:pPr lvl="2"/>
            <a:r>
              <a:rPr lang="en-US" altLang="zh-TW" dirty="0">
                <a:sym typeface="Tahoma" pitchFamily="34" charset="0"/>
              </a:rPr>
              <a:t>Third level</a:t>
            </a:r>
          </a:p>
          <a:p>
            <a:pPr lvl="3"/>
            <a:r>
              <a:rPr lang="en-US" altLang="zh-TW" dirty="0">
                <a:sym typeface="Tahoma" pitchFamily="34" charset="0"/>
              </a:rPr>
              <a:t>Fourth level</a:t>
            </a:r>
          </a:p>
          <a:p>
            <a:pPr lvl="4"/>
            <a:r>
              <a:rPr lang="en-US" altLang="zh-TW" dirty="0">
                <a:sym typeface="Tahoma" pitchFamily="34" charset="0"/>
              </a:rPr>
              <a:t>Fifth level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-25400" y="1042988"/>
            <a:ext cx="9169400" cy="0"/>
          </a:xfrm>
          <a:prstGeom prst="line">
            <a:avLst/>
          </a:prstGeom>
          <a:noFill/>
          <a:ln w="50800">
            <a:solidFill>
              <a:srgbClr val="5A8B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-25400" y="1117600"/>
            <a:ext cx="7620000" cy="1588"/>
          </a:xfrm>
          <a:prstGeom prst="line">
            <a:avLst/>
          </a:prstGeom>
          <a:noFill/>
          <a:ln w="50800">
            <a:solidFill>
              <a:srgbClr val="C3D6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85738"/>
            <a:ext cx="83947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>
                <a:sym typeface="Tahoma" pitchFamily="34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/>
  <p:hf hdr="0" ftr="0" dt="0"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4000" baseline="0">
          <a:solidFill>
            <a:srgbClr val="C3D6E5"/>
          </a:solidFill>
          <a:latin typeface="Gill Sans MT" panose="020B0502020104020203" pitchFamily="34" charset="0"/>
          <a:ea typeface="+mj-ea"/>
          <a:cs typeface="+mj-cs"/>
          <a:sym typeface="Tahoma" pitchFamily="34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ECEEF"/>
          </a:solidFill>
          <a:latin typeface="Tahoma" pitchFamily="34" charset="0"/>
          <a:sym typeface="Tahoma" pitchFamily="34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ECEEF"/>
          </a:solidFill>
          <a:latin typeface="Tahoma" pitchFamily="34" charset="0"/>
          <a:sym typeface="Tahoma" pitchFamily="34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ECEEF"/>
          </a:solidFill>
          <a:latin typeface="Tahoma" pitchFamily="34" charset="0"/>
          <a:sym typeface="Tahoma" pitchFamily="34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ECEEF"/>
          </a:solidFill>
          <a:latin typeface="Tahoma" pitchFamily="34" charset="0"/>
          <a:sym typeface="Tahoma" pitchFamily="34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000">
          <a:solidFill>
            <a:srgbClr val="9CEF3A"/>
          </a:solidFill>
          <a:latin typeface="Tahoma" pitchFamily="34" charset="0"/>
          <a:sym typeface="Tahoma" pitchFamily="34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000">
          <a:solidFill>
            <a:srgbClr val="9CEF3A"/>
          </a:solidFill>
          <a:latin typeface="Tahoma" pitchFamily="34" charset="0"/>
          <a:sym typeface="Tahoma" pitchFamily="34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000">
          <a:solidFill>
            <a:srgbClr val="9CEF3A"/>
          </a:solidFill>
          <a:latin typeface="Tahoma" pitchFamily="34" charset="0"/>
          <a:sym typeface="Tahoma" pitchFamily="34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000">
          <a:solidFill>
            <a:srgbClr val="9CEF3A"/>
          </a:solidFill>
          <a:latin typeface="Tahoma" pitchFamily="34" charset="0"/>
          <a:sym typeface="Tahoma" pitchFamily="34" charset="0"/>
        </a:defRPr>
      </a:lvl9pPr>
    </p:titleStyle>
    <p:bodyStyle>
      <a:lvl1pPr marL="749300" indent="-457200" algn="l" rtl="0" eaLnBrk="0" fontAlgn="base" hangingPunct="0">
        <a:spcBef>
          <a:spcPts val="900"/>
        </a:spcBef>
        <a:spcAft>
          <a:spcPct val="0"/>
        </a:spcAft>
        <a:buClrTx/>
        <a:buSzPct val="75000"/>
        <a:buFont typeface="Wingdings" pitchFamily="2" charset="2"/>
        <a:buChar char="l"/>
        <a:defRPr sz="3600">
          <a:solidFill>
            <a:schemeClr val="bg2"/>
          </a:solidFill>
          <a:latin typeface="Gill Sans MT" panose="020B0502020104020203" pitchFamily="34" charset="0"/>
          <a:ea typeface="+mn-ea"/>
          <a:cs typeface="+mn-cs"/>
          <a:sym typeface="Tahoma" pitchFamily="34" charset="0"/>
        </a:defRPr>
      </a:lvl1pPr>
      <a:lvl2pPr marL="1095375" indent="-460375" algn="l" rtl="0" eaLnBrk="0" fontAlgn="base" hangingPunct="0">
        <a:spcBef>
          <a:spcPts val="800"/>
        </a:spcBef>
        <a:spcAft>
          <a:spcPct val="0"/>
        </a:spcAft>
        <a:buClrTx/>
        <a:buSzPct val="75000"/>
        <a:buFont typeface="Wingdings" pitchFamily="2" charset="2"/>
        <a:buChar char="l"/>
        <a:defRPr sz="3300">
          <a:solidFill>
            <a:schemeClr val="bg2"/>
          </a:solidFill>
          <a:latin typeface="Gill Sans MT" panose="020B0502020104020203" pitchFamily="34" charset="0"/>
          <a:sym typeface="Tahoma" pitchFamily="34" charset="0"/>
        </a:defRPr>
      </a:lvl2pPr>
      <a:lvl3pPr marL="1439863" indent="-461963" algn="l" rtl="0" eaLnBrk="0" fontAlgn="base" hangingPunct="0">
        <a:spcBef>
          <a:spcPts val="700"/>
        </a:spcBef>
        <a:spcAft>
          <a:spcPct val="0"/>
        </a:spcAft>
        <a:buClrTx/>
        <a:buSzPct val="75000"/>
        <a:buFont typeface="Wingdings" pitchFamily="2" charset="2"/>
        <a:buChar char="l"/>
        <a:defRPr sz="3000">
          <a:solidFill>
            <a:schemeClr val="bg2"/>
          </a:solidFill>
          <a:latin typeface="Gill Sans MT" panose="020B0502020104020203" pitchFamily="34" charset="0"/>
          <a:sym typeface="Tahoma" pitchFamily="34" charset="0"/>
        </a:defRPr>
      </a:lvl3pPr>
      <a:lvl4pPr marL="1766888" indent="-446088" algn="l" rtl="0" eaLnBrk="0" fontAlgn="base" hangingPunct="0">
        <a:spcBef>
          <a:spcPts val="600"/>
        </a:spcBef>
        <a:spcAft>
          <a:spcPct val="0"/>
        </a:spcAft>
        <a:buClrTx/>
        <a:buSzPct val="75000"/>
        <a:buFont typeface="Wingdings" pitchFamily="2" charset="2"/>
        <a:buChar char="l"/>
        <a:defRPr sz="2600">
          <a:solidFill>
            <a:schemeClr val="bg2"/>
          </a:solidFill>
          <a:latin typeface="Gill Sans MT" panose="020B0502020104020203" pitchFamily="34" charset="0"/>
          <a:sym typeface="Tahoma" pitchFamily="34" charset="0"/>
        </a:defRPr>
      </a:lvl4pPr>
      <a:lvl5pPr marL="2006600" indent="-342900" algn="l" rtl="0" eaLnBrk="0" fontAlgn="base" hangingPunct="0">
        <a:spcBef>
          <a:spcPts val="600"/>
        </a:spcBef>
        <a:spcAft>
          <a:spcPct val="0"/>
        </a:spcAft>
        <a:buClrTx/>
        <a:buSzPct val="75000"/>
        <a:buFont typeface="Wingdings" pitchFamily="2" charset="2"/>
        <a:buChar char="l"/>
        <a:defRPr sz="2400">
          <a:solidFill>
            <a:schemeClr val="bg2"/>
          </a:solidFill>
          <a:latin typeface="Gill Sans MT" panose="020B0502020104020203" pitchFamily="34" charset="0"/>
          <a:sym typeface="Tahoma" pitchFamily="34" charset="0"/>
        </a:defRPr>
      </a:lvl5pPr>
      <a:lvl6pPr marL="24638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sz="2400">
          <a:solidFill>
            <a:srgbClr val="1306B9"/>
          </a:solidFill>
          <a:latin typeface="+mn-lt"/>
          <a:sym typeface="Tahoma" pitchFamily="34" charset="0"/>
        </a:defRPr>
      </a:lvl6pPr>
      <a:lvl7pPr marL="29210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sz="2400">
          <a:solidFill>
            <a:srgbClr val="1306B9"/>
          </a:solidFill>
          <a:latin typeface="+mn-lt"/>
          <a:sym typeface="Tahoma" pitchFamily="34" charset="0"/>
        </a:defRPr>
      </a:lvl7pPr>
      <a:lvl8pPr marL="33782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sz="2400">
          <a:solidFill>
            <a:srgbClr val="1306B9"/>
          </a:solidFill>
          <a:latin typeface="+mn-lt"/>
          <a:sym typeface="Tahoma" pitchFamily="34" charset="0"/>
        </a:defRPr>
      </a:lvl8pPr>
      <a:lvl9pPr marL="3835400" indent="-342900" algn="l" rtl="0" fontAlgn="base">
        <a:spcBef>
          <a:spcPts val="600"/>
        </a:spcBef>
        <a:spcAft>
          <a:spcPct val="0"/>
        </a:spcAft>
        <a:buClr>
          <a:srgbClr val="FA9914"/>
        </a:buClr>
        <a:buSzPct val="75000"/>
        <a:buFont typeface="Wingdings" pitchFamily="2" charset="2"/>
        <a:buChar char="l"/>
        <a:defRPr sz="2400">
          <a:solidFill>
            <a:srgbClr val="1306B9"/>
          </a:solidFill>
          <a:latin typeface="+mn-lt"/>
          <a:sym typeface="Tahoma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8.png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image" Target="../media/image56.png"/><Relationship Id="rId3" Type="http://schemas.openxmlformats.org/officeDocument/2006/relationships/video" Target="../media/media5.avi"/><Relationship Id="rId7" Type="http://schemas.openxmlformats.org/officeDocument/2006/relationships/oleObject" Target="../embeddings/oleObject2.bin"/><Relationship Id="rId12" Type="http://schemas.openxmlformats.org/officeDocument/2006/relationships/image" Target="../media/image55.png"/><Relationship Id="rId2" Type="http://schemas.microsoft.com/office/2007/relationships/media" Target="../media/media5.avi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emf"/><Relationship Id="rId11" Type="http://schemas.openxmlformats.org/officeDocument/2006/relationships/image" Target="../media/image20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4.wmf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5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image" Target="../media/image58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11" Type="http://schemas.openxmlformats.org/officeDocument/2006/relationships/image" Target="../media/image66.png"/><Relationship Id="rId5" Type="http://schemas.openxmlformats.org/officeDocument/2006/relationships/image" Target="../media/image61.gif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jpeg"/><Relationship Id="rId2" Type="http://schemas.openxmlformats.org/officeDocument/2006/relationships/image" Target="../media/image74.pn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8.png"/><Relationship Id="rId11" Type="http://schemas.openxmlformats.org/officeDocument/2006/relationships/image" Target="../media/image83.jpe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jpe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3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6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8.png"/><Relationship Id="rId11" Type="http://schemas.openxmlformats.org/officeDocument/2006/relationships/image" Target="../media/image59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emf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6.w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3.jpeg"/><Relationship Id="rId5" Type="http://schemas.openxmlformats.org/officeDocument/2006/relationships/image" Target="../media/image115.png"/><Relationship Id="rId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83.jpeg"/><Relationship Id="rId9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3.png"/><Relationship Id="rId7" Type="http://schemas.openxmlformats.org/officeDocument/2006/relationships/image" Target="../media/image110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9.png"/><Relationship Id="rId11" Type="http://schemas.openxmlformats.org/officeDocument/2006/relationships/image" Target="../media/image125.png"/><Relationship Id="rId5" Type="http://schemas.openxmlformats.org/officeDocument/2006/relationships/image" Target="../media/image108.png"/><Relationship Id="rId10" Type="http://schemas.openxmlformats.org/officeDocument/2006/relationships/image" Target="../media/image120.png"/><Relationship Id="rId4" Type="http://schemas.openxmlformats.org/officeDocument/2006/relationships/image" Target="../media/image107.png"/><Relationship Id="rId9" Type="http://schemas.openxmlformats.org/officeDocument/2006/relationships/image" Target="../media/image1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28.png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90.png"/><Relationship Id="rId9" Type="http://schemas.openxmlformats.org/officeDocument/2006/relationships/image" Target="../media/image1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7.avi"/><Relationship Id="rId1" Type="http://schemas.microsoft.com/office/2007/relationships/media" Target="../media/media7.avi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799" y="2590800"/>
            <a:ext cx="7772400" cy="936625"/>
          </a:xfrm>
        </p:spPr>
        <p:txBody>
          <a:bodyPr/>
          <a:lstStyle/>
          <a:p>
            <a:pPr marL="0" indent="39688" algn="ctr" eaLnBrk="1" hangingPunct="1"/>
            <a:r>
              <a:rPr lang="en-US" sz="3600" dirty="0"/>
              <a:t>Dynamic buckling of collapsing viscous bubbles</a:t>
            </a:r>
          </a:p>
        </p:txBody>
      </p:sp>
      <p:sp>
        <p:nvSpPr>
          <p:cNvPr id="3075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71120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PMingLiU" pitchFamily="18" charset="-120"/>
              </a:defRPr>
            </a:lvl9pPr>
          </a:lstStyle>
          <a:p>
            <a:pPr eaLnBrk="1" hangingPunct="1"/>
            <a:r>
              <a:rPr lang="en-US"/>
              <a:t>TexPoint fonts used in EMF. </a:t>
            </a:r>
          </a:p>
          <a:p>
            <a:pPr eaLnBrk="1" hangingPunct="1"/>
            <a:r>
              <a:rPr lang="en-US"/>
              <a:t>Read the TexPoint manual before you delete this box.: </a:t>
            </a:r>
            <a:r>
              <a:rPr lang="en-US">
                <a:latin typeface="cmr10" pitchFamily="34" charset="0"/>
              </a:rPr>
              <a:t>A</a:t>
            </a:r>
            <a:r>
              <a:rPr lang="en-US">
                <a:latin typeface="cmmi10" pitchFamily="34" charset="0"/>
              </a:rPr>
              <a:t>A</a:t>
            </a:r>
            <a:r>
              <a:rPr lang="en-US">
                <a:latin typeface="cmmi7" pitchFamily="34" charset="0"/>
              </a:rPr>
              <a:t>A</a:t>
            </a:r>
            <a:r>
              <a:rPr lang="en-US">
                <a:latin typeface="cmr5" pitchFamily="34" charset="0"/>
              </a:rPr>
              <a:t>A</a:t>
            </a:r>
            <a:r>
              <a:rPr lang="en-US">
                <a:latin typeface="cmr7" pitchFamily="34" charset="0"/>
              </a:rPr>
              <a:t>A</a:t>
            </a:r>
            <a:r>
              <a:rPr lang="en-US">
                <a:latin typeface="cmmi5" pitchFamily="34" charset="0"/>
              </a:rPr>
              <a:t>A</a:t>
            </a:r>
            <a:r>
              <a:rPr lang="en-US">
                <a:latin typeface="cmex10" pitchFamily="34" charset="0"/>
              </a:rPr>
              <a:t>A</a:t>
            </a:r>
            <a:r>
              <a:rPr lang="en-US">
                <a:latin typeface="cmsy7" pitchFamily="34" charset="0"/>
              </a:rPr>
              <a:t>A</a:t>
            </a:r>
            <a:r>
              <a:rPr lang="en-US">
                <a:latin typeface="cmsy10" pitchFamily="34" charset="0"/>
              </a:rPr>
              <a:t>A</a:t>
            </a:r>
            <a:r>
              <a:rPr lang="en-US">
                <a:latin typeface="cmsy5" pitchFamily="34" charset="0"/>
              </a:rPr>
              <a:t>A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19200" y="5029200"/>
            <a:ext cx="6705599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bIns="50800"/>
          <a:lstStyle/>
          <a:p>
            <a:pPr marL="39688" algn="ctr"/>
            <a:r>
              <a:rPr kumimoji="1" lang="en-US" altLang="zh-TW" sz="2800" dirty="0">
                <a:latin typeface="Gill Sans MT" panose="020B0502020104020203" pitchFamily="34" charset="0"/>
                <a:sym typeface="Tahoma" pitchFamily="34" charset="0"/>
              </a:rPr>
              <a:t>ME 712</a:t>
            </a:r>
            <a:endParaRPr kumimoji="1" lang="en-US" altLang="zh-TW" sz="2000" dirty="0">
              <a:latin typeface="Gill Sans MT" panose="020B0502020104020203" pitchFamily="34" charset="0"/>
              <a:sym typeface="Tahoma" pitchFamily="34" charset="0"/>
            </a:endParaRPr>
          </a:p>
        </p:txBody>
      </p:sp>
      <p:pic>
        <p:nvPicPr>
          <p:cNvPr id="1026" name="Picture 2" descr="C:\Users\FLUIDS\Desktop\Alex\Viscous_Wrinkling\bubble_collapse\no_hole\1E6cSt_1025_3_thin_100fps_120m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9" t="9265" r="9540" b="12134"/>
          <a:stretch/>
        </p:blipFill>
        <p:spPr bwMode="auto">
          <a:xfrm>
            <a:off x="1371600" y="76200"/>
            <a:ext cx="2355614" cy="203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James Bird\Desktop\Wrinkling bub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1917"/>
            <a:ext cx="3352800" cy="158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6198" y="5791200"/>
            <a:ext cx="899160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bIns="50800"/>
          <a:lstStyle/>
          <a:p>
            <a:pPr marL="39688" algn="ctr"/>
            <a:r>
              <a:rPr kumimoji="1" lang="en-US" altLang="zh-TW" sz="2000" baseline="30000" dirty="0">
                <a:latin typeface="GillSans" panose="020B0602020204020204" pitchFamily="34" charset="0"/>
                <a:sym typeface="Tahoma" pitchFamily="34" charset="0"/>
              </a:rPr>
              <a:t>1</a:t>
            </a:r>
            <a:r>
              <a:rPr kumimoji="1" lang="en-US" altLang="zh-TW" sz="2000" i="1" dirty="0">
                <a:latin typeface="GillSans" panose="020B0602020204020204" pitchFamily="34" charset="0"/>
                <a:sym typeface="Tahoma" pitchFamily="34" charset="0"/>
              </a:rPr>
              <a:t>Boston University</a:t>
            </a:r>
            <a:endParaRPr kumimoji="1" lang="en-US" altLang="zh-TW" sz="1400" i="1" baseline="30000" dirty="0">
              <a:latin typeface="GillSans" panose="020B0602020204020204" pitchFamily="34" charset="0"/>
              <a:sym typeface="Tahoma" pitchFamily="34" charset="0"/>
            </a:endParaRPr>
          </a:p>
          <a:p>
            <a:pPr marL="39688" algn="ctr"/>
            <a:r>
              <a:rPr kumimoji="1" lang="en-US" altLang="zh-TW" sz="2000" baseline="30000" dirty="0">
                <a:latin typeface="GillSans" panose="020B0602020204020204" pitchFamily="34" charset="0"/>
                <a:sym typeface="Tahoma" pitchFamily="34" charset="0"/>
              </a:rPr>
              <a:t>2</a:t>
            </a:r>
            <a:r>
              <a:rPr kumimoji="1" lang="en-US" altLang="zh-TW" sz="2000" i="1" dirty="0">
                <a:latin typeface="GillSans" panose="020B0602020204020204" pitchFamily="34" charset="0"/>
                <a:sym typeface="Tahoma" pitchFamily="34" charset="0"/>
              </a:rPr>
              <a:t>Massachusetts Institute of Technology</a:t>
            </a:r>
          </a:p>
          <a:p>
            <a:pPr marL="39688" lvl="0" algn="ctr"/>
            <a:r>
              <a:rPr kumimoji="1" lang="en-US" altLang="zh-TW" sz="2000" baseline="30000" dirty="0">
                <a:latin typeface="GillSans" panose="020B0602020204020204" pitchFamily="34" charset="0"/>
                <a:sym typeface="Tahoma" pitchFamily="34" charset="0"/>
              </a:rPr>
              <a:t>3</a:t>
            </a:r>
            <a:r>
              <a:rPr kumimoji="1" lang="en-US" altLang="zh-TW" sz="2000" i="1" dirty="0">
                <a:latin typeface="GillSans" panose="020B0602020204020204" pitchFamily="34" charset="0"/>
                <a:sym typeface="Tahoma" pitchFamily="34" charset="0"/>
              </a:rPr>
              <a:t>Princeton University</a:t>
            </a:r>
            <a:endParaRPr kumimoji="1" lang="en-US" altLang="zh-TW" sz="1400" i="1" baseline="30000" dirty="0">
              <a:solidFill>
                <a:srgbClr val="000000"/>
              </a:solidFill>
              <a:latin typeface="GillSans" panose="020B0602020204020204" pitchFamily="34" charset="0"/>
              <a:sym typeface="Tahoma" pitchFamily="34" charset="0"/>
            </a:endParaRPr>
          </a:p>
          <a:p>
            <a:pPr marL="39688" algn="ctr"/>
            <a:endParaRPr kumimoji="1" lang="en-US" altLang="zh-TW" sz="1600" dirty="0">
              <a:latin typeface="GillSans" panose="020B0602020204020204" pitchFamily="34" charset="0"/>
              <a:sym typeface="Tahoma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95250" y="4332694"/>
            <a:ext cx="93345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A. Oratis</a:t>
            </a:r>
            <a:r>
              <a:rPr lang="en-US" sz="2800" baseline="300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1</a:t>
            </a:r>
            <a:r>
              <a:rPr lang="en-US" sz="28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, J. W. M. Bush</a:t>
            </a:r>
            <a:r>
              <a:rPr lang="en-US" sz="2800" baseline="300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2</a:t>
            </a:r>
            <a:r>
              <a:rPr lang="en-US" sz="28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, H. A. Stone</a:t>
            </a:r>
            <a:r>
              <a:rPr lang="en-US" sz="2800" baseline="300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3</a:t>
            </a:r>
            <a:r>
              <a:rPr lang="en-US" sz="28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 and  J. C. Bird</a:t>
            </a:r>
            <a:r>
              <a:rPr lang="en-US" sz="2800" baseline="30000" dirty="0">
                <a:latin typeface="GillSans" panose="020B0602020204020204" pitchFamily="34" charset="0"/>
                <a:cs typeface="Arial" pitchFamily="34" charset="0"/>
                <a:sym typeface="Tahoma" pitchFamily="34" charset="0"/>
              </a:rPr>
              <a:t>1 </a:t>
            </a:r>
            <a:endParaRPr lang="en-US" sz="2800" dirty="0">
              <a:latin typeface="GillSans" panose="020B0602020204020204" pitchFamily="34" charset="0"/>
              <a:cs typeface="Arial" pitchFamily="34" charset="0"/>
              <a:sym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480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 Wrinkling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152400" y="1125413"/>
            <a:ext cx="228600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Design Flexible </a:t>
            </a:r>
            <a:b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Electronics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-204536" y="6100919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Cerda and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Mahadevan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Phys. Rev. Lett.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2003)</a:t>
            </a:r>
          </a:p>
        </p:txBody>
      </p:sp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2677453" y="5492586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Huang et al.</a:t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Science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2007)</a:t>
            </a:r>
          </a:p>
        </p:txBody>
      </p:sp>
      <p:sp>
        <p:nvSpPr>
          <p:cNvPr id="13" name="Content Placeholder 3"/>
          <p:cNvSpPr txBox="1">
            <a:spLocks/>
          </p:cNvSpPr>
          <p:nvPr/>
        </p:nvSpPr>
        <p:spPr bwMode="auto">
          <a:xfrm>
            <a:off x="6206290" y="3206569"/>
            <a:ext cx="2675020" cy="75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Vella et al.</a:t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Phys. Rev. Lett.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2011)</a:t>
            </a:r>
          </a:p>
        </p:txBody>
      </p:sp>
      <p:pic>
        <p:nvPicPr>
          <p:cNvPr id="3074" name="Picture 2" descr="C:\Users\FLUIDS\Desktop\Alex\Viscous_Wrinkling\presentations\cerda_mahadev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326724" y="2521427"/>
            <a:ext cx="4919395" cy="212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10"/>
          <a:stretch>
            <a:fillRect/>
          </a:stretch>
        </p:blipFill>
        <p:spPr bwMode="auto">
          <a:xfrm>
            <a:off x="5939588" y="1183105"/>
            <a:ext cx="2971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621" y="3959724"/>
            <a:ext cx="24384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ontent Placeholder 3"/>
          <p:cNvSpPr txBox="1">
            <a:spLocks/>
          </p:cNvSpPr>
          <p:nvPr/>
        </p:nvSpPr>
        <p:spPr bwMode="auto">
          <a:xfrm>
            <a:off x="6096001" y="6324600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King et al.</a:t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Proc. Natl. Acad. Sci.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2011)</a:t>
            </a:r>
          </a:p>
        </p:txBody>
      </p:sp>
      <p:pic>
        <p:nvPicPr>
          <p:cNvPr id="3075" name="Picture 3" descr="C:\Users\FLUIDS\Desktop\Alex\Viscous_Wrinkling\presentations\huang_capillary_wrinkli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688" y="1882494"/>
            <a:ext cx="3612550" cy="359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46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Viscous Buckling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6354447" y="5549422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Le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Merrer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,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Clanet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and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Quere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Phys. Rev. Lett.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2012)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56549" r="-813" b="-1649"/>
          <a:stretch/>
        </p:blipFill>
        <p:spPr>
          <a:xfrm>
            <a:off x="37867" y="5058193"/>
            <a:ext cx="6429134" cy="1854186"/>
          </a:xfrm>
          <a:prstGeom prst="rect">
            <a:avLst/>
          </a:prstGeom>
        </p:spPr>
      </p:pic>
      <p:pic>
        <p:nvPicPr>
          <p:cNvPr id="10" name="Picture 2" descr="C:\Users\FLUIDS\Desktop\Alex\Viscous_Wrinkling\presentations\debregeas_wrinkl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996" y="1752599"/>
            <a:ext cx="3998471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4419600" y="1224118"/>
            <a:ext cx="51815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Debregeas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, De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Gennes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and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Brochard-Wyart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Science.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1998)</a:t>
            </a:r>
          </a:p>
        </p:txBody>
      </p:sp>
      <p:pic>
        <p:nvPicPr>
          <p:cNvPr id="23554" name="Picture 2" descr="C:\Users\FLUIDS\Desktop\Taylo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3"/>
          <a:stretch/>
        </p:blipFill>
        <p:spPr bwMode="auto">
          <a:xfrm>
            <a:off x="0" y="1676400"/>
            <a:ext cx="2895600" cy="321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3"/>
          <p:cNvSpPr txBox="1">
            <a:spLocks/>
          </p:cNvSpPr>
          <p:nvPr/>
        </p:nvSpPr>
        <p:spPr bwMode="auto">
          <a:xfrm>
            <a:off x="-12700" y="1174305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G. I. Taylor</a:t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Applied Mechanics 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1969)</a:t>
            </a:r>
          </a:p>
        </p:txBody>
      </p:sp>
      <p:pic>
        <p:nvPicPr>
          <p:cNvPr id="15362" name="Picture 2" descr="C:\Users\FLUIDS\Desktop\Alex\Viscous_Wrinkling\Presentation\rib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50807"/>
            <a:ext cx="1464330" cy="329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3"/>
          <p:cNvSpPr txBox="1">
            <a:spLocks/>
          </p:cNvSpPr>
          <p:nvPr/>
        </p:nvSpPr>
        <p:spPr bwMode="auto">
          <a:xfrm>
            <a:off x="2506580" y="1156304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N.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Ribe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J. Fluid Mech. 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2016)</a:t>
            </a:r>
          </a:p>
        </p:txBody>
      </p:sp>
    </p:spTree>
    <p:extLst>
      <p:ext uri="{BB962C8B-B14F-4D97-AF65-F5344CB8AC3E}">
        <p14:creationId xmlns:p14="http://schemas.microsoft.com/office/powerpoint/2010/main" val="1393111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Viscous Buckling Appl</a:t>
            </a:r>
            <a:r>
              <a:rPr lang="en-US" dirty="0" smtClean="0"/>
              <a:t>ications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3810000"/>
            <a:ext cx="3998471" cy="247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3"/>
          <p:cNvSpPr txBox="1">
            <a:spLocks/>
          </p:cNvSpPr>
          <p:nvPr/>
        </p:nvSpPr>
        <p:spPr bwMode="auto">
          <a:xfrm>
            <a:off x="-162617" y="1745080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 err="1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O’Kiely</a:t>
            </a:r>
            <a:r>
              <a:rPr lang="en-US" sz="1400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2017</a:t>
            </a:r>
            <a:endParaRPr lang="en-US" sz="1400" kern="0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2592689"/>
            <a:ext cx="2594150" cy="236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3"/>
          <p:cNvSpPr txBox="1">
            <a:spLocks/>
          </p:cNvSpPr>
          <p:nvPr/>
        </p:nvSpPr>
        <p:spPr bwMode="auto">
          <a:xfrm>
            <a:off x="2070664" y="2002889"/>
            <a:ext cx="267502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 err="1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Srivasan</a:t>
            </a:r>
            <a:r>
              <a:rPr lang="en-US" sz="1400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et al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Phys. Rev. Fluids 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2016)</a:t>
            </a:r>
          </a:p>
        </p:txBody>
      </p:sp>
      <p:sp>
        <p:nvSpPr>
          <p:cNvPr id="13" name="Content Placeholder 3"/>
          <p:cNvSpPr txBox="1">
            <a:spLocks/>
          </p:cNvSpPr>
          <p:nvPr/>
        </p:nvSpPr>
        <p:spPr bwMode="auto">
          <a:xfrm>
            <a:off x="1072623" y="1245808"/>
            <a:ext cx="32003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Glass manufacturing</a:t>
            </a:r>
            <a:endParaRPr lang="en-US" sz="2000" kern="0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 bwMode="auto">
          <a:xfrm>
            <a:off x="5275836" y="3350617"/>
            <a:ext cx="32003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Volcanology</a:t>
            </a:r>
            <a:endParaRPr lang="en-US" sz="2000" kern="0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104" y="2106622"/>
            <a:ext cx="1970696" cy="353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138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Collapse</a:t>
            </a:r>
          </a:p>
        </p:txBody>
      </p:sp>
      <p:pic>
        <p:nvPicPr>
          <p:cNvPr id="3" name="MovieS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3240" y="1905000"/>
            <a:ext cx="6297521" cy="4723141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431" y="1295400"/>
            <a:ext cx="2516624" cy="443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80529"/>
            <a:ext cx="1799426" cy="30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844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Viscous Wrinkling</a:t>
            </a:r>
          </a:p>
        </p:txBody>
      </p:sp>
      <p:pic>
        <p:nvPicPr>
          <p:cNvPr id="5122" name="Picture 2" descr="C:\Users\FLUIDS\Desktop\Alex\Viscous_Wrinkling\presentations\dasilveira_wrinkl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748" y="1752413"/>
            <a:ext cx="2927566" cy="29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FLUIDS\Desktop\Alex\Viscous_Wrinkling\presentations\debregeas_wrinkl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7" y="1714843"/>
            <a:ext cx="4601392" cy="289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3"/>
          <p:cNvSpPr txBox="1">
            <a:spLocks/>
          </p:cNvSpPr>
          <p:nvPr/>
        </p:nvSpPr>
        <p:spPr bwMode="auto">
          <a:xfrm>
            <a:off x="4611627" y="1066800"/>
            <a:ext cx="4608573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Rippling Instability of a </a:t>
            </a:r>
            <a:b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collapsing bubble </a:t>
            </a:r>
          </a:p>
        </p:txBody>
      </p:sp>
      <p:sp>
        <p:nvSpPr>
          <p:cNvPr id="15" name="Content Placeholder 3"/>
          <p:cNvSpPr txBox="1">
            <a:spLocks/>
          </p:cNvSpPr>
          <p:nvPr/>
        </p:nvSpPr>
        <p:spPr bwMode="auto">
          <a:xfrm>
            <a:off x="495358" y="4564207"/>
            <a:ext cx="396240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Debregeas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, De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Gennes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and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Brochard-Wyart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Science.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1998)</a:t>
            </a:r>
          </a:p>
        </p:txBody>
      </p:sp>
      <p:sp>
        <p:nvSpPr>
          <p:cNvPr id="16" name="Content Placeholder 3"/>
          <p:cNvSpPr txBox="1">
            <a:spLocks/>
          </p:cNvSpPr>
          <p:nvPr/>
        </p:nvSpPr>
        <p:spPr bwMode="auto">
          <a:xfrm>
            <a:off x="5181600" y="4653119"/>
            <a:ext cx="3962400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da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Silveira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,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Chaieb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and </a:t>
            </a:r>
            <a:r>
              <a:rPr lang="en-US" sz="1400" kern="0" dirty="0" err="1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Mahadevan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sz="1400" i="1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Science</a:t>
            </a:r>
            <a:r>
              <a:rPr lang="en-US" sz="1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2000)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255585" y="5706352"/>
            <a:ext cx="4608573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Collapse and wrinkling driven by gravity and resisted by viscosity</a:t>
            </a:r>
          </a:p>
        </p:txBody>
      </p:sp>
      <p:pic>
        <p:nvPicPr>
          <p:cNvPr id="10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5224" y="5578977"/>
            <a:ext cx="2843497" cy="97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507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Surface Tension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68714"/>
            <a:ext cx="2924621" cy="219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268714"/>
            <a:ext cx="2924621" cy="219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99" y="1268708"/>
            <a:ext cx="2924620" cy="219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ontent Placeholder 3"/>
          <p:cNvSpPr txBox="1">
            <a:spLocks/>
          </p:cNvSpPr>
          <p:nvPr/>
        </p:nvSpPr>
        <p:spPr bwMode="auto">
          <a:xfrm>
            <a:off x="-199578" y="3433919"/>
            <a:ext cx="32003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Gravitational drainage causes variation in thickness</a:t>
            </a:r>
          </a:p>
        </p:txBody>
      </p:sp>
      <p:sp>
        <p:nvSpPr>
          <p:cNvPr id="26" name="Content Placeholder 3"/>
          <p:cNvSpPr txBox="1">
            <a:spLocks/>
          </p:cNvSpPr>
          <p:nvPr/>
        </p:nvSpPr>
        <p:spPr bwMode="auto">
          <a:xfrm>
            <a:off x="2948210" y="3433919"/>
            <a:ext cx="32003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Hole equilibrates pressure difference</a:t>
            </a:r>
          </a:p>
        </p:txBody>
      </p:sp>
      <p:sp>
        <p:nvSpPr>
          <p:cNvPr id="27" name="Content Placeholder 3"/>
          <p:cNvSpPr txBox="1">
            <a:spLocks/>
          </p:cNvSpPr>
          <p:nvPr/>
        </p:nvSpPr>
        <p:spPr bwMode="auto">
          <a:xfrm>
            <a:off x="5939589" y="3433919"/>
            <a:ext cx="3200399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0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Gravitational and capillary forces unbalanced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57" y="4816957"/>
            <a:ext cx="1619565" cy="62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56" y="5827578"/>
            <a:ext cx="1807179" cy="34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313" y="5042427"/>
            <a:ext cx="2587992" cy="80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788" y="4378931"/>
            <a:ext cx="2056749" cy="33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23" y="4937092"/>
            <a:ext cx="1978995" cy="33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069" y="5495253"/>
            <a:ext cx="1640383" cy="33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38" y="6045777"/>
            <a:ext cx="1587710" cy="26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386" y="6515927"/>
            <a:ext cx="1652923" cy="26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65833"/>
            <a:ext cx="2924621" cy="219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139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Collapse Upside-Down</a:t>
            </a:r>
          </a:p>
        </p:txBody>
      </p:sp>
      <p:sp>
        <p:nvSpPr>
          <p:cNvPr id="3" name="Rectangle 2"/>
          <p:cNvSpPr/>
          <p:nvPr/>
        </p:nvSpPr>
        <p:spPr>
          <a:xfrm>
            <a:off x="4191000" y="12192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 descr="IMG_10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322033"/>
            <a:ext cx="3798888" cy="5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G_10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322033"/>
            <a:ext cx="3798888" cy="5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IMG_105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322033"/>
            <a:ext cx="3798888" cy="5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G_10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1" t="31599" r="41830" b="56363"/>
          <a:stretch>
            <a:fillRect/>
          </a:stretch>
        </p:blipFill>
        <p:spPr bwMode="auto">
          <a:xfrm>
            <a:off x="1371600" y="1701446"/>
            <a:ext cx="6477000" cy="305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05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85800" y="-152400"/>
            <a:ext cx="104394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MovieS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31482"/>
          <a:stretch/>
        </p:blipFill>
        <p:spPr>
          <a:xfrm>
            <a:off x="827923" y="1019810"/>
            <a:ext cx="7479888" cy="568579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53000"/>
            <a:ext cx="7905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29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685800" y="-152400"/>
            <a:ext cx="104394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91000" y="12192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419600"/>
            <a:ext cx="7905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MovieS3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11111"/>
          <a:stretch/>
        </p:blipFill>
        <p:spPr>
          <a:xfrm>
            <a:off x="494824" y="858982"/>
            <a:ext cx="5619750" cy="55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34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Collapse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191000" y="12192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199749" y="1196340"/>
            <a:ext cx="853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Gill Sans MT" panose="020B0502020104020203" pitchFamily="34" charset="0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kern="0" dirty="0"/>
              <a:t>Gravity not important</a:t>
            </a:r>
          </a:p>
          <a:p>
            <a:pPr>
              <a:lnSpc>
                <a:spcPct val="80000"/>
              </a:lnSpc>
            </a:pPr>
            <a:r>
              <a:rPr lang="en-US" sz="2400" kern="0" dirty="0"/>
              <a:t>Surface tension drives </a:t>
            </a:r>
            <a:br>
              <a:rPr lang="en-US" sz="2400" kern="0" dirty="0"/>
            </a:br>
            <a:r>
              <a:rPr lang="en-US" sz="2400" kern="0" dirty="0"/>
              <a:t>the collapse</a:t>
            </a:r>
          </a:p>
          <a:p>
            <a:pPr>
              <a:lnSpc>
                <a:spcPct val="80000"/>
              </a:lnSpc>
            </a:pPr>
            <a:r>
              <a:rPr lang="en-US" sz="2400" kern="0" dirty="0"/>
              <a:t>Resisted by viscosity</a:t>
            </a:r>
          </a:p>
          <a:p>
            <a:pPr>
              <a:lnSpc>
                <a:spcPct val="80000"/>
              </a:lnSpc>
            </a:pPr>
            <a:endParaRPr lang="en-US" sz="1800" kern="0" dirty="0">
              <a:solidFill>
                <a:srgbClr val="DDDDDD"/>
              </a:solidFill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1196340"/>
            <a:ext cx="5353147" cy="133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 descr="C:\Users\FLUIDS\Desktop\Alex\Viscous_Wrinkling\Presentation\Bubble_Collaps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4700588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C:\Users\FLUIDS\Desktop\Alex\Viscous_Wrinkling\Presentation\Bubble_Collapse_Bot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4700588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82251"/>
            <a:ext cx="1344486" cy="37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36" y="4008778"/>
            <a:ext cx="1893814" cy="34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45" y="4913984"/>
            <a:ext cx="2482596" cy="99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381000" y="4648200"/>
            <a:ext cx="2743200" cy="1524000"/>
          </a:xfrm>
          <a:prstGeom prst="rect">
            <a:avLst/>
          </a:prstGeom>
          <a:noFill/>
          <a:ln>
            <a:solidFill>
              <a:srgbClr val="5A8B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74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Inteferometry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91000" y="12192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199749" y="1196340"/>
            <a:ext cx="853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Gill Sans MT" panose="020B0502020104020203" pitchFamily="34" charset="0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kern="0" dirty="0"/>
              <a:t>Measure thickness</a:t>
            </a:r>
          </a:p>
          <a:p>
            <a:pPr>
              <a:lnSpc>
                <a:spcPct val="80000"/>
              </a:lnSpc>
            </a:pPr>
            <a:r>
              <a:rPr lang="en-US" sz="2400" kern="0" dirty="0"/>
              <a:t>Thin-Film Interferometry</a:t>
            </a:r>
          </a:p>
          <a:p>
            <a:pPr>
              <a:lnSpc>
                <a:spcPct val="80000"/>
              </a:lnSpc>
            </a:pPr>
            <a:r>
              <a:rPr lang="en-US" sz="2400" kern="0" dirty="0"/>
              <a:t>Utilize exponential decay </a:t>
            </a:r>
            <a:br>
              <a:rPr lang="en-US" sz="2400" kern="0" dirty="0"/>
            </a:br>
            <a:r>
              <a:rPr lang="en-US" sz="2400" kern="0" dirty="0"/>
              <a:t>model of </a:t>
            </a:r>
            <a:r>
              <a:rPr lang="en-US" sz="2400" kern="0" dirty="0" err="1"/>
              <a:t>Debregeas</a:t>
            </a:r>
            <a:r>
              <a:rPr lang="en-US" sz="2400" kern="0" dirty="0"/>
              <a:t> et al.</a:t>
            </a:r>
          </a:p>
          <a:p>
            <a:pPr>
              <a:lnSpc>
                <a:spcPct val="80000"/>
              </a:lnSpc>
            </a:pPr>
            <a:endParaRPr lang="en-US" sz="1800" kern="0" dirty="0">
              <a:solidFill>
                <a:srgbClr val="DDDDDD"/>
              </a:solidFill>
            </a:endParaRPr>
          </a:p>
        </p:txBody>
      </p:sp>
      <p:pic>
        <p:nvPicPr>
          <p:cNvPr id="4" name="Fringes10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6073"/>
          <a:stretch/>
        </p:blipFill>
        <p:spPr>
          <a:xfrm>
            <a:off x="4724400" y="1143000"/>
            <a:ext cx="3877949" cy="1911242"/>
          </a:xfrm>
          <a:prstGeom prst="rect">
            <a:avLst/>
          </a:prstGeom>
        </p:spPr>
      </p:pic>
      <p:pic>
        <p:nvPicPr>
          <p:cNvPr id="18434" name="Picture 2" descr="C:\Users\FLUIDS\Desktop\Alex\Viscous_Wrinkling\Presentation\Calibra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056" y="3274003"/>
            <a:ext cx="4382944" cy="33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19" y="3234019"/>
            <a:ext cx="1111145" cy="30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65811"/>
            <a:ext cx="1565135" cy="2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52613"/>
            <a:ext cx="2051732" cy="820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4495800"/>
            <a:ext cx="2286000" cy="1143000"/>
          </a:xfrm>
          <a:prstGeom prst="rect">
            <a:avLst/>
          </a:prstGeom>
          <a:noFill/>
          <a:ln>
            <a:solidFill>
              <a:srgbClr val="5A8B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59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hole for wrinkling</a:t>
            </a:r>
          </a:p>
        </p:txBody>
      </p:sp>
      <p:graphicFrame>
        <p:nvGraphicFramePr>
          <p:cNvPr id="252931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93134490"/>
              </p:ext>
            </p:extLst>
          </p:nvPr>
        </p:nvGraphicFramePr>
        <p:xfrm>
          <a:off x="3595638" y="2747201"/>
          <a:ext cx="5375377" cy="2180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16" name="CorelDRAW" r:id="rId5" imgW="1514174" imgH="614513" progId="CorelDRAW.Graphic.14">
                  <p:embed/>
                </p:oleObj>
              </mc:Choice>
              <mc:Fallback>
                <p:oleObj name="CorelDRAW" r:id="rId5" imgW="1514174" imgH="614513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5638" y="2747201"/>
                        <a:ext cx="5375377" cy="21805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273504" y="4473714"/>
            <a:ext cx="2743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Gill Sans MT" panose="020B0502020104020203" pitchFamily="34" charset="0"/>
                <a:sym typeface="Wingdings" pitchFamily="2" charset="2"/>
              </a:rPr>
              <a:t>Wrinkling should not occur if</a:t>
            </a:r>
          </a:p>
        </p:txBody>
      </p:sp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381000" y="3130634"/>
            <a:ext cx="2819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Gill Sans MT" panose="020B0502020104020203" pitchFamily="34" charset="0"/>
                <a:sym typeface="Wingdings" pitchFamily="2" charset="2"/>
              </a:rPr>
              <a:t/>
            </a:r>
            <a:br>
              <a:rPr lang="en-US" sz="2000" dirty="0">
                <a:latin typeface="Gill Sans MT" panose="020B0502020104020203" pitchFamily="34" charset="0"/>
                <a:sym typeface="Wingdings" pitchFamily="2" charset="2"/>
              </a:rPr>
            </a:br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[</a:t>
            </a:r>
            <a:r>
              <a:rPr lang="en-US" dirty="0" err="1">
                <a:latin typeface="Gill Sans MT" panose="020B0502020104020203" pitchFamily="34" charset="0"/>
                <a:sym typeface="Wingdings" pitchFamily="2" charset="2"/>
              </a:rPr>
              <a:t>Debregeas</a:t>
            </a:r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 et al., 1998;</a:t>
            </a:r>
          </a:p>
          <a:p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Da </a:t>
            </a:r>
            <a:r>
              <a:rPr lang="en-US" dirty="0" err="1">
                <a:latin typeface="Gill Sans MT" panose="020B0502020104020203" pitchFamily="34" charset="0"/>
                <a:sym typeface="Wingdings" pitchFamily="2" charset="2"/>
              </a:rPr>
              <a:t>Silveria</a:t>
            </a:r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 et al., 2000]</a:t>
            </a:r>
          </a:p>
        </p:txBody>
      </p:sp>
      <p:graphicFrame>
        <p:nvGraphicFramePr>
          <p:cNvPr id="252938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57684657"/>
              </p:ext>
            </p:extLst>
          </p:nvPr>
        </p:nvGraphicFramePr>
        <p:xfrm>
          <a:off x="6139542" y="3962400"/>
          <a:ext cx="416254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17" name="CorelDRAW" r:id="rId7" imgW="117759" imgH="348765" progId="CorelDRAW.Graphic.14">
                  <p:embed/>
                </p:oleObj>
              </mc:Choice>
              <mc:Fallback>
                <p:oleObj name="CorelDRAW" r:id="rId7" imgW="117759" imgH="348765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542" y="3962400"/>
                        <a:ext cx="416254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40" name="Line 12"/>
          <p:cNvSpPr>
            <a:spLocks noChangeShapeType="1"/>
          </p:cNvSpPr>
          <p:nvPr/>
        </p:nvSpPr>
        <p:spPr bwMode="auto">
          <a:xfrm>
            <a:off x="6321426" y="3928243"/>
            <a:ext cx="0" cy="3042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1" name="Line 13"/>
          <p:cNvSpPr>
            <a:spLocks noChangeShapeType="1"/>
          </p:cNvSpPr>
          <p:nvPr/>
        </p:nvSpPr>
        <p:spPr bwMode="auto">
          <a:xfrm>
            <a:off x="6321426" y="5105400"/>
            <a:ext cx="0" cy="3042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2" name="Line 14"/>
          <p:cNvSpPr>
            <a:spLocks noChangeShapeType="1"/>
          </p:cNvSpPr>
          <p:nvPr/>
        </p:nvSpPr>
        <p:spPr bwMode="auto">
          <a:xfrm flipH="1">
            <a:off x="6854826" y="3115265"/>
            <a:ext cx="76200" cy="10142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3" name="Line 15"/>
          <p:cNvSpPr>
            <a:spLocks noChangeShapeType="1"/>
          </p:cNvSpPr>
          <p:nvPr/>
        </p:nvSpPr>
        <p:spPr bwMode="auto">
          <a:xfrm>
            <a:off x="6321426" y="2859767"/>
            <a:ext cx="0" cy="202844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4" name="Line 16"/>
          <p:cNvSpPr>
            <a:spLocks noChangeShapeType="1"/>
          </p:cNvSpPr>
          <p:nvPr/>
        </p:nvSpPr>
        <p:spPr bwMode="auto">
          <a:xfrm>
            <a:off x="5559426" y="3191465"/>
            <a:ext cx="76200" cy="10142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5" name="Line 17"/>
          <p:cNvSpPr>
            <a:spLocks noChangeShapeType="1"/>
          </p:cNvSpPr>
          <p:nvPr/>
        </p:nvSpPr>
        <p:spPr bwMode="auto">
          <a:xfrm flipH="1" flipV="1">
            <a:off x="5711826" y="3343865"/>
            <a:ext cx="76200" cy="101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6" name="Line 18"/>
          <p:cNvSpPr>
            <a:spLocks noChangeShapeType="1"/>
          </p:cNvSpPr>
          <p:nvPr/>
        </p:nvSpPr>
        <p:spPr bwMode="auto">
          <a:xfrm flipV="1">
            <a:off x="6321426" y="3102654"/>
            <a:ext cx="0" cy="2028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7" name="Line 19"/>
          <p:cNvSpPr>
            <a:spLocks noChangeShapeType="1"/>
          </p:cNvSpPr>
          <p:nvPr/>
        </p:nvSpPr>
        <p:spPr bwMode="auto">
          <a:xfrm flipV="1">
            <a:off x="6702426" y="3267665"/>
            <a:ext cx="76200" cy="101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52948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371" y="2503348"/>
            <a:ext cx="507111" cy="47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2949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470" y="5400035"/>
            <a:ext cx="507111" cy="47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2950" name="Picture 2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282" y="3363052"/>
            <a:ext cx="1318489" cy="55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2951" name="Rectangle 23"/>
          <p:cNvSpPr>
            <a:spLocks noChangeArrowheads="1"/>
          </p:cNvSpPr>
          <p:nvPr/>
        </p:nvSpPr>
        <p:spPr bwMode="auto">
          <a:xfrm>
            <a:off x="6224589" y="3343865"/>
            <a:ext cx="858837" cy="608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4372" name="Picture 3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503" y="1981200"/>
            <a:ext cx="2843497" cy="97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81000" y="1371600"/>
            <a:ext cx="274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Gill Sans MT" panose="020B0502020104020203" pitchFamily="34" charset="0"/>
                <a:sym typeface="Wingdings" pitchFamily="2" charset="2"/>
              </a:rPr>
              <a:t>Current models suggest</a:t>
            </a:r>
          </a:p>
        </p:txBody>
      </p:sp>
      <p:pic>
        <p:nvPicPr>
          <p:cNvPr id="14373" name="Picture 3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47974"/>
            <a:ext cx="1086515" cy="30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2936" name="Oval 8"/>
          <p:cNvSpPr>
            <a:spLocks noChangeArrowheads="1"/>
          </p:cNvSpPr>
          <p:nvPr/>
        </p:nvSpPr>
        <p:spPr bwMode="auto">
          <a:xfrm>
            <a:off x="1752600" y="1981200"/>
            <a:ext cx="638675" cy="532982"/>
          </a:xfrm>
          <a:prstGeom prst="ellips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4191000" y="6091535"/>
            <a:ext cx="47564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GillSans" panose="020B0602020204020204" pitchFamily="34" charset="0"/>
                <a:sym typeface="Wingdings" pitchFamily="2" charset="2"/>
              </a:rPr>
              <a:t>Need new explanation for wrinkling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V="1">
            <a:off x="533851" y="1692687"/>
            <a:ext cx="2362200" cy="1752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762451" y="1768887"/>
            <a:ext cx="2133600" cy="1600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MovieS4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3"/>
          <a:srcRect l="32664" t="29330" r="21042" b="22516"/>
          <a:stretch/>
        </p:blipFill>
        <p:spPr>
          <a:xfrm>
            <a:off x="3646238" y="1822865"/>
            <a:ext cx="5164798" cy="402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1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2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2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2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2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2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2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8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52933" grpId="0"/>
      <p:bldP spid="252940" grpId="0" animBg="1"/>
      <p:bldP spid="252941" grpId="0" animBg="1"/>
      <p:bldP spid="252942" grpId="0" animBg="1"/>
      <p:bldP spid="252943" grpId="0" animBg="1"/>
      <p:bldP spid="252944" grpId="0" animBg="1"/>
      <p:bldP spid="252945" grpId="0" animBg="1"/>
      <p:bldP spid="252945" grpId="1" animBg="1"/>
      <p:bldP spid="252946" grpId="0" animBg="1"/>
      <p:bldP spid="252946" grpId="1" animBg="1"/>
      <p:bldP spid="252947" grpId="0" animBg="1"/>
      <p:bldP spid="252947" grpId="1" animBg="1"/>
      <p:bldP spid="252951" grpId="0" animBg="1"/>
      <p:bldP spid="252936" grpId="0" animBg="1"/>
      <p:bldP spid="24" grpId="0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Wrinkling Pattern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1219200"/>
            <a:ext cx="4724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Gill Sans MT" panose="020B0502020104020203" pitchFamily="34" charset="0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kern="0" dirty="0"/>
              <a:t>What is the number of wrinkles </a:t>
            </a:r>
            <a:r>
              <a:rPr lang="en-US" sz="2400" i="1" kern="0" dirty="0"/>
              <a:t>n</a:t>
            </a:r>
            <a:r>
              <a:rPr lang="en-US" sz="2400" kern="0" dirty="0"/>
              <a:t>?</a:t>
            </a:r>
          </a:p>
          <a:p>
            <a:pPr>
              <a:lnSpc>
                <a:spcPct val="80000"/>
              </a:lnSpc>
            </a:pPr>
            <a:r>
              <a:rPr lang="en-US" sz="2400" kern="0" dirty="0"/>
              <a:t>What is the radial extent of the wrinkles?</a:t>
            </a:r>
          </a:p>
          <a:p>
            <a:pPr>
              <a:lnSpc>
                <a:spcPct val="80000"/>
              </a:lnSpc>
            </a:pPr>
            <a:endParaRPr lang="en-US" sz="1800" kern="0" dirty="0">
              <a:solidFill>
                <a:srgbClr val="DDDDDD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876800" y="2749037"/>
            <a:ext cx="3562350" cy="3133725"/>
            <a:chOff x="5274106" y="1601118"/>
            <a:chExt cx="3562350" cy="3133725"/>
          </a:xfrm>
        </p:grpSpPr>
        <p:pic>
          <p:nvPicPr>
            <p:cNvPr id="27" name="Picture 8" descr="C:\Users\FLUIDS\Desktop\Alex\Viscous_Wrinkling\bubble_collapse\no_hole\1E6cSt_1025_3_thin_100fps_150m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106" y="1601118"/>
              <a:ext cx="3562350" cy="313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5274106" y="1601118"/>
              <a:ext cx="3562350" cy="31337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6890" y="2671919"/>
            <a:ext cx="3245510" cy="3220155"/>
            <a:chOff x="939470" y="1557902"/>
            <a:chExt cx="3245510" cy="3220155"/>
          </a:xfrm>
        </p:grpSpPr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470" y="1557902"/>
              <a:ext cx="3245510" cy="3220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939470" y="1592511"/>
              <a:ext cx="3245510" cy="31855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Content Placeholder 3"/>
          <p:cNvSpPr txBox="1">
            <a:spLocks/>
          </p:cNvSpPr>
          <p:nvPr/>
        </p:nvSpPr>
        <p:spPr bwMode="auto">
          <a:xfrm>
            <a:off x="152400" y="6024718"/>
            <a:ext cx="4608573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Number of wrinkles set by:</a:t>
            </a:r>
            <a:b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2400" kern="0" dirty="0">
                <a:solidFill>
                  <a:srgbClr val="191EF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compression</a:t>
            </a:r>
            <a: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and </a:t>
            </a:r>
            <a:r>
              <a:rPr lang="en-US" sz="2400" kern="0" dirty="0">
                <a:solidFill>
                  <a:srgbClr val="00B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elastic bending</a:t>
            </a:r>
          </a:p>
        </p:txBody>
      </p:sp>
      <p:sp>
        <p:nvSpPr>
          <p:cNvPr id="33" name="Content Placeholder 3"/>
          <p:cNvSpPr txBox="1">
            <a:spLocks/>
          </p:cNvSpPr>
          <p:nvPr/>
        </p:nvSpPr>
        <p:spPr bwMode="auto">
          <a:xfrm>
            <a:off x="4353688" y="6177119"/>
            <a:ext cx="4608573" cy="75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  <a:noAutofit/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600">
                <a:solidFill>
                  <a:schemeClr val="bg2"/>
                </a:solidFill>
                <a:latin typeface="+mn-lt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300">
                <a:solidFill>
                  <a:schemeClr val="bg2"/>
                </a:solidFill>
                <a:latin typeface="+mn-lt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3000">
                <a:solidFill>
                  <a:schemeClr val="bg2"/>
                </a:solidFill>
                <a:latin typeface="+mn-lt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600">
                <a:solidFill>
                  <a:schemeClr val="bg2"/>
                </a:solidFill>
                <a:latin typeface="+mn-lt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+mn-lt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24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 marL="292100" indent="0" algn="ctr">
              <a:buFont typeface="Wingdings" pitchFamily="2" charset="2"/>
              <a:buNone/>
            </a:pPr>
            <a: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Could </a:t>
            </a:r>
            <a:r>
              <a:rPr lang="en-US" sz="2400" kern="0" dirty="0">
                <a:solidFill>
                  <a:srgbClr val="C0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inertia</a:t>
            </a:r>
            <a:r>
              <a:rPr lang="en-US" sz="2400" kern="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be important?</a:t>
            </a:r>
          </a:p>
        </p:txBody>
      </p:sp>
    </p:spTree>
    <p:extLst>
      <p:ext uri="{BB962C8B-B14F-4D97-AF65-F5344CB8AC3E}">
        <p14:creationId xmlns:p14="http://schemas.microsoft.com/office/powerpoint/2010/main" val="401870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inertia</a:t>
            </a:r>
          </a:p>
        </p:txBody>
      </p:sp>
      <p:pic>
        <p:nvPicPr>
          <p:cNvPr id="13" name="Picture 2" descr="C:\Users\FLUIDS\Desktop\Alex\Grant - Viscous Buckling\Fig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7" t="10504" b="16576"/>
          <a:stretch/>
        </p:blipFill>
        <p:spPr bwMode="auto">
          <a:xfrm rot="16200000">
            <a:off x="638969" y="923131"/>
            <a:ext cx="914400" cy="211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FLUIDS\Desktop\Alex\Grant - Viscous Buckling\Fig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1" t="11488" r="14486" b="15591"/>
          <a:stretch/>
        </p:blipFill>
        <p:spPr bwMode="auto">
          <a:xfrm rot="16200000">
            <a:off x="579446" y="4289324"/>
            <a:ext cx="1028701" cy="211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36" y="2362200"/>
            <a:ext cx="1749116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651" y="2362200"/>
            <a:ext cx="845821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 descr="http://www.math.psu.edu/belmonte/sg9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6099253"/>
            <a:ext cx="4810125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532" y="6099253"/>
            <a:ext cx="3714668" cy="57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2" y="5029200"/>
            <a:ext cx="4396658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1"/>
          <a:stretch/>
        </p:blipFill>
        <p:spPr bwMode="auto">
          <a:xfrm>
            <a:off x="4457013" y="1663005"/>
            <a:ext cx="3383198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17" t="56549" r="45287" b="8622"/>
          <a:stretch/>
        </p:blipFill>
        <p:spPr>
          <a:xfrm rot="16200000">
            <a:off x="721864" y="1864530"/>
            <a:ext cx="766407" cy="2057733"/>
          </a:xfrm>
          <a:prstGeom prst="rect">
            <a:avLst/>
          </a:prstGeom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5" y="3387147"/>
            <a:ext cx="2083593" cy="103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9"/>
          <a:stretch/>
        </p:blipFill>
        <p:spPr bwMode="auto">
          <a:xfrm>
            <a:off x="4495800" y="3505200"/>
            <a:ext cx="2676809" cy="57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30092" y="4876800"/>
            <a:ext cx="845821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67477" y="1950717"/>
            <a:ext cx="274645" cy="0"/>
          </a:xfrm>
          <a:prstGeom prst="straightConnector1">
            <a:avLst/>
          </a:prstGeom>
          <a:ln>
            <a:solidFill>
              <a:srgbClr val="F8B2B9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1790537" y="1965957"/>
            <a:ext cx="274645" cy="0"/>
          </a:xfrm>
          <a:prstGeom prst="straightConnector1">
            <a:avLst/>
          </a:prstGeom>
          <a:ln>
            <a:solidFill>
              <a:srgbClr val="F8B2B9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15534" y="1128206"/>
            <a:ext cx="1604706" cy="281494"/>
            <a:chOff x="208768" y="1164876"/>
            <a:chExt cx="1604706" cy="281494"/>
          </a:xfrm>
        </p:grpSpPr>
        <p:pic>
          <p:nvPicPr>
            <p:cNvPr id="16" name="Picture 2" descr="C:\Users\FLUIDS\Desktop\Alex\Grant - Viscous Buckling\Fig2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47" t="83785" b="8108"/>
            <a:stretch/>
          </p:blipFill>
          <p:spPr bwMode="auto">
            <a:xfrm>
              <a:off x="208768" y="1211103"/>
              <a:ext cx="914400" cy="235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:\Users\FLUIDS\Desktop\Alex\Grant - Viscous Buckling\Fig2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47" t="90910"/>
            <a:stretch/>
          </p:blipFill>
          <p:spPr bwMode="auto">
            <a:xfrm>
              <a:off x="899074" y="1164876"/>
              <a:ext cx="914400" cy="263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145013" y="4628258"/>
            <a:ext cx="1912387" cy="248542"/>
            <a:chOff x="290511" y="4700784"/>
            <a:chExt cx="1912387" cy="248542"/>
          </a:xfrm>
        </p:grpSpPr>
        <p:pic>
          <p:nvPicPr>
            <p:cNvPr id="21506" name="Picture 2" descr="C:\Users\FLUIDS\Desktop\Alex\Grant - Viscous Buckling\Fig2.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91" t="83972" r="14486" b="8014"/>
            <a:stretch/>
          </p:blipFill>
          <p:spPr bwMode="auto">
            <a:xfrm>
              <a:off x="290511" y="4716758"/>
              <a:ext cx="1028701" cy="232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C:\Users\FLUIDS\Desktop\Alex\Grant - Viscous Buckling\Fig2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91" t="91987" r="14486" b="-1"/>
            <a:stretch/>
          </p:blipFill>
          <p:spPr bwMode="auto">
            <a:xfrm>
              <a:off x="1174197" y="4700784"/>
              <a:ext cx="1028701" cy="232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63" y="4986153"/>
            <a:ext cx="644677" cy="25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553251" y="1505537"/>
            <a:ext cx="422109" cy="257042"/>
            <a:chOff x="3528386" y="2893396"/>
            <a:chExt cx="422109" cy="257042"/>
          </a:xfrm>
        </p:grpSpPr>
        <p:pic>
          <p:nvPicPr>
            <p:cNvPr id="39" name="Picture 11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19"/>
            <a:stretch/>
          </p:blipFill>
          <p:spPr bwMode="auto">
            <a:xfrm>
              <a:off x="3879058" y="2893396"/>
              <a:ext cx="71437" cy="257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11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758"/>
            <a:stretch/>
          </p:blipFill>
          <p:spPr bwMode="auto">
            <a:xfrm>
              <a:off x="3528386" y="2893396"/>
              <a:ext cx="362577" cy="257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41" name="Straight Arrow Connector 40"/>
          <p:cNvCxnSpPr/>
          <p:nvPr/>
        </p:nvCxnSpPr>
        <p:spPr>
          <a:xfrm>
            <a:off x="182554" y="5347392"/>
            <a:ext cx="274645" cy="0"/>
          </a:xfrm>
          <a:prstGeom prst="straightConnector1">
            <a:avLst/>
          </a:prstGeom>
          <a:ln>
            <a:solidFill>
              <a:srgbClr val="F8B2B9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744560" y="5347392"/>
            <a:ext cx="274645" cy="0"/>
          </a:xfrm>
          <a:prstGeom prst="straightConnector1">
            <a:avLst/>
          </a:prstGeom>
          <a:ln>
            <a:solidFill>
              <a:srgbClr val="F8B2B9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4232909" y="2494469"/>
            <a:ext cx="14820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91EFF"/>
                </a:solidFill>
                <a:latin typeface="Gill Sans MT" panose="020B0502020104020203" pitchFamily="34" charset="0"/>
                <a:sym typeface="Wingdings" pitchFamily="2" charset="2"/>
              </a:rPr>
              <a:t>Compression</a:t>
            </a: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5676211" y="2494469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Gill Sans MT" panose="020B0502020104020203" pitchFamily="34" charset="0"/>
                <a:sym typeface="Wingdings" pitchFamily="2" charset="2"/>
              </a:rPr>
              <a:t>Viscous Bending</a:t>
            </a:r>
          </a:p>
        </p:txBody>
      </p:sp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3962400" y="4507468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  <a:sym typeface="Wingdings" pitchFamily="2" charset="2"/>
              </a:rPr>
              <a:t>Inertia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7772399" y="3607633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Elastic</a:t>
            </a: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7696200" y="6228912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Elastic</a:t>
            </a:r>
          </a:p>
        </p:txBody>
      </p:sp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27" y="2065078"/>
            <a:ext cx="297122" cy="29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9" y="2065078"/>
            <a:ext cx="297122" cy="29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665585"/>
            <a:ext cx="297122" cy="29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65585"/>
            <a:ext cx="297122" cy="29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210" y="1614779"/>
            <a:ext cx="1692255" cy="62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45" y="5032685"/>
            <a:ext cx="1692255" cy="62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56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 Analysis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59" y="6280337"/>
            <a:ext cx="960653" cy="26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9" y="6084694"/>
            <a:ext cx="1060983" cy="65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106153"/>
            <a:ext cx="1402100" cy="70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673" y="4848785"/>
            <a:ext cx="2340179" cy="75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7" y="5026799"/>
            <a:ext cx="2500706" cy="31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367" y="5689197"/>
            <a:ext cx="601145" cy="25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030" y="4531676"/>
            <a:ext cx="670874" cy="235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877" y="4505941"/>
            <a:ext cx="593608" cy="25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6"/>
          <a:stretch/>
        </p:blipFill>
        <p:spPr bwMode="auto">
          <a:xfrm>
            <a:off x="955105" y="4614967"/>
            <a:ext cx="140908" cy="235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6"/>
          <a:stretch/>
        </p:blipFill>
        <p:spPr bwMode="auto">
          <a:xfrm>
            <a:off x="2704491" y="5708042"/>
            <a:ext cx="140908" cy="235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157369" y="4800213"/>
            <a:ext cx="249943" cy="1583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974644" y="4824753"/>
            <a:ext cx="124971" cy="2152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2752625" y="4812522"/>
            <a:ext cx="232284" cy="2075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438400" y="5347949"/>
            <a:ext cx="187299" cy="28346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1490077" y="5391322"/>
            <a:ext cx="296308" cy="22091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371700" y="2008297"/>
            <a:ext cx="2556464" cy="2308225"/>
            <a:chOff x="365850" y="1604225"/>
            <a:chExt cx="2556464" cy="2308225"/>
          </a:xfrm>
        </p:grpSpPr>
        <p:pic>
          <p:nvPicPr>
            <p:cNvPr id="20492" name="Picture 12" descr="C:\Users\FLUIDS\Desktop\Pictures for Science Paper\3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551" y="1604225"/>
              <a:ext cx="2544763" cy="230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365850" y="1604225"/>
              <a:ext cx="2544763" cy="2308225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69025" y="2008298"/>
            <a:ext cx="2544763" cy="2308226"/>
            <a:chOff x="3269025" y="1577348"/>
            <a:chExt cx="2544763" cy="2308226"/>
          </a:xfrm>
        </p:grpSpPr>
        <p:pic>
          <p:nvPicPr>
            <p:cNvPr id="20491" name="Picture 11" descr="C:\Users\FLUIDS\Desktop\Pictures for Science Paper\2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025" y="1577348"/>
              <a:ext cx="2544763" cy="230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angle 57"/>
            <p:cNvSpPr/>
            <p:nvPr/>
          </p:nvSpPr>
          <p:spPr>
            <a:xfrm>
              <a:off x="3269025" y="1577349"/>
              <a:ext cx="2544763" cy="2308225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72200" y="2008299"/>
            <a:ext cx="2544763" cy="2308225"/>
            <a:chOff x="6172200" y="1577349"/>
            <a:chExt cx="2544763" cy="2308225"/>
          </a:xfrm>
        </p:grpSpPr>
        <p:pic>
          <p:nvPicPr>
            <p:cNvPr id="20490" name="Picture 10" descr="C:\Users\FLUIDS\Desktop\Pictures for Science Paper\1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577349"/>
              <a:ext cx="2544763" cy="230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Rectangle 58"/>
            <p:cNvSpPr/>
            <p:nvPr/>
          </p:nvSpPr>
          <p:spPr>
            <a:xfrm>
              <a:off x="6172200" y="1577349"/>
              <a:ext cx="2544763" cy="2308225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46" y="1676400"/>
            <a:ext cx="1443373" cy="241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726" y="1675571"/>
            <a:ext cx="1587710" cy="26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06" y="1247914"/>
            <a:ext cx="2422950" cy="31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6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3" y="1219200"/>
            <a:ext cx="2126979" cy="31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720" y="1688484"/>
            <a:ext cx="1443373" cy="241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31" y="1247914"/>
            <a:ext cx="2422950" cy="31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1974645" y="5040031"/>
            <a:ext cx="311356" cy="351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2309800" y="4996658"/>
            <a:ext cx="311356" cy="351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2625699" y="5020077"/>
            <a:ext cx="436033" cy="351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5507726" y="4624221"/>
            <a:ext cx="2798074" cy="1201599"/>
          </a:xfrm>
          <a:prstGeom prst="rect">
            <a:avLst/>
          </a:prstGeom>
          <a:noFill/>
          <a:ln>
            <a:solidFill>
              <a:srgbClr val="5A8B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52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1" grpId="0" animBg="1"/>
      <p:bldP spid="72" grpId="0" animBg="1"/>
      <p:bldP spid="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 Analysis</a:t>
            </a: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3" y="1752600"/>
            <a:ext cx="2340178" cy="75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 descr="C:\Users\FLUIDS\Desktop\Alex\Viscous_Wrinkling\Presentation\Phase_Plot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231" y="1714404"/>
            <a:ext cx="5776070" cy="32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FLUIDS\Desktop\Alex\Viscous_Wrinkling\Presentation\Phase_Plot_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231" y="1714404"/>
            <a:ext cx="5776070" cy="32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3" y="3733800"/>
            <a:ext cx="2252392" cy="83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3380981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Inertia important if: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1" y="5275808"/>
            <a:ext cx="1971468" cy="820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83944" y="4953000"/>
            <a:ext cx="2362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Recall: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439" y="5563051"/>
            <a:ext cx="2631134" cy="83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4953000" y="5117068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Dynamic Buckling when: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7239000" y="4876800"/>
            <a:ext cx="137160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6781800" y="4507468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Gill Sans MT" panose="020B0502020104020203" pitchFamily="34" charset="0"/>
                <a:sym typeface="Wingdings" pitchFamily="2" charset="2"/>
              </a:rPr>
              <a:t>Viscosity Important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3733800" y="4876800"/>
            <a:ext cx="1219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3124200" y="4507468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  <a:sym typeface="Wingdings" pitchFamily="2" charset="2"/>
              </a:rPr>
              <a:t>Inertia Important</a:t>
            </a:r>
          </a:p>
        </p:txBody>
      </p:sp>
    </p:spTree>
    <p:extLst>
      <p:ext uri="{BB962C8B-B14F-4D97-AF65-F5344CB8AC3E}">
        <p14:creationId xmlns:p14="http://schemas.microsoft.com/office/powerpoint/2010/main" val="1537877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0" grpId="0"/>
      <p:bldP spid="34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Model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48" y="1238744"/>
            <a:ext cx="3340652" cy="136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15" y="1348452"/>
            <a:ext cx="519058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66511"/>
            <a:ext cx="883065" cy="5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3" y="2168585"/>
            <a:ext cx="775271" cy="52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8" y="3429000"/>
            <a:ext cx="6268503" cy="77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07" y="4621415"/>
            <a:ext cx="1896719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28" y="4621414"/>
            <a:ext cx="240458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976" y="5629698"/>
            <a:ext cx="3577649" cy="93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3962400" y="5486400"/>
            <a:ext cx="4114800" cy="12192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85800" y="5486400"/>
            <a:ext cx="2743200" cy="12192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75" y="5679864"/>
            <a:ext cx="2298450" cy="77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406062" y="3372447"/>
            <a:ext cx="1318338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676400" y="3372447"/>
            <a:ext cx="845821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0492" y="3429000"/>
            <a:ext cx="845821" cy="11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358264" y="2994013"/>
            <a:ext cx="14820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91EFF"/>
                </a:solidFill>
                <a:latin typeface="Gill Sans MT" panose="020B0502020104020203" pitchFamily="34" charset="0"/>
                <a:sym typeface="Wingdings" pitchFamily="2" charset="2"/>
              </a:rPr>
              <a:t>Compression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124200" y="2992932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Gill Sans MT" panose="020B0502020104020203" pitchFamily="34" charset="0"/>
                <a:sym typeface="Wingdings" pitchFamily="2" charset="2"/>
              </a:rPr>
              <a:t>Viscous Bending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-457200" y="3059668"/>
            <a:ext cx="19812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  <a:sym typeface="Wingdings" pitchFamily="2" charset="2"/>
              </a:rPr>
              <a:t>Inertia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07" y="2141014"/>
            <a:ext cx="1607548" cy="58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6"/>
          <a:stretch/>
        </p:blipFill>
        <p:spPr bwMode="auto">
          <a:xfrm>
            <a:off x="4375024" y="2141015"/>
            <a:ext cx="1505339" cy="58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234439" y="1371600"/>
            <a:ext cx="1096426" cy="97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5" t="8185" r="22783" b="54396"/>
          <a:stretch/>
        </p:blipFill>
        <p:spPr bwMode="auto">
          <a:xfrm>
            <a:off x="1676400" y="1110328"/>
            <a:ext cx="168275" cy="23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593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Model</a:t>
            </a: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96516"/>
            <a:ext cx="3252408" cy="84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 descr="C:\Users\FLUIDS\Desktop\Alex\Viscous_Wrinkling\Presentation\n_plot_1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84" y="1219200"/>
            <a:ext cx="4244398" cy="345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4857976"/>
            <a:ext cx="1699793" cy="27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5388129"/>
            <a:ext cx="1635533" cy="27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5918282"/>
            <a:ext cx="1312157" cy="21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6388321"/>
            <a:ext cx="1747124" cy="28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19" y="3733800"/>
            <a:ext cx="2089500" cy="7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985281"/>
            <a:ext cx="974271" cy="22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193" y="4765067"/>
            <a:ext cx="6847407" cy="204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2703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vs 2D Model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9" y="1219200"/>
            <a:ext cx="3340652" cy="136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00" y="3856623"/>
            <a:ext cx="2700446" cy="26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81128"/>
            <a:ext cx="519058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59"/>
          <a:stretch/>
        </p:blipFill>
        <p:spPr bwMode="auto">
          <a:xfrm>
            <a:off x="304800" y="2971800"/>
            <a:ext cx="8076660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 descr="C:\Users\FLUIDS\Desktop\Pictures for Science Paper\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038600"/>
            <a:ext cx="2544763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3800" y="4038600"/>
            <a:ext cx="2544763" cy="2308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229" y="4038600"/>
            <a:ext cx="2286000" cy="22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625229" y="4038599"/>
            <a:ext cx="2286000" cy="2308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7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Model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84776"/>
            <a:ext cx="2700446" cy="26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838"/>
          <a:stretch/>
        </p:blipFill>
        <p:spPr bwMode="auto">
          <a:xfrm>
            <a:off x="4114800" y="1219200"/>
            <a:ext cx="444817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 descr="C:\Users\FLUIDS\Desktop\Pictures for Science Paper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83" y="4473575"/>
            <a:ext cx="2544763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1883" y="4473575"/>
            <a:ext cx="2544763" cy="2308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27" r="-159"/>
          <a:stretch/>
        </p:blipFill>
        <p:spPr bwMode="auto">
          <a:xfrm>
            <a:off x="4767802" y="1878215"/>
            <a:ext cx="385708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70" y="1219200"/>
            <a:ext cx="3229605" cy="259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71800"/>
            <a:ext cx="5545054" cy="144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45296"/>
            <a:ext cx="1728814" cy="4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852" y="4747918"/>
            <a:ext cx="2234605" cy="6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562600" y="3733800"/>
            <a:ext cx="1295400" cy="7397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572" y="5867400"/>
            <a:ext cx="2128887" cy="7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27" y="5794847"/>
            <a:ext cx="2819168" cy="84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991861" y="5627687"/>
            <a:ext cx="3086100" cy="115411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276600" y="5626099"/>
            <a:ext cx="2567096" cy="115411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1" name="Picture 3" descr="C:\Users\FLUIDS\Desktop\Alex\Viscous_Wrinkling\Presentation\nt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50000" r="46642"/>
          <a:stretch/>
        </p:blipFill>
        <p:spPr bwMode="auto">
          <a:xfrm>
            <a:off x="-81912" y="2084335"/>
            <a:ext cx="4779819" cy="325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FLUIDS\Desktop\Alex\Viscous_Wrinkling\Presentation\fft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" t="47930" r="45620"/>
          <a:stretch/>
        </p:blipFill>
        <p:spPr bwMode="auto">
          <a:xfrm>
            <a:off x="4351195" y="1997057"/>
            <a:ext cx="4940012" cy="339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321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Model</a:t>
            </a:r>
          </a:p>
        </p:txBody>
      </p:sp>
      <p:pic>
        <p:nvPicPr>
          <p:cNvPr id="24578" name="Picture 2" descr="C:\Users\FLUIDS\Desktop\Alex\Viscous_Wrinkling\Presentation\n_plot_1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93" y="1219200"/>
            <a:ext cx="4244398" cy="345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193" y="4765067"/>
            <a:ext cx="6847407" cy="204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4857976"/>
            <a:ext cx="1699793" cy="27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5388129"/>
            <a:ext cx="1635533" cy="27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5918282"/>
            <a:ext cx="1312157" cy="21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6388321"/>
            <a:ext cx="1747124" cy="28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52" y="2098865"/>
            <a:ext cx="2819168" cy="84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C:\Users\FLUIDS\Desktop\Alex\Viscous_Wrinkling\Presentation\n_plo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93" y="1219199"/>
            <a:ext cx="4244398" cy="345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44822"/>
            <a:ext cx="2128887" cy="7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958172"/>
            <a:ext cx="974271" cy="21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428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 Analysis</a:t>
            </a:r>
          </a:p>
        </p:txBody>
      </p:sp>
      <p:pic>
        <p:nvPicPr>
          <p:cNvPr id="22531" name="Picture 3" descr="C:\Users\FLUIDS\Desktop\Alex\Viscous_Wrinkling\Presentation\Phase_Plot_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865" y="1714404"/>
            <a:ext cx="5776070" cy="32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-195874" y="3962400"/>
            <a:ext cx="3276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No wrinkling if collapse time exceeds wrinkle growth rate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5067053" y="5219827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sym typeface="Wingdings" pitchFamily="2" charset="2"/>
              </a:rPr>
              <a:t>No Wrinkling when:</a:t>
            </a:r>
          </a:p>
        </p:txBody>
      </p:sp>
      <p:pic>
        <p:nvPicPr>
          <p:cNvPr id="2" name="MovieS8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9105" t="9903" r="7493" b="9457"/>
          <a:stretch/>
        </p:blipFill>
        <p:spPr>
          <a:xfrm>
            <a:off x="264919" y="1609725"/>
            <a:ext cx="2181225" cy="2192893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36" y="1241993"/>
            <a:ext cx="1789964" cy="28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07" y="4765117"/>
            <a:ext cx="1234050" cy="368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6" y="5589159"/>
            <a:ext cx="2410409" cy="85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830" y="5633641"/>
            <a:ext cx="2377803" cy="82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 descr="C:\Users\FLUIDS\Desktop\Alex\Viscous_Wrinkling\Presentation\Phase_Plot_Fu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865" y="1714403"/>
            <a:ext cx="5776071" cy="32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8" y="1282989"/>
            <a:ext cx="275516" cy="24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7239000" y="4876800"/>
            <a:ext cx="137160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781800" y="4507468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Gill Sans MT" panose="020B0502020104020203" pitchFamily="34" charset="0"/>
                <a:sym typeface="Wingdings" pitchFamily="2" charset="2"/>
              </a:rPr>
              <a:t>Viscosity Important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733800" y="4876800"/>
            <a:ext cx="1219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124200" y="4507468"/>
            <a:ext cx="2469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  <a:sym typeface="Wingdings" pitchFamily="2" charset="2"/>
              </a:rPr>
              <a:t>Inertia Important</a:t>
            </a:r>
          </a:p>
        </p:txBody>
      </p:sp>
    </p:spTree>
    <p:extLst>
      <p:ext uri="{BB962C8B-B14F-4D97-AF65-F5344CB8AC3E}">
        <p14:creationId xmlns:p14="http://schemas.microsoft.com/office/powerpoint/2010/main" val="4260460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5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775700" cy="7874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28600" y="1143000"/>
            <a:ext cx="8610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749300" indent="-457200" algn="l" rtl="0" eaLnBrk="0" fontAlgn="base" hangingPunct="0">
              <a:spcBef>
                <a:spcPts val="9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800">
                <a:solidFill>
                  <a:schemeClr val="bg2"/>
                </a:solidFill>
                <a:latin typeface="Gill Sans MT" panose="020B0502020104020203" pitchFamily="34" charset="0"/>
                <a:ea typeface="+mn-ea"/>
                <a:cs typeface="+mn-cs"/>
                <a:sym typeface="Tahoma" pitchFamily="34" charset="0"/>
              </a:defRPr>
            </a:lvl1pPr>
            <a:lvl2pPr marL="1095375" indent="-460375" algn="l" rtl="0" eaLnBrk="0" fontAlgn="base" hangingPunct="0">
              <a:spcBef>
                <a:spcPts val="8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4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2pPr>
            <a:lvl3pPr marL="1439863" indent="-461963" algn="l" rtl="0" eaLnBrk="0" fontAlgn="base" hangingPunct="0">
              <a:spcBef>
                <a:spcPts val="7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3pPr>
            <a:lvl4pPr marL="1766888" indent="-446088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18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4pPr>
            <a:lvl5pPr marL="20066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defRPr sz="1800">
                <a:solidFill>
                  <a:schemeClr val="bg2"/>
                </a:solidFill>
                <a:latin typeface="Gill Sans MT" panose="020B0502020104020203" pitchFamily="34" charset="0"/>
                <a:sym typeface="Tahoma" pitchFamily="34" charset="0"/>
              </a:defRPr>
            </a:lvl5pPr>
            <a:lvl6pPr marL="24638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1800">
                <a:solidFill>
                  <a:srgbClr val="1306B9"/>
                </a:solidFill>
                <a:latin typeface="+mn-lt"/>
                <a:sym typeface="Tahoma" pitchFamily="34" charset="0"/>
              </a:defRPr>
            </a:lvl6pPr>
            <a:lvl7pPr marL="29210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1800">
                <a:solidFill>
                  <a:srgbClr val="1306B9"/>
                </a:solidFill>
                <a:latin typeface="+mn-lt"/>
                <a:sym typeface="Tahoma" pitchFamily="34" charset="0"/>
              </a:defRPr>
            </a:lvl7pPr>
            <a:lvl8pPr marL="33782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1800">
                <a:solidFill>
                  <a:srgbClr val="1306B9"/>
                </a:solidFill>
                <a:latin typeface="+mn-lt"/>
                <a:sym typeface="Tahoma" pitchFamily="34" charset="0"/>
              </a:defRPr>
            </a:lvl8pPr>
            <a:lvl9pPr marL="38354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FA9914"/>
              </a:buClr>
              <a:buSzPct val="75000"/>
              <a:buFont typeface="Wingdings" pitchFamily="2" charset="2"/>
              <a:buChar char="l"/>
              <a:defRPr sz="1800">
                <a:solidFill>
                  <a:srgbClr val="1306B9"/>
                </a:solidFill>
                <a:latin typeface="+mn-lt"/>
                <a:sym typeface="Tahoma" pitchFamily="34" charset="0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3200" kern="0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sz="3200" kern="0" dirty="0">
                <a:sym typeface="Wingdings" pitchFamily="2" charset="2"/>
              </a:rPr>
              <a:t>Provided new explanation for wrinkling</a:t>
            </a:r>
          </a:p>
          <a:p>
            <a:pPr>
              <a:lnSpc>
                <a:spcPct val="80000"/>
              </a:lnSpc>
            </a:pPr>
            <a:r>
              <a:rPr lang="en-US" sz="3200" kern="0" dirty="0">
                <a:sym typeface="Wingdings" pitchFamily="2" charset="2"/>
              </a:rPr>
              <a:t>Gravity negligible</a:t>
            </a:r>
          </a:p>
          <a:p>
            <a:pPr>
              <a:lnSpc>
                <a:spcPct val="80000"/>
              </a:lnSpc>
            </a:pPr>
            <a:r>
              <a:rPr lang="en-US" sz="3200" kern="0" dirty="0">
                <a:sym typeface="Wingdings" pitchFamily="2" charset="2"/>
              </a:rPr>
              <a:t>Surface tension drives bubble collapse</a:t>
            </a:r>
          </a:p>
          <a:p>
            <a:pPr>
              <a:lnSpc>
                <a:spcPct val="80000"/>
              </a:lnSpc>
            </a:pPr>
            <a:r>
              <a:rPr lang="en-US" sz="3200" kern="0" dirty="0">
                <a:sym typeface="Wingdings" pitchFamily="2" charset="2"/>
              </a:rPr>
              <a:t>Wrinkling results from compression, inertia and viscosity</a:t>
            </a:r>
          </a:p>
          <a:p>
            <a:pPr>
              <a:lnSpc>
                <a:spcPct val="80000"/>
              </a:lnSpc>
            </a:pPr>
            <a:endParaRPr lang="en-US" sz="3200" kern="0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endParaRPr lang="en-US" sz="3200" kern="0" dirty="0">
              <a:sym typeface="Wingdings" pitchFamily="2" charset="2"/>
            </a:endParaRPr>
          </a:p>
          <a:p>
            <a:pPr marL="292100" indent="0">
              <a:lnSpc>
                <a:spcPct val="80000"/>
              </a:lnSpc>
              <a:buNone/>
            </a:pPr>
            <a:endParaRPr lang="en-US" sz="3200" kern="0" dirty="0">
              <a:sym typeface="Wingdings" pitchFamily="2" charset="2"/>
            </a:endParaRPr>
          </a:p>
          <a:p>
            <a:pPr lvl="1">
              <a:lnSpc>
                <a:spcPct val="80000"/>
              </a:lnSpc>
            </a:pPr>
            <a:endParaRPr lang="en-US" sz="2800" kern="0" dirty="0">
              <a:sym typeface="Wingdings" pitchFamily="2" charset="2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1800" kern="0" dirty="0">
              <a:solidFill>
                <a:srgbClr val="DDDDDD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0" y="4563992"/>
            <a:ext cx="8329679" cy="2454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788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775700" cy="7874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7" name="MovieS5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9810" t="11488" b="26585"/>
          <a:stretch/>
        </p:blipFill>
        <p:spPr>
          <a:xfrm>
            <a:off x="2590800" y="2107545"/>
            <a:ext cx="4096769" cy="350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heme/theme1.xml><?xml version="1.0" encoding="utf-8"?>
<a:theme xmlns:a="http://schemas.openxmlformats.org/drawingml/2006/main" name="1_Version Blue Title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5A8BD0"/>
      </a:accent1>
      <a:accent2>
        <a:srgbClr val="333399"/>
      </a:accent2>
      <a:accent3>
        <a:srgbClr val="FFFFFF"/>
      </a:accent3>
      <a:accent4>
        <a:srgbClr val="000000"/>
      </a:accent4>
      <a:accent5>
        <a:srgbClr val="DDE7F5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ersion Green Title">
      <a:majorFont>
        <a:latin typeface="Tahoma"/>
        <a:ea typeface="PMingLiU"/>
        <a:cs typeface=""/>
      </a:majorFont>
      <a:minorFont>
        <a:latin typeface="Tahoma"/>
        <a:ea typeface="PMingLiU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Version Green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ersion Gree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C3D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C4E8F2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ersion Gre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Version 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64167</TotalTime>
  <Words>342</Words>
  <Application>Microsoft Office PowerPoint</Application>
  <PresentationFormat>On-screen Show (4:3)</PresentationFormat>
  <Paragraphs>105</Paragraphs>
  <Slides>25</Slides>
  <Notes>12</Notes>
  <HiddenSlides>0</HiddenSlides>
  <MMClips>7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1_Version Blue Title</vt:lpstr>
      <vt:lpstr>1_Version Green</vt:lpstr>
      <vt:lpstr>CorelDRAW</vt:lpstr>
      <vt:lpstr>Dynamic buckling of collapsing viscous bubbles</vt:lpstr>
      <vt:lpstr>Elastic Wrinkling</vt:lpstr>
      <vt:lpstr>Viscous Buckling</vt:lpstr>
      <vt:lpstr>Viscous Buckling Applications</vt:lpstr>
      <vt:lpstr>Bubble Collapse</vt:lpstr>
      <vt:lpstr>Viscous Wrinkling</vt:lpstr>
      <vt:lpstr>Importance of Surface Tension</vt:lpstr>
      <vt:lpstr>Turning Collapse Upside-Down</vt:lpstr>
      <vt:lpstr>PowerPoint Presentation</vt:lpstr>
      <vt:lpstr>PowerPoint Presentation</vt:lpstr>
      <vt:lpstr>Model Collapse</vt:lpstr>
      <vt:lpstr>Inteferometry</vt:lpstr>
      <vt:lpstr>Importance of hole for wrinkling</vt:lpstr>
      <vt:lpstr>Wrinkling Pattern</vt:lpstr>
      <vt:lpstr>Role of inertia</vt:lpstr>
      <vt:lpstr>Dimensional Analysis</vt:lpstr>
      <vt:lpstr>Dimensional Analysis</vt:lpstr>
      <vt:lpstr>1D Model</vt:lpstr>
      <vt:lpstr>1D Model</vt:lpstr>
      <vt:lpstr>1D vs 2D Model</vt:lpstr>
      <vt:lpstr>2D Model</vt:lpstr>
      <vt:lpstr>2D Model</vt:lpstr>
      <vt:lpstr>Dimensional Analysis</vt:lpstr>
      <vt:lpstr>Conclusions</vt:lpstr>
      <vt:lpstr>Thank you</vt:lpstr>
    </vt:vector>
  </TitlesOfParts>
  <Company>Harvard SEAS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Jacy Bird</dc:creator>
  <cp:lastModifiedBy>FLUIDS</cp:lastModifiedBy>
  <cp:revision>745</cp:revision>
  <dcterms:created xsi:type="dcterms:W3CDTF">2010-01-20T05:05:10Z</dcterms:created>
  <dcterms:modified xsi:type="dcterms:W3CDTF">2020-09-17T16:25:26Z</dcterms:modified>
</cp:coreProperties>
</file>