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1" r:id="rId2"/>
    <p:sldId id="270" r:id="rId3"/>
    <p:sldId id="279" r:id="rId4"/>
    <p:sldId id="280" r:id="rId5"/>
    <p:sldId id="273" r:id="rId6"/>
    <p:sldId id="262" r:id="rId7"/>
    <p:sldId id="258" r:id="rId8"/>
    <p:sldId id="263" r:id="rId9"/>
    <p:sldId id="264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254"/>
    <a:srgbClr val="C29248"/>
    <a:srgbClr val="DCAE68"/>
    <a:srgbClr val="B99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4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3934D-71EF-914D-9BE0-BDBA8A731195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72721-C5BE-BA49-B30F-55438F1F9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8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Iacobus Theodorus </a:t>
            </a:r>
            <a:r>
              <a:rPr lang="en-US" i="1"/>
              <a:t>Eicones plantarum seu stirpium, arborum nempe, fructicum, herbarum, fructuum, lignorum, radicum, omnis generis : tam inquilinorum, qu�m exoticorum : qu� partim Germania sponte producit, partim ab exteris regionibus allata in Germania plantantur : in gratiam medicin� reique herbari� studiosorum, in tres partes digest� : adiecto indice gemino locupletissimo</a:t>
            </a:r>
            <a:r>
              <a:rPr lang="en-US"/>
              <a:t>. </a:t>
            </a:r>
            <a:br>
              <a:rPr lang="en-US"/>
            </a:br>
            <a:r>
              <a:rPr lang="en-US"/>
              <a:t>Francofurti ad Moenum : [N. Bassaeus], 1590. </a:t>
            </a:r>
            <a:br>
              <a:rPr lang="en-US"/>
            </a:br>
            <a:r>
              <a:rPr lang="en-US"/>
              <a:t>[8], 1128, [16] p. : ill. ; 20 x 23 cm. </a:t>
            </a:r>
          </a:p>
          <a:p>
            <a:r>
              <a:rPr lang="en-US"/>
              <a:t>Call no.: QK41 .T34 1590</a:t>
            </a:r>
          </a:p>
          <a:p>
            <a:r>
              <a:rPr lang="en-US" i="1"/>
              <a:t>Brief discours des choses plus remarquables que Samuel Champlain de Brouage a reconneues aux indes occidentales,’Samuel Champlain, plate 43 (</a:t>
            </a:r>
            <a:r>
              <a:rPr lang="en-US"/>
              <a:t>1599–1602)</a:t>
            </a:r>
            <a:endParaRPr lang="en-US" i="1"/>
          </a:p>
          <a:p>
            <a:r>
              <a:rPr lang="en-US"/>
              <a:t>http://www.themorgan.org/collections/works/drake/pageEnlarge.asp?id=1214</a:t>
            </a:r>
          </a:p>
          <a:p>
            <a:r>
              <a:rPr lang="en-US"/>
              <a:t>Histoire Naturelle des Indes—inscriptions in French, linked to Sir Francis Drake but not conclusive</a:t>
            </a:r>
          </a:p>
          <a:p>
            <a:r>
              <a:rPr lang="en-US"/>
              <a:t>The Herball or Generall Historie of Plantes, gathered by John Gerarde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6CFF73-72C6-2F4E-9D5F-4670418CE755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0443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Baskerville Old Face" charset="0"/>
                <a:cs typeface="Baskerville Old Face" charset="0"/>
              </a:rPr>
              <a:t>Indian meal for puddings; https://</a:t>
            </a:r>
            <a:r>
              <a:rPr lang="en-US" dirty="0" err="1" smtClean="0">
                <a:latin typeface="Baskerville Old Face" charset="0"/>
                <a:cs typeface="Baskerville Old Face" charset="0"/>
              </a:rPr>
              <a:t>www.youtube.com</a:t>
            </a:r>
            <a:r>
              <a:rPr lang="en-US" dirty="0" smtClean="0">
                <a:latin typeface="Baskerville Old Face" charset="0"/>
                <a:cs typeface="Baskerville Old Face" charset="0"/>
              </a:rPr>
              <a:t>/</a:t>
            </a:r>
            <a:r>
              <a:rPr lang="en-US" dirty="0" err="1" smtClean="0">
                <a:latin typeface="Baskerville Old Face" charset="0"/>
                <a:cs typeface="Baskerville Old Face" charset="0"/>
              </a:rPr>
              <a:t>watch?v</a:t>
            </a:r>
            <a:r>
              <a:rPr lang="en-US" dirty="0" smtClean="0">
                <a:latin typeface="Baskerville Old Face" charset="0"/>
                <a:cs typeface="Baskerville Old Face" charset="0"/>
              </a:rPr>
              <a:t>=-f3CfXaq_xk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4136DA5-8B14-5B45-B57F-FE3C7A4C7F99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43054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 Puritan family meal in the 17th century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758A7-5955-9648-BF93-674B5A2E78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4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1D7622-369D-1648-8786-AFE923DD7C95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860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9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artist; to the Rev. Joseph Sewall, the sitter's son, 1730; to Samuel Sewall, 1769; to Judge Samuel Sewall, 1776; to the Rev. Samuel Sewall, Burlington, Mass., 1814; to Samuel Sewall, 1866; to Nellie L. Sewall </a:t>
            </a:r>
            <a:r>
              <a:rPr lang="en-US" dirty="0" err="1" smtClean="0"/>
              <a:t>Bennet</a:t>
            </a:r>
            <a:r>
              <a:rPr lang="en-US" dirty="0" smtClean="0"/>
              <a:t>; Benjamin </a:t>
            </a:r>
            <a:r>
              <a:rPr lang="en-US" dirty="0" err="1" smtClean="0"/>
              <a:t>Flayderman</a:t>
            </a:r>
            <a:r>
              <a:rPr lang="en-US" dirty="0" smtClean="0"/>
              <a:t>, Boston, 1943; with </a:t>
            </a:r>
            <a:r>
              <a:rPr lang="en-US" dirty="0" err="1" smtClean="0"/>
              <a:t>Vose</a:t>
            </a:r>
            <a:r>
              <a:rPr lang="en-US" dirty="0" smtClean="0"/>
              <a:t> Galleries, Boston, 1957; to MFA, 1958, gift of </a:t>
            </a:r>
            <a:r>
              <a:rPr lang="en-US" dirty="0" err="1" smtClean="0"/>
              <a:t>WIlliam</a:t>
            </a:r>
            <a:r>
              <a:rPr lang="en-US" dirty="0" smtClean="0"/>
              <a:t> L. Barnard by exchange and purchase. http://</a:t>
            </a:r>
            <a:r>
              <a:rPr lang="en-US" dirty="0" err="1" smtClean="0"/>
              <a:t>www.mfa.org</a:t>
            </a:r>
            <a:r>
              <a:rPr lang="en-US" dirty="0" smtClean="0"/>
              <a:t>/collections/object/judge-samuel-sewall-33612;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archive.org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/stream/samuelsewallworl98cham/samuelsewallworl98cham_djvu.txt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72721-C5BE-BA49-B30F-55438F1F9C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48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E9F6CB-D0D6-234C-B4C6-77AB2CEA5371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>
                <a:latin typeface="Book Antiqua" charset="0"/>
                <a:cs typeface="Book Antiqua" charset="0"/>
              </a:rPr>
              <a:t>Batter cakes, breads, and pancakes; </a:t>
            </a:r>
            <a:r>
              <a:rPr lang="en-US" dirty="0">
                <a:latin typeface="Baskerville Old Face" charset="0"/>
                <a:cs typeface="Baskerville Old Face" charset="0"/>
              </a:rPr>
              <a:t>Johnny Cake or </a:t>
            </a:r>
            <a:r>
              <a:rPr lang="en-US" dirty="0" err="1">
                <a:latin typeface="Baskerville Old Face" charset="0"/>
                <a:cs typeface="Baskerville Old Face" charset="0"/>
              </a:rPr>
              <a:t>Johny</a:t>
            </a:r>
            <a:r>
              <a:rPr lang="en-US" dirty="0">
                <a:latin typeface="Baskerville Old Face" charset="0"/>
                <a:cs typeface="Baskerville Old Face" charset="0"/>
              </a:rPr>
              <a:t> </a:t>
            </a:r>
            <a:r>
              <a:rPr lang="en-US" dirty="0" smtClean="0">
                <a:latin typeface="Baskerville Old Face" charset="0"/>
                <a:cs typeface="Baskerville Old Face" charset="0"/>
              </a:rPr>
              <a:t>cake; </a:t>
            </a:r>
            <a:r>
              <a:rPr lang="en-US" dirty="0" smtClean="0">
                <a:latin typeface="Book Antiqua" charset="0"/>
                <a:cs typeface="Book Antiqua" charset="0"/>
              </a:rPr>
              <a:t>“Mush and Milk Dish,” </a:t>
            </a:r>
          </a:p>
          <a:p>
            <a:r>
              <a:rPr lang="en-US" dirty="0" smtClean="0">
                <a:latin typeface="Baskerville Old Face" charset="0"/>
                <a:cs typeface="Baskerville Old Face" charset="0"/>
              </a:rPr>
              <a:t>Rufus </a:t>
            </a:r>
            <a:r>
              <a:rPr lang="en-US" dirty="0" err="1" smtClean="0">
                <a:latin typeface="Baskerville Old Face" charset="0"/>
                <a:cs typeface="Baskerville Old Face" charset="0"/>
              </a:rPr>
              <a:t>Grider</a:t>
            </a:r>
            <a:r>
              <a:rPr lang="en-US" dirty="0" smtClean="0">
                <a:latin typeface="Baskerville Old Face" charset="0"/>
                <a:cs typeface="Baskerville Old Face" charset="0"/>
              </a:rPr>
              <a:t>, 1888</a:t>
            </a:r>
          </a:p>
          <a:p>
            <a:endParaRPr lang="en-US" dirty="0">
              <a:latin typeface="Baskerville Old Face" charset="0"/>
              <a:cs typeface="Baskerville Old Face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64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8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356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1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4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1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2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8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4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8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3DB7-1E44-C845-BBA8-823FCBE8E47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6C6EE-2A10-3E41-A6F1-4EA09FE84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7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16000"/>
            <a:ext cx="8229600" cy="1553882"/>
          </a:xfrm>
        </p:spPr>
        <p:txBody>
          <a:bodyPr>
            <a:noAutofit/>
          </a:bodyPr>
          <a:lstStyle/>
          <a:p>
            <a:r>
              <a:rPr lang="en-US" sz="3200" dirty="0">
                <a:latin typeface="Garamond"/>
                <a:cs typeface="Garamond"/>
              </a:rPr>
              <a:t>Maize and Identity Formation </a:t>
            </a:r>
            <a:r>
              <a:rPr lang="en-US" sz="3200" dirty="0" smtClean="0">
                <a:latin typeface="Garamond"/>
                <a:cs typeface="Garamond"/>
              </a:rPr>
              <a:t/>
            </a:r>
            <a:br>
              <a:rPr lang="en-US" sz="3200" dirty="0" smtClean="0">
                <a:latin typeface="Garamond"/>
                <a:cs typeface="Garamond"/>
              </a:rPr>
            </a:br>
            <a:r>
              <a:rPr lang="en-US" sz="3200" dirty="0" smtClean="0">
                <a:latin typeface="Garamond"/>
                <a:cs typeface="Garamond"/>
              </a:rPr>
              <a:t>in </a:t>
            </a:r>
            <a:r>
              <a:rPr lang="en-US" sz="3200" dirty="0">
                <a:latin typeface="Garamond"/>
                <a:cs typeface="Garamond"/>
              </a:rPr>
              <a:t>Colonial New </a:t>
            </a:r>
            <a:r>
              <a:rPr lang="en-US" sz="3200" dirty="0" smtClean="0">
                <a:latin typeface="Garamond"/>
                <a:cs typeface="Garamond"/>
              </a:rPr>
              <a:t>England</a:t>
            </a:r>
            <a:r>
              <a:rPr lang="en-US" sz="1200" dirty="0" smtClean="0">
                <a:latin typeface="Garamond"/>
                <a:cs typeface="Garamond"/>
              </a:rPr>
              <a:t/>
            </a:r>
            <a:br>
              <a:rPr lang="en-US" sz="1200" dirty="0" smtClean="0">
                <a:latin typeface="Garamond"/>
                <a:cs typeface="Garamond"/>
              </a:rPr>
            </a:br>
            <a:r>
              <a:rPr lang="en-US" sz="1200" dirty="0">
                <a:latin typeface="Garamond"/>
                <a:cs typeface="Garamond"/>
              </a:rPr>
              <a:t/>
            </a:r>
            <a:br>
              <a:rPr lang="en-US" sz="1200" dirty="0">
                <a:latin typeface="Garamond"/>
                <a:cs typeface="Garamond"/>
              </a:rPr>
            </a:br>
            <a:r>
              <a:rPr lang="en-US" sz="2400" dirty="0">
                <a:latin typeface="Garamond"/>
                <a:cs typeface="Garamond"/>
              </a:rPr>
              <a:t>Karen </a:t>
            </a:r>
            <a:r>
              <a:rPr lang="en-US" sz="2400" dirty="0" smtClean="0">
                <a:latin typeface="Garamond"/>
                <a:cs typeface="Garamond"/>
              </a:rPr>
              <a:t>Metheny</a:t>
            </a:r>
            <a:r>
              <a:rPr lang="en-US" sz="2400" dirty="0">
                <a:latin typeface="Garamond"/>
                <a:cs typeface="Garamond"/>
              </a:rPr>
              <a:t/>
            </a:r>
            <a:br>
              <a:rPr lang="en-US" sz="2400" dirty="0">
                <a:latin typeface="Garamond"/>
                <a:cs typeface="Garamond"/>
              </a:rPr>
            </a:br>
            <a:r>
              <a:rPr lang="en-US" sz="2400" dirty="0" smtClean="0">
                <a:latin typeface="Garamond"/>
                <a:cs typeface="Garamond"/>
              </a:rPr>
              <a:t>Gastronomy Program</a:t>
            </a:r>
            <a:br>
              <a:rPr lang="en-US" sz="2400" dirty="0" smtClean="0">
                <a:latin typeface="Garamond"/>
                <a:cs typeface="Garamond"/>
              </a:rPr>
            </a:br>
            <a:r>
              <a:rPr lang="en-US" sz="2400" dirty="0" smtClean="0">
                <a:latin typeface="Garamond"/>
                <a:cs typeface="Garamond"/>
              </a:rPr>
              <a:t>Metropolitan College, Boston University</a:t>
            </a:r>
            <a:r>
              <a:rPr lang="en-US" sz="3200" dirty="0">
                <a:latin typeface="Garamond"/>
                <a:cs typeface="Garamond"/>
              </a:rPr>
              <a:t/>
            </a:r>
            <a:br>
              <a:rPr lang="en-US" sz="3200" dirty="0">
                <a:latin typeface="Garamond"/>
                <a:cs typeface="Garamond"/>
              </a:rPr>
            </a:br>
            <a:endParaRPr lang="en-US" sz="3200" dirty="0">
              <a:latin typeface="Garamond"/>
              <a:cs typeface="Garamond"/>
            </a:endParaRPr>
          </a:p>
        </p:txBody>
      </p:sp>
      <p:pic>
        <p:nvPicPr>
          <p:cNvPr id="4" name="Picture 3" descr="IMG_17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940" y="3316941"/>
            <a:ext cx="3526117" cy="26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9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" r="9439" b="18227"/>
          <a:stretch>
            <a:fillRect/>
          </a:stretch>
        </p:blipFill>
        <p:spPr bwMode="auto">
          <a:xfrm>
            <a:off x="1219200" y="381000"/>
            <a:ext cx="25987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38" y="314325"/>
            <a:ext cx="4667250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11240" r="55328" b="16229"/>
          <a:stretch>
            <a:fillRect/>
          </a:stretch>
        </p:blipFill>
        <p:spPr bwMode="auto">
          <a:xfrm>
            <a:off x="1371600" y="2743200"/>
            <a:ext cx="2446338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581400"/>
            <a:ext cx="362426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084513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" r="3954"/>
          <a:stretch>
            <a:fillRect/>
          </a:stretch>
        </p:blipFill>
        <p:spPr bwMode="auto">
          <a:xfrm>
            <a:off x="3429000" y="228600"/>
            <a:ext cx="4579938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43" y="3884038"/>
            <a:ext cx="4044950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293" y="2500065"/>
            <a:ext cx="32353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8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740" y="1285229"/>
            <a:ext cx="5119728" cy="40856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45" y="1511754"/>
            <a:ext cx="23368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uritan-family-meal-17th-century-woodcut_i-G-37-3725-L2SAF00Z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8" b="10408"/>
          <a:stretch>
            <a:fillRect/>
          </a:stretch>
        </p:blipFill>
        <p:spPr>
          <a:xfrm>
            <a:off x="1329298" y="1448080"/>
            <a:ext cx="6738937" cy="4006850"/>
          </a:xfrm>
        </p:spPr>
      </p:pic>
    </p:spTree>
    <p:extLst>
      <p:ext uri="{BB962C8B-B14F-4D97-AF65-F5344CB8AC3E}">
        <p14:creationId xmlns:p14="http://schemas.microsoft.com/office/powerpoint/2010/main" val="174844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35" y="7321"/>
            <a:ext cx="4106587" cy="6858000"/>
          </a:xfrm>
          <a:prstGeom prst="rect">
            <a:avLst/>
          </a:prstGeom>
        </p:spPr>
      </p:pic>
      <p:pic>
        <p:nvPicPr>
          <p:cNvPr id="6" name="Picture 5" descr="IMG_17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407" y="1447800"/>
            <a:ext cx="3682999" cy="276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61008_11593027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6" r="8024" b="15730"/>
          <a:stretch/>
        </p:blipFill>
        <p:spPr>
          <a:xfrm rot="5400000">
            <a:off x="1275231" y="-1192430"/>
            <a:ext cx="6521443" cy="921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609600"/>
            <a:ext cx="70104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2800">
                <a:latin typeface="Book Antiqua" charset="0"/>
                <a:ea typeface="ＭＳ Ｐゴシック" charset="0"/>
                <a:cs typeface="ＭＳ Ｐゴシック" charset="0"/>
              </a:rPr>
              <a:t>What’</a:t>
            </a:r>
            <a:r>
              <a:rPr lang="en-US" altLang="ja-JP" sz="2800">
                <a:latin typeface="Book Antiqua" charset="0"/>
                <a:ea typeface="ＭＳ Ｐゴシック" charset="0"/>
                <a:cs typeface="ＭＳ Ｐゴシック" charset="0"/>
              </a:rPr>
              <a:t>s good to eat?</a:t>
            </a:r>
            <a:br>
              <a:rPr lang="en-US" altLang="ja-JP" sz="2800">
                <a:latin typeface="Book Antiqua" charset="0"/>
                <a:ea typeface="ＭＳ Ｐゴシック" charset="0"/>
                <a:cs typeface="ＭＳ Ｐゴシック" charset="0"/>
              </a:rPr>
            </a:br>
            <a:r>
              <a:rPr lang="en-US" altLang="ja-JP" sz="2800">
                <a:latin typeface="Book Antiqua" charset="0"/>
                <a:ea typeface="ＭＳ Ｐゴシック" charset="0"/>
                <a:cs typeface="ＭＳ Ｐゴシック" charset="0"/>
              </a:rPr>
              <a:t>Deerfield captives in 1704</a:t>
            </a:r>
            <a:br>
              <a:rPr lang="en-US" altLang="ja-JP" sz="2800">
                <a:latin typeface="Book Antiqua" charset="0"/>
                <a:ea typeface="ＭＳ Ｐゴシック" charset="0"/>
                <a:cs typeface="ＭＳ Ｐゴシック" charset="0"/>
              </a:rPr>
            </a:br>
            <a:endParaRPr lang="en-US" sz="2800"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9458" name="Picture 3" descr="deerfi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09600"/>
            <a:ext cx="28956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28511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21431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819400"/>
            <a:ext cx="203200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59" y="1435346"/>
            <a:ext cx="3980329" cy="4810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19059" y="1135529"/>
            <a:ext cx="3421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aramond"/>
                <a:cs typeface="Garamond"/>
              </a:rPr>
              <a:t>Sun, </a:t>
            </a:r>
            <a:r>
              <a:rPr lang="en-US" sz="2400" dirty="0" err="1">
                <a:latin typeface="Garamond"/>
                <a:cs typeface="Garamond"/>
              </a:rPr>
              <a:t>Jany</a:t>
            </a:r>
            <a:r>
              <a:rPr lang="en-US" sz="2400" dirty="0">
                <a:latin typeface="Garamond"/>
                <a:cs typeface="Garamond"/>
              </a:rPr>
              <a:t>. 15</a:t>
            </a:r>
            <a:r>
              <a:rPr lang="en-US" sz="2400" dirty="0" smtClean="0">
                <a:latin typeface="Garamond"/>
                <a:cs typeface="Garamond"/>
              </a:rPr>
              <a:t>, 1716</a:t>
            </a:r>
            <a:r>
              <a:rPr lang="en-US" sz="2400" dirty="0">
                <a:latin typeface="Garamond"/>
                <a:cs typeface="Garamond"/>
              </a:rPr>
              <a:t>. An extraordinary cold storm of wind and snow. Bread was frozen at the Lord's Table</a:t>
            </a:r>
            <a:r>
              <a:rPr lang="en-US" sz="2400" dirty="0" smtClean="0">
                <a:effectLst/>
                <a:latin typeface="Garamond"/>
                <a:cs typeface="Garamond"/>
              </a:rPr>
              <a:t> </a:t>
            </a:r>
            <a:endParaRPr lang="en-US" sz="2400" dirty="0">
              <a:latin typeface="Garamond"/>
              <a:cs typeface="Garam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259" y="612588"/>
            <a:ext cx="3980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aramond"/>
                <a:cs typeface="Garamond"/>
              </a:rPr>
              <a:t>Judge Samuel Sewall</a:t>
            </a:r>
            <a:endParaRPr lang="en-US" sz="28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6048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7"/>
          <a:stretch/>
        </p:blipFill>
        <p:spPr bwMode="auto">
          <a:xfrm>
            <a:off x="3616798" y="628650"/>
            <a:ext cx="25908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2374900" cy="169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260032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5845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32212"/>
            <a:ext cx="2514600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sz="3200">
                <a:latin typeface="Book Antiqua" charset="0"/>
                <a:ea typeface="ＭＳ Ｐゴシック" charset="0"/>
                <a:cs typeface="Book Antiqua" charset="0"/>
              </a:rPr>
              <a:t/>
            </a:r>
            <a:br>
              <a:rPr lang="en-US" sz="3200">
                <a:latin typeface="Book Antiqua" charset="0"/>
                <a:ea typeface="ＭＳ Ｐゴシック" charset="0"/>
                <a:cs typeface="Book Antiqua" charset="0"/>
              </a:rPr>
            </a:br>
            <a:r>
              <a:rPr lang="en-US" sz="3200">
                <a:latin typeface="Book Antiqua" charset="0"/>
                <a:ea typeface="ＭＳ Ｐゴシック" charset="0"/>
                <a:cs typeface="Book Antiqua" charset="0"/>
              </a:rPr>
              <a:t/>
            </a:r>
            <a:br>
              <a:rPr lang="en-US" sz="3200">
                <a:latin typeface="Book Antiqua" charset="0"/>
                <a:ea typeface="ＭＳ Ｐゴシック" charset="0"/>
                <a:cs typeface="Book Antiqua" charset="0"/>
              </a:rPr>
            </a:br>
            <a:endParaRPr lang="en-US" sz="3200">
              <a:latin typeface="Book Antiqua" charset="0"/>
              <a:ea typeface="ＭＳ Ｐゴシック" charset="0"/>
              <a:cs typeface="Book Antiqua" charset="0"/>
            </a:endParaRPr>
          </a:p>
        </p:txBody>
      </p:sp>
      <p:pic>
        <p:nvPicPr>
          <p:cNvPr id="8" name="Picture 2" descr="sappaen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98" y="2994212"/>
            <a:ext cx="2549998" cy="324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43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244</Words>
  <Application>Microsoft Office PowerPoint</Application>
  <PresentationFormat>On-screen Show (4:3)</PresentationFormat>
  <Paragraphs>22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Baskerville Old Face</vt:lpstr>
      <vt:lpstr>Book Antiqua</vt:lpstr>
      <vt:lpstr>Calibri</vt:lpstr>
      <vt:lpstr>Garamond</vt:lpstr>
      <vt:lpstr>Office Theme</vt:lpstr>
      <vt:lpstr>Maize and Identity Formation  in Colonial New England  Karen Metheny Gastronomy Program Metropolitan College, Boston University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good to eat? Deerfield captives in 1704 </vt:lpstr>
      <vt:lpstr>PowerPoint Presentation</vt:lpstr>
      <vt:lpstr>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Metheny</dc:creator>
  <cp:lastModifiedBy>Moran, Katherine M</cp:lastModifiedBy>
  <cp:revision>34</cp:revision>
  <dcterms:created xsi:type="dcterms:W3CDTF">2016-10-08T15:42:31Z</dcterms:created>
  <dcterms:modified xsi:type="dcterms:W3CDTF">2016-11-04T12:19:27Z</dcterms:modified>
</cp:coreProperties>
</file>