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/>
    <p:restoredTop sz="94638"/>
  </p:normalViewPr>
  <p:slideViewPr>
    <p:cSldViewPr snapToGrid="0" snapToObjects="1">
      <p:cViewPr varScale="1">
        <p:scale>
          <a:sx n="52" d="100"/>
          <a:sy n="52" d="100"/>
        </p:scale>
        <p:origin x="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08000" y="659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/>
          <p:nvPr/>
        </p:nvSpPr>
        <p:spPr>
          <a:xfrm>
            <a:off x="508000" y="408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 flipV="1">
            <a:off x="7994302" y="45262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Shape 16"/>
          <p:cNvSpPr>
            <a:spLocks noGrp="1"/>
          </p:cNvSpPr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508000" y="913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508000" y="662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31" name="Shape 31"/>
          <p:cNvSpPr>
            <a:spLocks noGrp="1"/>
          </p:cNvSpPr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508000" y="4876800"/>
            <a:ext cx="56763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508000" y="2768600"/>
            <a:ext cx="5676316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3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52" name="Shape 52"/>
          <p:cNvSpPr>
            <a:spLocks noGrp="1"/>
          </p:cNvSpPr>
          <p:nvPr>
            <p:ph type="pic" sz="half" idx="14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pic" sz="quarter" idx="13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sz="quarter" idx="14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pic" sz="half" idx="15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sz="3000" i="1"/>
            </a:lvl1pPr>
          </a:lstStyle>
          <a:p>
            <a:r>
              <a:t>–Johnny Appleseed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Chadwick Fellowship Project</a:t>
            </a:r>
          </a:p>
        </p:txBody>
      </p:sp>
      <p:sp>
        <p:nvSpPr>
          <p:cNvPr id="134" name="Shape 134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49833">
              <a:spcBef>
                <a:spcPts val="1200"/>
              </a:spcBef>
              <a:defRPr sz="5390"/>
            </a:lvl1pPr>
          </a:lstStyle>
          <a:p>
            <a:r>
              <a:rPr dirty="0"/>
              <a:t>Best Practices and Relationship Building in Media Production</a:t>
            </a:r>
          </a:p>
        </p:txBody>
      </p:sp>
      <p:sp>
        <p:nvSpPr>
          <p:cNvPr id="135" name="Shape 135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Ed Wozniak</a:t>
            </a:r>
          </a:p>
          <a:p>
            <a:r>
              <a:t>Senior Media Producer</a:t>
            </a:r>
          </a:p>
          <a:p>
            <a:r>
              <a:t>Office of Distance Education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Placeholder 136"/>
          <p:cNvPicPr>
            <a:picLocks noGrp="1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69900" y="544561"/>
            <a:ext cx="12065000" cy="5537201"/>
          </a:xfrm>
          <a:prstGeom prst="rect">
            <a:avLst/>
          </a:prstGeom>
        </p:spPr>
      </p:pic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13601" cy="2413000"/>
          </a:xfrm>
          <a:prstGeom prst="rect">
            <a:avLst/>
          </a:prstGeom>
        </p:spPr>
        <p:txBody>
          <a:bodyPr/>
          <a:lstStyle/>
          <a:p>
            <a:pPr algn="ctr" defTabSz="484886">
              <a:spcBef>
                <a:spcPts val="1300"/>
              </a:spcBef>
              <a:defRPr sz="3486"/>
            </a:pPr>
            <a:r>
              <a:rPr dirty="0"/>
              <a:t>University of Wisconsin-Extension</a:t>
            </a:r>
          </a:p>
          <a:p>
            <a:pPr algn="ctr" defTabSz="484886">
              <a:spcBef>
                <a:spcPts val="1300"/>
              </a:spcBef>
              <a:defRPr sz="3486"/>
            </a:pPr>
            <a:r>
              <a:rPr dirty="0"/>
              <a:t>&amp;</a:t>
            </a:r>
          </a:p>
          <a:p>
            <a:pPr algn="ctr" defTabSz="484886">
              <a:spcBef>
                <a:spcPts val="1300"/>
              </a:spcBef>
              <a:defRPr sz="3486"/>
            </a:pPr>
            <a:r>
              <a:rPr dirty="0"/>
              <a:t>Distance Teaching &amp; Learning Conference</a:t>
            </a:r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t>Madison, WI</a:t>
            </a:r>
          </a:p>
          <a:p>
            <a:pPr algn="ctr"/>
            <a:r>
              <a:t>August 2015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xfrm>
            <a:off x="508000" y="873720"/>
            <a:ext cx="6916440" cy="8678417"/>
          </a:xfrm>
          <a:prstGeom prst="rect">
            <a:avLst/>
          </a:prstGeom>
        </p:spPr>
        <p:txBody>
          <a:bodyPr anchor="t"/>
          <a:lstStyle/>
          <a:p>
            <a:pPr marL="0" indent="0" defTabSz="443991">
              <a:lnSpc>
                <a:spcPct val="120000"/>
              </a:lnSpc>
              <a:spcBef>
                <a:spcPts val="1800"/>
              </a:spcBef>
              <a:buClrTx/>
              <a:buSzTx/>
              <a:buFontTx/>
              <a:buNone/>
              <a:defRPr sz="1976"/>
            </a:pPr>
            <a:r>
              <a:rPr dirty="0"/>
              <a:t>In August 2015, through the Chadwick Fellowship I received, I spent a week in Madison, WI with Patrick Wirth, the Director of Media Services at the University of Wisconsin-Extension School. </a:t>
            </a:r>
          </a:p>
          <a:p>
            <a:pPr marL="0" indent="0" defTabSz="443991">
              <a:lnSpc>
                <a:spcPct val="120000"/>
              </a:lnSpc>
              <a:spcBef>
                <a:spcPts val="1800"/>
              </a:spcBef>
              <a:buClrTx/>
              <a:buSzTx/>
              <a:buFontTx/>
              <a:buNone/>
              <a:defRPr sz="1976"/>
            </a:pPr>
            <a:r>
              <a:rPr dirty="0"/>
              <a:t>UW-Extension is the branch of the University of </a:t>
            </a:r>
            <a:r>
              <a:rPr dirty="0" smtClean="0"/>
              <a:t>Wisconsin</a:t>
            </a:r>
            <a:r>
              <a:rPr lang="en-US" dirty="0" smtClean="0"/>
              <a:t> </a:t>
            </a:r>
            <a:r>
              <a:rPr dirty="0" smtClean="0"/>
              <a:t>responsible </a:t>
            </a:r>
            <a:r>
              <a:rPr dirty="0"/>
              <a:t>for continuing education and online learning at all 26 campuses.</a:t>
            </a:r>
          </a:p>
          <a:p>
            <a:pPr marL="0" indent="0" defTabSz="443991">
              <a:lnSpc>
                <a:spcPct val="120000"/>
              </a:lnSpc>
              <a:spcBef>
                <a:spcPts val="1800"/>
              </a:spcBef>
              <a:buClrTx/>
              <a:buSzTx/>
              <a:buFontTx/>
              <a:buNone/>
              <a:defRPr sz="1976"/>
            </a:pPr>
            <a:r>
              <a:rPr dirty="0"/>
              <a:t>The weeklong “working sabbatical” in Madison had two purposes:</a:t>
            </a:r>
          </a:p>
          <a:p>
            <a:pPr marL="257922" indent="-257922" defTabSz="443991">
              <a:lnSpc>
                <a:spcPct val="120000"/>
              </a:lnSpc>
              <a:spcBef>
                <a:spcPts val="1800"/>
              </a:spcBef>
              <a:defRPr sz="1976"/>
            </a:pPr>
            <a:r>
              <a:rPr dirty="0"/>
              <a:t>Spend time with Mr. Wirth at the offices of the Media Services Team of UW-Extension, learn about their processes and tools, and observe the overall workings of their large media team</a:t>
            </a:r>
          </a:p>
          <a:p>
            <a:pPr marL="257922" indent="-257922" defTabSz="443991">
              <a:lnSpc>
                <a:spcPct val="120000"/>
              </a:lnSpc>
              <a:spcBef>
                <a:spcPts val="1800"/>
              </a:spcBef>
              <a:defRPr sz="1976"/>
            </a:pPr>
            <a:r>
              <a:rPr dirty="0"/>
              <a:t>Attend the UW Distance Teaching &amp; Learning Conference in downtown Madison to expand my knowledge of online learning in general, as well as to connect with industry peers.</a:t>
            </a:r>
          </a:p>
          <a:p>
            <a:pPr marL="0" indent="0" defTabSz="443991">
              <a:lnSpc>
                <a:spcPct val="120000"/>
              </a:lnSpc>
              <a:spcBef>
                <a:spcPts val="1800"/>
              </a:spcBef>
              <a:buClrTx/>
              <a:buSzTx/>
              <a:buFontTx/>
              <a:buNone/>
              <a:defRPr sz="1976"/>
            </a:pPr>
            <a:endParaRPr dirty="0"/>
          </a:p>
        </p:txBody>
      </p:sp>
      <p:grpSp>
        <p:nvGrpSpPr>
          <p:cNvPr id="144" name="Group 144"/>
          <p:cNvGrpSpPr/>
          <p:nvPr/>
        </p:nvGrpSpPr>
        <p:grpSpPr>
          <a:xfrm>
            <a:off x="7782226" y="1111250"/>
            <a:ext cx="4958748" cy="2976365"/>
            <a:chOff x="0" y="0"/>
            <a:chExt cx="4958746" cy="2976364"/>
          </a:xfrm>
        </p:grpSpPr>
        <p:pic>
          <p:nvPicPr>
            <p:cNvPr id="143" name="Media-Services-Team1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/>
            <a:stretch>
              <a:fillRect/>
            </a:stretch>
          </p:blipFill>
          <p:spPr>
            <a:xfrm>
              <a:off x="127000" y="89948"/>
              <a:ext cx="4704747" cy="264406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2" name="Picture 141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958747" cy="2976365"/>
            </a:xfrm>
            <a:prstGeom prst="rect">
              <a:avLst/>
            </a:prstGeom>
            <a:effectLst/>
          </p:spPr>
        </p:pic>
      </p:grpSp>
      <p:grpSp>
        <p:nvGrpSpPr>
          <p:cNvPr id="147" name="Group 147"/>
          <p:cNvGrpSpPr/>
          <p:nvPr/>
        </p:nvGrpSpPr>
        <p:grpSpPr>
          <a:xfrm>
            <a:off x="7927336" y="4644834"/>
            <a:ext cx="4668528" cy="3346493"/>
            <a:chOff x="0" y="0"/>
            <a:chExt cx="4668527" cy="3346491"/>
          </a:xfrm>
        </p:grpSpPr>
        <p:pic>
          <p:nvPicPr>
            <p:cNvPr id="146" name="UWlogo_ctr_4c.jpg"/>
            <p:cNvPicPr>
              <a:picLocks noChangeAspect="1"/>
            </p:cNvPicPr>
            <p:nvPr/>
          </p:nvPicPr>
          <p:blipFill>
            <a:blip r:embed="rId4">
              <a:extLst/>
            </a:blip>
            <a:srcRect/>
            <a:stretch>
              <a:fillRect/>
            </a:stretch>
          </p:blipFill>
          <p:spPr>
            <a:xfrm>
              <a:off x="127000" y="114497"/>
              <a:ext cx="4414528" cy="29650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5" name="Picture 144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668528" cy="334649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xfrm>
            <a:off x="203200" y="1587500"/>
            <a:ext cx="11988800" cy="7213600"/>
          </a:xfrm>
          <a:prstGeom prst="rect">
            <a:avLst/>
          </a:prstGeom>
        </p:spPr>
        <p:txBody>
          <a:bodyPr anchor="t"/>
          <a:lstStyle/>
          <a:p>
            <a:pPr marL="0" indent="0" algn="just">
              <a:buSzTx/>
              <a:buNone/>
              <a:defRPr sz="2900"/>
            </a:pPr>
            <a:r>
              <a:t>While visiting with the Media Services Team at UW-Extension, I was given a complete orientation to their programs, their processes, and their tools. Some of main topics discussed in the orientation are as follows:</a:t>
            </a:r>
          </a:p>
          <a:p>
            <a:pPr marL="757061" lvl="1" indent="-287161" algn="just">
              <a:defRPr sz="2900"/>
            </a:pPr>
            <a:r>
              <a:t>The Media Team’s implementations of graphics, video, audio, motion graphics, and web design</a:t>
            </a:r>
          </a:p>
          <a:p>
            <a:pPr marL="757061" lvl="1" indent="-287161" algn="just">
              <a:defRPr sz="2900"/>
            </a:pPr>
            <a:r>
              <a:t>UW-Extension’s “E-Learning Suite”, a set of tools developed in-house to create media for online and digital learning</a:t>
            </a:r>
          </a:p>
          <a:p>
            <a:pPr marL="757061" lvl="1" indent="-287161" algn="just">
              <a:defRPr sz="2900"/>
            </a:pPr>
            <a:r>
              <a:t>UW’s course development process</a:t>
            </a:r>
          </a:p>
          <a:p>
            <a:pPr marL="757061" lvl="1" indent="-287161" algn="just">
              <a:defRPr sz="2900"/>
            </a:pPr>
            <a:r>
              <a:t>Media accessibility practices and guidelines</a:t>
            </a:r>
          </a:p>
          <a:p>
            <a:pPr marL="757061" lvl="1" indent="-287161" algn="just">
              <a:defRPr sz="2900"/>
            </a:pPr>
            <a:r>
              <a:t>The Media Services web page of faculty and staff resources</a:t>
            </a:r>
          </a:p>
        </p:txBody>
      </p:sp>
      <p:sp>
        <p:nvSpPr>
          <p:cNvPr id="150" name="Shape 150"/>
          <p:cNvSpPr>
            <a:spLocks noGrp="1"/>
          </p:cNvSpPr>
          <p:nvPr>
            <p:ph type="title" idx="4294967295"/>
          </p:nvPr>
        </p:nvSpPr>
        <p:spPr>
          <a:xfrm>
            <a:off x="508000" y="241300"/>
            <a:ext cx="11988800" cy="1219200"/>
          </a:xfrm>
          <a:prstGeom prst="rect">
            <a:avLst/>
          </a:prstGeom>
        </p:spPr>
        <p:txBody>
          <a:bodyPr/>
          <a:lstStyle>
            <a:lvl1pPr>
              <a:defRPr sz="4700"/>
            </a:lvl1pPr>
          </a:lstStyle>
          <a:p>
            <a:r>
              <a:t>Media Services Team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body" idx="1"/>
          </p:nvPr>
        </p:nvSpPr>
        <p:spPr>
          <a:xfrm>
            <a:off x="203200" y="1981200"/>
            <a:ext cx="11988800" cy="7213600"/>
          </a:xfrm>
          <a:prstGeom prst="rect">
            <a:avLst/>
          </a:prstGeom>
        </p:spPr>
        <p:txBody>
          <a:bodyPr anchor="t"/>
          <a:lstStyle/>
          <a:p>
            <a:pPr marL="0" indent="0" algn="just">
              <a:buSzTx/>
              <a:buNone/>
              <a:defRPr sz="2900"/>
            </a:pPr>
            <a:r>
              <a:t>While attending the Distance Teaching &amp; Learning Conference, I had the change to meet and talk with industry peers, as well as attending several very instructive sessions, including:</a:t>
            </a:r>
          </a:p>
          <a:p>
            <a:pPr marL="757061" lvl="1" indent="-287161" algn="just">
              <a:defRPr sz="2900"/>
            </a:pPr>
            <a:r>
              <a:t>“Learning Ecosystems”</a:t>
            </a:r>
          </a:p>
          <a:p>
            <a:pPr marL="757061" lvl="1" indent="-287161" algn="just">
              <a:defRPr sz="2900"/>
            </a:pPr>
            <a:r>
              <a:t>“Design to Engage for Meaningful Online Active Learning"</a:t>
            </a:r>
          </a:p>
          <a:p>
            <a:pPr marL="757061" lvl="1" indent="-287161" algn="just">
              <a:defRPr sz="2900"/>
            </a:pPr>
            <a:r>
              <a:t>“The Next Generation of Learning”</a:t>
            </a:r>
          </a:p>
          <a:p>
            <a:pPr marL="757061" lvl="1" indent="-287161" algn="just">
              <a:defRPr sz="2900"/>
            </a:pPr>
            <a:r>
              <a:t>“Designing Mobile Learning"</a:t>
            </a:r>
          </a:p>
          <a:p>
            <a:pPr marL="757061" lvl="1" indent="-287161" algn="just">
              <a:defRPr sz="2900"/>
            </a:pPr>
            <a:r>
              <a:t>“Collaborative Planning for Effective Course Video Integration”</a:t>
            </a:r>
          </a:p>
        </p:txBody>
      </p:sp>
      <p:sp>
        <p:nvSpPr>
          <p:cNvPr id="153" name="Shape 153"/>
          <p:cNvSpPr>
            <a:spLocks noGrp="1"/>
          </p:cNvSpPr>
          <p:nvPr>
            <p:ph type="title" idx="4294967295"/>
          </p:nvPr>
        </p:nvSpPr>
        <p:spPr>
          <a:xfrm>
            <a:off x="508000" y="241300"/>
            <a:ext cx="11988800" cy="1219200"/>
          </a:xfrm>
          <a:prstGeom prst="rect">
            <a:avLst/>
          </a:prstGeom>
        </p:spPr>
        <p:txBody>
          <a:bodyPr/>
          <a:lstStyle>
            <a:lvl1pPr>
              <a:defRPr sz="4700"/>
            </a:lvl1pPr>
          </a:lstStyle>
          <a:p>
            <a:r>
              <a:t>Distance Teaching &amp; Learning Conference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xfrm>
            <a:off x="203200" y="1981200"/>
            <a:ext cx="11988800" cy="7213600"/>
          </a:xfrm>
          <a:prstGeom prst="rect">
            <a:avLst/>
          </a:prstGeom>
        </p:spPr>
        <p:txBody>
          <a:bodyPr anchor="t"/>
          <a:lstStyle/>
          <a:p>
            <a:pPr marL="0" indent="0" algn="just" defTabSz="479044">
              <a:spcBef>
                <a:spcPts val="1900"/>
              </a:spcBef>
              <a:buSzTx/>
              <a:buNone/>
              <a:defRPr sz="2378"/>
            </a:pPr>
            <a:r>
              <a:t>Between spending time with the UW-Extension Media Team and attending the Distance Teaching &amp; Learning Conference, I came away with several key takeaways:</a:t>
            </a:r>
          </a:p>
          <a:p>
            <a:pPr marL="620790" lvl="1" indent="-235472" algn="just" defTabSz="479044">
              <a:spcBef>
                <a:spcPts val="1900"/>
              </a:spcBef>
              <a:defRPr sz="2378"/>
            </a:pPr>
            <a:r>
              <a:t>Most of the UW Media Team’s solutions are developed in-house, which leads to greater flexibility in terms of how the project is developed. Because of this, there are generally about 8 hours worth of the working week devoted to research and development.</a:t>
            </a:r>
          </a:p>
          <a:p>
            <a:pPr marL="620790" lvl="1" indent="-235472" algn="just" defTabSz="479044">
              <a:spcBef>
                <a:spcPts val="1900"/>
              </a:spcBef>
              <a:defRPr sz="2378"/>
            </a:pPr>
            <a:r>
              <a:t>The UW course development process begins well ahead of the start date for an online course. Media solutions are discussed right at the beginning of development.</a:t>
            </a:r>
          </a:p>
          <a:p>
            <a:pPr marL="620790" lvl="1" indent="-235472" algn="just" defTabSz="479044">
              <a:spcBef>
                <a:spcPts val="1900"/>
              </a:spcBef>
              <a:defRPr sz="2378"/>
            </a:pPr>
            <a:r>
              <a:t>The Media Team’s projects are adherent to W3C/WCAG accessibility standards</a:t>
            </a:r>
          </a:p>
          <a:p>
            <a:pPr marL="620790" lvl="1" indent="-235472" algn="just" defTabSz="479044">
              <a:spcBef>
                <a:spcPts val="1900"/>
              </a:spcBef>
              <a:defRPr sz="2378"/>
            </a:pPr>
            <a:r>
              <a:t>How the video platform Kaltura fits into their workflow</a:t>
            </a:r>
          </a:p>
          <a:p>
            <a:pPr marL="620790" lvl="1" indent="-235472" algn="just" defTabSz="479044">
              <a:spcBef>
                <a:spcPts val="1900"/>
              </a:spcBef>
              <a:defRPr sz="2378"/>
            </a:pPr>
            <a:r>
              <a:t>The team’s focus on technology development grants</a:t>
            </a:r>
          </a:p>
          <a:p>
            <a:pPr marL="620790" lvl="1" indent="-235472" algn="just" defTabSz="479044">
              <a:spcBef>
                <a:spcPts val="1900"/>
              </a:spcBef>
              <a:defRPr sz="2378"/>
            </a:pPr>
            <a:r>
              <a:t>Make an easily available list of media resources available to faculty as well as designers.</a:t>
            </a:r>
          </a:p>
        </p:txBody>
      </p:sp>
      <p:sp>
        <p:nvSpPr>
          <p:cNvPr id="156" name="Shape 156"/>
          <p:cNvSpPr>
            <a:spLocks noGrp="1"/>
          </p:cNvSpPr>
          <p:nvPr>
            <p:ph type="title" idx="4294967295"/>
          </p:nvPr>
        </p:nvSpPr>
        <p:spPr>
          <a:xfrm>
            <a:off x="508000" y="241300"/>
            <a:ext cx="11988800" cy="1219200"/>
          </a:xfrm>
          <a:prstGeom prst="rect">
            <a:avLst/>
          </a:prstGeom>
        </p:spPr>
        <p:txBody>
          <a:bodyPr/>
          <a:lstStyle>
            <a:lvl1pPr>
              <a:defRPr sz="4700"/>
            </a:lvl1pPr>
          </a:lstStyle>
          <a:p>
            <a:r>
              <a:t>Takeaways From the Week in Madison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xfrm>
            <a:off x="215716" y="1645499"/>
            <a:ext cx="11988801" cy="7213601"/>
          </a:xfrm>
          <a:prstGeom prst="rect">
            <a:avLst/>
          </a:prstGeom>
        </p:spPr>
        <p:txBody>
          <a:bodyPr anchor="t"/>
          <a:lstStyle/>
          <a:p>
            <a:pPr marL="0" indent="0" algn="just" defTabSz="467359">
              <a:spcBef>
                <a:spcPts val="1900"/>
              </a:spcBef>
              <a:buSzTx/>
              <a:buNone/>
              <a:defRPr sz="2320"/>
            </a:pPr>
            <a:r>
              <a:t>Since my visit to Madison last August, I have been able to enact some of the ideas attained during that week into practice in the Media Department of the Office of Distance Education.</a:t>
            </a:r>
          </a:p>
          <a:p>
            <a:pPr marL="605648" lvl="1" indent="-229728" algn="just" defTabSz="467359">
              <a:spcBef>
                <a:spcPts val="1900"/>
              </a:spcBef>
              <a:defRPr sz="2320"/>
            </a:pPr>
            <a:r>
              <a:t>We have created a complete tutorial website for media team staff, compiled media resources for designers, and have begun to completely overhaul the faculty resource area of our website.</a:t>
            </a:r>
          </a:p>
          <a:p>
            <a:pPr marL="605648" lvl="1" indent="-229728" algn="just" defTabSz="467359">
              <a:spcBef>
                <a:spcPts val="1900"/>
              </a:spcBef>
              <a:defRPr sz="2320"/>
            </a:pPr>
            <a:r>
              <a:t>We have begun to incorporate motion graphics into effective instructional video segments.</a:t>
            </a:r>
          </a:p>
          <a:p>
            <a:pPr marL="605648" lvl="1" indent="-229728" algn="just" defTabSz="467359">
              <a:spcBef>
                <a:spcPts val="1900"/>
              </a:spcBef>
              <a:defRPr sz="2320"/>
            </a:pPr>
            <a:r>
              <a:t>We have changed the workflow of video formats for ease of use and availability online, and have begun to transition to the Kaltura video platform.</a:t>
            </a:r>
          </a:p>
          <a:p>
            <a:pPr marL="605648" lvl="1" indent="-229728" algn="just" defTabSz="467359">
              <a:spcBef>
                <a:spcPts val="1900"/>
              </a:spcBef>
              <a:defRPr sz="2320"/>
            </a:pPr>
            <a:r>
              <a:t>We have continued evaluation of our accessibility practices in regards to our media objects.</a:t>
            </a:r>
          </a:p>
          <a:p>
            <a:pPr marL="605648" lvl="1" indent="-229728" algn="just" defTabSz="467359">
              <a:spcBef>
                <a:spcPts val="1900"/>
              </a:spcBef>
              <a:defRPr sz="2320"/>
            </a:pPr>
            <a:r>
              <a:t>We have already begun developing in-house solutions to media needs, including slideshows, interactive timelines, and data visualizations, none of which involved purchasing tools or investing in unproven platforms.</a:t>
            </a:r>
          </a:p>
        </p:txBody>
      </p:sp>
      <p:sp>
        <p:nvSpPr>
          <p:cNvPr id="159" name="Shape 159"/>
          <p:cNvSpPr>
            <a:spLocks noGrp="1"/>
          </p:cNvSpPr>
          <p:nvPr>
            <p:ph type="title" idx="4294967295"/>
          </p:nvPr>
        </p:nvSpPr>
        <p:spPr>
          <a:xfrm>
            <a:off x="508000" y="241300"/>
            <a:ext cx="11988800" cy="1219200"/>
          </a:xfrm>
          <a:prstGeom prst="rect">
            <a:avLst/>
          </a:prstGeom>
        </p:spPr>
        <p:txBody>
          <a:bodyPr/>
          <a:lstStyle>
            <a:lvl1pPr>
              <a:defRPr sz="4700"/>
            </a:lvl1pPr>
          </a:lstStyle>
          <a:p>
            <a:r>
              <a:t>Strategies and Tools Implemented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Placeholder 160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92900" y="2565400"/>
            <a:ext cx="5842000" cy="6680200"/>
          </a:xfrm>
          <a:prstGeom prst="rect">
            <a:avLst/>
          </a:prstGeom>
        </p:spPr>
      </p:pic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300"/>
            </a:lvl1pPr>
          </a:lstStyle>
          <a:p>
            <a:r>
              <a:t>Summary</a:t>
            </a:r>
          </a:p>
        </p:txBody>
      </p:sp>
      <p:sp>
        <p:nvSpPr>
          <p:cNvPr id="163" name="Shape 163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2200"/>
            </a:pPr>
            <a:r>
              <a:t>It was a great honor to receive a Chadwick Fellowship in 2015. From my experiences gained through it I have become more valuable as a media producer and as a manager in the media department of the Office of Distance Education. </a:t>
            </a:r>
          </a:p>
          <a:p>
            <a:pPr marL="0" indent="0">
              <a:buClrTx/>
              <a:buSzTx/>
              <a:buFontTx/>
              <a:buNone/>
              <a:defRPr sz="2200"/>
            </a:pPr>
            <a:r>
              <a:t>I have also been affected personally by this, as my push to research and develop new technologies in the media department has led me to begin furthering studies into computer science.</a:t>
            </a:r>
          </a:p>
          <a:p>
            <a:pPr marL="0" indent="0">
              <a:buClrTx/>
              <a:buSzTx/>
              <a:buFontTx/>
              <a:buNone/>
              <a:defRPr sz="2200"/>
            </a:pPr>
            <a:r>
              <a:t>My experience as a Chadwick Fellow has been invaluable to my growth as a media producer and lifelong learner.</a:t>
            </a: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738</Words>
  <Application>Microsoft Office PowerPoint</Application>
  <PresentationFormat>Custom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Bodoni SvtyTwo ITC TT-Book</vt:lpstr>
      <vt:lpstr>Helvetica</vt:lpstr>
      <vt:lpstr>Helvetica Neue</vt:lpstr>
      <vt:lpstr>Palatino</vt:lpstr>
      <vt:lpstr>Zapf Dingbats</vt:lpstr>
      <vt:lpstr>New_Template4</vt:lpstr>
      <vt:lpstr>Best Practices and Relationship Building in Media Production</vt:lpstr>
      <vt:lpstr>University of Wisconsin-Extension &amp; Distance Teaching &amp; Learning Conference</vt:lpstr>
      <vt:lpstr>PowerPoint Presentation</vt:lpstr>
      <vt:lpstr>Media Services Team</vt:lpstr>
      <vt:lpstr>Distance Teaching &amp; Learning Conference</vt:lpstr>
      <vt:lpstr>Takeaways From the Week in Madison</vt:lpstr>
      <vt:lpstr>Strategies and Tools Implemented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and Relationship Building in Media Production</dc:title>
  <dc:creator>Moran, Katherine M</dc:creator>
  <cp:lastModifiedBy>Moran, Katherine M</cp:lastModifiedBy>
  <cp:revision>2</cp:revision>
  <dcterms:modified xsi:type="dcterms:W3CDTF">2016-11-03T18:53:39Z</dcterms:modified>
</cp:coreProperties>
</file>