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8" r:id="rId9"/>
    <p:sldId id="262" r:id="rId10"/>
    <p:sldId id="266" r:id="rId11"/>
    <p:sldId id="26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216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C648F1-B428-C84F-A7E0-ACB0737002BD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B66A59-40F7-BD44-A11E-C40EE6EE0854}">
      <dgm:prSet phldrT="[Text]"/>
      <dgm:spPr/>
      <dgm:t>
        <a:bodyPr/>
        <a:lstStyle/>
        <a:p>
          <a:r>
            <a:rPr lang="en-US" dirty="0" smtClean="0"/>
            <a:t>Demographic Attribute Model</a:t>
          </a:r>
          <a:endParaRPr lang="en-US" dirty="0"/>
        </a:p>
      </dgm:t>
    </dgm:pt>
    <dgm:pt modelId="{B5C308E1-D910-3347-8400-00B7E28CE14A}" type="parTrans" cxnId="{7A80E5C0-CF4D-DD41-B3CE-901AF60C87FC}">
      <dgm:prSet/>
      <dgm:spPr/>
      <dgm:t>
        <a:bodyPr/>
        <a:lstStyle/>
        <a:p>
          <a:endParaRPr lang="en-US"/>
        </a:p>
      </dgm:t>
    </dgm:pt>
    <dgm:pt modelId="{AE6E51C3-E6C0-F94F-ABBB-60F3450C04D1}" type="sibTrans" cxnId="{7A80E5C0-CF4D-DD41-B3CE-901AF60C87FC}">
      <dgm:prSet/>
      <dgm:spPr/>
      <dgm:t>
        <a:bodyPr/>
        <a:lstStyle/>
        <a:p>
          <a:endParaRPr lang="en-US"/>
        </a:p>
      </dgm:t>
    </dgm:pt>
    <dgm:pt modelId="{63D32F2C-D0B8-7B45-A309-0A375F864513}">
      <dgm:prSet phldrT="[Text]"/>
      <dgm:spPr/>
      <dgm:t>
        <a:bodyPr/>
        <a:lstStyle/>
        <a:p>
          <a:r>
            <a:rPr lang="en-US" dirty="0" smtClean="0"/>
            <a:t>Attribute-based</a:t>
          </a:r>
          <a:endParaRPr lang="en-US" dirty="0"/>
        </a:p>
      </dgm:t>
    </dgm:pt>
    <dgm:pt modelId="{060FB936-9982-2246-951A-AEB94CB1D1BD}" type="parTrans" cxnId="{B381FFFB-DDDC-0B4D-B790-86F0B6F84245}">
      <dgm:prSet/>
      <dgm:spPr/>
      <dgm:t>
        <a:bodyPr/>
        <a:lstStyle/>
        <a:p>
          <a:endParaRPr lang="en-US"/>
        </a:p>
      </dgm:t>
    </dgm:pt>
    <dgm:pt modelId="{E2702A07-7D1E-D042-B530-9AECE88389E5}" type="sibTrans" cxnId="{B381FFFB-DDDC-0B4D-B790-86F0B6F84245}">
      <dgm:prSet/>
      <dgm:spPr/>
      <dgm:t>
        <a:bodyPr/>
        <a:lstStyle/>
        <a:p>
          <a:endParaRPr lang="en-US"/>
        </a:p>
      </dgm:t>
    </dgm:pt>
    <dgm:pt modelId="{ABF45203-CCF4-B648-8519-CA3D6113DA96}">
      <dgm:prSet phldrT="[Text]"/>
      <dgm:spPr/>
      <dgm:t>
        <a:bodyPr/>
        <a:lstStyle/>
        <a:p>
          <a:r>
            <a:rPr lang="en-US" dirty="0" smtClean="0"/>
            <a:t>Dyadic-Independent</a:t>
          </a:r>
          <a:endParaRPr lang="en-US" dirty="0"/>
        </a:p>
      </dgm:t>
    </dgm:pt>
    <dgm:pt modelId="{13D7BA86-74BA-474D-8636-462E14D1F907}" type="parTrans" cxnId="{0F1F98BB-B12E-354A-81D6-637115675691}">
      <dgm:prSet/>
      <dgm:spPr/>
      <dgm:t>
        <a:bodyPr/>
        <a:lstStyle/>
        <a:p>
          <a:endParaRPr lang="en-US"/>
        </a:p>
      </dgm:t>
    </dgm:pt>
    <dgm:pt modelId="{C32C6867-2B20-0745-B7E0-C1FBA6D80C0E}" type="sibTrans" cxnId="{0F1F98BB-B12E-354A-81D6-637115675691}">
      <dgm:prSet/>
      <dgm:spPr/>
      <dgm:t>
        <a:bodyPr/>
        <a:lstStyle/>
        <a:p>
          <a:endParaRPr lang="en-US"/>
        </a:p>
      </dgm:t>
    </dgm:pt>
    <dgm:pt modelId="{23215ED5-21FB-7844-B394-16758E26BB0E}">
      <dgm:prSet phldrT="[Text]"/>
      <dgm:spPr/>
      <dgm:t>
        <a:bodyPr/>
        <a:lstStyle/>
        <a:p>
          <a:r>
            <a:rPr lang="en-US" dirty="0" smtClean="0"/>
            <a:t>Triad Closure Model</a:t>
          </a:r>
          <a:endParaRPr lang="en-US" dirty="0"/>
        </a:p>
      </dgm:t>
    </dgm:pt>
    <dgm:pt modelId="{ED5E9ADC-6B1C-3747-8F6E-7A1A2B55E3AB}" type="parTrans" cxnId="{E2699902-F4B5-3348-8936-3D6DAA9FB690}">
      <dgm:prSet/>
      <dgm:spPr/>
      <dgm:t>
        <a:bodyPr/>
        <a:lstStyle/>
        <a:p>
          <a:endParaRPr lang="en-US"/>
        </a:p>
      </dgm:t>
    </dgm:pt>
    <dgm:pt modelId="{B910C5CB-7CCD-BD43-AF4C-194E554350E1}" type="sibTrans" cxnId="{E2699902-F4B5-3348-8936-3D6DAA9FB690}">
      <dgm:prSet/>
      <dgm:spPr/>
      <dgm:t>
        <a:bodyPr/>
        <a:lstStyle/>
        <a:p>
          <a:endParaRPr lang="en-US"/>
        </a:p>
      </dgm:t>
    </dgm:pt>
    <dgm:pt modelId="{67CFBA50-A9AD-2A4A-9CF6-254D91505ED5}">
      <dgm:prSet phldrT="[Text]"/>
      <dgm:spPr/>
      <dgm:t>
        <a:bodyPr/>
        <a:lstStyle/>
        <a:p>
          <a:r>
            <a:rPr lang="en-US" dirty="0" smtClean="0"/>
            <a:t>Homogeneous</a:t>
          </a:r>
          <a:endParaRPr lang="en-US" dirty="0"/>
        </a:p>
      </dgm:t>
    </dgm:pt>
    <dgm:pt modelId="{22087A02-22E2-3348-AC75-09B458195ED5}" type="parTrans" cxnId="{47C2ACED-8CC3-C749-B950-42BB6E85611C}">
      <dgm:prSet/>
      <dgm:spPr/>
      <dgm:t>
        <a:bodyPr/>
        <a:lstStyle/>
        <a:p>
          <a:endParaRPr lang="en-US"/>
        </a:p>
      </dgm:t>
    </dgm:pt>
    <dgm:pt modelId="{B0CC0C79-D654-DB4F-B9AB-9AE985A1CECE}" type="sibTrans" cxnId="{47C2ACED-8CC3-C749-B950-42BB6E85611C}">
      <dgm:prSet/>
      <dgm:spPr/>
      <dgm:t>
        <a:bodyPr/>
        <a:lstStyle/>
        <a:p>
          <a:endParaRPr lang="en-US"/>
        </a:p>
      </dgm:t>
    </dgm:pt>
    <dgm:pt modelId="{629868C4-2F6C-D040-82AC-045432796D7B}">
      <dgm:prSet phldrT="[Text]"/>
      <dgm:spPr/>
      <dgm:t>
        <a:bodyPr/>
        <a:lstStyle/>
        <a:p>
          <a:r>
            <a:rPr lang="en-US" dirty="0" smtClean="0"/>
            <a:t>Dyadic-Dependent</a:t>
          </a:r>
          <a:endParaRPr lang="en-US" dirty="0"/>
        </a:p>
      </dgm:t>
    </dgm:pt>
    <dgm:pt modelId="{0F5CFE32-4E4B-634F-94B3-47A1DE1667AC}" type="parTrans" cxnId="{1C68E510-F494-B049-B0CB-4F0490BDBC6F}">
      <dgm:prSet/>
      <dgm:spPr/>
      <dgm:t>
        <a:bodyPr/>
        <a:lstStyle/>
        <a:p>
          <a:endParaRPr lang="en-US"/>
        </a:p>
      </dgm:t>
    </dgm:pt>
    <dgm:pt modelId="{B3AFB30C-5805-1741-8999-27386EC15871}" type="sibTrans" cxnId="{1C68E510-F494-B049-B0CB-4F0490BDBC6F}">
      <dgm:prSet/>
      <dgm:spPr/>
      <dgm:t>
        <a:bodyPr/>
        <a:lstStyle/>
        <a:p>
          <a:endParaRPr lang="en-US"/>
        </a:p>
      </dgm:t>
    </dgm:pt>
    <dgm:pt modelId="{15666AB1-7A8C-7F49-8E06-34BE6066C88C}">
      <dgm:prSet phldrT="[Text]"/>
      <dgm:spPr/>
      <dgm:t>
        <a:bodyPr/>
        <a:lstStyle/>
        <a:p>
          <a:r>
            <a:rPr lang="en-US" dirty="0" smtClean="0"/>
            <a:t>Full Model</a:t>
          </a:r>
          <a:endParaRPr lang="en-US" dirty="0"/>
        </a:p>
      </dgm:t>
    </dgm:pt>
    <dgm:pt modelId="{1413E839-434E-C64D-81BB-6C1CCE70F7D7}" type="parTrans" cxnId="{E4B14633-D5EA-5043-92BD-DDA7A185F2B7}">
      <dgm:prSet/>
      <dgm:spPr/>
      <dgm:t>
        <a:bodyPr/>
        <a:lstStyle/>
        <a:p>
          <a:endParaRPr lang="en-US"/>
        </a:p>
      </dgm:t>
    </dgm:pt>
    <dgm:pt modelId="{469CF4D9-8509-AF40-9D31-80E42C95E97A}" type="sibTrans" cxnId="{E4B14633-D5EA-5043-92BD-DDA7A185F2B7}">
      <dgm:prSet/>
      <dgm:spPr/>
      <dgm:t>
        <a:bodyPr/>
        <a:lstStyle/>
        <a:p>
          <a:endParaRPr lang="en-US"/>
        </a:p>
      </dgm:t>
    </dgm:pt>
    <dgm:pt modelId="{2B652C35-7447-8B47-81CE-2DEF6012D89D}">
      <dgm:prSet phldrT="[Text]"/>
      <dgm:spPr/>
      <dgm:t>
        <a:bodyPr/>
        <a:lstStyle/>
        <a:p>
          <a:r>
            <a:rPr lang="en-US" dirty="0" smtClean="0"/>
            <a:t>Combines the two models</a:t>
          </a:r>
          <a:endParaRPr lang="en-US" dirty="0"/>
        </a:p>
      </dgm:t>
    </dgm:pt>
    <dgm:pt modelId="{F29CAD52-BF2F-DC43-9B59-AC7F821D5872}" type="parTrans" cxnId="{89D6C425-8036-AB4A-B960-C2D00E346C41}">
      <dgm:prSet/>
      <dgm:spPr/>
      <dgm:t>
        <a:bodyPr/>
        <a:lstStyle/>
        <a:p>
          <a:endParaRPr lang="en-US"/>
        </a:p>
      </dgm:t>
    </dgm:pt>
    <dgm:pt modelId="{5472E2BD-28F4-BB42-863C-A055B1B014A0}" type="sibTrans" cxnId="{89D6C425-8036-AB4A-B960-C2D00E346C41}">
      <dgm:prSet/>
      <dgm:spPr/>
      <dgm:t>
        <a:bodyPr/>
        <a:lstStyle/>
        <a:p>
          <a:endParaRPr lang="en-US"/>
        </a:p>
      </dgm:t>
    </dgm:pt>
    <dgm:pt modelId="{1A333544-722C-8B4E-ABE8-1B59C2A3E867}">
      <dgm:prSet phldrT="[Text]"/>
      <dgm:spPr/>
      <dgm:t>
        <a:bodyPr/>
        <a:lstStyle/>
        <a:p>
          <a:r>
            <a:rPr lang="en-US" dirty="0" smtClean="0"/>
            <a:t>Estimates unique effects</a:t>
          </a:r>
          <a:endParaRPr lang="en-US" dirty="0"/>
        </a:p>
      </dgm:t>
    </dgm:pt>
    <dgm:pt modelId="{E9745A8C-328C-8F4C-B1CB-5E5ABCE58745}" type="parTrans" cxnId="{25E6D1BF-76C1-DF45-B231-7169BCACB777}">
      <dgm:prSet/>
      <dgm:spPr/>
      <dgm:t>
        <a:bodyPr/>
        <a:lstStyle/>
        <a:p>
          <a:endParaRPr lang="en-US"/>
        </a:p>
      </dgm:t>
    </dgm:pt>
    <dgm:pt modelId="{567EAFA6-47A8-8E47-9F66-5B1382BB1D5C}" type="sibTrans" cxnId="{25E6D1BF-76C1-DF45-B231-7169BCACB777}">
      <dgm:prSet/>
      <dgm:spPr/>
      <dgm:t>
        <a:bodyPr/>
        <a:lstStyle/>
        <a:p>
          <a:endParaRPr lang="en-US"/>
        </a:p>
      </dgm:t>
    </dgm:pt>
    <dgm:pt modelId="{C47A0762-CA20-4C4A-A9AE-1B73D5894DF5}">
      <dgm:prSet/>
      <dgm:spPr/>
      <dgm:t>
        <a:bodyPr/>
        <a:lstStyle/>
        <a:p>
          <a:r>
            <a:rPr lang="en-US" b="1" dirty="0" smtClean="0"/>
            <a:t>Based on Selective Mixing</a:t>
          </a:r>
          <a:endParaRPr lang="en-US" b="1" dirty="0"/>
        </a:p>
      </dgm:t>
    </dgm:pt>
    <dgm:pt modelId="{9B0EA2F3-00FA-2C4A-B667-8746DA47E687}" type="parTrans" cxnId="{5DD87D0B-C4DE-8743-B942-6316C9EE4A17}">
      <dgm:prSet/>
      <dgm:spPr/>
      <dgm:t>
        <a:bodyPr/>
        <a:lstStyle/>
        <a:p>
          <a:endParaRPr lang="en-US"/>
        </a:p>
      </dgm:t>
    </dgm:pt>
    <dgm:pt modelId="{8ABD8E9F-52CA-1643-BBC5-5CABE2887BEA}" type="sibTrans" cxnId="{5DD87D0B-C4DE-8743-B942-6316C9EE4A17}">
      <dgm:prSet/>
      <dgm:spPr/>
      <dgm:t>
        <a:bodyPr/>
        <a:lstStyle/>
        <a:p>
          <a:endParaRPr lang="en-US"/>
        </a:p>
      </dgm:t>
    </dgm:pt>
    <dgm:pt modelId="{18E6C3DE-1671-8F49-9664-782B19B9AA7B}">
      <dgm:prSet/>
      <dgm:spPr/>
      <dgm:t>
        <a:bodyPr/>
        <a:lstStyle/>
        <a:p>
          <a:r>
            <a:rPr lang="en-US" b="1" dirty="0" smtClean="0"/>
            <a:t>Based on Triad Closure</a:t>
          </a:r>
          <a:endParaRPr lang="en-US" b="1" dirty="0"/>
        </a:p>
      </dgm:t>
    </dgm:pt>
    <dgm:pt modelId="{3DF3A650-4995-6746-B71E-FD7C288E7489}" type="parTrans" cxnId="{03E7310F-281E-F941-B37B-C9029BC8524A}">
      <dgm:prSet/>
      <dgm:spPr/>
      <dgm:t>
        <a:bodyPr/>
        <a:lstStyle/>
        <a:p>
          <a:endParaRPr lang="en-US"/>
        </a:p>
      </dgm:t>
    </dgm:pt>
    <dgm:pt modelId="{92B1B42C-5C84-7446-9040-AF38D64DD5D6}" type="sibTrans" cxnId="{03E7310F-281E-F941-B37B-C9029BC8524A}">
      <dgm:prSet/>
      <dgm:spPr/>
      <dgm:t>
        <a:bodyPr/>
        <a:lstStyle/>
        <a:p>
          <a:endParaRPr lang="en-US"/>
        </a:p>
      </dgm:t>
    </dgm:pt>
    <dgm:pt modelId="{2C9F1570-D432-7E4B-B04A-54C0F0C7A415}">
      <dgm:prSet/>
      <dgm:spPr/>
      <dgm:t>
        <a:bodyPr/>
        <a:lstStyle/>
        <a:p>
          <a:r>
            <a:rPr lang="en-US" b="1" dirty="0" smtClean="0"/>
            <a:t>Selective Mixing and Triad Closure</a:t>
          </a:r>
          <a:endParaRPr lang="en-US" b="1" dirty="0"/>
        </a:p>
      </dgm:t>
    </dgm:pt>
    <dgm:pt modelId="{E8E0BB11-6645-7B4E-A699-11B984733B33}" type="parTrans" cxnId="{A08AF8B3-5225-944E-BACD-2CC182DFE67F}">
      <dgm:prSet/>
      <dgm:spPr/>
      <dgm:t>
        <a:bodyPr/>
        <a:lstStyle/>
        <a:p>
          <a:endParaRPr lang="en-US"/>
        </a:p>
      </dgm:t>
    </dgm:pt>
    <dgm:pt modelId="{ED766356-DE4B-3744-86AB-13ECC162E596}" type="sibTrans" cxnId="{A08AF8B3-5225-944E-BACD-2CC182DFE67F}">
      <dgm:prSet/>
      <dgm:spPr/>
      <dgm:t>
        <a:bodyPr/>
        <a:lstStyle/>
        <a:p>
          <a:endParaRPr lang="en-US"/>
        </a:p>
      </dgm:t>
    </dgm:pt>
    <dgm:pt modelId="{3013E99C-2BE1-EE44-8D31-F2D932EF5D39}" type="pres">
      <dgm:prSet presAssocID="{62C648F1-B428-C84F-A7E0-ACB0737002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66B5A6-8362-FC40-90DD-6548D068D851}" type="pres">
      <dgm:prSet presAssocID="{0DB66A59-40F7-BD44-A11E-C40EE6EE0854}" presName="composite" presStyleCnt="0"/>
      <dgm:spPr/>
    </dgm:pt>
    <dgm:pt modelId="{DACE2CBD-FAAA-D041-9A97-37C52E39669B}" type="pres">
      <dgm:prSet presAssocID="{0DB66A59-40F7-BD44-A11E-C40EE6EE085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9D2871-6C22-C74B-A5B3-C4E361CE82DF}" type="pres">
      <dgm:prSet presAssocID="{0DB66A59-40F7-BD44-A11E-C40EE6EE085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9BCDC-D50C-A341-8FB3-08224889F398}" type="pres">
      <dgm:prSet presAssocID="{AE6E51C3-E6C0-F94F-ABBB-60F3450C04D1}" presName="space" presStyleCnt="0"/>
      <dgm:spPr/>
    </dgm:pt>
    <dgm:pt modelId="{F9F4DD4E-28BD-2943-8614-658151CAC6FE}" type="pres">
      <dgm:prSet presAssocID="{23215ED5-21FB-7844-B394-16758E26BB0E}" presName="composite" presStyleCnt="0"/>
      <dgm:spPr/>
    </dgm:pt>
    <dgm:pt modelId="{7DF04BA8-0592-834D-B2AB-03D49B231AD1}" type="pres">
      <dgm:prSet presAssocID="{23215ED5-21FB-7844-B394-16758E26BB0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6EB1C-692E-094C-8848-63197A59037F}" type="pres">
      <dgm:prSet presAssocID="{23215ED5-21FB-7844-B394-16758E26BB0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AEB2BC-BC0E-504A-A8CF-075DCEE73AD3}" type="pres">
      <dgm:prSet presAssocID="{B910C5CB-7CCD-BD43-AF4C-194E554350E1}" presName="space" presStyleCnt="0"/>
      <dgm:spPr/>
    </dgm:pt>
    <dgm:pt modelId="{2DCB0535-C2E8-714E-BC7C-CC3675C74BA1}" type="pres">
      <dgm:prSet presAssocID="{15666AB1-7A8C-7F49-8E06-34BE6066C88C}" presName="composite" presStyleCnt="0"/>
      <dgm:spPr/>
    </dgm:pt>
    <dgm:pt modelId="{940FB975-4FF8-0F46-B361-9AF2C8C8CB67}" type="pres">
      <dgm:prSet presAssocID="{15666AB1-7A8C-7F49-8E06-34BE6066C88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EC403-3766-4144-BCD5-5D7D648C0DBA}" type="pres">
      <dgm:prSet presAssocID="{15666AB1-7A8C-7F49-8E06-34BE6066C88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E7310F-281E-F941-B37B-C9029BC8524A}" srcId="{23215ED5-21FB-7844-B394-16758E26BB0E}" destId="{18E6C3DE-1671-8F49-9664-782B19B9AA7B}" srcOrd="0" destOrd="0" parTransId="{3DF3A650-4995-6746-B71E-FD7C288E7489}" sibTransId="{92B1B42C-5C84-7446-9040-AF38D64DD5D6}"/>
    <dgm:cxn modelId="{7A80E5C0-CF4D-DD41-B3CE-901AF60C87FC}" srcId="{62C648F1-B428-C84F-A7E0-ACB0737002BD}" destId="{0DB66A59-40F7-BD44-A11E-C40EE6EE0854}" srcOrd="0" destOrd="0" parTransId="{B5C308E1-D910-3347-8400-00B7E28CE14A}" sibTransId="{AE6E51C3-E6C0-F94F-ABBB-60F3450C04D1}"/>
    <dgm:cxn modelId="{59CF45C3-9401-FC4D-A0D8-1E41C8841342}" type="presOf" srcId="{67CFBA50-A9AD-2A4A-9CF6-254D91505ED5}" destId="{D106EB1C-692E-094C-8848-63197A59037F}" srcOrd="0" destOrd="1" presId="urn:microsoft.com/office/officeart/2005/8/layout/hList1"/>
    <dgm:cxn modelId="{71DF1C1E-41A7-6147-8C5B-790E7E178CEA}" type="presOf" srcId="{2B652C35-7447-8B47-81CE-2DEF6012D89D}" destId="{EBDEC403-3766-4144-BCD5-5D7D648C0DBA}" srcOrd="0" destOrd="1" presId="urn:microsoft.com/office/officeart/2005/8/layout/hList1"/>
    <dgm:cxn modelId="{89D6C425-8036-AB4A-B960-C2D00E346C41}" srcId="{15666AB1-7A8C-7F49-8E06-34BE6066C88C}" destId="{2B652C35-7447-8B47-81CE-2DEF6012D89D}" srcOrd="1" destOrd="0" parTransId="{F29CAD52-BF2F-DC43-9B59-AC7F821D5872}" sibTransId="{5472E2BD-28F4-BB42-863C-A055B1B014A0}"/>
    <dgm:cxn modelId="{5657D4FF-3C78-D044-B56F-11837716111A}" type="presOf" srcId="{18E6C3DE-1671-8F49-9664-782B19B9AA7B}" destId="{D106EB1C-692E-094C-8848-63197A59037F}" srcOrd="0" destOrd="0" presId="urn:microsoft.com/office/officeart/2005/8/layout/hList1"/>
    <dgm:cxn modelId="{1C68E510-F494-B049-B0CB-4F0490BDBC6F}" srcId="{23215ED5-21FB-7844-B394-16758E26BB0E}" destId="{629868C4-2F6C-D040-82AC-045432796D7B}" srcOrd="2" destOrd="0" parTransId="{0F5CFE32-4E4B-634F-94B3-47A1DE1667AC}" sibTransId="{B3AFB30C-5805-1741-8999-27386EC15871}"/>
    <dgm:cxn modelId="{5DD87D0B-C4DE-8743-B942-6316C9EE4A17}" srcId="{0DB66A59-40F7-BD44-A11E-C40EE6EE0854}" destId="{C47A0762-CA20-4C4A-A9AE-1B73D5894DF5}" srcOrd="0" destOrd="0" parTransId="{9B0EA2F3-00FA-2C4A-B667-8746DA47E687}" sibTransId="{8ABD8E9F-52CA-1643-BBC5-5CABE2887BEA}"/>
    <dgm:cxn modelId="{25E6D1BF-76C1-DF45-B231-7169BCACB777}" srcId="{15666AB1-7A8C-7F49-8E06-34BE6066C88C}" destId="{1A333544-722C-8B4E-ABE8-1B59C2A3E867}" srcOrd="2" destOrd="0" parTransId="{E9745A8C-328C-8F4C-B1CB-5E5ABCE58745}" sibTransId="{567EAFA6-47A8-8E47-9F66-5B1382BB1D5C}"/>
    <dgm:cxn modelId="{7DF8737B-E239-6A45-9073-A16F64E13D26}" type="presOf" srcId="{629868C4-2F6C-D040-82AC-045432796D7B}" destId="{D106EB1C-692E-094C-8848-63197A59037F}" srcOrd="0" destOrd="2" presId="urn:microsoft.com/office/officeart/2005/8/layout/hList1"/>
    <dgm:cxn modelId="{47C2ACED-8CC3-C749-B950-42BB6E85611C}" srcId="{23215ED5-21FB-7844-B394-16758E26BB0E}" destId="{67CFBA50-A9AD-2A4A-9CF6-254D91505ED5}" srcOrd="1" destOrd="0" parTransId="{22087A02-22E2-3348-AC75-09B458195ED5}" sibTransId="{B0CC0C79-D654-DB4F-B9AB-9AE985A1CECE}"/>
    <dgm:cxn modelId="{0F1F98BB-B12E-354A-81D6-637115675691}" srcId="{0DB66A59-40F7-BD44-A11E-C40EE6EE0854}" destId="{ABF45203-CCF4-B648-8519-CA3D6113DA96}" srcOrd="2" destOrd="0" parTransId="{13D7BA86-74BA-474D-8636-462E14D1F907}" sibTransId="{C32C6867-2B20-0745-B7E0-C1FBA6D80C0E}"/>
    <dgm:cxn modelId="{488EDB20-73A0-9141-9151-984E4C76A1A6}" type="presOf" srcId="{63D32F2C-D0B8-7B45-A309-0A375F864513}" destId="{019D2871-6C22-C74B-A5B3-C4E361CE82DF}" srcOrd="0" destOrd="1" presId="urn:microsoft.com/office/officeart/2005/8/layout/hList1"/>
    <dgm:cxn modelId="{E141CE24-E6D1-894A-914D-B1959A184CB0}" type="presOf" srcId="{62C648F1-B428-C84F-A7E0-ACB0737002BD}" destId="{3013E99C-2BE1-EE44-8D31-F2D932EF5D39}" srcOrd="0" destOrd="0" presId="urn:microsoft.com/office/officeart/2005/8/layout/hList1"/>
    <dgm:cxn modelId="{5C4CDFA7-0E8F-6F49-86FD-B77CD35826E1}" type="presOf" srcId="{0DB66A59-40F7-BD44-A11E-C40EE6EE0854}" destId="{DACE2CBD-FAAA-D041-9A97-37C52E39669B}" srcOrd="0" destOrd="0" presId="urn:microsoft.com/office/officeart/2005/8/layout/hList1"/>
    <dgm:cxn modelId="{2EB992A0-E6C4-234A-B369-C7C8F335E7E4}" type="presOf" srcId="{23215ED5-21FB-7844-B394-16758E26BB0E}" destId="{7DF04BA8-0592-834D-B2AB-03D49B231AD1}" srcOrd="0" destOrd="0" presId="urn:microsoft.com/office/officeart/2005/8/layout/hList1"/>
    <dgm:cxn modelId="{E2699902-F4B5-3348-8936-3D6DAA9FB690}" srcId="{62C648F1-B428-C84F-A7E0-ACB0737002BD}" destId="{23215ED5-21FB-7844-B394-16758E26BB0E}" srcOrd="1" destOrd="0" parTransId="{ED5E9ADC-6B1C-3747-8F6E-7A1A2B55E3AB}" sibTransId="{B910C5CB-7CCD-BD43-AF4C-194E554350E1}"/>
    <dgm:cxn modelId="{B381FFFB-DDDC-0B4D-B790-86F0B6F84245}" srcId="{0DB66A59-40F7-BD44-A11E-C40EE6EE0854}" destId="{63D32F2C-D0B8-7B45-A309-0A375F864513}" srcOrd="1" destOrd="0" parTransId="{060FB936-9982-2246-951A-AEB94CB1D1BD}" sibTransId="{E2702A07-7D1E-D042-B530-9AECE88389E5}"/>
    <dgm:cxn modelId="{A08AF8B3-5225-944E-BACD-2CC182DFE67F}" srcId="{15666AB1-7A8C-7F49-8E06-34BE6066C88C}" destId="{2C9F1570-D432-7E4B-B04A-54C0F0C7A415}" srcOrd="0" destOrd="0" parTransId="{E8E0BB11-6645-7B4E-A699-11B984733B33}" sibTransId="{ED766356-DE4B-3744-86AB-13ECC162E596}"/>
    <dgm:cxn modelId="{0F44306A-990E-C944-877C-84B97016FE03}" type="presOf" srcId="{2C9F1570-D432-7E4B-B04A-54C0F0C7A415}" destId="{EBDEC403-3766-4144-BCD5-5D7D648C0DBA}" srcOrd="0" destOrd="0" presId="urn:microsoft.com/office/officeart/2005/8/layout/hList1"/>
    <dgm:cxn modelId="{03D7E85C-8D51-AB47-B446-A206D915B1BA}" type="presOf" srcId="{1A333544-722C-8B4E-ABE8-1B59C2A3E867}" destId="{EBDEC403-3766-4144-BCD5-5D7D648C0DBA}" srcOrd="0" destOrd="2" presId="urn:microsoft.com/office/officeart/2005/8/layout/hList1"/>
    <dgm:cxn modelId="{C02D7726-4BA5-A74A-B73E-30301705483C}" type="presOf" srcId="{ABF45203-CCF4-B648-8519-CA3D6113DA96}" destId="{019D2871-6C22-C74B-A5B3-C4E361CE82DF}" srcOrd="0" destOrd="2" presId="urn:microsoft.com/office/officeart/2005/8/layout/hList1"/>
    <dgm:cxn modelId="{09BF2FAB-FEF9-9846-B50F-8C7694A5921B}" type="presOf" srcId="{15666AB1-7A8C-7F49-8E06-34BE6066C88C}" destId="{940FB975-4FF8-0F46-B361-9AF2C8C8CB67}" srcOrd="0" destOrd="0" presId="urn:microsoft.com/office/officeart/2005/8/layout/hList1"/>
    <dgm:cxn modelId="{E4B14633-D5EA-5043-92BD-DDA7A185F2B7}" srcId="{62C648F1-B428-C84F-A7E0-ACB0737002BD}" destId="{15666AB1-7A8C-7F49-8E06-34BE6066C88C}" srcOrd="2" destOrd="0" parTransId="{1413E839-434E-C64D-81BB-6C1CCE70F7D7}" sibTransId="{469CF4D9-8509-AF40-9D31-80E42C95E97A}"/>
    <dgm:cxn modelId="{61DC4750-7CCB-F44A-92AD-4A65ACBE412C}" type="presOf" srcId="{C47A0762-CA20-4C4A-A9AE-1B73D5894DF5}" destId="{019D2871-6C22-C74B-A5B3-C4E361CE82DF}" srcOrd="0" destOrd="0" presId="urn:microsoft.com/office/officeart/2005/8/layout/hList1"/>
    <dgm:cxn modelId="{F51608CC-B0D2-6240-A440-D97364BF2FEA}" type="presParOf" srcId="{3013E99C-2BE1-EE44-8D31-F2D932EF5D39}" destId="{8266B5A6-8362-FC40-90DD-6548D068D851}" srcOrd="0" destOrd="0" presId="urn:microsoft.com/office/officeart/2005/8/layout/hList1"/>
    <dgm:cxn modelId="{00E7D354-A5D2-B747-8810-C29F70D4685A}" type="presParOf" srcId="{8266B5A6-8362-FC40-90DD-6548D068D851}" destId="{DACE2CBD-FAAA-D041-9A97-37C52E39669B}" srcOrd="0" destOrd="0" presId="urn:microsoft.com/office/officeart/2005/8/layout/hList1"/>
    <dgm:cxn modelId="{A9C21C4A-BA46-1445-8D86-1B049DAFA5C9}" type="presParOf" srcId="{8266B5A6-8362-FC40-90DD-6548D068D851}" destId="{019D2871-6C22-C74B-A5B3-C4E361CE82DF}" srcOrd="1" destOrd="0" presId="urn:microsoft.com/office/officeart/2005/8/layout/hList1"/>
    <dgm:cxn modelId="{A8217DB6-4051-8C4C-946A-F6EC8D6047EE}" type="presParOf" srcId="{3013E99C-2BE1-EE44-8D31-F2D932EF5D39}" destId="{3569BCDC-D50C-A341-8FB3-08224889F398}" srcOrd="1" destOrd="0" presId="urn:microsoft.com/office/officeart/2005/8/layout/hList1"/>
    <dgm:cxn modelId="{85FAC650-4829-484E-BE1E-D4D716F09997}" type="presParOf" srcId="{3013E99C-2BE1-EE44-8D31-F2D932EF5D39}" destId="{F9F4DD4E-28BD-2943-8614-658151CAC6FE}" srcOrd="2" destOrd="0" presId="urn:microsoft.com/office/officeart/2005/8/layout/hList1"/>
    <dgm:cxn modelId="{97F1F9EB-1A31-DA42-96DD-25DADC38F6E2}" type="presParOf" srcId="{F9F4DD4E-28BD-2943-8614-658151CAC6FE}" destId="{7DF04BA8-0592-834D-B2AB-03D49B231AD1}" srcOrd="0" destOrd="0" presId="urn:microsoft.com/office/officeart/2005/8/layout/hList1"/>
    <dgm:cxn modelId="{497C13A1-67D8-BB46-B5E1-6F5FC1E9B298}" type="presParOf" srcId="{F9F4DD4E-28BD-2943-8614-658151CAC6FE}" destId="{D106EB1C-692E-094C-8848-63197A59037F}" srcOrd="1" destOrd="0" presId="urn:microsoft.com/office/officeart/2005/8/layout/hList1"/>
    <dgm:cxn modelId="{6CFA9ED6-39B2-094E-875D-ECF9DF532F2E}" type="presParOf" srcId="{3013E99C-2BE1-EE44-8D31-F2D932EF5D39}" destId="{82AEB2BC-BC0E-504A-A8CF-075DCEE73AD3}" srcOrd="3" destOrd="0" presId="urn:microsoft.com/office/officeart/2005/8/layout/hList1"/>
    <dgm:cxn modelId="{CD3896EC-0D4D-6A47-9A12-CE1F3AC31FF5}" type="presParOf" srcId="{3013E99C-2BE1-EE44-8D31-F2D932EF5D39}" destId="{2DCB0535-C2E8-714E-BC7C-CC3675C74BA1}" srcOrd="4" destOrd="0" presId="urn:microsoft.com/office/officeart/2005/8/layout/hList1"/>
    <dgm:cxn modelId="{946502CA-D81E-3E4E-BF3F-01E796CFF57D}" type="presParOf" srcId="{2DCB0535-C2E8-714E-BC7C-CC3675C74BA1}" destId="{940FB975-4FF8-0F46-B361-9AF2C8C8CB67}" srcOrd="0" destOrd="0" presId="urn:microsoft.com/office/officeart/2005/8/layout/hList1"/>
    <dgm:cxn modelId="{44371928-A80E-094E-AC05-C499F4C896EF}" type="presParOf" srcId="{2DCB0535-C2E8-714E-BC7C-CC3675C74BA1}" destId="{EBDEC403-3766-4144-BCD5-5D7D648C0DB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C648F1-B428-C84F-A7E0-ACB0737002BD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B66A59-40F7-BD44-A11E-C40EE6EE0854}">
      <dgm:prSet phldrT="[Text]"/>
      <dgm:spPr/>
      <dgm:t>
        <a:bodyPr/>
        <a:lstStyle/>
        <a:p>
          <a:r>
            <a:rPr lang="en-US" dirty="0" smtClean="0"/>
            <a:t>Demographic Attribute Model</a:t>
          </a:r>
          <a:endParaRPr lang="en-US" dirty="0"/>
        </a:p>
      </dgm:t>
    </dgm:pt>
    <dgm:pt modelId="{B5C308E1-D910-3347-8400-00B7E28CE14A}" type="parTrans" cxnId="{7A80E5C0-CF4D-DD41-B3CE-901AF60C87FC}">
      <dgm:prSet/>
      <dgm:spPr/>
      <dgm:t>
        <a:bodyPr/>
        <a:lstStyle/>
        <a:p>
          <a:endParaRPr lang="en-US"/>
        </a:p>
      </dgm:t>
    </dgm:pt>
    <dgm:pt modelId="{AE6E51C3-E6C0-F94F-ABBB-60F3450C04D1}" type="sibTrans" cxnId="{7A80E5C0-CF4D-DD41-B3CE-901AF60C87FC}">
      <dgm:prSet/>
      <dgm:spPr/>
      <dgm:t>
        <a:bodyPr/>
        <a:lstStyle/>
        <a:p>
          <a:endParaRPr lang="en-US"/>
        </a:p>
      </dgm:t>
    </dgm:pt>
    <dgm:pt modelId="{63D32F2C-D0B8-7B45-A309-0A375F864513}">
      <dgm:prSet phldrT="[Text]"/>
      <dgm:spPr/>
      <dgm:t>
        <a:bodyPr/>
        <a:lstStyle/>
        <a:p>
          <a:r>
            <a:rPr lang="en-US" dirty="0" smtClean="0"/>
            <a:t>Attribute-based</a:t>
          </a:r>
          <a:endParaRPr lang="en-US" dirty="0"/>
        </a:p>
      </dgm:t>
    </dgm:pt>
    <dgm:pt modelId="{060FB936-9982-2246-951A-AEB94CB1D1BD}" type="parTrans" cxnId="{B381FFFB-DDDC-0B4D-B790-86F0B6F84245}">
      <dgm:prSet/>
      <dgm:spPr/>
      <dgm:t>
        <a:bodyPr/>
        <a:lstStyle/>
        <a:p>
          <a:endParaRPr lang="en-US"/>
        </a:p>
      </dgm:t>
    </dgm:pt>
    <dgm:pt modelId="{E2702A07-7D1E-D042-B530-9AECE88389E5}" type="sibTrans" cxnId="{B381FFFB-DDDC-0B4D-B790-86F0B6F84245}">
      <dgm:prSet/>
      <dgm:spPr/>
      <dgm:t>
        <a:bodyPr/>
        <a:lstStyle/>
        <a:p>
          <a:endParaRPr lang="en-US"/>
        </a:p>
      </dgm:t>
    </dgm:pt>
    <dgm:pt modelId="{ABF45203-CCF4-B648-8519-CA3D6113DA96}">
      <dgm:prSet phldrT="[Text]"/>
      <dgm:spPr/>
      <dgm:t>
        <a:bodyPr/>
        <a:lstStyle/>
        <a:p>
          <a:r>
            <a:rPr lang="en-US" dirty="0" smtClean="0"/>
            <a:t>Dyadic-Independent</a:t>
          </a:r>
          <a:endParaRPr lang="en-US" dirty="0"/>
        </a:p>
      </dgm:t>
    </dgm:pt>
    <dgm:pt modelId="{13D7BA86-74BA-474D-8636-462E14D1F907}" type="parTrans" cxnId="{0F1F98BB-B12E-354A-81D6-637115675691}">
      <dgm:prSet/>
      <dgm:spPr/>
      <dgm:t>
        <a:bodyPr/>
        <a:lstStyle/>
        <a:p>
          <a:endParaRPr lang="en-US"/>
        </a:p>
      </dgm:t>
    </dgm:pt>
    <dgm:pt modelId="{C32C6867-2B20-0745-B7E0-C1FBA6D80C0E}" type="sibTrans" cxnId="{0F1F98BB-B12E-354A-81D6-637115675691}">
      <dgm:prSet/>
      <dgm:spPr/>
      <dgm:t>
        <a:bodyPr/>
        <a:lstStyle/>
        <a:p>
          <a:endParaRPr lang="en-US"/>
        </a:p>
      </dgm:t>
    </dgm:pt>
    <dgm:pt modelId="{23215ED5-21FB-7844-B394-16758E26BB0E}">
      <dgm:prSet phldrT="[Text]"/>
      <dgm:spPr/>
      <dgm:t>
        <a:bodyPr/>
        <a:lstStyle/>
        <a:p>
          <a:r>
            <a:rPr lang="en-US" dirty="0" smtClean="0"/>
            <a:t>Triad Closure Model</a:t>
          </a:r>
          <a:endParaRPr lang="en-US" dirty="0"/>
        </a:p>
      </dgm:t>
    </dgm:pt>
    <dgm:pt modelId="{ED5E9ADC-6B1C-3747-8F6E-7A1A2B55E3AB}" type="parTrans" cxnId="{E2699902-F4B5-3348-8936-3D6DAA9FB690}">
      <dgm:prSet/>
      <dgm:spPr/>
      <dgm:t>
        <a:bodyPr/>
        <a:lstStyle/>
        <a:p>
          <a:endParaRPr lang="en-US"/>
        </a:p>
      </dgm:t>
    </dgm:pt>
    <dgm:pt modelId="{B910C5CB-7CCD-BD43-AF4C-194E554350E1}" type="sibTrans" cxnId="{E2699902-F4B5-3348-8936-3D6DAA9FB690}">
      <dgm:prSet/>
      <dgm:spPr/>
      <dgm:t>
        <a:bodyPr/>
        <a:lstStyle/>
        <a:p>
          <a:endParaRPr lang="en-US"/>
        </a:p>
      </dgm:t>
    </dgm:pt>
    <dgm:pt modelId="{67CFBA50-A9AD-2A4A-9CF6-254D91505ED5}">
      <dgm:prSet phldrT="[Text]"/>
      <dgm:spPr/>
      <dgm:t>
        <a:bodyPr/>
        <a:lstStyle/>
        <a:p>
          <a:r>
            <a:rPr lang="en-US" dirty="0" smtClean="0"/>
            <a:t>Homogeneous</a:t>
          </a:r>
          <a:endParaRPr lang="en-US" dirty="0"/>
        </a:p>
      </dgm:t>
    </dgm:pt>
    <dgm:pt modelId="{22087A02-22E2-3348-AC75-09B458195ED5}" type="parTrans" cxnId="{47C2ACED-8CC3-C749-B950-42BB6E85611C}">
      <dgm:prSet/>
      <dgm:spPr/>
      <dgm:t>
        <a:bodyPr/>
        <a:lstStyle/>
        <a:p>
          <a:endParaRPr lang="en-US"/>
        </a:p>
      </dgm:t>
    </dgm:pt>
    <dgm:pt modelId="{B0CC0C79-D654-DB4F-B9AB-9AE985A1CECE}" type="sibTrans" cxnId="{47C2ACED-8CC3-C749-B950-42BB6E85611C}">
      <dgm:prSet/>
      <dgm:spPr/>
      <dgm:t>
        <a:bodyPr/>
        <a:lstStyle/>
        <a:p>
          <a:endParaRPr lang="en-US"/>
        </a:p>
      </dgm:t>
    </dgm:pt>
    <dgm:pt modelId="{629868C4-2F6C-D040-82AC-045432796D7B}">
      <dgm:prSet phldrT="[Text]"/>
      <dgm:spPr/>
      <dgm:t>
        <a:bodyPr/>
        <a:lstStyle/>
        <a:p>
          <a:r>
            <a:rPr lang="en-US" dirty="0" smtClean="0"/>
            <a:t>Dyadic-Dependent</a:t>
          </a:r>
          <a:endParaRPr lang="en-US" dirty="0"/>
        </a:p>
      </dgm:t>
    </dgm:pt>
    <dgm:pt modelId="{0F5CFE32-4E4B-634F-94B3-47A1DE1667AC}" type="parTrans" cxnId="{1C68E510-F494-B049-B0CB-4F0490BDBC6F}">
      <dgm:prSet/>
      <dgm:spPr/>
      <dgm:t>
        <a:bodyPr/>
        <a:lstStyle/>
        <a:p>
          <a:endParaRPr lang="en-US"/>
        </a:p>
      </dgm:t>
    </dgm:pt>
    <dgm:pt modelId="{B3AFB30C-5805-1741-8999-27386EC15871}" type="sibTrans" cxnId="{1C68E510-F494-B049-B0CB-4F0490BDBC6F}">
      <dgm:prSet/>
      <dgm:spPr/>
      <dgm:t>
        <a:bodyPr/>
        <a:lstStyle/>
        <a:p>
          <a:endParaRPr lang="en-US"/>
        </a:p>
      </dgm:t>
    </dgm:pt>
    <dgm:pt modelId="{15666AB1-7A8C-7F49-8E06-34BE6066C88C}">
      <dgm:prSet phldrT="[Text]"/>
      <dgm:spPr/>
      <dgm:t>
        <a:bodyPr/>
        <a:lstStyle/>
        <a:p>
          <a:r>
            <a:rPr lang="en-US" dirty="0" smtClean="0"/>
            <a:t>Full Model</a:t>
          </a:r>
          <a:endParaRPr lang="en-US" dirty="0"/>
        </a:p>
      </dgm:t>
    </dgm:pt>
    <dgm:pt modelId="{1413E839-434E-C64D-81BB-6C1CCE70F7D7}" type="parTrans" cxnId="{E4B14633-D5EA-5043-92BD-DDA7A185F2B7}">
      <dgm:prSet/>
      <dgm:spPr/>
      <dgm:t>
        <a:bodyPr/>
        <a:lstStyle/>
        <a:p>
          <a:endParaRPr lang="en-US"/>
        </a:p>
      </dgm:t>
    </dgm:pt>
    <dgm:pt modelId="{469CF4D9-8509-AF40-9D31-80E42C95E97A}" type="sibTrans" cxnId="{E4B14633-D5EA-5043-92BD-DDA7A185F2B7}">
      <dgm:prSet/>
      <dgm:spPr/>
      <dgm:t>
        <a:bodyPr/>
        <a:lstStyle/>
        <a:p>
          <a:endParaRPr lang="en-US"/>
        </a:p>
      </dgm:t>
    </dgm:pt>
    <dgm:pt modelId="{2B652C35-7447-8B47-81CE-2DEF6012D89D}">
      <dgm:prSet phldrT="[Text]"/>
      <dgm:spPr/>
      <dgm:t>
        <a:bodyPr/>
        <a:lstStyle/>
        <a:p>
          <a:r>
            <a:rPr lang="en-US" dirty="0" smtClean="0"/>
            <a:t>Combines the two models</a:t>
          </a:r>
          <a:endParaRPr lang="en-US" dirty="0"/>
        </a:p>
      </dgm:t>
    </dgm:pt>
    <dgm:pt modelId="{F29CAD52-BF2F-DC43-9B59-AC7F821D5872}" type="parTrans" cxnId="{89D6C425-8036-AB4A-B960-C2D00E346C41}">
      <dgm:prSet/>
      <dgm:spPr/>
      <dgm:t>
        <a:bodyPr/>
        <a:lstStyle/>
        <a:p>
          <a:endParaRPr lang="en-US"/>
        </a:p>
      </dgm:t>
    </dgm:pt>
    <dgm:pt modelId="{5472E2BD-28F4-BB42-863C-A055B1B014A0}" type="sibTrans" cxnId="{89D6C425-8036-AB4A-B960-C2D00E346C41}">
      <dgm:prSet/>
      <dgm:spPr/>
      <dgm:t>
        <a:bodyPr/>
        <a:lstStyle/>
        <a:p>
          <a:endParaRPr lang="en-US"/>
        </a:p>
      </dgm:t>
    </dgm:pt>
    <dgm:pt modelId="{1A333544-722C-8B4E-ABE8-1B59C2A3E867}">
      <dgm:prSet phldrT="[Text]"/>
      <dgm:spPr/>
      <dgm:t>
        <a:bodyPr/>
        <a:lstStyle/>
        <a:p>
          <a:r>
            <a:rPr lang="en-US" dirty="0" smtClean="0"/>
            <a:t>Estimates unique effects</a:t>
          </a:r>
          <a:endParaRPr lang="en-US" dirty="0"/>
        </a:p>
      </dgm:t>
    </dgm:pt>
    <dgm:pt modelId="{E9745A8C-328C-8F4C-B1CB-5E5ABCE58745}" type="parTrans" cxnId="{25E6D1BF-76C1-DF45-B231-7169BCACB777}">
      <dgm:prSet/>
      <dgm:spPr/>
      <dgm:t>
        <a:bodyPr/>
        <a:lstStyle/>
        <a:p>
          <a:endParaRPr lang="en-US"/>
        </a:p>
      </dgm:t>
    </dgm:pt>
    <dgm:pt modelId="{567EAFA6-47A8-8E47-9F66-5B1382BB1D5C}" type="sibTrans" cxnId="{25E6D1BF-76C1-DF45-B231-7169BCACB777}">
      <dgm:prSet/>
      <dgm:spPr/>
      <dgm:t>
        <a:bodyPr/>
        <a:lstStyle/>
        <a:p>
          <a:endParaRPr lang="en-US"/>
        </a:p>
      </dgm:t>
    </dgm:pt>
    <dgm:pt modelId="{C47A0762-CA20-4C4A-A9AE-1B73D5894DF5}">
      <dgm:prSet/>
      <dgm:spPr/>
      <dgm:t>
        <a:bodyPr/>
        <a:lstStyle/>
        <a:p>
          <a:r>
            <a:rPr lang="en-US" b="1" dirty="0" smtClean="0"/>
            <a:t>Based on Selective Mixing</a:t>
          </a:r>
          <a:endParaRPr lang="en-US" b="1" dirty="0"/>
        </a:p>
      </dgm:t>
    </dgm:pt>
    <dgm:pt modelId="{9B0EA2F3-00FA-2C4A-B667-8746DA47E687}" type="parTrans" cxnId="{5DD87D0B-C4DE-8743-B942-6316C9EE4A17}">
      <dgm:prSet/>
      <dgm:spPr/>
      <dgm:t>
        <a:bodyPr/>
        <a:lstStyle/>
        <a:p>
          <a:endParaRPr lang="en-US"/>
        </a:p>
      </dgm:t>
    </dgm:pt>
    <dgm:pt modelId="{8ABD8E9F-52CA-1643-BBC5-5CABE2887BEA}" type="sibTrans" cxnId="{5DD87D0B-C4DE-8743-B942-6316C9EE4A17}">
      <dgm:prSet/>
      <dgm:spPr/>
      <dgm:t>
        <a:bodyPr/>
        <a:lstStyle/>
        <a:p>
          <a:endParaRPr lang="en-US"/>
        </a:p>
      </dgm:t>
    </dgm:pt>
    <dgm:pt modelId="{18E6C3DE-1671-8F49-9664-782B19B9AA7B}">
      <dgm:prSet/>
      <dgm:spPr/>
      <dgm:t>
        <a:bodyPr/>
        <a:lstStyle/>
        <a:p>
          <a:r>
            <a:rPr lang="en-US" b="1" dirty="0" smtClean="0"/>
            <a:t>Based on Triad Closure</a:t>
          </a:r>
          <a:endParaRPr lang="en-US" b="1" dirty="0"/>
        </a:p>
      </dgm:t>
    </dgm:pt>
    <dgm:pt modelId="{3DF3A650-4995-6746-B71E-FD7C288E7489}" type="parTrans" cxnId="{03E7310F-281E-F941-B37B-C9029BC8524A}">
      <dgm:prSet/>
      <dgm:spPr/>
      <dgm:t>
        <a:bodyPr/>
        <a:lstStyle/>
        <a:p>
          <a:endParaRPr lang="en-US"/>
        </a:p>
      </dgm:t>
    </dgm:pt>
    <dgm:pt modelId="{92B1B42C-5C84-7446-9040-AF38D64DD5D6}" type="sibTrans" cxnId="{03E7310F-281E-F941-B37B-C9029BC8524A}">
      <dgm:prSet/>
      <dgm:spPr/>
      <dgm:t>
        <a:bodyPr/>
        <a:lstStyle/>
        <a:p>
          <a:endParaRPr lang="en-US"/>
        </a:p>
      </dgm:t>
    </dgm:pt>
    <dgm:pt modelId="{2C9F1570-D432-7E4B-B04A-54C0F0C7A415}">
      <dgm:prSet/>
      <dgm:spPr/>
      <dgm:t>
        <a:bodyPr/>
        <a:lstStyle/>
        <a:p>
          <a:r>
            <a:rPr lang="en-US" b="1" dirty="0" smtClean="0"/>
            <a:t>Selective Mixing and Triad Closure</a:t>
          </a:r>
          <a:endParaRPr lang="en-US" b="1" dirty="0"/>
        </a:p>
      </dgm:t>
    </dgm:pt>
    <dgm:pt modelId="{E8E0BB11-6645-7B4E-A699-11B984733B33}" type="parTrans" cxnId="{A08AF8B3-5225-944E-BACD-2CC182DFE67F}">
      <dgm:prSet/>
      <dgm:spPr/>
      <dgm:t>
        <a:bodyPr/>
        <a:lstStyle/>
        <a:p>
          <a:endParaRPr lang="en-US"/>
        </a:p>
      </dgm:t>
    </dgm:pt>
    <dgm:pt modelId="{ED766356-DE4B-3744-86AB-13ECC162E596}" type="sibTrans" cxnId="{A08AF8B3-5225-944E-BACD-2CC182DFE67F}">
      <dgm:prSet/>
      <dgm:spPr/>
      <dgm:t>
        <a:bodyPr/>
        <a:lstStyle/>
        <a:p>
          <a:endParaRPr lang="en-US"/>
        </a:p>
      </dgm:t>
    </dgm:pt>
    <dgm:pt modelId="{3013E99C-2BE1-EE44-8D31-F2D932EF5D39}" type="pres">
      <dgm:prSet presAssocID="{62C648F1-B428-C84F-A7E0-ACB0737002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66B5A6-8362-FC40-90DD-6548D068D851}" type="pres">
      <dgm:prSet presAssocID="{0DB66A59-40F7-BD44-A11E-C40EE6EE0854}" presName="composite" presStyleCnt="0"/>
      <dgm:spPr/>
    </dgm:pt>
    <dgm:pt modelId="{DACE2CBD-FAAA-D041-9A97-37C52E39669B}" type="pres">
      <dgm:prSet presAssocID="{0DB66A59-40F7-BD44-A11E-C40EE6EE085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9D2871-6C22-C74B-A5B3-C4E361CE82DF}" type="pres">
      <dgm:prSet presAssocID="{0DB66A59-40F7-BD44-A11E-C40EE6EE085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9BCDC-D50C-A341-8FB3-08224889F398}" type="pres">
      <dgm:prSet presAssocID="{AE6E51C3-E6C0-F94F-ABBB-60F3450C04D1}" presName="space" presStyleCnt="0"/>
      <dgm:spPr/>
    </dgm:pt>
    <dgm:pt modelId="{F9F4DD4E-28BD-2943-8614-658151CAC6FE}" type="pres">
      <dgm:prSet presAssocID="{23215ED5-21FB-7844-B394-16758E26BB0E}" presName="composite" presStyleCnt="0"/>
      <dgm:spPr/>
    </dgm:pt>
    <dgm:pt modelId="{7DF04BA8-0592-834D-B2AB-03D49B231AD1}" type="pres">
      <dgm:prSet presAssocID="{23215ED5-21FB-7844-B394-16758E26BB0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6EB1C-692E-094C-8848-63197A59037F}" type="pres">
      <dgm:prSet presAssocID="{23215ED5-21FB-7844-B394-16758E26BB0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AEB2BC-BC0E-504A-A8CF-075DCEE73AD3}" type="pres">
      <dgm:prSet presAssocID="{B910C5CB-7CCD-BD43-AF4C-194E554350E1}" presName="space" presStyleCnt="0"/>
      <dgm:spPr/>
    </dgm:pt>
    <dgm:pt modelId="{2DCB0535-C2E8-714E-BC7C-CC3675C74BA1}" type="pres">
      <dgm:prSet presAssocID="{15666AB1-7A8C-7F49-8E06-34BE6066C88C}" presName="composite" presStyleCnt="0"/>
      <dgm:spPr/>
    </dgm:pt>
    <dgm:pt modelId="{940FB975-4FF8-0F46-B361-9AF2C8C8CB67}" type="pres">
      <dgm:prSet presAssocID="{15666AB1-7A8C-7F49-8E06-34BE6066C88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EC403-3766-4144-BCD5-5D7D648C0DBA}" type="pres">
      <dgm:prSet presAssocID="{15666AB1-7A8C-7F49-8E06-34BE6066C88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E7310F-281E-F941-B37B-C9029BC8524A}" srcId="{23215ED5-21FB-7844-B394-16758E26BB0E}" destId="{18E6C3DE-1671-8F49-9664-782B19B9AA7B}" srcOrd="0" destOrd="0" parTransId="{3DF3A650-4995-6746-B71E-FD7C288E7489}" sibTransId="{92B1B42C-5C84-7446-9040-AF38D64DD5D6}"/>
    <dgm:cxn modelId="{4C961D98-7548-1049-8494-4DCE6D70236E}" type="presOf" srcId="{0DB66A59-40F7-BD44-A11E-C40EE6EE0854}" destId="{DACE2CBD-FAAA-D041-9A97-37C52E39669B}" srcOrd="0" destOrd="0" presId="urn:microsoft.com/office/officeart/2005/8/layout/hList1"/>
    <dgm:cxn modelId="{2845ECAC-AE29-E842-9B2A-12863A69A2A4}" type="presOf" srcId="{2C9F1570-D432-7E4B-B04A-54C0F0C7A415}" destId="{EBDEC403-3766-4144-BCD5-5D7D648C0DBA}" srcOrd="0" destOrd="0" presId="urn:microsoft.com/office/officeart/2005/8/layout/hList1"/>
    <dgm:cxn modelId="{27E85BD4-A995-6F41-A2DF-3CEE237E0874}" type="presOf" srcId="{2B652C35-7447-8B47-81CE-2DEF6012D89D}" destId="{EBDEC403-3766-4144-BCD5-5D7D648C0DBA}" srcOrd="0" destOrd="1" presId="urn:microsoft.com/office/officeart/2005/8/layout/hList1"/>
    <dgm:cxn modelId="{7A80E5C0-CF4D-DD41-B3CE-901AF60C87FC}" srcId="{62C648F1-B428-C84F-A7E0-ACB0737002BD}" destId="{0DB66A59-40F7-BD44-A11E-C40EE6EE0854}" srcOrd="0" destOrd="0" parTransId="{B5C308E1-D910-3347-8400-00B7E28CE14A}" sibTransId="{AE6E51C3-E6C0-F94F-ABBB-60F3450C04D1}"/>
    <dgm:cxn modelId="{08316620-35AF-374E-A3AD-E84C7F8ACB39}" type="presOf" srcId="{C47A0762-CA20-4C4A-A9AE-1B73D5894DF5}" destId="{019D2871-6C22-C74B-A5B3-C4E361CE82DF}" srcOrd="0" destOrd="0" presId="urn:microsoft.com/office/officeart/2005/8/layout/hList1"/>
    <dgm:cxn modelId="{4A1FA94F-1E90-9C48-9D0E-C1D9E91D711F}" type="presOf" srcId="{15666AB1-7A8C-7F49-8E06-34BE6066C88C}" destId="{940FB975-4FF8-0F46-B361-9AF2C8C8CB67}" srcOrd="0" destOrd="0" presId="urn:microsoft.com/office/officeart/2005/8/layout/hList1"/>
    <dgm:cxn modelId="{622AB57C-7A84-E54C-A78B-D0FA271969A8}" type="presOf" srcId="{67CFBA50-A9AD-2A4A-9CF6-254D91505ED5}" destId="{D106EB1C-692E-094C-8848-63197A59037F}" srcOrd="0" destOrd="1" presId="urn:microsoft.com/office/officeart/2005/8/layout/hList1"/>
    <dgm:cxn modelId="{89D6C425-8036-AB4A-B960-C2D00E346C41}" srcId="{15666AB1-7A8C-7F49-8E06-34BE6066C88C}" destId="{2B652C35-7447-8B47-81CE-2DEF6012D89D}" srcOrd="1" destOrd="0" parTransId="{F29CAD52-BF2F-DC43-9B59-AC7F821D5872}" sibTransId="{5472E2BD-28F4-BB42-863C-A055B1B014A0}"/>
    <dgm:cxn modelId="{1C68E510-F494-B049-B0CB-4F0490BDBC6F}" srcId="{23215ED5-21FB-7844-B394-16758E26BB0E}" destId="{629868C4-2F6C-D040-82AC-045432796D7B}" srcOrd="2" destOrd="0" parTransId="{0F5CFE32-4E4B-634F-94B3-47A1DE1667AC}" sibTransId="{B3AFB30C-5805-1741-8999-27386EC15871}"/>
    <dgm:cxn modelId="{6BF572F2-3C2B-F448-BA8F-2D92E5C8210C}" type="presOf" srcId="{18E6C3DE-1671-8F49-9664-782B19B9AA7B}" destId="{D106EB1C-692E-094C-8848-63197A59037F}" srcOrd="0" destOrd="0" presId="urn:microsoft.com/office/officeart/2005/8/layout/hList1"/>
    <dgm:cxn modelId="{5DD87D0B-C4DE-8743-B942-6316C9EE4A17}" srcId="{0DB66A59-40F7-BD44-A11E-C40EE6EE0854}" destId="{C47A0762-CA20-4C4A-A9AE-1B73D5894DF5}" srcOrd="0" destOrd="0" parTransId="{9B0EA2F3-00FA-2C4A-B667-8746DA47E687}" sibTransId="{8ABD8E9F-52CA-1643-BBC5-5CABE2887BEA}"/>
    <dgm:cxn modelId="{25E6D1BF-76C1-DF45-B231-7169BCACB777}" srcId="{15666AB1-7A8C-7F49-8E06-34BE6066C88C}" destId="{1A333544-722C-8B4E-ABE8-1B59C2A3E867}" srcOrd="2" destOrd="0" parTransId="{E9745A8C-328C-8F4C-B1CB-5E5ABCE58745}" sibTransId="{567EAFA6-47A8-8E47-9F66-5B1382BB1D5C}"/>
    <dgm:cxn modelId="{1602AB30-DEC3-6B4D-A2D5-961743A2FDF8}" type="presOf" srcId="{ABF45203-CCF4-B648-8519-CA3D6113DA96}" destId="{019D2871-6C22-C74B-A5B3-C4E361CE82DF}" srcOrd="0" destOrd="2" presId="urn:microsoft.com/office/officeart/2005/8/layout/hList1"/>
    <dgm:cxn modelId="{47C2ACED-8CC3-C749-B950-42BB6E85611C}" srcId="{23215ED5-21FB-7844-B394-16758E26BB0E}" destId="{67CFBA50-A9AD-2A4A-9CF6-254D91505ED5}" srcOrd="1" destOrd="0" parTransId="{22087A02-22E2-3348-AC75-09B458195ED5}" sibTransId="{B0CC0C79-D654-DB4F-B9AB-9AE985A1CECE}"/>
    <dgm:cxn modelId="{0F1F98BB-B12E-354A-81D6-637115675691}" srcId="{0DB66A59-40F7-BD44-A11E-C40EE6EE0854}" destId="{ABF45203-CCF4-B648-8519-CA3D6113DA96}" srcOrd="2" destOrd="0" parTransId="{13D7BA86-74BA-474D-8636-462E14D1F907}" sibTransId="{C32C6867-2B20-0745-B7E0-C1FBA6D80C0E}"/>
    <dgm:cxn modelId="{D0AF25C2-44C9-C34D-A091-9E52DCA079A2}" type="presOf" srcId="{23215ED5-21FB-7844-B394-16758E26BB0E}" destId="{7DF04BA8-0592-834D-B2AB-03D49B231AD1}" srcOrd="0" destOrd="0" presId="urn:microsoft.com/office/officeart/2005/8/layout/hList1"/>
    <dgm:cxn modelId="{2B3C8C18-578D-714E-8B77-086DC2FC86D4}" type="presOf" srcId="{629868C4-2F6C-D040-82AC-045432796D7B}" destId="{D106EB1C-692E-094C-8848-63197A59037F}" srcOrd="0" destOrd="2" presId="urn:microsoft.com/office/officeart/2005/8/layout/hList1"/>
    <dgm:cxn modelId="{E2699902-F4B5-3348-8936-3D6DAA9FB690}" srcId="{62C648F1-B428-C84F-A7E0-ACB0737002BD}" destId="{23215ED5-21FB-7844-B394-16758E26BB0E}" srcOrd="1" destOrd="0" parTransId="{ED5E9ADC-6B1C-3747-8F6E-7A1A2B55E3AB}" sibTransId="{B910C5CB-7CCD-BD43-AF4C-194E554350E1}"/>
    <dgm:cxn modelId="{200B48FF-44F9-984B-B072-74309F44CAA6}" type="presOf" srcId="{63D32F2C-D0B8-7B45-A309-0A375F864513}" destId="{019D2871-6C22-C74B-A5B3-C4E361CE82DF}" srcOrd="0" destOrd="1" presId="urn:microsoft.com/office/officeart/2005/8/layout/hList1"/>
    <dgm:cxn modelId="{B381FFFB-DDDC-0B4D-B790-86F0B6F84245}" srcId="{0DB66A59-40F7-BD44-A11E-C40EE6EE0854}" destId="{63D32F2C-D0B8-7B45-A309-0A375F864513}" srcOrd="1" destOrd="0" parTransId="{060FB936-9982-2246-951A-AEB94CB1D1BD}" sibTransId="{E2702A07-7D1E-D042-B530-9AECE88389E5}"/>
    <dgm:cxn modelId="{A08AF8B3-5225-944E-BACD-2CC182DFE67F}" srcId="{15666AB1-7A8C-7F49-8E06-34BE6066C88C}" destId="{2C9F1570-D432-7E4B-B04A-54C0F0C7A415}" srcOrd="0" destOrd="0" parTransId="{E8E0BB11-6645-7B4E-A699-11B984733B33}" sibTransId="{ED766356-DE4B-3744-86AB-13ECC162E596}"/>
    <dgm:cxn modelId="{977E7063-75D9-1F46-81A5-981CCD2070B3}" type="presOf" srcId="{1A333544-722C-8B4E-ABE8-1B59C2A3E867}" destId="{EBDEC403-3766-4144-BCD5-5D7D648C0DBA}" srcOrd="0" destOrd="2" presId="urn:microsoft.com/office/officeart/2005/8/layout/hList1"/>
    <dgm:cxn modelId="{342551FB-A8C7-8143-BA5E-EB15D21219DF}" type="presOf" srcId="{62C648F1-B428-C84F-A7E0-ACB0737002BD}" destId="{3013E99C-2BE1-EE44-8D31-F2D932EF5D39}" srcOrd="0" destOrd="0" presId="urn:microsoft.com/office/officeart/2005/8/layout/hList1"/>
    <dgm:cxn modelId="{E4B14633-D5EA-5043-92BD-DDA7A185F2B7}" srcId="{62C648F1-B428-C84F-A7E0-ACB0737002BD}" destId="{15666AB1-7A8C-7F49-8E06-34BE6066C88C}" srcOrd="2" destOrd="0" parTransId="{1413E839-434E-C64D-81BB-6C1CCE70F7D7}" sibTransId="{469CF4D9-8509-AF40-9D31-80E42C95E97A}"/>
    <dgm:cxn modelId="{4E27AD7E-87CA-0247-B0F4-57EB972F5214}" type="presParOf" srcId="{3013E99C-2BE1-EE44-8D31-F2D932EF5D39}" destId="{8266B5A6-8362-FC40-90DD-6548D068D851}" srcOrd="0" destOrd="0" presId="urn:microsoft.com/office/officeart/2005/8/layout/hList1"/>
    <dgm:cxn modelId="{7280D20D-CBB8-114D-95B9-9BAF01EEE7D4}" type="presParOf" srcId="{8266B5A6-8362-FC40-90DD-6548D068D851}" destId="{DACE2CBD-FAAA-D041-9A97-37C52E39669B}" srcOrd="0" destOrd="0" presId="urn:microsoft.com/office/officeart/2005/8/layout/hList1"/>
    <dgm:cxn modelId="{AED28A5C-33A8-1944-8CD3-6ECA30104E12}" type="presParOf" srcId="{8266B5A6-8362-FC40-90DD-6548D068D851}" destId="{019D2871-6C22-C74B-A5B3-C4E361CE82DF}" srcOrd="1" destOrd="0" presId="urn:microsoft.com/office/officeart/2005/8/layout/hList1"/>
    <dgm:cxn modelId="{7AD2FE87-8FB8-F044-84DF-4A1DD28C6BF1}" type="presParOf" srcId="{3013E99C-2BE1-EE44-8D31-F2D932EF5D39}" destId="{3569BCDC-D50C-A341-8FB3-08224889F398}" srcOrd="1" destOrd="0" presId="urn:microsoft.com/office/officeart/2005/8/layout/hList1"/>
    <dgm:cxn modelId="{F9D46A11-AC51-AF4D-9520-824B80522E79}" type="presParOf" srcId="{3013E99C-2BE1-EE44-8D31-F2D932EF5D39}" destId="{F9F4DD4E-28BD-2943-8614-658151CAC6FE}" srcOrd="2" destOrd="0" presId="urn:microsoft.com/office/officeart/2005/8/layout/hList1"/>
    <dgm:cxn modelId="{6DE3397B-2157-2B49-9386-32885B3160FB}" type="presParOf" srcId="{F9F4DD4E-28BD-2943-8614-658151CAC6FE}" destId="{7DF04BA8-0592-834D-B2AB-03D49B231AD1}" srcOrd="0" destOrd="0" presId="urn:microsoft.com/office/officeart/2005/8/layout/hList1"/>
    <dgm:cxn modelId="{664E938A-E68B-C343-9F4B-606780A909A1}" type="presParOf" srcId="{F9F4DD4E-28BD-2943-8614-658151CAC6FE}" destId="{D106EB1C-692E-094C-8848-63197A59037F}" srcOrd="1" destOrd="0" presId="urn:microsoft.com/office/officeart/2005/8/layout/hList1"/>
    <dgm:cxn modelId="{2E2C045F-7176-D34A-B5B8-E516AF6FFA44}" type="presParOf" srcId="{3013E99C-2BE1-EE44-8D31-F2D932EF5D39}" destId="{82AEB2BC-BC0E-504A-A8CF-075DCEE73AD3}" srcOrd="3" destOrd="0" presId="urn:microsoft.com/office/officeart/2005/8/layout/hList1"/>
    <dgm:cxn modelId="{95BF894E-7A43-7047-964E-239FAD74ADF1}" type="presParOf" srcId="{3013E99C-2BE1-EE44-8D31-F2D932EF5D39}" destId="{2DCB0535-C2E8-714E-BC7C-CC3675C74BA1}" srcOrd="4" destOrd="0" presId="urn:microsoft.com/office/officeart/2005/8/layout/hList1"/>
    <dgm:cxn modelId="{D2376A9F-D355-7B49-9007-E7C0E825393F}" type="presParOf" srcId="{2DCB0535-C2E8-714E-BC7C-CC3675C74BA1}" destId="{940FB975-4FF8-0F46-B361-9AF2C8C8CB67}" srcOrd="0" destOrd="0" presId="urn:microsoft.com/office/officeart/2005/8/layout/hList1"/>
    <dgm:cxn modelId="{23CB0644-41C9-CE4A-9C85-C03E4F665412}" type="presParOf" srcId="{2DCB0535-C2E8-714E-BC7C-CC3675C74BA1}" destId="{EBDEC403-3766-4144-BCD5-5D7D648C0DB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E2CBD-FAAA-D041-9A97-37C52E39669B}">
      <dsp:nvSpPr>
        <dsp:cNvPr id="0" name=""/>
        <dsp:cNvSpPr/>
      </dsp:nvSpPr>
      <dsp:spPr>
        <a:xfrm>
          <a:off x="2540" y="819417"/>
          <a:ext cx="2476500" cy="8975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Demographic Attribute Model</a:t>
          </a:r>
          <a:endParaRPr lang="en-US" sz="2500" kern="1200" dirty="0"/>
        </a:p>
      </dsp:txBody>
      <dsp:txXfrm>
        <a:off x="2540" y="819417"/>
        <a:ext cx="2476500" cy="897581"/>
      </dsp:txXfrm>
    </dsp:sp>
    <dsp:sp modelId="{019D2871-6C22-C74B-A5B3-C4E361CE82DF}">
      <dsp:nvSpPr>
        <dsp:cNvPr id="0" name=""/>
        <dsp:cNvSpPr/>
      </dsp:nvSpPr>
      <dsp:spPr>
        <a:xfrm>
          <a:off x="2540" y="1716999"/>
          <a:ext cx="2476500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b="1" kern="1200" dirty="0" smtClean="0"/>
            <a:t>Based on Selective Mixing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Attribute-based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Dyadic-Independent</a:t>
          </a:r>
          <a:endParaRPr lang="en-US" sz="2500" kern="1200" dirty="0"/>
        </a:p>
      </dsp:txBody>
      <dsp:txXfrm>
        <a:off x="2540" y="1716999"/>
        <a:ext cx="2476500" cy="2882250"/>
      </dsp:txXfrm>
    </dsp:sp>
    <dsp:sp modelId="{7DF04BA8-0592-834D-B2AB-03D49B231AD1}">
      <dsp:nvSpPr>
        <dsp:cNvPr id="0" name=""/>
        <dsp:cNvSpPr/>
      </dsp:nvSpPr>
      <dsp:spPr>
        <a:xfrm>
          <a:off x="2825750" y="819417"/>
          <a:ext cx="2476500" cy="8975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Triad Closure Model</a:t>
          </a:r>
          <a:endParaRPr lang="en-US" sz="2500" kern="1200" dirty="0"/>
        </a:p>
      </dsp:txBody>
      <dsp:txXfrm>
        <a:off x="2825750" y="819417"/>
        <a:ext cx="2476500" cy="897581"/>
      </dsp:txXfrm>
    </dsp:sp>
    <dsp:sp modelId="{D106EB1C-692E-094C-8848-63197A59037F}">
      <dsp:nvSpPr>
        <dsp:cNvPr id="0" name=""/>
        <dsp:cNvSpPr/>
      </dsp:nvSpPr>
      <dsp:spPr>
        <a:xfrm>
          <a:off x="2825750" y="1716999"/>
          <a:ext cx="2476500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b="1" kern="1200" dirty="0" smtClean="0"/>
            <a:t>Based on Triad Closure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Homogeneous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Dyadic-Dependent</a:t>
          </a:r>
          <a:endParaRPr lang="en-US" sz="2500" kern="1200" dirty="0"/>
        </a:p>
      </dsp:txBody>
      <dsp:txXfrm>
        <a:off x="2825750" y="1716999"/>
        <a:ext cx="2476500" cy="2882250"/>
      </dsp:txXfrm>
    </dsp:sp>
    <dsp:sp modelId="{940FB975-4FF8-0F46-B361-9AF2C8C8CB67}">
      <dsp:nvSpPr>
        <dsp:cNvPr id="0" name=""/>
        <dsp:cNvSpPr/>
      </dsp:nvSpPr>
      <dsp:spPr>
        <a:xfrm>
          <a:off x="5648960" y="819417"/>
          <a:ext cx="2476500" cy="8975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Full Model</a:t>
          </a:r>
          <a:endParaRPr lang="en-US" sz="2500" kern="1200" dirty="0"/>
        </a:p>
      </dsp:txBody>
      <dsp:txXfrm>
        <a:off x="5648960" y="819417"/>
        <a:ext cx="2476500" cy="897581"/>
      </dsp:txXfrm>
    </dsp:sp>
    <dsp:sp modelId="{EBDEC403-3766-4144-BCD5-5D7D648C0DBA}">
      <dsp:nvSpPr>
        <dsp:cNvPr id="0" name=""/>
        <dsp:cNvSpPr/>
      </dsp:nvSpPr>
      <dsp:spPr>
        <a:xfrm>
          <a:off x="5648960" y="1716999"/>
          <a:ext cx="2476500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b="1" kern="1200" dirty="0" smtClean="0"/>
            <a:t>Selective Mixing and Triad Closure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Combines the two models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Estimates unique effects</a:t>
          </a:r>
          <a:endParaRPr lang="en-US" sz="2500" kern="1200" dirty="0"/>
        </a:p>
      </dsp:txBody>
      <dsp:txXfrm>
        <a:off x="5648960" y="1716999"/>
        <a:ext cx="2476500" cy="2882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E2CBD-FAAA-D041-9A97-37C52E39669B}">
      <dsp:nvSpPr>
        <dsp:cNvPr id="0" name=""/>
        <dsp:cNvSpPr/>
      </dsp:nvSpPr>
      <dsp:spPr>
        <a:xfrm>
          <a:off x="2540" y="819417"/>
          <a:ext cx="2476500" cy="8975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Demographic Attribute Model</a:t>
          </a:r>
          <a:endParaRPr lang="en-US" sz="2500" kern="1200" dirty="0"/>
        </a:p>
      </dsp:txBody>
      <dsp:txXfrm>
        <a:off x="2540" y="819417"/>
        <a:ext cx="2476500" cy="897581"/>
      </dsp:txXfrm>
    </dsp:sp>
    <dsp:sp modelId="{019D2871-6C22-C74B-A5B3-C4E361CE82DF}">
      <dsp:nvSpPr>
        <dsp:cNvPr id="0" name=""/>
        <dsp:cNvSpPr/>
      </dsp:nvSpPr>
      <dsp:spPr>
        <a:xfrm>
          <a:off x="2540" y="1716999"/>
          <a:ext cx="2476500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b="1" kern="1200" dirty="0" smtClean="0"/>
            <a:t>Based on Selective Mixing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Attribute-based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Dyadic-Independent</a:t>
          </a:r>
          <a:endParaRPr lang="en-US" sz="2500" kern="1200" dirty="0"/>
        </a:p>
      </dsp:txBody>
      <dsp:txXfrm>
        <a:off x="2540" y="1716999"/>
        <a:ext cx="2476500" cy="2882250"/>
      </dsp:txXfrm>
    </dsp:sp>
    <dsp:sp modelId="{7DF04BA8-0592-834D-B2AB-03D49B231AD1}">
      <dsp:nvSpPr>
        <dsp:cNvPr id="0" name=""/>
        <dsp:cNvSpPr/>
      </dsp:nvSpPr>
      <dsp:spPr>
        <a:xfrm>
          <a:off x="2825750" y="819417"/>
          <a:ext cx="2476500" cy="8975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Triad Closure Model</a:t>
          </a:r>
          <a:endParaRPr lang="en-US" sz="2500" kern="1200" dirty="0"/>
        </a:p>
      </dsp:txBody>
      <dsp:txXfrm>
        <a:off x="2825750" y="819417"/>
        <a:ext cx="2476500" cy="897581"/>
      </dsp:txXfrm>
    </dsp:sp>
    <dsp:sp modelId="{D106EB1C-692E-094C-8848-63197A59037F}">
      <dsp:nvSpPr>
        <dsp:cNvPr id="0" name=""/>
        <dsp:cNvSpPr/>
      </dsp:nvSpPr>
      <dsp:spPr>
        <a:xfrm>
          <a:off x="2825750" y="1716999"/>
          <a:ext cx="2476500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b="1" kern="1200" dirty="0" smtClean="0"/>
            <a:t>Based on Triad Closure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Homogeneous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Dyadic-Dependent</a:t>
          </a:r>
          <a:endParaRPr lang="en-US" sz="2500" kern="1200" dirty="0"/>
        </a:p>
      </dsp:txBody>
      <dsp:txXfrm>
        <a:off x="2825750" y="1716999"/>
        <a:ext cx="2476500" cy="2882250"/>
      </dsp:txXfrm>
    </dsp:sp>
    <dsp:sp modelId="{940FB975-4FF8-0F46-B361-9AF2C8C8CB67}">
      <dsp:nvSpPr>
        <dsp:cNvPr id="0" name=""/>
        <dsp:cNvSpPr/>
      </dsp:nvSpPr>
      <dsp:spPr>
        <a:xfrm>
          <a:off x="5648960" y="819417"/>
          <a:ext cx="2476500" cy="8975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Full Model</a:t>
          </a:r>
          <a:endParaRPr lang="en-US" sz="2500" kern="1200" dirty="0"/>
        </a:p>
      </dsp:txBody>
      <dsp:txXfrm>
        <a:off x="5648960" y="819417"/>
        <a:ext cx="2476500" cy="897581"/>
      </dsp:txXfrm>
    </dsp:sp>
    <dsp:sp modelId="{EBDEC403-3766-4144-BCD5-5D7D648C0DBA}">
      <dsp:nvSpPr>
        <dsp:cNvPr id="0" name=""/>
        <dsp:cNvSpPr/>
      </dsp:nvSpPr>
      <dsp:spPr>
        <a:xfrm>
          <a:off x="5648960" y="1716999"/>
          <a:ext cx="2476500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b="1" kern="1200" dirty="0" smtClean="0"/>
            <a:t>Selective Mixing and Triad Closure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Combines the two models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smtClean="0"/>
            <a:t>Estimates unique effects</a:t>
          </a:r>
          <a:endParaRPr lang="en-US" sz="2500" kern="1200" dirty="0"/>
        </a:p>
      </dsp:txBody>
      <dsp:txXfrm>
        <a:off x="5648960" y="1716999"/>
        <a:ext cx="2476500" cy="2882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7E512-E973-3B46-970C-9C443338DF81}" type="datetimeFigureOut">
              <a:rPr lang="en-US" smtClean="0"/>
              <a:t>2/13/19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E0145-9D51-3647-AD73-A67F7A2FA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54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Want a better title, doesn’t describe the study</a:t>
            </a:r>
            <a:r>
              <a:rPr lang="en-US" baseline="0" dirty="0" smtClean="0"/>
              <a:t> 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E0145-9D51-3647-AD73-A67F7A2FA2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2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Picture of network for 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E0145-9D51-3647-AD73-A67F7A2FA2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2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</a:t>
            </a:r>
            <a:r>
              <a:rPr lang="en-US" baseline="0" dirty="0" smtClean="0"/>
              <a:t> to talk about for selective mixing:</a:t>
            </a:r>
          </a:p>
          <a:p>
            <a:r>
              <a:rPr lang="en-US" baseline="0" dirty="0" smtClean="0"/>
              <a:t>Process is selective mixing; outcome is mixing pattern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Similar for triad closure:</a:t>
            </a:r>
          </a:p>
          <a:p>
            <a:r>
              <a:rPr lang="en-US" baseline="0" dirty="0" smtClean="0"/>
              <a:t>Process is triad closure; outcome is transitivity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E0145-9D51-3647-AD73-A67F7A2FA2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11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Homogeneity: each existence of a tie between two students with certain attributes is</a:t>
            </a:r>
            <a:r>
              <a:rPr lang="en-US" baseline="0" dirty="0" smtClean="0"/>
              <a:t> equally probable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E0145-9D51-3647-AD73-A67F7A2FA2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18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Insert</a:t>
            </a:r>
            <a:r>
              <a:rPr lang="en-US" baseline="0" dirty="0" smtClean="0"/>
              <a:t> circle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E0145-9D51-3647-AD73-A67F7A2FA2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2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1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f"/><Relationship Id="rId3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8787" y="1380068"/>
            <a:ext cx="8014235" cy="2616199"/>
          </a:xfrm>
        </p:spPr>
        <p:txBody>
          <a:bodyPr/>
          <a:lstStyle/>
          <a:p>
            <a:r>
              <a:rPr lang="en-US" dirty="0" smtClean="0"/>
              <a:t>Network Analysis of Social Group Dynamics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Madeline Grossfeld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 of Networks (Graphs)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85975"/>
            <a:ext cx="10018713" cy="3705225"/>
          </a:xfrm>
        </p:spPr>
        <p:txBody>
          <a:bodyPr>
            <a:normAutofit/>
          </a:bodyPr>
          <a:lstStyle/>
          <a:p>
            <a:r>
              <a:rPr lang="en-US" b="1" dirty="0" smtClean="0"/>
              <a:t>Node (actor)</a:t>
            </a:r>
            <a:r>
              <a:rPr lang="en-US" dirty="0" smtClean="0"/>
              <a:t>: each element in the dataset; a person</a:t>
            </a:r>
          </a:p>
          <a:p>
            <a:r>
              <a:rPr lang="en-US" b="1" dirty="0" smtClean="0"/>
              <a:t>Edge (tie)</a:t>
            </a:r>
            <a:r>
              <a:rPr lang="en-US" dirty="0" smtClean="0"/>
              <a:t>: a connection between two nodes; friendship</a:t>
            </a:r>
            <a:endParaRPr lang="en-US" dirty="0"/>
          </a:p>
          <a:p>
            <a:r>
              <a:rPr lang="en-US" dirty="0" smtClean="0"/>
              <a:t>Degree: the number of edges connected to a single node </a:t>
            </a:r>
          </a:p>
          <a:p>
            <a:r>
              <a:rPr lang="en-US" dirty="0" smtClean="0"/>
              <a:t>Attributes: relevant data about nodes besides the edges between them</a:t>
            </a:r>
          </a:p>
          <a:p>
            <a:pPr lvl="1"/>
            <a:r>
              <a:rPr lang="en-US" dirty="0" smtClean="0"/>
              <a:t>i.e. race, sex, age, etc.</a:t>
            </a:r>
          </a:p>
          <a:p>
            <a:r>
              <a:rPr lang="en-US" dirty="0" smtClean="0"/>
              <a:t>Dyad: a pair of nodes</a:t>
            </a:r>
          </a:p>
          <a:p>
            <a:r>
              <a:rPr lang="en-US" dirty="0" smtClean="0"/>
              <a:t>Triad: a triple of nodes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824" y="4262316"/>
            <a:ext cx="33782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7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Scientific Research:</a:t>
            </a:r>
            <a:br>
              <a:rPr lang="en-US" dirty="0" smtClean="0"/>
            </a:br>
            <a:r>
              <a:rPr lang="en-US" dirty="0" smtClean="0"/>
              <a:t>Birds of a Feather, or Friend of a Friend?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484311" y="2295524"/>
            <a:ext cx="4895055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u="sng" dirty="0" smtClean="0"/>
              <a:t>Data</a:t>
            </a:r>
          </a:p>
          <a:p>
            <a:r>
              <a:rPr lang="en-US" sz="2000" dirty="0" smtClean="0"/>
              <a:t>90,000 students from 1994-1995 in grades 7-12</a:t>
            </a:r>
          </a:p>
          <a:p>
            <a:r>
              <a:rPr lang="en-US" sz="2000" dirty="0" smtClean="0"/>
              <a:t>Identify 5 best male and female friends from roster</a:t>
            </a:r>
          </a:p>
          <a:p>
            <a:pPr lvl="1"/>
            <a:r>
              <a:rPr lang="en-US" sz="1800" dirty="0" smtClean="0"/>
              <a:t>Most identified less than 10</a:t>
            </a:r>
          </a:p>
          <a:p>
            <a:r>
              <a:rPr lang="en-US" sz="2000" dirty="0" smtClean="0"/>
              <a:t>Consider only reciprocated friendships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607968" y="2438399"/>
            <a:ext cx="4895056" cy="21898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u="sng" dirty="0" smtClean="0"/>
              <a:t>Questions</a:t>
            </a:r>
          </a:p>
          <a:p>
            <a:r>
              <a:rPr lang="en-US" sz="2000" dirty="0" smtClean="0"/>
              <a:t>How do attributes affect friendships? </a:t>
            </a:r>
          </a:p>
          <a:p>
            <a:pPr lvl="1"/>
            <a:r>
              <a:rPr lang="en-US" sz="1800" dirty="0" smtClean="0"/>
              <a:t>Age, sex, race</a:t>
            </a:r>
          </a:p>
          <a:p>
            <a:r>
              <a:rPr lang="en-US" sz="2000" dirty="0" smtClean="0"/>
              <a:t>What are some key patterns in social networks?</a:t>
            </a:r>
          </a:p>
        </p:txBody>
      </p:sp>
    </p:spTree>
    <p:extLst>
      <p:ext uri="{BB962C8B-B14F-4D97-AF65-F5344CB8AC3E}">
        <p14:creationId xmlns:p14="http://schemas.microsoft.com/office/powerpoint/2010/main" val="22837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influences friendship?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84310" y="1893276"/>
            <a:ext cx="10018713" cy="4282441"/>
          </a:xfrm>
        </p:spPr>
        <p:txBody>
          <a:bodyPr>
            <a:normAutofit/>
          </a:bodyPr>
          <a:lstStyle/>
          <a:p>
            <a:r>
              <a:rPr lang="en-US" b="1" dirty="0" smtClean="0"/>
              <a:t>Sociality</a:t>
            </a:r>
            <a:r>
              <a:rPr lang="en-US" dirty="0" smtClean="0"/>
              <a:t>: how social a person is</a:t>
            </a:r>
          </a:p>
          <a:p>
            <a:pPr lvl="1"/>
            <a:r>
              <a:rPr lang="en-US" dirty="0" smtClean="0"/>
              <a:t>Ability to make friends</a:t>
            </a:r>
          </a:p>
          <a:p>
            <a:r>
              <a:rPr lang="en-US" b="1" dirty="0" smtClean="0"/>
              <a:t>Selective Mixing</a:t>
            </a:r>
            <a:r>
              <a:rPr lang="en-US" dirty="0" smtClean="0"/>
              <a:t>: effects of sociodemographic attributes on friendship</a:t>
            </a:r>
          </a:p>
          <a:p>
            <a:pPr lvl="1"/>
            <a:r>
              <a:rPr lang="en-US" dirty="0" smtClean="0"/>
              <a:t>Assortative mixing: befriend others with similar attributes</a:t>
            </a:r>
          </a:p>
          <a:p>
            <a:pPr lvl="1"/>
            <a:r>
              <a:rPr lang="en-US" dirty="0" smtClean="0"/>
              <a:t>Disassortative mixing: ”opposites attract”</a:t>
            </a:r>
          </a:p>
          <a:p>
            <a:r>
              <a:rPr lang="en-US" b="1" dirty="0" smtClean="0"/>
              <a:t>Triad closure</a:t>
            </a:r>
            <a:r>
              <a:rPr lang="en-US" dirty="0" smtClean="0"/>
              <a:t>: likelihood of two people being friends if they have a mutual friend</a:t>
            </a:r>
          </a:p>
        </p:txBody>
      </p:sp>
    </p:spTree>
    <p:extLst>
      <p:ext uri="{BB962C8B-B14F-4D97-AF65-F5344CB8AC3E}">
        <p14:creationId xmlns:p14="http://schemas.microsoft.com/office/powerpoint/2010/main" val="124943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Exponential Random Graph Model (ERGM)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84311" y="2124222"/>
                <a:ext cx="10018713" cy="419217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Gives probability of a certain graph given a dataset: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charset="0"/>
                            </a:rPr>
                            <m:t>𝒀</m:t>
                          </m:r>
                          <m:r>
                            <a:rPr lang="en-US" b="1" i="1" smtClean="0">
                              <a:latin typeface="Cambria Math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𝑛</m:t>
                      </m:r>
                      <m:r>
                        <a:rPr lang="en-US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actors</m:t>
                      </m:r>
                      <m:r>
                        <a:rPr lang="en-US" b="0" i="1" smtClean="0">
                          <a:latin typeface="Cambria Math" charset="0"/>
                        </a:rPr>
                        <m:t>)= </m:t>
                      </m:r>
                      <m:f>
                        <m:fPr>
                          <m:ctrlPr>
                            <a:rPr lang="mr-IN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exp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⁡(</m:t>
                          </m:r>
                          <m:nary>
                            <m:naryPr>
                              <m:chr m:val="∑"/>
                              <m:ctrlPr>
                                <a:rPr lang="is-IS" b="0" i="1" smtClean="0">
                                  <a:latin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))</m:t>
                              </m:r>
                            </m:e>
                          </m:nary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r>
                  <a:rPr lang="en-US" i="1" dirty="0" err="1" smtClean="0"/>
                  <a:t>z</a:t>
                </a:r>
                <a:r>
                  <a:rPr lang="en-US" i="1" baseline="-25000" dirty="0" err="1" smtClean="0"/>
                  <a:t>k</a:t>
                </a:r>
                <a:r>
                  <a:rPr lang="en-US" i="1" dirty="0" smtClean="0"/>
                  <a:t>(y)</a:t>
                </a:r>
                <a:r>
                  <a:rPr lang="en-US" dirty="0" smtClean="0"/>
                  <a:t>: network statistics; e.g. sociality, grade, selective mixing, etc.</a:t>
                </a:r>
              </a:p>
              <a:p>
                <a:r>
                  <a:rPr lang="en-US" i="1" dirty="0" smtClean="0"/>
                  <a:t>𝛳</a:t>
                </a:r>
                <a:r>
                  <a:rPr lang="en-US" dirty="0" smtClean="0"/>
                  <a:t>: estimated effect of the above statistics on the likelihood of friendship</a:t>
                </a:r>
              </a:p>
              <a:p>
                <a:r>
                  <a:rPr lang="en-US" dirty="0"/>
                  <a:t>Adaptable to </a:t>
                </a:r>
                <a:r>
                  <a:rPr lang="en-US" dirty="0" smtClean="0"/>
                  <a:t>datasets</a:t>
                </a:r>
                <a:endParaRPr lang="en-US" dirty="0"/>
              </a:p>
              <a:p>
                <a:r>
                  <a:rPr lang="en-US" dirty="0"/>
                  <a:t>Useful for comparison of </a:t>
                </a:r>
                <a:r>
                  <a:rPr lang="en-US" dirty="0" smtClean="0"/>
                  <a:t>models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84311" y="2124222"/>
                <a:ext cx="10018713" cy="4192171"/>
              </a:xfrm>
              <a:blipFill rotWithShape="0">
                <a:blip r:embed="rId2"/>
                <a:stretch>
                  <a:fillRect l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84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of the ERGM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93276"/>
            <a:ext cx="10018713" cy="4366848"/>
          </a:xfrm>
        </p:spPr>
        <p:txBody>
          <a:bodyPr>
            <a:normAutofit/>
          </a:bodyPr>
          <a:lstStyle/>
          <a:p>
            <a:r>
              <a:rPr lang="en-US" dirty="0" smtClean="0"/>
              <a:t>Homogeneity assumption: the covariates’ effects are the same for all ties</a:t>
            </a:r>
          </a:p>
          <a:p>
            <a:r>
              <a:rPr lang="en-US" dirty="0" smtClean="0"/>
              <a:t>Dyadic independence: assumes the probability of each tie does not depend on other ties only on attributes</a:t>
            </a:r>
          </a:p>
          <a:p>
            <a:r>
              <a:rPr lang="en-US" dirty="0" smtClean="0"/>
              <a:t>Model degeneracy: model is unrepresentative of data</a:t>
            </a:r>
          </a:p>
          <a:p>
            <a:pPr lvl="1"/>
            <a:r>
              <a:rPr lang="en-US" dirty="0" smtClean="0"/>
              <a:t>Estimated statistics do not converge</a:t>
            </a:r>
          </a:p>
          <a:p>
            <a:pPr lvl="1"/>
            <a:r>
              <a:rPr lang="en-US" dirty="0" smtClean="0"/>
              <a:t>Statistics converge in an illogical way</a:t>
            </a:r>
          </a:p>
        </p:txBody>
      </p:sp>
    </p:spTree>
    <p:extLst>
      <p:ext uri="{BB962C8B-B14F-4D97-AF65-F5344CB8AC3E}">
        <p14:creationId xmlns:p14="http://schemas.microsoft.com/office/powerpoint/2010/main" val="32781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39410471"/>
              </p:ext>
            </p:extLst>
          </p:nvPr>
        </p:nvGraphicFramePr>
        <p:xfrm>
          <a:off x="2580640" y="153559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Models 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7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39410471"/>
              </p:ext>
            </p:extLst>
          </p:nvPr>
        </p:nvGraphicFramePr>
        <p:xfrm>
          <a:off x="2580640" y="153559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Models Considered</a:t>
            </a:r>
            <a:endParaRPr lang="en-US" dirty="0"/>
          </a:p>
        </p:txBody>
      </p:sp>
      <p:sp>
        <p:nvSpPr>
          <p:cNvPr id="4" name="Connector 3"/>
          <p:cNvSpPr/>
          <p:nvPr/>
        </p:nvSpPr>
        <p:spPr>
          <a:xfrm>
            <a:off x="7877909" y="1772530"/>
            <a:ext cx="3207434" cy="4853354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8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of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78966"/>
            <a:ext cx="10018713" cy="4262511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/>
              </a:rPr>
              <a:t>Effects of grade and sex are homogeneous</a:t>
            </a:r>
          </a:p>
          <a:p>
            <a:pPr lvl="1"/>
            <a:r>
              <a:rPr lang="en-US" dirty="0">
                <a:sym typeface="Wingdings"/>
              </a:rPr>
              <a:t>A</a:t>
            </a:r>
            <a:r>
              <a:rPr lang="en-US" dirty="0" smtClean="0">
                <a:sym typeface="Wingdings"/>
              </a:rPr>
              <a:t>ssortative mixing and triad closure</a:t>
            </a:r>
          </a:p>
          <a:p>
            <a:r>
              <a:rPr lang="en-US" dirty="0" smtClean="0">
                <a:sym typeface="Wingdings"/>
              </a:rPr>
              <a:t>Effects of race are not homogeneous:</a:t>
            </a:r>
          </a:p>
          <a:p>
            <a:pPr lvl="1"/>
            <a:r>
              <a:rPr lang="en-US" dirty="0" smtClean="0">
                <a:sym typeface="Wingdings"/>
              </a:rPr>
              <a:t>Hispanic: more assortative and triad closure mixing in homogeneous student populations</a:t>
            </a:r>
          </a:p>
          <a:p>
            <a:pPr lvl="1"/>
            <a:r>
              <a:rPr lang="en-US" dirty="0" smtClean="0">
                <a:sym typeface="Wingdings"/>
              </a:rPr>
              <a:t>White: more disassortative mixing and less triad closure when minority</a:t>
            </a:r>
          </a:p>
          <a:p>
            <a:pPr lvl="1"/>
            <a:r>
              <a:rPr lang="en-US" dirty="0" smtClean="0">
                <a:sym typeface="Wingdings"/>
              </a:rPr>
              <a:t>Black: more assortative mixing and triad closure when minority</a:t>
            </a:r>
          </a:p>
          <a:p>
            <a:pPr lvl="1"/>
            <a:r>
              <a:rPr lang="en-US" dirty="0" smtClean="0">
                <a:sym typeface="Wingdings"/>
              </a:rPr>
              <a:t>Asian: assortative mixing and triad closure in all cases</a:t>
            </a:r>
          </a:p>
          <a:p>
            <a:pPr marL="0" indent="0">
              <a:buNone/>
            </a:pPr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5393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Continued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19885"/>
            <a:ext cx="10018713" cy="3790072"/>
          </a:xfrm>
        </p:spPr>
        <p:txBody>
          <a:bodyPr/>
          <a:lstStyle/>
          <a:p>
            <a:r>
              <a:rPr lang="en-US" dirty="0" smtClean="0"/>
              <a:t>Students with no reciprocated friendships</a:t>
            </a:r>
          </a:p>
          <a:p>
            <a:pPr lvl="1"/>
            <a:r>
              <a:rPr lang="en-US" dirty="0" smtClean="0"/>
              <a:t>Currently underestimate number with unreciprocated friendships</a:t>
            </a:r>
          </a:p>
          <a:p>
            <a:r>
              <a:rPr lang="en-US" dirty="0" smtClean="0"/>
              <a:t>Social distance of larger schools</a:t>
            </a:r>
          </a:p>
          <a:p>
            <a:pPr lvl="1"/>
            <a:r>
              <a:rPr lang="en-US" dirty="0" smtClean="0"/>
              <a:t>These models did not predict less dense networks</a:t>
            </a:r>
          </a:p>
          <a:p>
            <a:r>
              <a:rPr lang="en-US" dirty="0" smtClean="0"/>
              <a:t>Consideration of age in a more dynamic sense</a:t>
            </a:r>
          </a:p>
          <a:p>
            <a:pPr lvl="1"/>
            <a:r>
              <a:rPr lang="en-US" dirty="0" smtClean="0"/>
              <a:t>Currently just see if two students are in the same grade, not how far apart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851" y="2121876"/>
            <a:ext cx="2474608" cy="3741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361" y="2121876"/>
            <a:ext cx="2891475" cy="374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3745</TotalTime>
  <Words>589</Words>
  <Application>Microsoft Macintosh PowerPoint</Application>
  <PresentationFormat>Widescreen</PresentationFormat>
  <Paragraphs>98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 Math</vt:lpstr>
      <vt:lpstr>Corbel</vt:lpstr>
      <vt:lpstr>Mangal</vt:lpstr>
      <vt:lpstr>Wingdings</vt:lpstr>
      <vt:lpstr>Parallax</vt:lpstr>
      <vt:lpstr>Network Analysis of Social Group Dynamics</vt:lpstr>
      <vt:lpstr>Basics of Networks (Graphs)</vt:lpstr>
      <vt:lpstr>Application to Scientific Research: Birds of a Feather, or Friend of a Friend?</vt:lpstr>
      <vt:lpstr>What influences friendship?</vt:lpstr>
      <vt:lpstr>The Exponential Random Graph Model (ERGM)</vt:lpstr>
      <vt:lpstr>Concerns of the ERGM</vt:lpstr>
      <vt:lpstr>Three Models Considered</vt:lpstr>
      <vt:lpstr>Three Models Considered</vt:lpstr>
      <vt:lpstr>Findings of Analysis</vt:lpstr>
      <vt:lpstr>Possible Continued Studies</vt:lpstr>
      <vt:lpstr>References</vt:lpstr>
      <vt:lpstr>Thank You!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Madeline Grossfeld</dc:creator>
  <cp:lastModifiedBy>Microsoft Office User</cp:lastModifiedBy>
  <cp:revision>43</cp:revision>
  <dcterms:created xsi:type="dcterms:W3CDTF">2019-01-28T00:38:31Z</dcterms:created>
  <dcterms:modified xsi:type="dcterms:W3CDTF">2019-02-13T21:05:47Z</dcterms:modified>
</cp:coreProperties>
</file>