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75"/>
  </p:notesMasterIdLst>
  <p:handoutMasterIdLst>
    <p:handoutMasterId r:id="rId76"/>
  </p:handoutMasterIdLst>
  <p:sldIdLst>
    <p:sldId id="361" r:id="rId2"/>
    <p:sldId id="652" r:id="rId3"/>
    <p:sldId id="739" r:id="rId4"/>
    <p:sldId id="740" r:id="rId5"/>
    <p:sldId id="655" r:id="rId6"/>
    <p:sldId id="851" r:id="rId7"/>
    <p:sldId id="844" r:id="rId8"/>
    <p:sldId id="850" r:id="rId9"/>
    <p:sldId id="849" r:id="rId10"/>
    <p:sldId id="848" r:id="rId11"/>
    <p:sldId id="854" r:id="rId12"/>
    <p:sldId id="853" r:id="rId13"/>
    <p:sldId id="656" r:id="rId14"/>
    <p:sldId id="810" r:id="rId15"/>
    <p:sldId id="807" r:id="rId16"/>
    <p:sldId id="812" r:id="rId17"/>
    <p:sldId id="710" r:id="rId18"/>
    <p:sldId id="859" r:id="rId19"/>
    <p:sldId id="646" r:id="rId20"/>
    <p:sldId id="720" r:id="rId21"/>
    <p:sldId id="877" r:id="rId22"/>
    <p:sldId id="747" r:id="rId23"/>
    <p:sldId id="860" r:id="rId24"/>
    <p:sldId id="863" r:id="rId25"/>
    <p:sldId id="861" r:id="rId26"/>
    <p:sldId id="864" r:id="rId27"/>
    <p:sldId id="875" r:id="rId28"/>
    <p:sldId id="750" r:id="rId29"/>
    <p:sldId id="751" r:id="rId30"/>
    <p:sldId id="758" r:id="rId31"/>
    <p:sldId id="761" r:id="rId32"/>
    <p:sldId id="757" r:id="rId33"/>
    <p:sldId id="762" r:id="rId34"/>
    <p:sldId id="836" r:id="rId35"/>
    <p:sldId id="759" r:id="rId36"/>
    <p:sldId id="760" r:id="rId37"/>
    <p:sldId id="768" r:id="rId38"/>
    <p:sldId id="794" r:id="rId39"/>
    <p:sldId id="892" r:id="rId40"/>
    <p:sldId id="891" r:id="rId41"/>
    <p:sldId id="769" r:id="rId42"/>
    <p:sldId id="772" r:id="rId43"/>
    <p:sldId id="773" r:id="rId44"/>
    <p:sldId id="684" r:id="rId45"/>
    <p:sldId id="607" r:id="rId46"/>
    <p:sldId id="685" r:id="rId47"/>
    <p:sldId id="687" r:id="rId48"/>
    <p:sldId id="865" r:id="rId49"/>
    <p:sldId id="775" r:id="rId50"/>
    <p:sldId id="890" r:id="rId51"/>
    <p:sldId id="774" r:id="rId52"/>
    <p:sldId id="824" r:id="rId53"/>
    <p:sldId id="776" r:id="rId54"/>
    <p:sldId id="777" r:id="rId55"/>
    <p:sldId id="781" r:id="rId56"/>
    <p:sldId id="783" r:id="rId57"/>
    <p:sldId id="782" r:id="rId58"/>
    <p:sldId id="785" r:id="rId59"/>
    <p:sldId id="889" r:id="rId60"/>
    <p:sldId id="888" r:id="rId61"/>
    <p:sldId id="789" r:id="rId62"/>
    <p:sldId id="695" r:id="rId63"/>
    <p:sldId id="893" r:id="rId64"/>
    <p:sldId id="702" r:id="rId65"/>
    <p:sldId id="704" r:id="rId66"/>
    <p:sldId id="879" r:id="rId67"/>
    <p:sldId id="705" r:id="rId68"/>
    <p:sldId id="706" r:id="rId69"/>
    <p:sldId id="866" r:id="rId70"/>
    <p:sldId id="867" r:id="rId71"/>
    <p:sldId id="870" r:id="rId72"/>
    <p:sldId id="869" r:id="rId73"/>
    <p:sldId id="531" r:id="rId7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AEB"/>
    <a:srgbClr val="6BABD8"/>
    <a:srgbClr val="7AC3F6"/>
    <a:srgbClr val="6CADDA"/>
    <a:srgbClr val="75BBEC"/>
    <a:srgbClr val="639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00" autoAdjust="0"/>
    <p:restoredTop sz="87030" autoAdjust="0"/>
  </p:normalViewPr>
  <p:slideViewPr>
    <p:cSldViewPr snapToGrid="0" snapToObjects="1">
      <p:cViewPr>
        <p:scale>
          <a:sx n="91" d="100"/>
          <a:sy n="91" d="100"/>
        </p:scale>
        <p:origin x="144" y="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1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6264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95A0E-2C74-B048-9A84-8E3934DE8F14}" type="datetime1">
              <a:rPr lang="en-US" smtClean="0"/>
              <a:t>5/22/17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EE34A-0769-DA48-A162-70B029E5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C8304-6DCA-F34B-92B5-B5FCF3C04305}" type="datetime1">
              <a:rPr lang="en-US" smtClean="0"/>
              <a:t>5/22/17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F9522-93D7-6241-A0D8-869218EB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31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68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76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26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5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58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58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71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65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20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4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4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6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F9522-93D7-6241-A0D8-869218EBBF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7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417"/>
            <a:ext cx="8229600" cy="797806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229600" cy="450144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Slide </a:t>
            </a:r>
            <a:r>
              <a:rPr lang="en-US" altLang="zh-CN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07BF33C9-D0C1-6A4F-923C-D9C67205D5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图片 3" descr="University of Connectic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0" y="6268252"/>
            <a:ext cx="1818606" cy="542707"/>
          </a:xfrm>
          <a:prstGeom prst="rect">
            <a:avLst/>
          </a:prstGeom>
        </p:spPr>
      </p:pic>
      <p:pic>
        <p:nvPicPr>
          <p:cNvPr id="5" name="图片 3" descr="University of Connectic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0" y="6268252"/>
            <a:ext cx="1818606" cy="5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jp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3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emf"/><Relationship Id="rId5" Type="http://schemas.openxmlformats.org/officeDocument/2006/relationships/image" Target="../media/image29.jpeg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6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10.emf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emf"/><Relationship Id="rId3" Type="http://schemas.openxmlformats.org/officeDocument/2006/relationships/image" Target="../media/image3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emf"/><Relationship Id="rId3" Type="http://schemas.openxmlformats.org/officeDocument/2006/relationships/image" Target="../media/image5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5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emf"/><Relationship Id="rId3" Type="http://schemas.openxmlformats.org/officeDocument/2006/relationships/image" Target="../media/image5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s.unc.edu/~haibin/cpbft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119" y="1142915"/>
            <a:ext cx="8872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b="1" dirty="0" smtClean="0"/>
              <a:t>Secure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Causal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Atomic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Broadcast,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Revisited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122" y="3833237"/>
            <a:ext cx="3141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Oak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Ridge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National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Lab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019209" y="3307211"/>
            <a:ext cx="145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Sisi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Duan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4070" y="3838154"/>
            <a:ext cx="2349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UNC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Chapel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Hill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51456" y="3312128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Michael</a:t>
            </a:r>
            <a:r>
              <a:rPr lang="zh-CN" altLang="en-US" dirty="0" smtClean="0"/>
              <a:t> </a:t>
            </a:r>
            <a:r>
              <a:rPr lang="en-US" altLang="zh-CN" dirty="0" smtClean="0"/>
              <a:t>K.</a:t>
            </a:r>
            <a:r>
              <a:rPr lang="zh-CN" altLang="en-US" dirty="0" smtClean="0"/>
              <a:t> </a:t>
            </a:r>
            <a:r>
              <a:rPr lang="en-US" altLang="zh-CN" dirty="0" smtClean="0"/>
              <a:t>Reiter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68294" y="3837877"/>
            <a:ext cx="3153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rgbClr val="FF0000"/>
                </a:solidFill>
              </a:rPr>
              <a:t>University</a:t>
            </a:r>
            <a:r>
              <a:rPr lang="zh-CN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zh-CN" sz="2200" dirty="0" smtClean="0">
                <a:solidFill>
                  <a:srgbClr val="FF0000"/>
                </a:solidFill>
              </a:rPr>
              <a:t>of</a:t>
            </a:r>
            <a:r>
              <a:rPr lang="zh-CN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zh-CN" sz="2200" dirty="0" smtClean="0">
                <a:solidFill>
                  <a:srgbClr val="FF0000"/>
                </a:solidFill>
              </a:rPr>
              <a:t>Connecticut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7295" y="3311850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Haibin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Zhang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94994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</a:t>
            </a:r>
            <a:r>
              <a:rPr lang="en-US" sz="2000" smtClean="0"/>
              <a:t>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06281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$180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$180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03976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8369" y="3332921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99656" y="3326297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16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7138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67881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7261" y="3346175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4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803976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3154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73897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r>
              <a:rPr lang="en-US" altLang="zh-CN" dirty="0" smtClean="0"/>
              <a:t>20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</a:t>
            </a:r>
            <a:r>
              <a:rPr lang="en-US" altLang="zh-CN" dirty="0" smtClean="0"/>
              <a:t>80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81139" y="3346175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12910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03976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</p:spTree>
    <p:extLst>
      <p:ext uri="{BB962C8B-B14F-4D97-AF65-F5344CB8AC3E}">
        <p14:creationId xmlns:p14="http://schemas.microsoft.com/office/powerpoint/2010/main" val="4726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Crash Fault-Tolerant SMR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+1</a:t>
            </a:r>
            <a:r>
              <a:rPr lang="zh-CN" altLang="en-US" dirty="0" smtClean="0"/>
              <a:t> </a:t>
            </a:r>
            <a:r>
              <a:rPr lang="en-US" altLang="zh-CN" dirty="0" smtClean="0"/>
              <a:t>replicas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tolerate</a:t>
            </a:r>
            <a:r>
              <a:rPr lang="zh-CN" altLang="en-US" dirty="0" smtClean="0"/>
              <a:t> </a:t>
            </a:r>
            <a:r>
              <a:rPr lang="en-US" altLang="zh-CN" i="1" dirty="0" smtClean="0"/>
              <a:t>f</a:t>
            </a:r>
            <a:r>
              <a:rPr lang="zh-CN" altLang="en-US" dirty="0" smtClean="0"/>
              <a:t> </a:t>
            </a:r>
            <a:r>
              <a:rPr lang="en-US" altLang="zh-CN" dirty="0" smtClean="0"/>
              <a:t>failures</a:t>
            </a:r>
            <a:endParaRPr lang="zh-CN" altLang="en-US" dirty="0" smtClean="0"/>
          </a:p>
          <a:p>
            <a:r>
              <a:rPr lang="en-US" altLang="zh-CN" dirty="0" smtClean="0"/>
              <a:t>Example</a:t>
            </a:r>
            <a:r>
              <a:rPr lang="zh-CN" altLang="zh-CN" dirty="0" smtClean="0"/>
              <a:t>:</a:t>
            </a:r>
            <a:endParaRPr lang="en-US" altLang="zh-CN" dirty="0" smtClean="0"/>
          </a:p>
          <a:p>
            <a:pPr lvl="1"/>
            <a:r>
              <a:rPr kumimoji="1" lang="en-US" altLang="zh-CN" dirty="0" smtClean="0">
                <a:solidFill>
                  <a:srgbClr val="595959"/>
                </a:solidFill>
              </a:rPr>
              <a:t>Paxos</a:t>
            </a:r>
            <a:r>
              <a:rPr kumimoji="1" lang="zh-CN" altLang="en-US" dirty="0" smtClean="0">
                <a:solidFill>
                  <a:srgbClr val="595959"/>
                </a:solidFill>
              </a:rPr>
              <a:t>: </a:t>
            </a:r>
            <a:r>
              <a:rPr kumimoji="1" lang="en-US" altLang="zh-CN" dirty="0" smtClean="0">
                <a:solidFill>
                  <a:srgbClr val="595959"/>
                </a:solidFill>
              </a:rPr>
              <a:t>SMR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for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crash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failures</a:t>
            </a:r>
          </a:p>
          <a:p>
            <a:pPr marL="0" indent="0">
              <a:buNone/>
            </a:pPr>
            <a:endParaRPr kumimoji="1" lang="zh-CN" altLang="en-US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kumimoji="1" lang="en-US" altLang="zh-CN" dirty="0" smtClean="0"/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“most”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important </a:t>
            </a:r>
            <a:r>
              <a:rPr kumimoji="1" lang="en-US" altLang="zh-CN" dirty="0" smtClean="0">
                <a:solidFill>
                  <a:srgbClr val="FF0000"/>
                </a:solidFill>
              </a:rPr>
              <a:t>backbone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architecture</a:t>
            </a:r>
            <a:endParaRPr kumimoji="1" lang="en-US" altLang="zh-CN" dirty="0">
              <a:solidFill>
                <a:srgbClr val="595959"/>
              </a:solidFill>
            </a:endParaRPr>
          </a:p>
          <a:p>
            <a:r>
              <a:rPr kumimoji="1" lang="en-US" altLang="zh-CN" dirty="0" smtClean="0">
                <a:solidFill>
                  <a:srgbClr val="595959"/>
                </a:solidFill>
              </a:rPr>
              <a:t>Each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major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service</a:t>
            </a:r>
          </a:p>
          <a:p>
            <a:pPr lvl="1"/>
            <a:r>
              <a:rPr kumimoji="1" lang="en-US" altLang="zh-CN" dirty="0" err="1" smtClean="0">
                <a:solidFill>
                  <a:srgbClr val="595959"/>
                </a:solidFill>
              </a:rPr>
              <a:t>BigTable</a:t>
            </a:r>
            <a:r>
              <a:rPr kumimoji="1" lang="en-US" altLang="zh-CN" dirty="0" smtClean="0">
                <a:solidFill>
                  <a:srgbClr val="595959"/>
                </a:solidFill>
              </a:rPr>
              <a:t>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Chubby,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Spanner,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Azure,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Amazon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Web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Services,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595959"/>
                </a:solidFill>
              </a:rPr>
              <a:t>Ceph</a:t>
            </a:r>
            <a:r>
              <a:rPr kumimoji="1" lang="en-US" altLang="zh-CN" dirty="0" smtClean="0">
                <a:solidFill>
                  <a:srgbClr val="595959"/>
                </a:solidFill>
              </a:rPr>
              <a:t>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IBM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SAN,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VMware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NSX,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r>
              <a:rPr kumimoji="1" lang="en-US" altLang="zh-CN" dirty="0" smtClean="0">
                <a:solidFill>
                  <a:srgbClr val="595959"/>
                </a:solidFill>
              </a:rPr>
              <a:t>…</a:t>
            </a:r>
            <a:r>
              <a:rPr kumimoji="1" lang="zh-CN" altLang="en-US" dirty="0" smtClean="0">
                <a:solidFill>
                  <a:srgbClr val="595959"/>
                </a:solidFill>
              </a:rPr>
              <a:t> </a:t>
            </a:r>
            <a:endParaRPr kumimoji="1" lang="en-US" altLang="zh-CN" dirty="0">
              <a:solidFill>
                <a:srgbClr val="595959"/>
              </a:solidFill>
            </a:endParaRPr>
          </a:p>
          <a:p>
            <a:endParaRPr kumimoji="1" lang="en-US" altLang="zh-CN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7" name="TextBox 11"/>
          <p:cNvSpPr txBox="1"/>
          <p:nvPr/>
        </p:nvSpPr>
        <p:spPr>
          <a:xfrm>
            <a:off x="4926812" y="2852790"/>
            <a:ext cx="3213922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Lamport</a:t>
            </a:r>
            <a:r>
              <a:rPr lang="en-US" altLang="zh-CN" sz="1600" dirty="0" smtClean="0"/>
              <a:t>, ACM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TOCS</a:t>
            </a:r>
            <a:r>
              <a:rPr lang="zh-CN" altLang="en-US" sz="1600" dirty="0" smtClean="0"/>
              <a:t>  </a:t>
            </a:r>
            <a:r>
              <a:rPr lang="en-US" altLang="zh-CN" sz="1600" dirty="0" smtClean="0"/>
              <a:t>1998];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going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back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to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1989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905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578100"/>
            <a:ext cx="6345936" cy="1793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Paxos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09600" y="1380067"/>
            <a:ext cx="8229600" cy="450144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  <a:p>
            <a:pPr marL="0" indent="0">
              <a:buFont typeface="Arial" charset="0"/>
              <a:buNone/>
            </a:pPr>
            <a:endParaRPr kumimoji="1" lang="en-US" altLang="zh-CN" dirty="0" smtClean="0"/>
          </a:p>
        </p:txBody>
      </p:sp>
      <p:sp>
        <p:nvSpPr>
          <p:cNvPr id="7" name="TextBox 11"/>
          <p:cNvSpPr txBox="1"/>
          <p:nvPr/>
        </p:nvSpPr>
        <p:spPr>
          <a:xfrm>
            <a:off x="4926812" y="1227190"/>
            <a:ext cx="266778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sz="1600" dirty="0" err="1" smtClean="0"/>
              <a:t>Lamport</a:t>
            </a:r>
            <a:r>
              <a:rPr lang="en-US" sz="1600" dirty="0"/>
              <a:t>. Paxos made simple. ACM SIGACT </a:t>
            </a:r>
            <a:r>
              <a:rPr lang="en-US" sz="1600" dirty="0" smtClean="0"/>
              <a:t>News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2001]</a:t>
            </a:r>
            <a:endParaRPr lang="en-US" sz="1600" dirty="0"/>
          </a:p>
        </p:txBody>
      </p:sp>
      <p:sp>
        <p:nvSpPr>
          <p:cNvPr id="8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sp>
        <p:nvSpPr>
          <p:cNvPr id="9" name="TextBox 11"/>
          <p:cNvSpPr txBox="1"/>
          <p:nvPr/>
        </p:nvSpPr>
        <p:spPr>
          <a:xfrm>
            <a:off x="1409888" y="1235005"/>
            <a:ext cx="3213922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Lamport</a:t>
            </a:r>
            <a:r>
              <a:rPr lang="en-US" altLang="zh-CN" sz="1600" dirty="0" smtClean="0"/>
              <a:t>, ACM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TOCS</a:t>
            </a:r>
            <a:r>
              <a:rPr lang="zh-CN" altLang="en-US" sz="1600" dirty="0" smtClean="0"/>
              <a:t>  </a:t>
            </a:r>
            <a:r>
              <a:rPr lang="en-US" altLang="zh-CN" sz="1600" dirty="0" smtClean="0"/>
              <a:t>1998];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going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back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to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1989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27" y="4533097"/>
            <a:ext cx="2057400" cy="1962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694" y="4490932"/>
            <a:ext cx="6239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1A1A1F"/>
                </a:solidFill>
                <a:ea typeface="Calibri" charset="0"/>
                <a:cs typeface="Calibri" charset="0"/>
              </a:rPr>
              <a:t>“</a:t>
            </a:r>
            <a:r>
              <a:rPr lang="en-US" sz="1800" dirty="0" smtClean="0">
                <a:solidFill>
                  <a:srgbClr val="1A1A1F"/>
                </a:solidFill>
                <a:ea typeface="Calibri" charset="0"/>
                <a:cs typeface="Calibri" charset="0"/>
              </a:rPr>
              <a:t>For </a:t>
            </a:r>
            <a:r>
              <a:rPr lang="en-US" sz="1800" dirty="0">
                <a:solidFill>
                  <a:srgbClr val="1A1A1F"/>
                </a:solidFill>
                <a:ea typeface="Calibri" charset="0"/>
                <a:cs typeface="Calibri" charset="0"/>
              </a:rPr>
              <a:t>fundamental contributions to the theory and practice of </a:t>
            </a:r>
            <a:r>
              <a:rPr lang="en-US" sz="1800" dirty="0">
                <a:ea typeface="Calibri" charset="0"/>
                <a:cs typeface="Calibri" charset="0"/>
              </a:rPr>
              <a:t>distributed and concurrent systems</a:t>
            </a:r>
            <a:r>
              <a:rPr lang="en-US" sz="1800" dirty="0">
                <a:solidFill>
                  <a:srgbClr val="1A1A1F"/>
                </a:solidFill>
                <a:ea typeface="Calibri" charset="0"/>
                <a:cs typeface="Calibri" charset="0"/>
              </a:rPr>
              <a:t>, notably the invention of concepts such as </a:t>
            </a:r>
            <a:r>
              <a:rPr lang="en-US" sz="1800" dirty="0">
                <a:solidFill>
                  <a:srgbClr val="FF0000"/>
                </a:solidFill>
                <a:ea typeface="Calibri" charset="0"/>
                <a:cs typeface="Calibri" charset="0"/>
              </a:rPr>
              <a:t>causality</a:t>
            </a:r>
            <a:r>
              <a:rPr lang="en-US" sz="1800" dirty="0">
                <a:solidFill>
                  <a:srgbClr val="1A1A1F"/>
                </a:solidFill>
                <a:ea typeface="Calibri" charset="0"/>
                <a:cs typeface="Calibri" charset="0"/>
              </a:rPr>
              <a:t> and logical clocks, </a:t>
            </a:r>
            <a:r>
              <a:rPr lang="en-US" sz="1800" dirty="0">
                <a:solidFill>
                  <a:srgbClr val="FF0000"/>
                </a:solidFill>
                <a:ea typeface="Calibri" charset="0"/>
                <a:cs typeface="Calibri" charset="0"/>
              </a:rPr>
              <a:t>safety and </a:t>
            </a:r>
            <a:r>
              <a:rPr lang="en-US" sz="1800" dirty="0" err="1">
                <a:solidFill>
                  <a:srgbClr val="FF0000"/>
                </a:solidFill>
                <a:ea typeface="Calibri" charset="0"/>
                <a:cs typeface="Calibri" charset="0"/>
              </a:rPr>
              <a:t>liveness</a:t>
            </a:r>
            <a:r>
              <a:rPr lang="en-US" sz="1800" dirty="0">
                <a:solidFill>
                  <a:srgbClr val="FF0000"/>
                </a:solidFill>
                <a:ea typeface="Calibri" charset="0"/>
                <a:cs typeface="Calibri" charset="0"/>
              </a:rPr>
              <a:t>, replicated state machines</a:t>
            </a:r>
            <a:r>
              <a:rPr lang="en-US" sz="1800" dirty="0">
                <a:solidFill>
                  <a:srgbClr val="1A1A1F"/>
                </a:solidFill>
                <a:ea typeface="Calibri" charset="0"/>
                <a:cs typeface="Calibri" charset="0"/>
              </a:rPr>
              <a:t>, and sequential consistency</a:t>
            </a:r>
            <a:r>
              <a:rPr lang="en-US" sz="1800" dirty="0" smtClean="0">
                <a:solidFill>
                  <a:srgbClr val="1A1A1F"/>
                </a:solidFill>
                <a:ea typeface="Calibri" charset="0"/>
                <a:cs typeface="Calibri" charset="0"/>
              </a:rPr>
              <a:t>.</a:t>
            </a:r>
            <a:r>
              <a:rPr lang="en-US" altLang="zh-CN" sz="1800" dirty="0" smtClean="0">
                <a:solidFill>
                  <a:srgbClr val="1A1A1F"/>
                </a:solidFill>
                <a:ea typeface="Calibri" charset="0"/>
                <a:cs typeface="Calibri" charset="0"/>
              </a:rPr>
              <a:t>”</a:t>
            </a:r>
            <a:endParaRPr lang="en-US" sz="1800" dirty="0"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6" y="5652913"/>
            <a:ext cx="217843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Turing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Award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34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797159" cy="797806"/>
          </a:xfrm>
        </p:spPr>
        <p:txBody>
          <a:bodyPr/>
          <a:lstStyle/>
          <a:p>
            <a:r>
              <a:rPr kumimoji="1" lang="en-US" altLang="zh-CN" dirty="0" smtClean="0"/>
              <a:t>Byzantine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Fault-Tolerant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SMR</a:t>
            </a:r>
            <a:r>
              <a:rPr kumimoji="1" lang="zh-CN" altLang="zh-CN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dirty="0" smtClean="0"/>
              <a:t>BFT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Protocols)</a:t>
            </a:r>
            <a:br>
              <a:rPr kumimoji="1" lang="en-US" altLang="zh-CN" dirty="0" smtClean="0"/>
            </a:br>
            <a:r>
              <a:rPr kumimoji="1" lang="en-US" altLang="zh-CN" dirty="0"/>
              <a:t/>
            </a:r>
            <a:br>
              <a:rPr kumimoji="1" lang="en-US" altLang="zh-CN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227667"/>
            <a:ext cx="8797159" cy="4501445"/>
          </a:xfrm>
        </p:spPr>
        <p:txBody>
          <a:bodyPr/>
          <a:lstStyle/>
          <a:p>
            <a:r>
              <a:rPr kumimoji="1" lang="en-US" altLang="zh-CN" dirty="0" smtClean="0"/>
              <a:t>Traditionally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important </a:t>
            </a:r>
          </a:p>
          <a:p>
            <a:pPr lvl="1"/>
            <a:r>
              <a:rPr kumimoji="1" lang="en-US" altLang="zh-CN" dirty="0"/>
              <a:t>P</a:t>
            </a:r>
            <a:r>
              <a:rPr kumimoji="1" lang="en-US" altLang="zh-CN" dirty="0" smtClean="0"/>
              <a:t>owerful: </a:t>
            </a:r>
            <a:r>
              <a:rPr kumimoji="1" lang="en-US" altLang="zh-CN" dirty="0">
                <a:solidFill>
                  <a:srgbClr val="FF0000"/>
                </a:solidFill>
              </a:rPr>
              <a:t>Byzantine/arbitrary</a:t>
            </a:r>
            <a:r>
              <a:rPr kumimoji="1" lang="en-US" altLang="zh-CN" dirty="0" smtClean="0"/>
              <a:t> failures &amp; attacks</a:t>
            </a:r>
          </a:p>
          <a:p>
            <a:pPr lvl="1"/>
            <a:r>
              <a:rPr kumimoji="1" lang="en-US" altLang="zh-CN" dirty="0" smtClean="0"/>
              <a:t>Systems, </a:t>
            </a:r>
            <a:r>
              <a:rPr kumimoji="1" lang="en-US" altLang="zh-CN" dirty="0"/>
              <a:t>distributed </a:t>
            </a:r>
            <a:r>
              <a:rPr kumimoji="1" lang="en-US" altLang="zh-CN" dirty="0" smtClean="0"/>
              <a:t>systems, </a:t>
            </a:r>
            <a:r>
              <a:rPr kumimoji="1" lang="en-US" altLang="zh-CN" dirty="0"/>
              <a:t>theory, crypto, security, </a:t>
            </a:r>
            <a:r>
              <a:rPr kumimoji="1" lang="en-US" altLang="zh-CN" dirty="0" smtClean="0"/>
              <a:t>…</a:t>
            </a:r>
          </a:p>
          <a:p>
            <a:r>
              <a:rPr kumimoji="1" lang="en-US" altLang="zh-CN" dirty="0"/>
              <a:t>R</a:t>
            </a:r>
            <a:r>
              <a:rPr kumimoji="1" lang="en-US" altLang="zh-CN" dirty="0" smtClean="0"/>
              <a:t>ecently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prominence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Real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threats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real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systems</a:t>
            </a:r>
            <a:endParaRPr kumimoji="1" lang="zh-CN" altLang="en-US" dirty="0"/>
          </a:p>
          <a:p>
            <a:pPr lvl="1"/>
            <a:r>
              <a:rPr kumimoji="1" lang="en-US" altLang="zh-CN" dirty="0" err="1"/>
              <a:t>Cryptocurrencies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Blockchains</a:t>
            </a:r>
            <a:endParaRPr kumimoji="1" lang="zh-CN" altLang="en-US" dirty="0"/>
          </a:p>
          <a:p>
            <a:pPr lvl="1"/>
            <a:r>
              <a:rPr kumimoji="1" lang="en-US" altLang="zh-CN" dirty="0" smtClean="0"/>
              <a:t>Mission-critical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systems</a:t>
            </a:r>
          </a:p>
          <a:p>
            <a:pPr lvl="1"/>
            <a:r>
              <a:rPr kumimoji="1" lang="mr-IN" altLang="zh-CN" dirty="0" smtClean="0"/>
              <a:t>…</a:t>
            </a:r>
            <a:endParaRPr kumimoji="1" lang="en-US" altLang="zh-CN" dirty="0" smtClean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59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797159" cy="797806"/>
          </a:xfrm>
        </p:spPr>
        <p:txBody>
          <a:bodyPr/>
          <a:lstStyle/>
          <a:p>
            <a:r>
              <a:rPr kumimoji="1" lang="en-US" altLang="zh-CN" dirty="0" smtClean="0"/>
              <a:t>PBFT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9" y="1227667"/>
            <a:ext cx="8291015" cy="4501445"/>
          </a:xfrm>
        </p:spPr>
        <p:txBody>
          <a:bodyPr/>
          <a:lstStyle/>
          <a:p>
            <a:r>
              <a:rPr kumimoji="1" lang="en-US" altLang="zh-CN" dirty="0" smtClean="0"/>
              <a:t>3</a:t>
            </a:r>
            <a:r>
              <a:rPr kumimoji="1" lang="en-US" altLang="zh-CN" i="1" dirty="0" smtClean="0"/>
              <a:t>f</a:t>
            </a:r>
            <a:r>
              <a:rPr kumimoji="1" lang="en-US" altLang="zh-CN" dirty="0" smtClean="0"/>
              <a:t>+1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tolerate</a:t>
            </a:r>
            <a:r>
              <a:rPr kumimoji="1" lang="zh-CN" altLang="en-US" dirty="0" smtClean="0"/>
              <a:t> </a:t>
            </a:r>
            <a:r>
              <a:rPr kumimoji="1" lang="en-US" altLang="zh-CN" i="1" dirty="0" smtClean="0"/>
              <a:t>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Byzantine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failures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768" y="2601024"/>
            <a:ext cx="6348231" cy="2217897"/>
          </a:xfrm>
          <a:prstGeom prst="rect">
            <a:avLst/>
          </a:prstGeom>
        </p:spPr>
      </p:pic>
      <p:sp>
        <p:nvSpPr>
          <p:cNvPr id="6" name="TextBox 11"/>
          <p:cNvSpPr txBox="1"/>
          <p:nvPr/>
        </p:nvSpPr>
        <p:spPr>
          <a:xfrm>
            <a:off x="5459096" y="1807969"/>
            <a:ext cx="2749282" cy="346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[Castro</a:t>
            </a:r>
            <a:r>
              <a:rPr lang="zh-CN" altLang="zh-CN" sz="1600" dirty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Liskov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OSDI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1999]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66" y="4748732"/>
            <a:ext cx="2074427" cy="19607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59096" y="4778579"/>
            <a:ext cx="3684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1A1A1F"/>
                </a:solidFill>
                <a:ea typeface="Calibri" charset="0"/>
                <a:cs typeface="Calibri" charset="0"/>
              </a:rPr>
              <a:t>“</a:t>
            </a:r>
            <a:r>
              <a:rPr lang="en-US" sz="1800" dirty="0" smtClean="0">
                <a:solidFill>
                  <a:srgbClr val="1A1A1F"/>
                </a:solidFill>
                <a:ea typeface="Calibri" charset="0"/>
                <a:cs typeface="Calibri" charset="0"/>
              </a:rPr>
              <a:t>For </a:t>
            </a:r>
            <a:r>
              <a:rPr lang="en-US" sz="1800" dirty="0">
                <a:solidFill>
                  <a:srgbClr val="1A1A1F"/>
                </a:solidFill>
                <a:ea typeface="Calibri" charset="0"/>
                <a:cs typeface="Calibri" charset="0"/>
              </a:rPr>
              <a:t>contributions to practical and theoretical foundations of programming language and system design, especially related to data abstraction, fault tolerance, and distributed computing</a:t>
            </a:r>
            <a:r>
              <a:rPr lang="en-US" sz="1800" dirty="0" smtClean="0">
                <a:solidFill>
                  <a:srgbClr val="1A1A1F"/>
                </a:solidFill>
                <a:ea typeface="Calibri" charset="0"/>
                <a:cs typeface="Calibri" charset="0"/>
              </a:rPr>
              <a:t>.</a:t>
            </a:r>
            <a:r>
              <a:rPr lang="en-US" altLang="zh-CN" sz="1800" dirty="0" smtClean="0">
                <a:solidFill>
                  <a:srgbClr val="1A1A1F"/>
                </a:solidFill>
                <a:ea typeface="Calibri" charset="0"/>
                <a:cs typeface="Calibri" charset="0"/>
              </a:rPr>
              <a:t>”</a:t>
            </a:r>
            <a:endParaRPr lang="en-US" sz="1800" dirty="0"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" y="4774932"/>
            <a:ext cx="1934560" cy="1934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2604" y="6459733"/>
            <a:ext cx="217843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Turing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Award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2008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93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797159" cy="797806"/>
          </a:xfrm>
        </p:spPr>
        <p:txBody>
          <a:bodyPr/>
          <a:lstStyle/>
          <a:p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Blockchain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Project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PBFT</a:t>
            </a:r>
            <a:endParaRPr kumimoji="1" lang="zh-CN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1" y="6047288"/>
            <a:ext cx="3472794" cy="810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30788"/>
            <a:ext cx="8229601" cy="5132697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66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9506" cy="797806"/>
          </a:xfrm>
        </p:spPr>
        <p:txBody>
          <a:bodyPr/>
          <a:lstStyle/>
          <a:p>
            <a:r>
              <a:rPr kumimoji="1" lang="en-US" altLang="zh-CN" dirty="0" smtClean="0"/>
              <a:t>Atomic Broadcast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397240" cy="4501445"/>
          </a:xfrm>
        </p:spPr>
        <p:txBody>
          <a:bodyPr/>
          <a:lstStyle/>
          <a:p>
            <a:r>
              <a:rPr lang="en-US" altLang="zh-CN" dirty="0" smtClean="0"/>
              <a:t>Atomic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broadcast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State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machine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replication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(Crash</a:t>
            </a:r>
            <a:r>
              <a:rPr lang="zh-CN" altLang="en-US" dirty="0" smtClean="0"/>
              <a:t> </a:t>
            </a:r>
            <a:r>
              <a:rPr lang="en-US" altLang="zh-CN" dirty="0" smtClean="0"/>
              <a:t>failures)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BFT</a:t>
            </a:r>
            <a:r>
              <a:rPr lang="zh-CN" altLang="en-US" dirty="0" smtClean="0"/>
              <a:t> </a:t>
            </a:r>
            <a:r>
              <a:rPr lang="en-US" altLang="zh-CN" dirty="0" smtClean="0"/>
              <a:t>(Byzantine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failures)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081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Talk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7667"/>
            <a:ext cx="8686801" cy="4501445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Secure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causal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atomic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broadcast</a:t>
            </a:r>
            <a:r>
              <a:rPr kumimoji="1" lang="zh-CN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</a:rPr>
              <a:t>(BFT)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lvl="1"/>
            <a:r>
              <a:rPr kumimoji="1" lang="en-US" altLang="zh-CN" dirty="0" smtClean="0"/>
              <a:t>Atomic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broadcast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(BFT)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Causal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Order</a:t>
            </a:r>
            <a:endParaRPr kumimoji="1" lang="zh-CN" altLang="en-US" dirty="0" smtClean="0"/>
          </a:p>
          <a:p>
            <a:pPr marL="342900" lvl="1" indent="-342900">
              <a:buFont typeface="Arial" charset="0"/>
              <a:buChar char="•"/>
            </a:pPr>
            <a:endParaRPr kumimoji="1" lang="en-US" altLang="zh-CN" dirty="0"/>
          </a:p>
        </p:txBody>
      </p:sp>
      <p:sp>
        <p:nvSpPr>
          <p:cNvPr id="6" name="TextBox 11"/>
          <p:cNvSpPr txBox="1"/>
          <p:nvPr/>
        </p:nvSpPr>
        <p:spPr>
          <a:xfrm>
            <a:off x="4543512" y="418174"/>
            <a:ext cx="3219813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Duan</a:t>
            </a:r>
            <a:r>
              <a:rPr lang="en-US" altLang="zh-CN" sz="1600" dirty="0" smtClean="0"/>
              <a:t>, Reiter, and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DSN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2017]</a:t>
            </a:r>
          </a:p>
        </p:txBody>
      </p:sp>
    </p:spTree>
    <p:extLst>
      <p:ext uri="{BB962C8B-B14F-4D97-AF65-F5344CB8AC3E}">
        <p14:creationId xmlns:p14="http://schemas.microsoft.com/office/powerpoint/2010/main" val="3412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Single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Architecture</a:t>
            </a:r>
            <a:endParaRPr kumimoji="1"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12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448" y="1956491"/>
            <a:ext cx="2196254" cy="8009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871" y="3001620"/>
            <a:ext cx="1904615" cy="7721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76" y="2501891"/>
            <a:ext cx="4949835" cy="7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Secure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Causal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BFT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639506" cy="4501445"/>
          </a:xfrm>
        </p:spPr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“strongest”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consensus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protocol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distributed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systems</a:t>
            </a:r>
            <a:r>
              <a:rPr lang="zh-CN" altLang="en-US" dirty="0" smtClean="0"/>
              <a:t> </a:t>
            </a:r>
            <a:r>
              <a:rPr lang="en-US" altLang="zh-CN" dirty="0" smtClean="0"/>
              <a:t>literature</a:t>
            </a:r>
            <a:endParaRPr lang="zh-CN" altLang="en-US" dirty="0"/>
          </a:p>
          <a:p>
            <a:r>
              <a:rPr lang="en-US" altLang="zh-CN" dirty="0" smtClean="0"/>
              <a:t>Hard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problem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practical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solution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30</a:t>
            </a:r>
            <a:r>
              <a:rPr lang="zh-CN" altLang="en-US" dirty="0" smtClean="0"/>
              <a:t> </a:t>
            </a:r>
            <a:r>
              <a:rPr lang="en-US" altLang="zh-CN" dirty="0" smtClean="0"/>
              <a:t>years</a:t>
            </a:r>
          </a:p>
          <a:p>
            <a:pPr lvl="1"/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11"/>
          <p:cNvSpPr txBox="1"/>
          <p:nvPr/>
        </p:nvSpPr>
        <p:spPr>
          <a:xfrm>
            <a:off x="5674859" y="3302368"/>
            <a:ext cx="280497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[Reiter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/>
              <a:t> </a:t>
            </a:r>
            <a:r>
              <a:rPr lang="en-US" altLang="zh-CN" sz="1600" dirty="0" err="1" smtClean="0"/>
              <a:t>Birman</a:t>
            </a:r>
            <a:r>
              <a:rPr lang="en-US" altLang="zh-CN" sz="1600" dirty="0" smtClean="0"/>
              <a:t>, TOPLAS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94]</a:t>
            </a:r>
          </a:p>
        </p:txBody>
      </p:sp>
    </p:spTree>
    <p:extLst>
      <p:ext uri="{BB962C8B-B14F-4D97-AF65-F5344CB8AC3E}">
        <p14:creationId xmlns:p14="http://schemas.microsoft.com/office/powerpoint/2010/main" val="5822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Secure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Causal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BFT</a:t>
            </a:r>
            <a:r>
              <a:rPr kumimoji="1" lang="zh-CN" altLang="en-US" dirty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Overview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639506" cy="4501445"/>
          </a:xfrm>
        </p:spPr>
        <p:txBody>
          <a:bodyPr/>
          <a:lstStyle/>
          <a:p>
            <a:r>
              <a:rPr lang="en-US" altLang="zh-CN" dirty="0" smtClean="0"/>
              <a:t>Definition</a:t>
            </a:r>
            <a:endParaRPr lang="zh-CN" altLang="en-US" dirty="0"/>
          </a:p>
          <a:p>
            <a:r>
              <a:rPr lang="en-US" altLang="zh-CN" dirty="0" smtClean="0"/>
              <a:t>Examples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(DNS,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Transaction, Cloud)</a:t>
            </a:r>
            <a:endParaRPr lang="zh-CN" altLang="en-US" dirty="0" smtClean="0"/>
          </a:p>
          <a:p>
            <a:r>
              <a:rPr lang="en-US" altLang="zh-CN" dirty="0" smtClean="0"/>
              <a:t>CP0</a:t>
            </a:r>
            <a:r>
              <a:rPr lang="zh-CN" altLang="en-US" dirty="0" smtClean="0"/>
              <a:t> </a:t>
            </a:r>
            <a:r>
              <a:rPr lang="en-US" altLang="zh-CN" dirty="0" smtClean="0"/>
              <a:t>(The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existing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protocols)</a:t>
            </a:r>
            <a:endParaRPr lang="zh-CN" altLang="en-US" dirty="0" smtClean="0"/>
          </a:p>
          <a:p>
            <a:r>
              <a:rPr lang="en-US" altLang="zh-CN" dirty="0" smtClean="0"/>
              <a:t>CP1</a:t>
            </a:r>
            <a:r>
              <a:rPr lang="zh-CN" altLang="en-US" dirty="0" smtClean="0"/>
              <a:t> </a:t>
            </a:r>
            <a:r>
              <a:rPr lang="en-US" altLang="zh-CN" dirty="0" smtClean="0"/>
              <a:t>(Byzantine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Byzantine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servers)</a:t>
            </a:r>
            <a:endParaRPr lang="zh-CN" altLang="en-US" dirty="0" smtClean="0"/>
          </a:p>
          <a:p>
            <a:r>
              <a:rPr lang="en-US" altLang="zh-CN" dirty="0" smtClean="0"/>
              <a:t>CP2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CP3</a:t>
            </a:r>
            <a:r>
              <a:rPr lang="zh-CN" altLang="en-US" dirty="0" smtClean="0"/>
              <a:t> </a:t>
            </a:r>
            <a:r>
              <a:rPr lang="en-US" altLang="zh-CN" dirty="0" smtClean="0"/>
              <a:t>(Semi-honest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+</a:t>
            </a:r>
            <a:r>
              <a:rPr lang="zh-CN" altLang="en-US" dirty="0" smtClean="0"/>
              <a:t> </a:t>
            </a:r>
            <a:r>
              <a:rPr lang="en-US" altLang="zh-CN" dirty="0" smtClean="0"/>
              <a:t>Byzantine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servers)</a:t>
            </a:r>
            <a:endParaRPr lang="zh-CN" altLang="en-US" dirty="0" smtClean="0"/>
          </a:p>
          <a:p>
            <a:r>
              <a:rPr lang="en-US" altLang="zh-CN" dirty="0" smtClean="0"/>
              <a:t>Evaluation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(Latency,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throughput,</a:t>
            </a:r>
            <a:r>
              <a:rPr lang="zh-CN" altLang="en-US" dirty="0" smtClean="0"/>
              <a:t> </a:t>
            </a:r>
            <a:r>
              <a:rPr lang="en-US" altLang="zh-CN" dirty="0" smtClean="0"/>
              <a:t>scalability,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failures)</a:t>
            </a:r>
            <a:endParaRPr lang="zh-CN" altLang="en-US" dirty="0" smtClean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801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46417"/>
            <a:ext cx="8639506" cy="797806"/>
          </a:xfrm>
        </p:spPr>
        <p:txBody>
          <a:bodyPr/>
          <a:lstStyle/>
          <a:p>
            <a:r>
              <a:rPr kumimoji="1" lang="en-US" altLang="zh-CN" dirty="0" smtClean="0"/>
              <a:t>Causal Order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397240" cy="4501445"/>
          </a:xfrm>
        </p:spPr>
        <p:txBody>
          <a:bodyPr/>
          <a:lstStyle/>
          <a:p>
            <a:r>
              <a:rPr lang="en-US" altLang="zh-CN" dirty="0" smtClean="0"/>
              <a:t>Causal</a:t>
            </a:r>
            <a:r>
              <a:rPr lang="zh-CN" altLang="en-US" dirty="0" smtClean="0"/>
              <a:t> </a:t>
            </a:r>
            <a:r>
              <a:rPr lang="en-US" altLang="zh-CN" dirty="0" smtClean="0"/>
              <a:t>order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the broadcast of message m</a:t>
            </a:r>
            <a:r>
              <a:rPr lang="en-US" baseline="-25000" dirty="0"/>
              <a:t>1</a:t>
            </a:r>
            <a:r>
              <a:rPr lang="en-US" dirty="0">
                <a:solidFill>
                  <a:srgbClr val="FF0000"/>
                </a:solidFill>
              </a:rPr>
              <a:t> "happens before" or "causally precedes"</a:t>
            </a:r>
            <a:r>
              <a:rPr lang="en-US" dirty="0"/>
              <a:t> the broadcast of message m</a:t>
            </a:r>
            <a:r>
              <a:rPr lang="en-US" baseline="-25000" dirty="0"/>
              <a:t>2</a:t>
            </a:r>
            <a:r>
              <a:rPr lang="en-US" dirty="0"/>
              <a:t>, then no correct process delivers m</a:t>
            </a:r>
            <a:r>
              <a:rPr lang="en-US" baseline="-25000" dirty="0"/>
              <a:t>2</a:t>
            </a:r>
            <a:r>
              <a:rPr lang="en-US" dirty="0"/>
              <a:t> before it delivers m</a:t>
            </a:r>
            <a:r>
              <a:rPr lang="en-US" baseline="-25000" dirty="0"/>
              <a:t>1</a:t>
            </a:r>
            <a:r>
              <a:rPr lang="en-US" dirty="0"/>
              <a:t>.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7" name="TextBox 11"/>
          <p:cNvSpPr txBox="1"/>
          <p:nvPr/>
        </p:nvSpPr>
        <p:spPr>
          <a:xfrm>
            <a:off x="6107911" y="1205644"/>
            <a:ext cx="29184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[</a:t>
            </a:r>
            <a:r>
              <a:rPr lang="en-US" sz="1600" dirty="0" err="1" smtClean="0"/>
              <a:t>Lamport</a:t>
            </a:r>
            <a:r>
              <a:rPr lang="en-US" altLang="zh-CN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/>
              <a:t>Comm. ACM</a:t>
            </a:r>
            <a:r>
              <a:rPr lang="zh-CN" altLang="en-US" sz="1600" dirty="0"/>
              <a:t> </a:t>
            </a:r>
            <a:r>
              <a:rPr lang="en-US" altLang="zh-CN" sz="1600" dirty="0"/>
              <a:t>1978]</a:t>
            </a:r>
            <a:endParaRPr lang="zh-CN" altLang="en-US" sz="1600" dirty="0"/>
          </a:p>
          <a:p>
            <a:r>
              <a:rPr lang="en-US" altLang="zh-CN" sz="1600" dirty="0"/>
              <a:t>[</a:t>
            </a:r>
            <a:r>
              <a:rPr lang="en-US" sz="1600" dirty="0" err="1" smtClean="0"/>
              <a:t>Lamport</a:t>
            </a:r>
            <a:r>
              <a:rPr lang="en-US" altLang="zh-CN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/>
              <a:t>Distrib</a:t>
            </a:r>
            <a:r>
              <a:rPr lang="en-US" sz="1600" dirty="0"/>
              <a:t>. </a:t>
            </a:r>
            <a:r>
              <a:rPr lang="en-US" sz="1600" dirty="0" err="1" smtClean="0"/>
              <a:t>Comput</a:t>
            </a:r>
            <a:r>
              <a:rPr lang="en-US" sz="1600" dirty="0" smtClean="0"/>
              <a:t>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1986]</a:t>
            </a:r>
            <a:endParaRPr lang="zh-CN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4599" y="3750951"/>
            <a:ext cx="452120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outrageous!”</a:t>
            </a:r>
            <a:endParaRPr lang="zh-CN" altLang="en-US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12862" y="4212632"/>
            <a:ext cx="452120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en-US" baseline="-25000" dirty="0" smtClean="0"/>
              <a:t>1</a:t>
            </a:r>
            <a:r>
              <a:rPr lang="zh-CN" altLang="en-US" baseline="-25000" dirty="0" smtClean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“Chase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charges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10</a:t>
            </a:r>
            <a:r>
              <a:rPr lang="en-US" altLang="zh-CN" dirty="0"/>
              <a:t>%</a:t>
            </a:r>
            <a:r>
              <a:rPr lang="en-US" altLang="zh-CN" dirty="0" smtClean="0"/>
              <a:t>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Causal Order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Causal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67881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4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723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15002" y="2075644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5357" y="3489683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</p:spTree>
    <p:extLst>
      <p:ext uri="{BB962C8B-B14F-4D97-AF65-F5344CB8AC3E}">
        <p14:creationId xmlns:p14="http://schemas.microsoft.com/office/powerpoint/2010/main" val="196768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Causal Order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Causal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52267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36426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30618" y="2075644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74804" y="3489683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89171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19103" y="2648409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38981" y="387423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3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Causal Order        Total Order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Causal order           Total </a:t>
            </a:r>
            <a:r>
              <a:rPr kumimoji="1" lang="en-US" altLang="zh-CN" dirty="0"/>
              <a:t>o</a:t>
            </a:r>
            <a:r>
              <a:rPr kumimoji="1" lang="en-US" altLang="zh-CN" dirty="0" smtClean="0"/>
              <a:t>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3154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73897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r>
              <a:rPr lang="en-US" altLang="zh-CN" dirty="0" smtClean="0"/>
              <a:t>20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</a:t>
            </a:r>
            <a:r>
              <a:rPr lang="en-US" altLang="zh-CN" dirty="0" smtClean="0"/>
              <a:t>80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81139" y="3346175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12910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695095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46529" y="2075644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36884" y="3489683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Outrageous</a:t>
            </a:r>
            <a:r>
              <a:rPr lang="en-US" sz="2000" dirty="0" smtClean="0"/>
              <a:t>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61936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1466" y="231594"/>
            <a:ext cx="63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⇏</a:t>
            </a:r>
            <a:endParaRPr lang="en-US" sz="4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Total Order         Causal Order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            Causal </a:t>
            </a:r>
            <a:r>
              <a:rPr kumimoji="1" lang="en-US" altLang="zh-CN" dirty="0"/>
              <a:t>o</a:t>
            </a:r>
            <a:r>
              <a:rPr kumimoji="1" lang="en-US" altLang="zh-CN" dirty="0" smtClean="0"/>
              <a:t>rder    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33292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36557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30618" y="2075644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32545" y="3489683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19103" y="2648409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38981" y="387423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93673" y="231594"/>
            <a:ext cx="107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⇏</a:t>
            </a:r>
            <a:endParaRPr lang="en-US" sz="40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9818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✘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2994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Total Order 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+   Causal Order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           Causal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3154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73897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$190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</a:t>
            </a:r>
            <a:r>
              <a:rPr lang="en-US" altLang="zh-CN" dirty="0" smtClean="0"/>
              <a:t>90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61262" y="3346175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146231" y="3339551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546529" y="2075644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Outrageous!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36884" y="3489683"/>
            <a:ext cx="155713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Outrageous</a:t>
            </a:r>
            <a:r>
              <a:rPr lang="en-US" sz="2000" dirty="0" smtClean="0"/>
              <a:t>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1345" y="1196864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05052" y="1201347"/>
            <a:ext cx="116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✓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Crash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Failure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Model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78" y="1670487"/>
            <a:ext cx="2314362" cy="1280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4" y="1665517"/>
            <a:ext cx="4621979" cy="1285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35" y="3038885"/>
            <a:ext cx="2312505" cy="2435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0650" y="3090670"/>
            <a:ext cx="4538033" cy="2379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61100" y="5664200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ZooKeeper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01" y="1684482"/>
            <a:ext cx="7360468" cy="38037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Byzantine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Failure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8" name="TextBox 11"/>
          <p:cNvSpPr txBox="1"/>
          <p:nvPr/>
        </p:nvSpPr>
        <p:spPr>
          <a:xfrm>
            <a:off x="329698" y="1358289"/>
            <a:ext cx="3715208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sz="1600" dirty="0" err="1" smtClean="0"/>
              <a:t>Lamport</a:t>
            </a:r>
            <a:r>
              <a:rPr lang="en-US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sz="1600" dirty="0" err="1" smtClean="0"/>
              <a:t>Shostak</a:t>
            </a:r>
            <a:r>
              <a:rPr lang="en-US" sz="1600" dirty="0"/>
              <a:t>, </a:t>
            </a:r>
            <a:r>
              <a:rPr lang="en-US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Pease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TOPLAS</a:t>
            </a:r>
            <a:r>
              <a:rPr lang="zh-CN" altLang="en-US" sz="1600" dirty="0" smtClean="0"/>
              <a:t>  </a:t>
            </a:r>
            <a:r>
              <a:rPr lang="en-US" altLang="zh-CN" sz="1600" dirty="0" smtClean="0"/>
              <a:t>82]</a:t>
            </a:r>
            <a:endParaRPr lang="en-US" altLang="zh-CN" sz="1600" dirty="0" smtClean="0">
              <a:solidFill>
                <a:srgbClr val="FF0000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5674859" y="5467339"/>
            <a:ext cx="280497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[Reiter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/>
              <a:t> </a:t>
            </a:r>
            <a:r>
              <a:rPr lang="en-US" altLang="zh-CN" sz="1600" dirty="0" err="1" smtClean="0"/>
              <a:t>Birman</a:t>
            </a:r>
            <a:r>
              <a:rPr lang="en-US" altLang="zh-CN" sz="1600" dirty="0" smtClean="0"/>
              <a:t>, TOPLAS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94]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1157508" y="5493613"/>
            <a:ext cx="197458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[Not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formally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studied]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6143999" y="1362907"/>
            <a:ext cx="203941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a.k.a.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protocols</a:t>
            </a:r>
            <a:endParaRPr lang="en-US" altLang="zh-CN" sz="16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996" y="5857256"/>
            <a:ext cx="3009552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Basically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satisfying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everything;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strongest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Single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Architecture</a:t>
            </a:r>
            <a:endParaRPr kumimoji="1"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single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point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failure!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12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448" y="1956491"/>
            <a:ext cx="2196254" cy="8009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6" y="2501891"/>
            <a:ext cx="4949835" cy="721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147" y="2602358"/>
            <a:ext cx="533053" cy="53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0" y="1793193"/>
            <a:ext cx="7414728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Name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466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14" y="1794500"/>
            <a:ext cx="7414728" cy="365760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333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77" y="1783032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9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0" y="1793193"/>
            <a:ext cx="7414728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859" y="5475570"/>
            <a:ext cx="2118300" cy="523037"/>
          </a:xfrm>
          <a:prstGeom prst="rect">
            <a:avLst/>
          </a:prstGeom>
        </p:spPr>
      </p:pic>
      <p:sp>
        <p:nvSpPr>
          <p:cNvPr id="7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01" y="1793193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7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33" y="1779933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8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31" y="1787079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7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31" y="1787079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44" y="5053506"/>
            <a:ext cx="765405" cy="765405"/>
          </a:xfrm>
          <a:prstGeom prst="rect">
            <a:avLst/>
          </a:prstGeom>
        </p:spPr>
      </p:pic>
      <p:sp>
        <p:nvSpPr>
          <p:cNvPr id="9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050" y="5831603"/>
            <a:ext cx="2757100" cy="25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31" y="1787079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Registration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44" y="5053506"/>
            <a:ext cx="765405" cy="765405"/>
          </a:xfrm>
          <a:prstGeom prst="rect">
            <a:avLst/>
          </a:prstGeom>
        </p:spPr>
      </p:pic>
      <p:sp>
        <p:nvSpPr>
          <p:cNvPr id="9" name="Freeform 108"/>
          <p:cNvSpPr>
            <a:spLocks/>
          </p:cNvSpPr>
          <p:nvPr/>
        </p:nvSpPr>
        <p:spPr bwMode="auto">
          <a:xfrm flipH="1">
            <a:off x="2623523" y="2182414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Freeform 107"/>
          <p:cNvSpPr>
            <a:spLocks/>
          </p:cNvSpPr>
          <p:nvPr/>
        </p:nvSpPr>
        <p:spPr bwMode="auto">
          <a:xfrm>
            <a:off x="1227718" y="2184883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Freeform 108"/>
          <p:cNvSpPr>
            <a:spLocks/>
          </p:cNvSpPr>
          <p:nvPr/>
        </p:nvSpPr>
        <p:spPr bwMode="auto">
          <a:xfrm flipH="1">
            <a:off x="6932288" y="460696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Freeform 107"/>
          <p:cNvSpPr>
            <a:spLocks/>
          </p:cNvSpPr>
          <p:nvPr/>
        </p:nvSpPr>
        <p:spPr bwMode="auto">
          <a:xfrm>
            <a:off x="5342517" y="460943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050" y="5831603"/>
            <a:ext cx="2757100" cy="2552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60" y="5006581"/>
            <a:ext cx="871640" cy="871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817" y="5840203"/>
            <a:ext cx="2813861" cy="2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Another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Example—Trading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Service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Consider</a:t>
            </a:r>
            <a:r>
              <a:rPr lang="zh-CN" altLang="en-US" dirty="0" smtClean="0"/>
              <a:t> </a:t>
            </a:r>
            <a:r>
              <a:rPr lang="en-US" altLang="zh-CN" dirty="0"/>
              <a:t>a</a:t>
            </a:r>
            <a:r>
              <a:rPr lang="en-US" altLang="zh-CN" dirty="0" smtClean="0"/>
              <a:t> </a:t>
            </a:r>
            <a:r>
              <a:rPr lang="en-US" altLang="zh-CN" dirty="0"/>
              <a:t>trading service that trades </a:t>
            </a:r>
            <a:r>
              <a:rPr lang="en-US" altLang="zh-CN" dirty="0" smtClean="0"/>
              <a:t>stocks</a:t>
            </a:r>
            <a:endParaRPr lang="en-US" altLang="zh-CN" dirty="0"/>
          </a:p>
          <a:p>
            <a:pPr lvl="1"/>
            <a:r>
              <a:rPr lang="en-US" altLang="zh-CN" dirty="0"/>
              <a:t>A client issues a request to purchase</a:t>
            </a:r>
            <a:r>
              <a:rPr lang="zh-CN" altLang="en-US" dirty="0"/>
              <a:t> </a:t>
            </a:r>
            <a:r>
              <a:rPr lang="en-US" altLang="zh-CN" dirty="0"/>
              <a:t>stock shares. 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corrupt replica could collude with a corrupt client to issue a request for the same stock.  </a:t>
            </a:r>
          </a:p>
          <a:p>
            <a:pPr lvl="1"/>
            <a:r>
              <a:rPr lang="en-US" altLang="zh-CN" dirty="0"/>
              <a:t>If the new request is processed earlier than the original request, </a:t>
            </a:r>
            <a:r>
              <a:rPr lang="en-US" altLang="zh-CN" dirty="0" smtClean="0"/>
              <a:t>this </a:t>
            </a:r>
            <a:r>
              <a:rPr lang="en-US" altLang="zh-CN" dirty="0"/>
              <a:t>may adjust the demand for the </a:t>
            </a:r>
            <a:r>
              <a:rPr lang="en-US" altLang="zh-CN" dirty="0" smtClean="0"/>
              <a:t>stock.</a:t>
            </a:r>
            <a:endParaRPr kumimoji="1"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7"/>
          <p:cNvSpPr>
            <a:spLocks noChangeArrowheads="1"/>
          </p:cNvSpPr>
          <p:nvPr/>
        </p:nvSpPr>
        <p:spPr bwMode="auto">
          <a:xfrm>
            <a:off x="4769289" y="1806011"/>
            <a:ext cx="2134651" cy="37718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endParaRPr kumimoji="1"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00188" cy="4501445"/>
          </a:xfrm>
        </p:spPr>
        <p:txBody>
          <a:bodyPr/>
          <a:lstStyle/>
          <a:p>
            <a:r>
              <a:rPr kumimoji="1" lang="en-US" altLang="zh-CN" dirty="0" smtClean="0"/>
              <a:t>Interactive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among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servers</a:t>
            </a:r>
            <a:endParaRPr kumimoji="1" lang="zh-CN" altLang="en-US" dirty="0" smtClean="0"/>
          </a:p>
          <a:p>
            <a:endParaRPr kumimoji="1" lang="zh-CN" altLang="en-US" dirty="0"/>
          </a:p>
          <a:p>
            <a:endParaRPr kumimoji="1" lang="zh-CN" altLang="en-US" dirty="0" smtClean="0"/>
          </a:p>
          <a:p>
            <a:endParaRPr kumimoji="1" lang="zh-CN" altLang="en-US" dirty="0"/>
          </a:p>
          <a:p>
            <a:endParaRPr kumimoji="1" lang="zh-CN" altLang="en-US" dirty="0" smtClean="0"/>
          </a:p>
          <a:p>
            <a:endParaRPr kumimoji="1" lang="zh-CN" altLang="en-US" dirty="0"/>
          </a:p>
          <a:p>
            <a:endParaRPr kumimoji="1" lang="zh-CN" altLang="en-US" dirty="0" smtClean="0"/>
          </a:p>
          <a:p>
            <a:endParaRPr kumimoji="1" lang="zh-CN" altLang="en-US" dirty="0"/>
          </a:p>
          <a:p>
            <a:r>
              <a:rPr kumimoji="1" lang="en-US" altLang="zh-CN" dirty="0"/>
              <a:t>State </a:t>
            </a:r>
            <a:r>
              <a:rPr kumimoji="1" lang="en-US" altLang="zh-CN" dirty="0" smtClean="0"/>
              <a:t>machine replication </a:t>
            </a:r>
            <a:r>
              <a:rPr kumimoji="1" lang="en-US" altLang="zh-CN" dirty="0"/>
              <a:t>gives </a:t>
            </a:r>
            <a:r>
              <a:rPr kumimoji="1" lang="en-US" altLang="zh-CN" dirty="0">
                <a:solidFill>
                  <a:srgbClr val="FF0000"/>
                </a:solidFill>
              </a:rPr>
              <a:t>safety</a:t>
            </a: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kumimoji="1" lang="en-US" altLang="zh-CN" dirty="0"/>
              <a:t>and 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liveness</a:t>
            </a:r>
            <a:r>
              <a:rPr kumimoji="1" lang="en-US" altLang="zh-CN" dirty="0" smtClean="0">
                <a:solidFill>
                  <a:srgbClr val="FF0000"/>
                </a:solidFill>
              </a:rPr>
              <a:t>.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12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6" y="2501891"/>
            <a:ext cx="4949835" cy="721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448" y="1956491"/>
            <a:ext cx="2142660" cy="781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225" y="3326373"/>
            <a:ext cx="1717975" cy="722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225" y="4178892"/>
            <a:ext cx="1717975" cy="7220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147" y="3427858"/>
            <a:ext cx="533053" cy="53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Secure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Causal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BFT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227667"/>
            <a:ext cx="8790038" cy="4501445"/>
          </a:xfrm>
        </p:spPr>
        <p:txBody>
          <a:bodyPr/>
          <a:lstStyle/>
          <a:p>
            <a:r>
              <a:rPr kumimoji="1" lang="en-US" altLang="zh-CN" dirty="0"/>
              <a:t>Existing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Constructions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threshold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encryption.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Schedule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ciphertext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before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revealing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decryption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shares.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7" name="TextBox 11"/>
          <p:cNvSpPr txBox="1"/>
          <p:nvPr/>
        </p:nvSpPr>
        <p:spPr>
          <a:xfrm>
            <a:off x="4371579" y="2818738"/>
            <a:ext cx="280497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[Reiter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/>
              <a:t> </a:t>
            </a:r>
            <a:r>
              <a:rPr lang="en-US" altLang="zh-CN" sz="1600" dirty="0" err="1" smtClean="0"/>
              <a:t>Birman</a:t>
            </a:r>
            <a:r>
              <a:rPr lang="en-US" altLang="zh-CN" sz="1600" dirty="0" smtClean="0"/>
              <a:t>, TOPLAS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94]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4376836" y="3181345"/>
            <a:ext cx="4551264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[</a:t>
            </a:r>
            <a:r>
              <a:rPr lang="en-US" sz="1600" dirty="0" err="1" smtClean="0"/>
              <a:t>Cachin</a:t>
            </a:r>
            <a:r>
              <a:rPr lang="en-US" sz="1600" dirty="0"/>
              <a:t>, </a:t>
            </a:r>
            <a:r>
              <a:rPr lang="en-US" sz="1600" dirty="0" err="1" smtClean="0"/>
              <a:t>Kursawe</a:t>
            </a:r>
            <a:r>
              <a:rPr lang="en-US" sz="1600" dirty="0"/>
              <a:t>, </a:t>
            </a:r>
            <a:r>
              <a:rPr lang="en-US" sz="1600" dirty="0" err="1" smtClean="0"/>
              <a:t>Petzold</a:t>
            </a:r>
            <a:r>
              <a:rPr lang="en-US" sz="1600" dirty="0"/>
              <a:t>, and </a:t>
            </a:r>
            <a:r>
              <a:rPr lang="en-US" sz="1600" dirty="0" err="1" smtClean="0"/>
              <a:t>Shoup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CRYPTO 2001</a:t>
            </a:r>
            <a:r>
              <a:rPr lang="en-US" altLang="zh-CN" sz="1600" dirty="0" smtClean="0"/>
              <a:t>]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TextBox 11"/>
          <p:cNvSpPr txBox="1"/>
          <p:nvPr/>
        </p:nvSpPr>
        <p:spPr>
          <a:xfrm>
            <a:off x="4371582" y="3554460"/>
            <a:ext cx="263882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[</a:t>
            </a:r>
            <a:r>
              <a:rPr lang="en-US" sz="1600" dirty="0" err="1" smtClean="0"/>
              <a:t>Cachin</a:t>
            </a:r>
            <a:r>
              <a:rPr 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Portiz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DSN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2002]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92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27" y="2212155"/>
            <a:ext cx="7218310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CP0—Using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Threshold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Encryption</a:t>
            </a:r>
            <a:endParaRPr kumimoji="1" lang="zh-CN" alt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227667"/>
            <a:ext cx="8423564" cy="4501445"/>
          </a:xfrm>
        </p:spPr>
        <p:txBody>
          <a:bodyPr/>
          <a:lstStyle/>
          <a:p>
            <a:r>
              <a:rPr lang="en-US" altLang="zh-CN" dirty="0" smtClean="0"/>
              <a:t>A</a:t>
            </a:r>
            <a:r>
              <a:rPr lang="en-US" dirty="0" smtClean="0"/>
              <a:t> </a:t>
            </a:r>
            <a:r>
              <a:rPr lang="en-US" dirty="0"/>
              <a:t>public key is associated with the system and a decryption key is shared among all the servers. </a:t>
            </a:r>
          </a:p>
          <a:p>
            <a:endParaRPr 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93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CP0—Using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Threshold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5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69" y="1187691"/>
            <a:ext cx="60706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948314" y="3612630"/>
            <a:ext cx="977142" cy="2908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387316" y="3914432"/>
            <a:ext cx="6745226" cy="2299044"/>
            <a:chOff x="4055117" y="4011175"/>
            <a:chExt cx="6745226" cy="229904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743" y="4036919"/>
              <a:ext cx="6070600" cy="22733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055117" y="4011175"/>
              <a:ext cx="4525192" cy="22643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CP0—Using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Threshold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5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69" y="1187691"/>
            <a:ext cx="6070600" cy="212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4602" y="1044223"/>
            <a:ext cx="2997724" cy="2264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01040" y="1527143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Any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BFT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protocol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-407067" y="539251"/>
            <a:ext cx="30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ea typeface="Calibri" charset="0"/>
                <a:cs typeface="Calibri" charset="0"/>
              </a:rPr>
              <a:t>M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57635" y="1495339"/>
            <a:ext cx="40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M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33619" y="1868630"/>
            <a:ext cx="40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ea typeface="Calibri" charset="0"/>
                <a:cs typeface="Calibri" charset="0"/>
              </a:rPr>
              <a:t>M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41447" y="1187562"/>
            <a:ext cx="404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M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8070" y="1950336"/>
            <a:ext cx="204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Assign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a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sequence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number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i="1" dirty="0" smtClean="0">
                <a:ea typeface="Calibri" charset="0"/>
                <a:cs typeface="Calibri" charset="0"/>
              </a:rPr>
              <a:t>N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to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M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36273" y="1655718"/>
            <a:ext cx="2212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9282774" y="2012249"/>
            <a:ext cx="1862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290417" y="2461923"/>
            <a:ext cx="1862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9290417" y="3000814"/>
            <a:ext cx="1862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78890" y="3900246"/>
            <a:ext cx="3033618" cy="2264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" y="4003870"/>
            <a:ext cx="2084042" cy="223474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603540" y="4557651"/>
            <a:ext cx="23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Any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BFT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protocol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3810570" y="4980844"/>
            <a:ext cx="15259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Assign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a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sequence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number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i="1" dirty="0" smtClean="0">
                <a:ea typeface="Calibri" charset="0"/>
                <a:cs typeface="Calibri" charset="0"/>
              </a:rPr>
              <a:t>N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to</a:t>
            </a:r>
            <a:r>
              <a:rPr lang="zh-CN" altLang="en-US" sz="1400" dirty="0" smtClean="0">
                <a:ea typeface="Calibri" charset="0"/>
                <a:cs typeface="Calibri" charset="0"/>
              </a:rPr>
              <a:t> </a:t>
            </a:r>
            <a:r>
              <a:rPr lang="en-US" altLang="zh-CN" sz="1400" dirty="0" smtClean="0">
                <a:ea typeface="Calibri" charset="0"/>
                <a:cs typeface="Calibri" charset="0"/>
              </a:rPr>
              <a:t>C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9449" y="3612630"/>
            <a:ext cx="18288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=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ThresEnc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pk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/>
              <a:t>M</a:t>
            </a:r>
            <a:r>
              <a:rPr lang="en-US" altLang="zh-CN" sz="1600" dirty="0" smtClean="0"/>
              <a:t>)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-641881" y="3592469"/>
            <a:ext cx="30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C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664961" y="4003870"/>
            <a:ext cx="30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C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641881" y="4434540"/>
            <a:ext cx="30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C</a:t>
            </a:r>
            <a:endParaRPr lang="en-US" sz="1400" dirty="0">
              <a:ea typeface="Calibri" charset="0"/>
              <a:cs typeface="Calibri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579121" y="4845941"/>
            <a:ext cx="30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ea typeface="Calibri" charset="0"/>
                <a:cs typeface="Calibri" charset="0"/>
              </a:rPr>
              <a:t>C</a:t>
            </a:r>
            <a:endParaRPr lang="en-US" sz="1400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-0.04699 L 0.36059 0.1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78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9 -0.09931 L 0.3599 0.10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10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71 -1.85185E-6 L 0.33698 0.1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50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3 0.09444 L 0.32257 0.139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58 -0.01458 L -0.29202 -0.081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338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17 -0.01134 L -0.27379 -0.13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613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25 -0.01528 L -0.27466 -0.199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-921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56 -0.03518 L -0.27466 -0.278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13 0.0662 L 0.35695 0.1182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259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77 0.00648 L 0.36059 0.1122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527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65 -0.05625 L 0.35678 0.099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780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92 -0.1088 L 0.35173 0.096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4" grpId="0"/>
      <p:bldP spid="12" grpId="0"/>
      <p:bldP spid="13" grpId="0"/>
      <p:bldP spid="15" grpId="0"/>
      <p:bldP spid="8" grpId="0"/>
      <p:bldP spid="9" grpId="0" animBg="1"/>
      <p:bldP spid="16" grpId="0" animBg="1"/>
      <p:bldP spid="17" grpId="0" animBg="1"/>
      <p:bldP spid="18" grpId="0" animBg="1"/>
      <p:bldP spid="22" grpId="0" animBg="1"/>
      <p:bldP spid="32" grpId="0"/>
      <p:bldP spid="33" grpId="0" animBg="1"/>
      <p:bldP spid="30" grpId="0" animBg="1"/>
      <p:bldP spid="31" grpId="0"/>
      <p:bldP spid="35" grpId="0"/>
      <p:bldP spid="36" grpId="0"/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CP0—Using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Threshold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Encryption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227667"/>
            <a:ext cx="8451669" cy="4501445"/>
          </a:xfrm>
        </p:spPr>
        <p:txBody>
          <a:bodyPr/>
          <a:lstStyle/>
          <a:p>
            <a:r>
              <a:rPr lang="en-US" altLang="zh-CN" dirty="0"/>
              <a:t>U</a:t>
            </a:r>
            <a:r>
              <a:rPr lang="en-US" altLang="zh-CN" dirty="0" smtClean="0"/>
              <a:t>se</a:t>
            </a:r>
            <a:r>
              <a:rPr lang="zh-CN" altLang="en-US" dirty="0" smtClean="0"/>
              <a:t> </a:t>
            </a:r>
            <a:r>
              <a:rPr lang="en-US" altLang="zh-CN" i="1" dirty="0" smtClean="0">
                <a:solidFill>
                  <a:srgbClr val="FF0000"/>
                </a:solidFill>
              </a:rPr>
              <a:t>tagged</a:t>
            </a:r>
            <a:r>
              <a:rPr lang="zh-CN" altLang="en-US" dirty="0" smtClean="0"/>
              <a:t> </a:t>
            </a:r>
            <a:r>
              <a:rPr lang="en-US" altLang="zh-CN" dirty="0"/>
              <a:t>threshold</a:t>
            </a:r>
            <a:r>
              <a:rPr lang="zh-CN" altLang="en-US" dirty="0"/>
              <a:t> </a:t>
            </a:r>
            <a:r>
              <a:rPr lang="en-US" altLang="zh-CN" dirty="0" smtClean="0"/>
              <a:t>encryption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distinguish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instances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protocol.</a:t>
            </a:r>
            <a:endParaRPr lang="zh-CN" altLang="en-US" dirty="0" smtClean="0"/>
          </a:p>
          <a:p>
            <a:pPr lvl="1"/>
            <a:endParaRPr lang="zh-CN" altLang="en-US" dirty="0"/>
          </a:p>
          <a:p>
            <a:r>
              <a:rPr kumimoji="1" lang="en-US" altLang="zh-CN" dirty="0"/>
              <a:t>Drawbacks</a:t>
            </a:r>
          </a:p>
          <a:p>
            <a:pPr lvl="1"/>
            <a:r>
              <a:rPr kumimoji="1" lang="en-US" altLang="zh-CN" dirty="0"/>
              <a:t>Threshold encryption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expensive</a:t>
            </a:r>
            <a:r>
              <a:rPr kumimoji="1" lang="zh-CN" altLang="en-US" dirty="0"/>
              <a:t> </a:t>
            </a:r>
          </a:p>
          <a:p>
            <a:pPr lvl="1"/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handful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number-theoretical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assumptions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Trusted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</a:t>
            </a:r>
            <a:r>
              <a:rPr kumimoji="1" lang="zh-CN" altLang="en-US" dirty="0"/>
              <a:t> </a:t>
            </a:r>
            <a:r>
              <a:rPr kumimoji="1" lang="en-US" altLang="zh-CN" dirty="0"/>
              <a:t>(or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expensive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interactive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setup)</a:t>
            </a:r>
          </a:p>
          <a:p>
            <a:pPr lvl="1"/>
            <a:endParaRPr lang="zh-CN" altLang="en-US" dirty="0"/>
          </a:p>
          <a:p>
            <a:endParaRPr lang="zh-CN" altLang="en-US" dirty="0"/>
          </a:p>
          <a:p>
            <a:endParaRPr lang="en-US" dirty="0"/>
          </a:p>
        </p:txBody>
      </p:sp>
      <p:sp>
        <p:nvSpPr>
          <p:cNvPr id="5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026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A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New</a:t>
            </a:r>
            <a:r>
              <a:rPr kumimoji="1" lang="zh-CN" altLang="en-US" dirty="0" smtClean="0">
                <a:latin typeface="+mn-lt"/>
              </a:rPr>
              <a:t> </a:t>
            </a:r>
            <a:r>
              <a:rPr kumimoji="1" lang="en-US" altLang="zh-CN" dirty="0" smtClean="0">
                <a:latin typeface="+mn-lt"/>
              </a:rPr>
              <a:t>Look</a:t>
            </a:r>
            <a:r>
              <a:rPr kumimoji="1" lang="zh-CN" altLang="en-US" dirty="0" smtClean="0">
                <a:latin typeface="+mn-lt"/>
              </a:rPr>
              <a:t> 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observation</a:t>
            </a:r>
            <a:endParaRPr kumimoji="1" lang="zh-CN" altLang="en-US" dirty="0" smtClean="0"/>
          </a:p>
          <a:p>
            <a:pPr lvl="1"/>
            <a:r>
              <a:rPr kumimoji="1" lang="en-US" altLang="zh-CN" dirty="0"/>
              <a:t>U</a:t>
            </a:r>
            <a:r>
              <a:rPr kumimoji="1" lang="en-US" altLang="zh-CN" dirty="0" smtClean="0"/>
              <a:t>nnecessarily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coupled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threshold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encryption</a:t>
            </a:r>
            <a:endParaRPr kumimoji="1" lang="zh-CN" altLang="en-US" dirty="0"/>
          </a:p>
          <a:p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novel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framework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Non-malleable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commitment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associated-data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Fair</a:t>
            </a:r>
            <a:r>
              <a:rPr kumimoji="1" lang="zh-CN" altLang="en-US" dirty="0"/>
              <a:t> </a:t>
            </a:r>
            <a:r>
              <a:rPr kumimoji="1" lang="en-US" altLang="zh-CN" dirty="0"/>
              <a:t>BFT</a:t>
            </a:r>
            <a:endParaRPr kumimoji="1" lang="zh-CN" altLang="en-US" dirty="0"/>
          </a:p>
          <a:p>
            <a:r>
              <a:rPr kumimoji="1" lang="en-US" altLang="zh-CN" dirty="0" smtClean="0"/>
              <a:t>Benefits</a:t>
            </a:r>
            <a:endParaRPr kumimoji="1" lang="zh-CN" altLang="en-US" dirty="0"/>
          </a:p>
          <a:p>
            <a:pPr lvl="1"/>
            <a:r>
              <a:rPr kumimoji="1" lang="en-US" altLang="zh-CN" dirty="0" smtClean="0"/>
              <a:t>General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constructions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Efficient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instantiations</a:t>
            </a:r>
            <a:endParaRPr kumimoji="1" lang="zh-CN" altLang="en-US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5226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4183255"/>
            <a:ext cx="1562100" cy="121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n-lt"/>
              </a:rPr>
              <a:t>Our Protocol Uses </a:t>
            </a:r>
            <a:r>
              <a:rPr kumimoji="1" lang="en-US" altLang="zh-CN" dirty="0" smtClean="0">
                <a:solidFill>
                  <a:srgbClr val="FF0000"/>
                </a:solidFill>
                <a:latin typeface="+mn-lt"/>
              </a:rPr>
              <a:t>Commitment</a:t>
            </a:r>
            <a:r>
              <a:rPr kumimoji="1" lang="zh-CN" alt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  <a:latin typeface="+mn-lt"/>
              </a:rPr>
              <a:t>Scheme</a:t>
            </a:r>
            <a:endParaRPr kumimoji="1" lang="zh-CN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199" y="1227667"/>
            <a:ext cx="8639505" cy="4501445"/>
          </a:xfrm>
        </p:spPr>
        <p:txBody>
          <a:bodyPr/>
          <a:lstStyle/>
          <a:p>
            <a:endParaRPr lang="zh-CN" altLang="en-US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 smtClean="0"/>
          </a:p>
          <a:p>
            <a:r>
              <a:rPr lang="en-US" altLang="zh-CN" dirty="0" smtClean="0"/>
              <a:t>Hiding:</a:t>
            </a:r>
            <a:r>
              <a:rPr lang="zh-CN" altLang="en-US" dirty="0" smtClean="0"/>
              <a:t> </a:t>
            </a:r>
            <a:r>
              <a:rPr lang="en-US" altLang="zh-CN" dirty="0" smtClean="0"/>
              <a:t>M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hidden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given</a:t>
            </a:r>
            <a:r>
              <a:rPr lang="zh-CN" altLang="en-US" dirty="0" smtClean="0"/>
              <a:t> </a:t>
            </a:r>
            <a:r>
              <a:rPr lang="en-US" altLang="zh-CN" dirty="0" smtClean="0"/>
              <a:t>C.</a:t>
            </a:r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endParaRPr lang="zh-CN" altLang="en-US" dirty="0"/>
          </a:p>
          <a:p>
            <a:endParaRPr lang="zh-CN" altLang="en-US" dirty="0" smtClean="0"/>
          </a:p>
          <a:p>
            <a:r>
              <a:rPr lang="en-US" altLang="zh-CN" dirty="0" smtClean="0"/>
              <a:t>Binding:</a:t>
            </a:r>
            <a:r>
              <a:rPr lang="zh-CN" altLang="en-US" dirty="0" smtClean="0"/>
              <a:t> </a:t>
            </a:r>
            <a:r>
              <a:rPr lang="en-US" altLang="zh-CN" dirty="0" smtClean="0"/>
              <a:t>C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M.</a:t>
            </a:r>
            <a:endParaRPr lang="zh-CN" alt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138488" y="2702302"/>
            <a:ext cx="2971800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91288" y="2202321"/>
            <a:ext cx="1275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e-IL" sz="2400" b="1" dirty="0">
                <a:ea typeface="Calibri" charset="0"/>
                <a:cs typeface="Calibri" charset="0"/>
              </a:rPr>
              <a:t>Receiver</a:t>
            </a:r>
            <a:endParaRPr lang="he-IL" altLang="en-US" sz="2000" b="1" dirty="0">
              <a:ea typeface="Calibri" charset="0"/>
              <a:cs typeface="Calibri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90688" y="22166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he-IL" sz="2400" b="1" dirty="0">
                <a:ea typeface="Calibri" charset="0"/>
                <a:cs typeface="Calibri" charset="0"/>
              </a:rPr>
              <a:t>Sender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5588" y="1976976"/>
            <a:ext cx="1198562" cy="854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he-IL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 charset="0"/>
                <a:cs typeface="Calibri" charset="0"/>
              </a:rPr>
              <a:t>Commit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he-IL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Calibri" charset="0"/>
                <a:cs typeface="Calibri" charset="0"/>
              </a:rPr>
              <a:t>Phase</a:t>
            </a:r>
            <a:endParaRPr lang="en-US" altLang="he-IL" sz="2000" dirty="0">
              <a:solidFill>
                <a:schemeClr val="tx2">
                  <a:lumMod val="60000"/>
                  <a:lumOff val="40000"/>
                </a:schemeClr>
              </a:solidFill>
              <a:ea typeface="Calibri" charset="0"/>
              <a:cs typeface="Calibri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92732" y="49558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b="1" dirty="0" smtClean="0">
                <a:ea typeface="Calibri" charset="0"/>
                <a:cs typeface="Calibri" charset="0"/>
              </a:rPr>
              <a:t>Sender</a:t>
            </a:r>
            <a:endParaRPr lang="en-US" altLang="he-IL" sz="2400" b="1" dirty="0">
              <a:ea typeface="Calibri" charset="0"/>
              <a:cs typeface="Calibri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550025" y="4914710"/>
            <a:ext cx="1275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e-IL" sz="2400" b="1" dirty="0">
                <a:ea typeface="Calibri" charset="0"/>
                <a:cs typeface="Calibri" charset="0"/>
              </a:rPr>
              <a:t>Receiver</a:t>
            </a:r>
            <a:endParaRPr lang="he-IL" altLang="en-US" sz="2000" b="1" dirty="0">
              <a:ea typeface="Calibri" charset="0"/>
              <a:cs typeface="Calibri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76225" y="4760588"/>
            <a:ext cx="1198563" cy="854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he-IL" sz="2000" b="1" dirty="0">
                <a:solidFill>
                  <a:srgbClr val="FF6600"/>
                </a:solidFill>
                <a:ea typeface="Calibri" charset="0"/>
                <a:cs typeface="Calibri" charset="0"/>
              </a:rPr>
              <a:t>Reveal  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he-IL" sz="2000" b="1" dirty="0">
                <a:solidFill>
                  <a:srgbClr val="FF6600"/>
                </a:solidFill>
                <a:ea typeface="Calibri" charset="0"/>
                <a:cs typeface="Calibri" charset="0"/>
              </a:rPr>
              <a:t>Phase</a:t>
            </a:r>
            <a:endParaRPr lang="en-US" altLang="he-IL" sz="2000" dirty="0">
              <a:solidFill>
                <a:srgbClr val="FF6600"/>
              </a:solidFill>
              <a:ea typeface="Calibri" charset="0"/>
              <a:cs typeface="Calibri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295775" y="1908058"/>
            <a:ext cx="5886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M</a:t>
            </a:r>
            <a:endParaRPr lang="en-US" altLang="en-US" sz="3600" b="1" dirty="0">
              <a:solidFill>
                <a:srgbClr val="FF0000"/>
              </a:solidFill>
              <a:ea typeface="Calibri" charset="0"/>
              <a:cs typeface="Calibri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362049" y="4971594"/>
            <a:ext cx="492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ea typeface="Calibri" charset="0"/>
                <a:cs typeface="Calibri" charset="0"/>
              </a:rPr>
              <a:t>M</a:t>
            </a:r>
            <a:endParaRPr lang="en-US" altLang="en-US" sz="2800" dirty="0">
              <a:ea typeface="Calibri" charset="0"/>
              <a:cs typeface="Calibri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44868" y="1950988"/>
            <a:ext cx="877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smtClean="0">
                <a:ea typeface="Calibri" charset="0"/>
                <a:cs typeface="Calibri" charset="0"/>
              </a:rPr>
              <a:t>C</a:t>
            </a:r>
            <a:r>
              <a:rPr lang="zh-CN" altLang="en-US" sz="3000" dirty="0" smtClean="0">
                <a:ea typeface="Calibri" charset="0"/>
                <a:cs typeface="Calibri" charset="0"/>
              </a:rPr>
              <a:t> </a:t>
            </a:r>
            <a:r>
              <a:rPr lang="en-US" altLang="zh-CN" sz="3000" dirty="0" smtClean="0">
                <a:ea typeface="Calibri" charset="0"/>
                <a:cs typeface="Calibri" charset="0"/>
              </a:rPr>
              <a:t>=</a:t>
            </a:r>
            <a:endParaRPr lang="en-US" sz="3000" dirty="0"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742" y="1842683"/>
            <a:ext cx="1460500" cy="723900"/>
          </a:xfrm>
          <a:prstGeom prst="rect">
            <a:avLst/>
          </a:prstGeom>
        </p:spPr>
      </p:pic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3135905" y="5504912"/>
            <a:ext cx="29718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/>
            <a:tailEnd type="triangl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74749" y="2152194"/>
            <a:ext cx="492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ea typeface="Calibri" charset="0"/>
                <a:cs typeface="Calibri" charset="0"/>
              </a:rPr>
              <a:t>M</a:t>
            </a:r>
            <a:endParaRPr lang="en-US" altLang="en-US" sz="2800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1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00052 -0.1152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1" grpId="0"/>
      <p:bldP spid="12" grpId="0"/>
      <p:bldP spid="16" grpId="0" animBg="1"/>
      <p:bldP spid="19" grpId="0"/>
      <p:bldP spid="22" grpId="0"/>
      <p:bldP spid="22" grpId="1"/>
      <p:bldP spid="5" grpId="0"/>
      <p:bldP spid="26" grpId="0" animBg="1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Non-malleable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commitment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associated-data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 smtClean="0">
                <a:latin typeface="+mn-lt"/>
              </a:rPr>
              <a:t>NM-CAD)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r>
              <a:rPr lang="en-US" dirty="0" smtClean="0"/>
              <a:t>Syntax </a:t>
            </a:r>
            <a:endParaRPr lang="zh-CN" altLang="en-US" dirty="0" smtClean="0"/>
          </a:p>
          <a:p>
            <a:pPr lvl="1"/>
            <a:r>
              <a:rPr lang="en-US" dirty="0" smtClean="0"/>
              <a:t>Associated-data </a:t>
            </a:r>
            <a:r>
              <a:rPr lang="en-US" dirty="0"/>
              <a:t>as an additional input </a:t>
            </a:r>
            <a:endParaRPr lang="zh-CN" altLang="en-US" dirty="0" smtClean="0"/>
          </a:p>
          <a:p>
            <a:pPr marL="457200" lvl="1" indent="0">
              <a:buNone/>
            </a:pPr>
            <a:endParaRPr lang="zh-CN" altLang="en-US" dirty="0" smtClean="0"/>
          </a:p>
          <a:p>
            <a:r>
              <a:rPr lang="en-US" altLang="zh-CN" dirty="0"/>
              <a:t>S</a:t>
            </a:r>
            <a:r>
              <a:rPr lang="en-US" dirty="0" smtClean="0"/>
              <a:t>ecurity </a:t>
            </a:r>
            <a:endParaRPr lang="zh-CN" altLang="en-US" dirty="0"/>
          </a:p>
          <a:p>
            <a:pPr lvl="1"/>
            <a:r>
              <a:rPr lang="en-US" altLang="zh-CN" dirty="0" smtClean="0"/>
              <a:t>Additionally</a:t>
            </a:r>
            <a:r>
              <a:rPr lang="en-US" dirty="0" smtClean="0"/>
              <a:t> </a:t>
            </a:r>
            <a:r>
              <a:rPr lang="en-US" dirty="0"/>
              <a:t>ask for </a:t>
            </a:r>
            <a:r>
              <a:rPr lang="en-US" i="1" dirty="0" smtClean="0"/>
              <a:t>non-malleability </a:t>
            </a:r>
            <a:r>
              <a:rPr lang="en-US" altLang="zh-CN" i="1" dirty="0" err="1" smtClean="0"/>
              <a:t>w.r.t</a:t>
            </a:r>
            <a:r>
              <a:rPr lang="en-US" altLang="zh-CN" i="1" dirty="0" smtClean="0"/>
              <a:t>.</a:t>
            </a:r>
            <a:r>
              <a:rPr lang="en-US" i="1" dirty="0" smtClean="0"/>
              <a:t> opening and associated-data</a:t>
            </a:r>
            <a:r>
              <a:rPr lang="zh-CN" altLang="en-US" i="1" dirty="0" smtClean="0"/>
              <a:t> </a:t>
            </a:r>
            <a:r>
              <a:rPr lang="en-US" altLang="zh-CN" dirty="0" smtClean="0"/>
              <a:t>(NM-OAD)</a:t>
            </a:r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246" y="2821260"/>
            <a:ext cx="1440079" cy="713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6539" y="3218786"/>
            <a:ext cx="54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tag</a:t>
            </a:r>
            <a:endParaRPr lang="en-US" sz="1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441" y="5136995"/>
            <a:ext cx="1440079" cy="7137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822734" y="5545672"/>
            <a:ext cx="54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tag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317214" y="5564260"/>
            <a:ext cx="5444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M</a:t>
            </a:r>
            <a:endParaRPr lang="en-US" sz="15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221" y="4787595"/>
            <a:ext cx="1440079" cy="71377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84514" y="5196272"/>
            <a:ext cx="54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tag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012088" y="5214860"/>
            <a:ext cx="5444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2M</a:t>
            </a:r>
            <a:endParaRPr lang="en-US" sz="15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506" y="5787487"/>
            <a:ext cx="1440079" cy="71377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25044" y="6196164"/>
            <a:ext cx="54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t</a:t>
            </a:r>
            <a:r>
              <a:rPr lang="en-US" altLang="zh-CN" sz="1600" dirty="0" smtClean="0"/>
              <a:t>ag’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6086430" y="6214752"/>
            <a:ext cx="5444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smtClean="0"/>
              <a:t>M</a:t>
            </a:r>
            <a:endParaRPr lang="en-US" sz="1500" dirty="0"/>
          </a:p>
        </p:txBody>
      </p:sp>
      <p:cxnSp>
        <p:nvCxnSpPr>
          <p:cNvPr id="6" name="Straight Arrow Connector 5"/>
          <p:cNvCxnSpPr>
            <a:stCxn id="26" idx="3"/>
            <a:endCxn id="29" idx="1"/>
          </p:cNvCxnSpPr>
          <p:nvPr/>
        </p:nvCxnSpPr>
        <p:spPr>
          <a:xfrm flipV="1">
            <a:off x="4200520" y="5144484"/>
            <a:ext cx="1321701" cy="349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2" idx="1"/>
          </p:cNvCxnSpPr>
          <p:nvPr/>
        </p:nvCxnSpPr>
        <p:spPr>
          <a:xfrm>
            <a:off x="4228460" y="5564260"/>
            <a:ext cx="1290046" cy="580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505" y="5134914"/>
            <a:ext cx="309010" cy="3090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205" y="5731814"/>
            <a:ext cx="309010" cy="3090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75744" y="3238932"/>
            <a:ext cx="5444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M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895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  <p:bldP spid="30" grpId="0"/>
      <p:bldP spid="31" grpId="0"/>
      <p:bldP spid="33" grpId="0"/>
      <p:bldP spid="34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Non-malleable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commitment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associated-data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 smtClean="0">
                <a:latin typeface="+mn-lt"/>
              </a:rPr>
              <a:t>NM-CAD)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  <a:p>
            <a:r>
              <a:rPr lang="en-US" altLang="zh-CN" dirty="0" smtClean="0"/>
              <a:t>Generality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Any</a:t>
            </a:r>
            <a:r>
              <a:rPr lang="zh-CN" altLang="en-US" dirty="0" smtClean="0"/>
              <a:t> </a:t>
            </a:r>
            <a:r>
              <a:rPr lang="en-US" altLang="zh-CN" dirty="0" smtClean="0"/>
              <a:t>(adaptive)</a:t>
            </a:r>
            <a:r>
              <a:rPr lang="zh-CN" altLang="en-US" dirty="0" smtClean="0"/>
              <a:t> </a:t>
            </a:r>
            <a:r>
              <a:rPr lang="en-US" altLang="zh-CN" dirty="0" smtClean="0"/>
              <a:t>one-way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</a:t>
            </a:r>
            <a:endParaRPr lang="zh-CN" altLang="en-US" dirty="0" smtClean="0"/>
          </a:p>
          <a:p>
            <a:pPr marL="457200" lvl="1" indent="0">
              <a:buNone/>
            </a:pPr>
            <a:endParaRPr lang="zh-CN" altLang="en-US" dirty="0" smtClean="0"/>
          </a:p>
          <a:p>
            <a:r>
              <a:rPr lang="en-US" altLang="zh-CN" dirty="0" smtClean="0"/>
              <a:t>Efficiency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(tag,</a:t>
            </a:r>
            <a:r>
              <a:rPr lang="zh-CN" altLang="en-US" dirty="0" smtClean="0"/>
              <a:t> </a:t>
            </a:r>
            <a:r>
              <a:rPr lang="en-US" altLang="zh-CN" dirty="0" smtClean="0"/>
              <a:t>C) =(tag, H(tag,</a:t>
            </a:r>
            <a:r>
              <a:rPr lang="zh-CN" altLang="en-US" dirty="0" smtClean="0"/>
              <a:t> </a:t>
            </a:r>
            <a:r>
              <a:rPr lang="en-US" altLang="zh-CN" dirty="0" smtClean="0"/>
              <a:t>r,</a:t>
            </a:r>
            <a:r>
              <a:rPr lang="zh-CN" altLang="en-US" dirty="0" smtClean="0"/>
              <a:t> </a:t>
            </a:r>
            <a:r>
              <a:rPr lang="en-US" altLang="zh-CN" dirty="0"/>
              <a:t>M</a:t>
            </a:r>
            <a:r>
              <a:rPr lang="en-US" altLang="zh-CN" dirty="0" smtClean="0"/>
              <a:t>)), where M is the message, C is the commitment, r is a random coin.</a:t>
            </a:r>
            <a:endParaRPr lang="zh-CN" alt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792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229600" cy="4501445"/>
          </a:xfrm>
        </p:spPr>
        <p:txBody>
          <a:bodyPr/>
          <a:lstStyle/>
          <a:p>
            <a:pPr lvl="1"/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First schedule the commitment  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lvl="1"/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Then schedule the opening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zh-CN" alt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853" y="1232453"/>
            <a:ext cx="117944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478" y="2842594"/>
            <a:ext cx="11794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Phase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641" y="1721330"/>
            <a:ext cx="1440079" cy="7137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71934" y="2118856"/>
            <a:ext cx="54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tag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64983" y="2147555"/>
            <a:ext cx="5444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M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591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r>
              <a:rPr kumimoji="1" lang="en-US" altLang="zh-CN" dirty="0"/>
              <a:t>Replicas </a:t>
            </a:r>
            <a:r>
              <a:rPr kumimoji="1" lang="en-US" altLang="zh-CN" dirty="0" smtClean="0"/>
              <a:t>maintain </a:t>
            </a:r>
            <a:r>
              <a:rPr kumimoji="1" lang="en-US" altLang="zh-CN" dirty="0"/>
              <a:t>the same state</a:t>
            </a:r>
          </a:p>
          <a:p>
            <a:pPr lvl="1"/>
            <a:r>
              <a:rPr kumimoji="1" lang="en-US" altLang="zh-CN" dirty="0"/>
              <a:t>R</a:t>
            </a:r>
            <a:r>
              <a:rPr kumimoji="1" lang="en-US" altLang="zh-CN" dirty="0" smtClean="0"/>
              <a:t>eplicas </a:t>
            </a:r>
            <a:r>
              <a:rPr kumimoji="1" lang="en-US" altLang="zh-CN" dirty="0"/>
              <a:t>start in the same </a:t>
            </a:r>
            <a:r>
              <a:rPr kumimoji="1" lang="en-US" altLang="zh-CN" dirty="0" smtClean="0"/>
              <a:t>state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Operations are </a:t>
            </a:r>
            <a:r>
              <a:rPr kumimoji="1" lang="en-US" altLang="zh-CN" dirty="0" smtClean="0"/>
              <a:t>deterministic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Replicas </a:t>
            </a:r>
            <a:r>
              <a:rPr kumimoji="1" lang="en-US" altLang="zh-CN" dirty="0" smtClean="0"/>
              <a:t>execute </a:t>
            </a:r>
            <a:r>
              <a:rPr kumimoji="1" lang="en-US" altLang="zh-CN" dirty="0"/>
              <a:t>operations </a:t>
            </a:r>
            <a:r>
              <a:rPr kumimoji="1" lang="en-US" altLang="zh-CN" dirty="0">
                <a:solidFill>
                  <a:srgbClr val="FF0000"/>
                </a:solidFill>
              </a:rPr>
              <a:t>in the same </a:t>
            </a:r>
            <a:r>
              <a:rPr kumimoji="1" lang="en-US" altLang="zh-CN" dirty="0" smtClean="0">
                <a:solidFill>
                  <a:srgbClr val="FF0000"/>
                </a:solidFill>
              </a:rPr>
              <a:t>order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(i.e.,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total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order)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r>
              <a:rPr kumimoji="1" lang="en-US" altLang="zh-CN" dirty="0" smtClean="0"/>
              <a:t>Replicas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clients</a:t>
            </a:r>
          </a:p>
          <a:p>
            <a:r>
              <a:rPr kumimoji="1" lang="en-US" altLang="zh-CN" dirty="0" smtClean="0"/>
              <a:t>Clients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vote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replies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019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4" y="1793023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3" y="1781874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64695" y="4258868"/>
            <a:ext cx="2223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/>
              <a:t>M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5884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3" y="1781874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198" y="5430126"/>
            <a:ext cx="547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request,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e.g.,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“Register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UConn”</a:t>
            </a:r>
            <a:endParaRPr lang="zh-CN" altLang="en-US" dirty="0" smtClean="0"/>
          </a:p>
          <a:p>
            <a:r>
              <a:rPr lang="en-US" altLang="zh-CN" dirty="0" smtClean="0"/>
              <a:t>Tag</a:t>
            </a:r>
            <a:r>
              <a:rPr lang="zh-CN" altLang="en-US" dirty="0" smtClean="0"/>
              <a:t> </a:t>
            </a:r>
            <a:r>
              <a:rPr lang="en-US" altLang="zh-CN" dirty="0" smtClean="0"/>
              <a:t>=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unique</a:t>
            </a:r>
            <a:r>
              <a:rPr lang="zh-CN" altLang="en-US" dirty="0" smtClean="0"/>
              <a:t> </a:t>
            </a:r>
            <a:r>
              <a:rPr lang="en-US" altLang="zh-CN" dirty="0" smtClean="0"/>
              <a:t>identifier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message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64695" y="4258868"/>
            <a:ext cx="2223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/>
              <a:t>M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9796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4" y="1793023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51667" y="3085030"/>
            <a:ext cx="4409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a typeface="Calibri" charset="0"/>
                <a:cs typeface="Calibri" charset="0"/>
              </a:rPr>
              <a:t>Agree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on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a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sequence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number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to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endParaRPr lang="en-US" dirty="0"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375" y="3125110"/>
            <a:ext cx="882616" cy="441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68334" y="3314972"/>
            <a:ext cx="222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99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14" y="1798864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292" y="3797769"/>
            <a:ext cx="882616" cy="441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4541" y="3978650"/>
            <a:ext cx="222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685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13" y="1798864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Phase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05084" y="3952571"/>
            <a:ext cx="309718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700" dirty="0" smtClean="0"/>
              <a:t>M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003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4" y="1793023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00331" y="3085030"/>
            <a:ext cx="679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a typeface="Calibri" charset="0"/>
                <a:cs typeface="Calibri" charset="0"/>
              </a:rPr>
              <a:t>Assign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the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same</a:t>
            </a:r>
            <a:r>
              <a:rPr lang="zh-CN" altLang="en-US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sequence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number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to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the</a:t>
            </a:r>
            <a:r>
              <a:rPr lang="zh-CN" altLang="en-US" dirty="0" smtClean="0"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ea typeface="Calibri" charset="0"/>
                <a:cs typeface="Calibri" charset="0"/>
              </a:rPr>
              <a:t>opening</a:t>
            </a:r>
            <a:endParaRPr lang="en-US" dirty="0"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Phase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12" y="1798864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5774" y="1232453"/>
            <a:ext cx="11794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Phase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Protocol</a:t>
            </a:r>
            <a:r>
              <a:rPr kumimoji="1" lang="zh-CN" altLang="en-US" dirty="0"/>
              <a:t> </a:t>
            </a:r>
            <a:r>
              <a:rPr kumimoji="1" lang="en-US" altLang="zh-CN" dirty="0"/>
              <a:t>CP1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27667"/>
            <a:ext cx="8229600" cy="4501445"/>
          </a:xfrm>
        </p:spPr>
        <p:txBody>
          <a:bodyPr/>
          <a:lstStyle/>
          <a:p>
            <a:r>
              <a:rPr kumimoji="1" lang="en-US" altLang="zh-CN" dirty="0"/>
              <a:t>Above,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Gracious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Execution!</a:t>
            </a:r>
          </a:p>
          <a:p>
            <a:pPr lvl="1"/>
            <a:r>
              <a:rPr kumimoji="1" lang="en-US" altLang="zh-CN" dirty="0" smtClean="0"/>
              <a:t>Without failures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 attacks</a:t>
            </a:r>
          </a:p>
          <a:p>
            <a:endParaRPr kumimoji="1"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 Could Go Wrong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Attacks? </a:t>
            </a:r>
            <a:endParaRPr kumimoji="1" lang="zh-CN" alt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Malicious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lients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May fail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en-US" altLang="zh-CN" dirty="0" smtClean="0"/>
              <a:t>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opening to replicas.</a:t>
            </a:r>
          </a:p>
          <a:p>
            <a:endParaRPr kumimoji="1" lang="en-US" dirty="0"/>
          </a:p>
          <a:p>
            <a:endParaRPr kumimoji="1" lang="en-US" dirty="0" smtClean="0"/>
          </a:p>
          <a:p>
            <a:r>
              <a:rPr kumimoji="1" lang="en-US" dirty="0" smtClean="0"/>
              <a:t>Malicious replicas</a:t>
            </a:r>
          </a:p>
          <a:p>
            <a:pPr lvl="1"/>
            <a:r>
              <a:rPr kumimoji="1" lang="en-US" dirty="0" smtClean="0"/>
              <a:t>May delay/drop opening</a:t>
            </a:r>
            <a:r>
              <a:rPr kumimoji="1" lang="en-US" altLang="zh-CN" dirty="0" smtClean="0"/>
              <a:t>.</a:t>
            </a:r>
            <a:endParaRPr 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445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11" y="1798864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1) Malicious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/>
            </a:r>
            <a:br>
              <a:rPr kumimoji="1" lang="en-US" altLang="zh-CN" dirty="0"/>
            </a:br>
            <a:endParaRPr kumimoji="1" lang="zh-CN" alt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Malicious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lients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f</a:t>
            </a:r>
            <a:r>
              <a:rPr kumimoji="1" lang="en-US" altLang="zh-CN" dirty="0" smtClean="0"/>
              <a:t>ail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</a:t>
            </a:r>
            <a:r>
              <a:rPr kumimoji="1" lang="en-US" altLang="zh-CN" dirty="0" smtClean="0"/>
              <a:t>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opening?</a:t>
            </a:r>
            <a:endParaRPr 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69" y="3979211"/>
            <a:ext cx="309010" cy="309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16" y="3984467"/>
            <a:ext cx="309010" cy="309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705" y="3979214"/>
            <a:ext cx="309010" cy="3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4" y="1793023"/>
            <a:ext cx="7414727" cy="3657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9040761" cy="797806"/>
          </a:xfrm>
        </p:spPr>
        <p:txBody>
          <a:bodyPr/>
          <a:lstStyle/>
          <a:p>
            <a:r>
              <a:rPr kumimoji="1" lang="zh-CN" altLang="en-US" dirty="0" smtClean="0"/>
              <a:t>☛ </a:t>
            </a:r>
            <a:r>
              <a:rPr kumimoji="1" lang="en-US" altLang="zh-CN" dirty="0" smtClean="0"/>
              <a:t>Cleaning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Committed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Unopened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Requests</a:t>
            </a:r>
            <a:endParaRPr kumimoji="1" lang="zh-CN" altLang="en-US" dirty="0"/>
          </a:p>
        </p:txBody>
      </p:sp>
      <p:sp>
        <p:nvSpPr>
          <p:cNvPr id="28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05130" y="3085031"/>
            <a:ext cx="573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Agree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cleaned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/>
              <a:t>2) </a:t>
            </a:r>
            <a:r>
              <a:rPr kumimoji="1" lang="en-US" altLang="zh-CN" dirty="0"/>
              <a:t>Malicious Replicas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Drop/Delay</a:t>
            </a:r>
            <a:r>
              <a:rPr lang="zh-CN" altLang="en-US" dirty="0" smtClean="0"/>
              <a:t> </a:t>
            </a:r>
            <a:r>
              <a:rPr lang="en-US" altLang="zh-CN" dirty="0" smtClean="0"/>
              <a:t>openings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clients</a:t>
            </a:r>
            <a:endParaRPr lang="zh-CN" altLang="en-US" dirty="0"/>
          </a:p>
          <a:p>
            <a:pPr lvl="1"/>
            <a:r>
              <a:rPr lang="en-US" altLang="zh-CN" dirty="0" err="1"/>
              <a:t>s</a:t>
            </a:r>
            <a:r>
              <a:rPr lang="en-US" altLang="zh-CN" dirty="0" err="1" smtClean="0"/>
              <a:t>.t.</a:t>
            </a:r>
            <a:r>
              <a:rPr lang="zh-CN" altLang="en-US" dirty="0" smtClean="0"/>
              <a:t> </a:t>
            </a:r>
            <a:r>
              <a:rPr lang="en-US" altLang="zh-CN" dirty="0" smtClean="0"/>
              <a:t>t</a:t>
            </a:r>
            <a:r>
              <a:rPr lang="en-US" dirty="0" smtClean="0"/>
              <a:t>he requests</a:t>
            </a:r>
            <a:r>
              <a:rPr lang="zh-CN" altLang="en-US" dirty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correct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clients</a:t>
            </a:r>
            <a:r>
              <a:rPr 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being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incorrectly</a:t>
            </a:r>
            <a:r>
              <a:rPr lang="zh-CN" altLang="en-US" dirty="0" smtClean="0"/>
              <a:t> </a:t>
            </a:r>
            <a:r>
              <a:rPr lang="en-US" altLang="zh-CN" dirty="0" smtClean="0"/>
              <a:t>cleaned.</a:t>
            </a:r>
            <a:endParaRPr lang="en-US" dirty="0"/>
          </a:p>
          <a:p>
            <a:endParaRPr lang="zh-CN" altLang="en-US" dirty="0" smtClean="0"/>
          </a:p>
          <a:p>
            <a:endParaRPr lang="zh-CN" altLang="en-US" dirty="0" smtClean="0"/>
          </a:p>
        </p:txBody>
      </p:sp>
      <p:sp>
        <p:nvSpPr>
          <p:cNvPr id="24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441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zh-CN" altLang="en-US" dirty="0" smtClean="0"/>
              <a:t>☛ </a:t>
            </a:r>
            <a:r>
              <a:rPr lang="en-US" altLang="zh-CN" dirty="0"/>
              <a:t>Fair</a:t>
            </a:r>
            <a:r>
              <a:rPr lang="zh-CN" altLang="en-US" dirty="0"/>
              <a:t> </a:t>
            </a:r>
            <a:r>
              <a:rPr lang="en-US" altLang="zh-CN" dirty="0"/>
              <a:t>BFT</a:t>
            </a:r>
            <a:r>
              <a:rPr lang="zh-CN" altLang="en-US" dirty="0"/>
              <a:t/>
            </a:r>
            <a:br>
              <a:rPr lang="zh-CN" altLang="en-US" dirty="0"/>
            </a:br>
            <a:endParaRPr kumimoji="1" lang="zh-CN" altLang="en-US" dirty="0">
              <a:latin typeface="+mn-l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Fair</a:t>
            </a:r>
            <a:r>
              <a:rPr lang="zh-CN" altLang="en-US" dirty="0" smtClean="0"/>
              <a:t> </a:t>
            </a:r>
            <a:r>
              <a:rPr lang="en-US" altLang="zh-CN" dirty="0" smtClean="0"/>
              <a:t>BFT</a:t>
            </a:r>
            <a:endParaRPr lang="zh-CN" altLang="en-US" dirty="0" smtClean="0"/>
          </a:p>
          <a:p>
            <a:pPr lvl="1"/>
            <a:r>
              <a:rPr lang="en-US" dirty="0"/>
              <a:t>prevents the BFT service from unfairly delaying or dropping some clients’ requests but not </a:t>
            </a:r>
            <a:r>
              <a:rPr lang="en-US" dirty="0" smtClean="0"/>
              <a:t>other</a:t>
            </a:r>
            <a:r>
              <a:rPr lang="en-US" altLang="zh-CN" dirty="0" smtClean="0"/>
              <a:t>s.</a:t>
            </a:r>
            <a:endParaRPr lang="en-US" altLang="zh-CN" dirty="0"/>
          </a:p>
          <a:p>
            <a:pPr lvl="1"/>
            <a:endParaRPr lang="en-US" altLang="zh-CN" dirty="0"/>
          </a:p>
          <a:p>
            <a:pPr marL="0" indent="0">
              <a:buNone/>
            </a:pPr>
            <a:endParaRPr lang="zh-CN" altLang="en-US" dirty="0" smtClean="0"/>
          </a:p>
          <a:p>
            <a:endParaRPr lang="zh-CN" altLang="en-US" dirty="0" smtClean="0"/>
          </a:p>
        </p:txBody>
      </p:sp>
      <p:sp>
        <p:nvSpPr>
          <p:cNvPr id="24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sp>
        <p:nvSpPr>
          <p:cNvPr id="25" name="TextBox 11"/>
          <p:cNvSpPr txBox="1"/>
          <p:nvPr/>
        </p:nvSpPr>
        <p:spPr>
          <a:xfrm>
            <a:off x="1949378" y="3120712"/>
            <a:ext cx="442465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Duan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Levitt,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Meling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Sean,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Zhang</a:t>
            </a:r>
            <a:r>
              <a:rPr lang="en-US" altLang="zh-CN" sz="1600" dirty="0" smtClean="0"/>
              <a:t>, SRDS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2014]</a:t>
            </a:r>
          </a:p>
        </p:txBody>
      </p:sp>
      <p:sp>
        <p:nvSpPr>
          <p:cNvPr id="26" name="TextBox 11"/>
          <p:cNvSpPr txBox="1"/>
          <p:nvPr/>
        </p:nvSpPr>
        <p:spPr>
          <a:xfrm>
            <a:off x="1944124" y="2747595"/>
            <a:ext cx="494015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[</a:t>
            </a:r>
            <a:r>
              <a:rPr lang="en-US" sz="1600" dirty="0" smtClean="0"/>
              <a:t>Clement</a:t>
            </a:r>
            <a:r>
              <a:rPr lang="en-US" sz="1600" dirty="0"/>
              <a:t>, </a:t>
            </a:r>
            <a:r>
              <a:rPr lang="en-US" sz="1600" dirty="0" smtClean="0"/>
              <a:t>Wong</a:t>
            </a:r>
            <a:r>
              <a:rPr lang="en-US" sz="1600" dirty="0"/>
              <a:t>, </a:t>
            </a:r>
            <a:r>
              <a:rPr lang="en-US" sz="1600" dirty="0" err="1" smtClean="0"/>
              <a:t>Alvisi</a:t>
            </a:r>
            <a:r>
              <a:rPr lang="en-US" sz="1600" dirty="0"/>
              <a:t>, </a:t>
            </a:r>
            <a:r>
              <a:rPr lang="en-US" sz="1600" dirty="0" err="1" smtClean="0"/>
              <a:t>Dahlin</a:t>
            </a:r>
            <a:r>
              <a:rPr lang="en-US" sz="1600" dirty="0"/>
              <a:t>, and </a:t>
            </a:r>
            <a:r>
              <a:rPr lang="en-US" sz="1600" dirty="0" err="1" smtClean="0"/>
              <a:t>Marchetti</a:t>
            </a:r>
            <a:r>
              <a:rPr lang="en-US" altLang="zh-CN" sz="1600" dirty="0"/>
              <a:t>,</a:t>
            </a:r>
            <a:r>
              <a:rPr lang="en-US" sz="1600" dirty="0" smtClean="0"/>
              <a:t> NSDI 2009</a:t>
            </a:r>
            <a:r>
              <a:rPr lang="en-US" altLang="zh-CN" sz="16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533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/>
              <a:t>Another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Framework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Handling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semi-honest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clients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Byzantine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replicas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/>
              <a:t>(as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BFT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protocols)</a:t>
            </a:r>
            <a:endParaRPr kumimoji="1" lang="zh-CN" altLang="en-US" dirty="0"/>
          </a:p>
          <a:p>
            <a:r>
              <a:rPr kumimoji="1" lang="en-US" altLang="zh-CN" dirty="0" smtClean="0"/>
              <a:t>Novel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a</a:t>
            </a:r>
            <a:r>
              <a:rPr kumimoji="1" lang="en-US" altLang="zh-CN" dirty="0" smtClean="0"/>
              <a:t>synchronous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robust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secret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sharing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(ARSS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  <a:p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instantiations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Any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commitment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scheme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secret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sharing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 smtClean="0">
                <a:solidFill>
                  <a:srgbClr val="FF0000"/>
                </a:solidFill>
              </a:rPr>
              <a:t>CP2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  <a:p>
            <a:pPr lvl="1"/>
            <a:r>
              <a:rPr kumimoji="1" lang="en-US" altLang="zh-CN" dirty="0" smtClean="0">
                <a:solidFill>
                  <a:srgbClr val="FF0000"/>
                </a:solidFill>
              </a:rPr>
              <a:t>Information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secure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 smtClean="0">
                <a:solidFill>
                  <a:srgbClr val="FF0000"/>
                </a:solidFill>
              </a:rPr>
              <a:t>CP3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49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>
                <a:latin typeface="+mn-lt"/>
              </a:rPr>
              <a:t>Implementation and Evaluation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15 virtual </a:t>
            </a:r>
            <a:r>
              <a:rPr lang="en-US" altLang="zh-CN" dirty="0" smtClean="0"/>
              <a:t>nodes</a:t>
            </a:r>
            <a:r>
              <a:rPr lang="zh-CN" altLang="en-US" dirty="0" smtClean="0"/>
              <a:t> </a:t>
            </a:r>
            <a:r>
              <a:rPr lang="en-US" altLang="zh-CN" dirty="0" smtClean="0"/>
              <a:t>(5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which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nodes)</a:t>
            </a:r>
          </a:p>
          <a:p>
            <a:r>
              <a:rPr lang="en-US" altLang="zh-CN" dirty="0"/>
              <a:t>LAN:</a:t>
            </a:r>
            <a:r>
              <a:rPr lang="zh-CN" altLang="en-US" dirty="0"/>
              <a:t> </a:t>
            </a:r>
            <a:r>
              <a:rPr lang="en-US" altLang="zh-CN" dirty="0"/>
              <a:t>100</a:t>
            </a:r>
            <a:r>
              <a:rPr lang="zh-CN" altLang="en-US" dirty="0"/>
              <a:t> </a:t>
            </a:r>
            <a:r>
              <a:rPr lang="en-US" altLang="zh-CN" dirty="0"/>
              <a:t>MB</a:t>
            </a:r>
            <a:r>
              <a:rPr lang="zh-CN" altLang="en-US" dirty="0"/>
              <a:t> </a:t>
            </a:r>
            <a:r>
              <a:rPr lang="en-US" altLang="zh-CN" dirty="0"/>
              <a:t>bandwidth,</a:t>
            </a:r>
            <a:r>
              <a:rPr lang="zh-CN" altLang="en-US" dirty="0"/>
              <a:t> </a:t>
            </a:r>
            <a:r>
              <a:rPr lang="en-US" altLang="zh-CN" dirty="0"/>
              <a:t>0.1</a:t>
            </a:r>
            <a:r>
              <a:rPr lang="zh-CN" altLang="en-US" dirty="0"/>
              <a:t> </a:t>
            </a:r>
            <a:r>
              <a:rPr lang="en-US" altLang="zh-CN" dirty="0" err="1"/>
              <a:t>ms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</a:p>
          <a:p>
            <a:r>
              <a:rPr lang="en-US" altLang="zh-CN" dirty="0"/>
              <a:t>WAN: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MB</a:t>
            </a:r>
            <a:r>
              <a:rPr lang="zh-CN" altLang="en-US" dirty="0"/>
              <a:t> </a:t>
            </a:r>
            <a:r>
              <a:rPr lang="en-US" altLang="zh-CN" dirty="0"/>
              <a:t>bandwidth,</a:t>
            </a:r>
            <a:r>
              <a:rPr lang="zh-CN" altLang="en-US" dirty="0"/>
              <a:t> </a:t>
            </a:r>
            <a:r>
              <a:rPr lang="en-US" altLang="zh-CN" dirty="0"/>
              <a:t>120</a:t>
            </a:r>
            <a:r>
              <a:rPr lang="zh-CN" altLang="en-US" dirty="0"/>
              <a:t> </a:t>
            </a:r>
            <a:r>
              <a:rPr lang="en-US" altLang="zh-CN" dirty="0" err="1"/>
              <a:t>ms</a:t>
            </a:r>
            <a:r>
              <a:rPr lang="zh-CN" altLang="en-US" dirty="0"/>
              <a:t> </a:t>
            </a:r>
            <a:r>
              <a:rPr lang="en-US" altLang="zh-CN" dirty="0" smtClean="0"/>
              <a:t>latency</a:t>
            </a:r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9722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>
                <a:latin typeface="+mn-lt"/>
              </a:rPr>
              <a:t>Evaluation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Latency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ms</a:t>
            </a:r>
            <a:r>
              <a:rPr kumimoji="1" lang="en-US" altLang="zh-CN" dirty="0" smtClean="0"/>
              <a:t>)</a:t>
            </a:r>
          </a:p>
          <a:p>
            <a:endParaRPr kumimoji="1" lang="en-US" dirty="0"/>
          </a:p>
          <a:p>
            <a:endParaRPr kumimoji="1" lang="en-US" dirty="0" smtClean="0"/>
          </a:p>
          <a:p>
            <a:endParaRPr kumimoji="1" lang="en-US" dirty="0"/>
          </a:p>
          <a:p>
            <a:r>
              <a:rPr lang="en-US" altLang="zh-CN" dirty="0" smtClean="0"/>
              <a:t>Latency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</a:t>
            </a:r>
            <a:r>
              <a:rPr lang="zh-CN" altLang="en-US" dirty="0" smtClean="0"/>
              <a:t> </a:t>
            </a:r>
            <a:r>
              <a:rPr lang="en-US" altLang="zh-CN" dirty="0" smtClean="0"/>
              <a:t>(in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ms</a:t>
            </a:r>
            <a:r>
              <a:rPr lang="en-US" altLang="zh-CN" dirty="0" smtClean="0"/>
              <a:t>)</a:t>
            </a:r>
            <a:endParaRPr kumimoji="1" lang="en-US" dirty="0" smtClean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77" y="1736543"/>
            <a:ext cx="3845232" cy="1734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88" y="3994521"/>
            <a:ext cx="4486913" cy="19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>
                <a:latin typeface="+mn-lt"/>
              </a:rPr>
              <a:t>Evaluation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Throughput</a:t>
            </a:r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55" y="2253013"/>
            <a:ext cx="4159084" cy="3521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624"/>
            <a:ext cx="4336026" cy="3520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1536" y="1843549"/>
            <a:ext cx="81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LAN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97442" y="1848465"/>
            <a:ext cx="107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W</a:t>
            </a:r>
            <a:r>
              <a:rPr lang="en-US" altLang="zh-CN" smtClean="0"/>
              <a:t>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>
                <a:latin typeface="+mn-lt"/>
              </a:rPr>
              <a:t>Evaluation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Scalability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(in</a:t>
            </a:r>
            <a:r>
              <a:rPr lang="zh-CN" altLang="en-US" dirty="0" smtClean="0"/>
              <a:t> </a:t>
            </a:r>
            <a:r>
              <a:rPr lang="en-US" altLang="zh-CN" dirty="0" smtClean="0"/>
              <a:t>LAN)</a:t>
            </a:r>
            <a:endParaRPr lang="en-US" dirty="0"/>
          </a:p>
        </p:txBody>
      </p:sp>
      <p:sp>
        <p:nvSpPr>
          <p:cNvPr id="6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24" y="1915669"/>
            <a:ext cx="6004289" cy="40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 smtClean="0"/>
              <a:t>Improving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Failures Scenarios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Free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a</a:t>
            </a:r>
            <a:r>
              <a:rPr kumimoji="1" lang="en-US" altLang="zh-CN" dirty="0" smtClean="0"/>
              <a:t>mplification</a:t>
            </a:r>
            <a:endParaRPr kumimoji="1" lang="zh-CN" altLang="en-US" dirty="0" smtClean="0"/>
          </a:p>
          <a:p>
            <a:r>
              <a:rPr kumimoji="1" lang="en-US" altLang="zh-CN" dirty="0"/>
              <a:t>O</a:t>
            </a:r>
            <a:r>
              <a:rPr kumimoji="1" lang="en-US" altLang="zh-CN" dirty="0" smtClean="0"/>
              <a:t>rdering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tentative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requests</a:t>
            </a:r>
            <a:endParaRPr kumimoji="1" lang="zh-CN" altLang="en-US" dirty="0" smtClean="0"/>
          </a:p>
          <a:p>
            <a:pPr lvl="1"/>
            <a:endParaRPr kumimoji="1" lang="en-US" altLang="zh-CN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353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11" y="2902293"/>
            <a:ext cx="7414727" cy="3657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69" y="5082640"/>
            <a:ext cx="309010" cy="3090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16" y="5087896"/>
            <a:ext cx="309010" cy="3090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705" y="5082643"/>
            <a:ext cx="309010" cy="309010"/>
          </a:xfrm>
          <a:prstGeom prst="rect">
            <a:avLst/>
          </a:prstGeom>
        </p:spPr>
      </p:pic>
      <p:sp>
        <p:nvSpPr>
          <p:cNvPr id="19" name="Freeform 108"/>
          <p:cNvSpPr>
            <a:spLocks/>
          </p:cNvSpPr>
          <p:nvPr/>
        </p:nvSpPr>
        <p:spPr bwMode="auto">
          <a:xfrm flipH="1">
            <a:off x="2623523" y="328584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Freeform 107"/>
          <p:cNvSpPr>
            <a:spLocks/>
          </p:cNvSpPr>
          <p:nvPr/>
        </p:nvSpPr>
        <p:spPr bwMode="auto">
          <a:xfrm>
            <a:off x="1227718" y="328831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Freeform 108"/>
          <p:cNvSpPr>
            <a:spLocks/>
          </p:cNvSpPr>
          <p:nvPr/>
        </p:nvSpPr>
        <p:spPr bwMode="auto">
          <a:xfrm flipH="1">
            <a:off x="3826956" y="5666431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Freeform 107"/>
          <p:cNvSpPr>
            <a:spLocks/>
          </p:cNvSpPr>
          <p:nvPr/>
        </p:nvSpPr>
        <p:spPr bwMode="auto">
          <a:xfrm>
            <a:off x="2336561" y="5658390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/>
              <a:t>Improving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Failures Scenarios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Free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amplification</a:t>
            </a:r>
            <a:endParaRPr kumimoji="1" lang="zh-CN" altLang="en-US" dirty="0" smtClean="0">
              <a:solidFill>
                <a:srgbClr val="FF0000"/>
              </a:solidFill>
            </a:endParaRPr>
          </a:p>
          <a:p>
            <a:r>
              <a:rPr kumimoji="1" lang="en-US" altLang="zh-CN" dirty="0"/>
              <a:t>O</a:t>
            </a:r>
            <a:r>
              <a:rPr kumimoji="1" lang="en-US" altLang="zh-CN" dirty="0" smtClean="0"/>
              <a:t>rdering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tentative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requests</a:t>
            </a:r>
            <a:endParaRPr kumimoji="1" lang="zh-CN" altLang="en-US" dirty="0" smtClean="0"/>
          </a:p>
          <a:p>
            <a:pPr lvl="1"/>
            <a:endParaRPr kumimoji="1" lang="en-US" altLang="zh-CN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69" y="5082640"/>
            <a:ext cx="309010" cy="309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16" y="5087896"/>
            <a:ext cx="309010" cy="309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705" y="5082643"/>
            <a:ext cx="309010" cy="309010"/>
          </a:xfrm>
          <a:prstGeom prst="rect">
            <a:avLst/>
          </a:prstGeom>
        </p:spPr>
      </p:pic>
      <p:sp>
        <p:nvSpPr>
          <p:cNvPr id="11" name="Freeform 108"/>
          <p:cNvSpPr>
            <a:spLocks/>
          </p:cNvSpPr>
          <p:nvPr/>
        </p:nvSpPr>
        <p:spPr bwMode="auto">
          <a:xfrm flipH="1">
            <a:off x="2623523" y="328584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Freeform 107"/>
          <p:cNvSpPr>
            <a:spLocks/>
          </p:cNvSpPr>
          <p:nvPr/>
        </p:nvSpPr>
        <p:spPr bwMode="auto">
          <a:xfrm>
            <a:off x="1227718" y="328831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Freeform 108"/>
          <p:cNvSpPr>
            <a:spLocks/>
          </p:cNvSpPr>
          <p:nvPr/>
        </p:nvSpPr>
        <p:spPr bwMode="auto">
          <a:xfrm flipH="1">
            <a:off x="3826956" y="5666431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Freeform 107"/>
          <p:cNvSpPr>
            <a:spLocks/>
          </p:cNvSpPr>
          <p:nvPr/>
        </p:nvSpPr>
        <p:spPr bwMode="auto">
          <a:xfrm>
            <a:off x="2336561" y="5658390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11" y="2902293"/>
            <a:ext cx="7414727" cy="3657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69" y="5082640"/>
            <a:ext cx="309010" cy="3090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16" y="5087896"/>
            <a:ext cx="309010" cy="3090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705" y="5082643"/>
            <a:ext cx="309010" cy="309010"/>
          </a:xfrm>
          <a:prstGeom prst="rect">
            <a:avLst/>
          </a:prstGeom>
        </p:spPr>
      </p:pic>
      <p:sp>
        <p:nvSpPr>
          <p:cNvPr id="19" name="Freeform 108"/>
          <p:cNvSpPr>
            <a:spLocks/>
          </p:cNvSpPr>
          <p:nvPr/>
        </p:nvSpPr>
        <p:spPr bwMode="auto">
          <a:xfrm flipH="1">
            <a:off x="2623523" y="328584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Freeform 107"/>
          <p:cNvSpPr>
            <a:spLocks/>
          </p:cNvSpPr>
          <p:nvPr/>
        </p:nvSpPr>
        <p:spPr bwMode="auto">
          <a:xfrm>
            <a:off x="1227718" y="328831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Freeform 108"/>
          <p:cNvSpPr>
            <a:spLocks/>
          </p:cNvSpPr>
          <p:nvPr/>
        </p:nvSpPr>
        <p:spPr bwMode="auto">
          <a:xfrm flipH="1">
            <a:off x="3826956" y="5666431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Freeform 107"/>
          <p:cNvSpPr>
            <a:spLocks/>
          </p:cNvSpPr>
          <p:nvPr/>
        </p:nvSpPr>
        <p:spPr bwMode="auto">
          <a:xfrm>
            <a:off x="2336561" y="5658390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561" y="4136496"/>
            <a:ext cx="1363156" cy="478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200" y="4131698"/>
            <a:ext cx="1473200" cy="4272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0029" y="4080503"/>
            <a:ext cx="3177971" cy="4403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/>
              <a:t>Improving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Failures Scenarios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Free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</a:t>
            </a:r>
            <a:r>
              <a:rPr kumimoji="1" lang="en-US" altLang="zh-CN" dirty="0" smtClean="0">
                <a:solidFill>
                  <a:srgbClr val="FF0000"/>
                </a:solidFill>
              </a:rPr>
              <a:t>mplification</a:t>
            </a:r>
            <a:endParaRPr kumimoji="1" lang="zh-CN" altLang="en-US" dirty="0" smtClean="0">
              <a:solidFill>
                <a:srgbClr val="FF0000"/>
              </a:solidFill>
            </a:endParaRPr>
          </a:p>
          <a:p>
            <a:r>
              <a:rPr kumimoji="1" lang="en-US" altLang="zh-CN" dirty="0"/>
              <a:t>O</a:t>
            </a:r>
            <a:r>
              <a:rPr kumimoji="1" lang="en-US" altLang="zh-CN" dirty="0" smtClean="0"/>
              <a:t>rdering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tentative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requests</a:t>
            </a:r>
            <a:endParaRPr kumimoji="1" lang="zh-CN" altLang="en-US" dirty="0" smtClean="0"/>
          </a:p>
          <a:p>
            <a:pPr lvl="1"/>
            <a:endParaRPr kumimoji="1" lang="en-US" altLang="zh-CN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69" y="5082640"/>
            <a:ext cx="309010" cy="309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816" y="5087896"/>
            <a:ext cx="309010" cy="309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705" y="5082643"/>
            <a:ext cx="309010" cy="309010"/>
          </a:xfrm>
          <a:prstGeom prst="rect">
            <a:avLst/>
          </a:prstGeom>
        </p:spPr>
      </p:pic>
      <p:sp>
        <p:nvSpPr>
          <p:cNvPr id="11" name="Freeform 108"/>
          <p:cNvSpPr>
            <a:spLocks/>
          </p:cNvSpPr>
          <p:nvPr/>
        </p:nvSpPr>
        <p:spPr bwMode="auto">
          <a:xfrm flipH="1">
            <a:off x="2623523" y="3285843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Freeform 107"/>
          <p:cNvSpPr>
            <a:spLocks/>
          </p:cNvSpPr>
          <p:nvPr/>
        </p:nvSpPr>
        <p:spPr bwMode="auto">
          <a:xfrm>
            <a:off x="1227718" y="3288312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Freeform 108"/>
          <p:cNvSpPr>
            <a:spLocks/>
          </p:cNvSpPr>
          <p:nvPr/>
        </p:nvSpPr>
        <p:spPr bwMode="auto">
          <a:xfrm flipH="1">
            <a:off x="3826956" y="5666431"/>
            <a:ext cx="242888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Freeform 107"/>
          <p:cNvSpPr>
            <a:spLocks/>
          </p:cNvSpPr>
          <p:nvPr/>
        </p:nvSpPr>
        <p:spPr bwMode="auto">
          <a:xfrm>
            <a:off x="2336561" y="5658390"/>
            <a:ext cx="242887" cy="385762"/>
          </a:xfrm>
          <a:custGeom>
            <a:avLst/>
            <a:gdLst>
              <a:gd name="T0" fmla="*/ 133 w 215"/>
              <a:gd name="T1" fmla="*/ 304 h 305"/>
              <a:gd name="T2" fmla="*/ 82 w 215"/>
              <a:gd name="T3" fmla="*/ 257 h 305"/>
              <a:gd name="T4" fmla="*/ 56 w 215"/>
              <a:gd name="T5" fmla="*/ 232 h 305"/>
              <a:gd name="T6" fmla="*/ 46 w 215"/>
              <a:gd name="T7" fmla="*/ 221 h 305"/>
              <a:gd name="T8" fmla="*/ 20 w 215"/>
              <a:gd name="T9" fmla="*/ 185 h 305"/>
              <a:gd name="T10" fmla="*/ 20 w 215"/>
              <a:gd name="T11" fmla="*/ 0 h 305"/>
              <a:gd name="T12" fmla="*/ 82 w 215"/>
              <a:gd name="T13" fmla="*/ 118 h 305"/>
              <a:gd name="T14" fmla="*/ 215 w 215"/>
              <a:gd name="T15" fmla="*/ 180 h 305"/>
              <a:gd name="T16" fmla="*/ 174 w 215"/>
              <a:gd name="T17" fmla="*/ 242 h 305"/>
              <a:gd name="T18" fmla="*/ 149 w 215"/>
              <a:gd name="T19" fmla="*/ 288 h 305"/>
              <a:gd name="T20" fmla="*/ 113 w 215"/>
              <a:gd name="T21" fmla="*/ 298 h 305"/>
              <a:gd name="T22" fmla="*/ 133 w 215"/>
              <a:gd name="T23" fmla="*/ 30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5" h="305">
                <a:moveTo>
                  <a:pt x="133" y="304"/>
                </a:moveTo>
                <a:cubicBezTo>
                  <a:pt x="117" y="287"/>
                  <a:pt x="98" y="273"/>
                  <a:pt x="82" y="257"/>
                </a:cubicBezTo>
                <a:cubicBezTo>
                  <a:pt x="73" y="248"/>
                  <a:pt x="65" y="241"/>
                  <a:pt x="56" y="232"/>
                </a:cubicBezTo>
                <a:cubicBezTo>
                  <a:pt x="52" y="228"/>
                  <a:pt x="46" y="221"/>
                  <a:pt x="46" y="221"/>
                </a:cubicBezTo>
                <a:cubicBezTo>
                  <a:pt x="40" y="204"/>
                  <a:pt x="32" y="198"/>
                  <a:pt x="20" y="185"/>
                </a:cubicBezTo>
                <a:cubicBezTo>
                  <a:pt x="1" y="125"/>
                  <a:pt x="0" y="63"/>
                  <a:pt x="20" y="0"/>
                </a:cubicBezTo>
                <a:cubicBezTo>
                  <a:pt x="34" y="43"/>
                  <a:pt x="47" y="86"/>
                  <a:pt x="82" y="118"/>
                </a:cubicBezTo>
                <a:cubicBezTo>
                  <a:pt x="99" y="172"/>
                  <a:pt x="167" y="175"/>
                  <a:pt x="215" y="180"/>
                </a:cubicBezTo>
                <a:cubicBezTo>
                  <a:pt x="210" y="211"/>
                  <a:pt x="206" y="232"/>
                  <a:pt x="174" y="242"/>
                </a:cubicBezTo>
                <a:cubicBezTo>
                  <a:pt x="166" y="255"/>
                  <a:pt x="161" y="279"/>
                  <a:pt x="149" y="288"/>
                </a:cubicBezTo>
                <a:cubicBezTo>
                  <a:pt x="139" y="296"/>
                  <a:pt x="113" y="286"/>
                  <a:pt x="113" y="298"/>
                </a:cubicBezTo>
                <a:cubicBezTo>
                  <a:pt x="113" y="305"/>
                  <a:pt x="126" y="302"/>
                  <a:pt x="133" y="304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46417"/>
            <a:ext cx="8844455" cy="797806"/>
          </a:xfrm>
        </p:spPr>
        <p:txBody>
          <a:bodyPr/>
          <a:lstStyle/>
          <a:p>
            <a:r>
              <a:rPr kumimoji="1" lang="en-US" altLang="zh-CN" dirty="0"/>
              <a:t>Improving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Failures Scenarios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amplification</a:t>
            </a:r>
            <a:endParaRPr kumimoji="1" lang="zh-CN" altLang="en-US" dirty="0" smtClean="0"/>
          </a:p>
          <a:p>
            <a:r>
              <a:rPr kumimoji="1" lang="en-US" altLang="zh-CN" dirty="0">
                <a:solidFill>
                  <a:srgbClr val="FF0000"/>
                </a:solidFill>
              </a:rPr>
              <a:t>O</a:t>
            </a:r>
            <a:r>
              <a:rPr kumimoji="1" lang="en-US" altLang="zh-CN" dirty="0" smtClean="0">
                <a:solidFill>
                  <a:srgbClr val="FF0000"/>
                </a:solidFill>
              </a:rPr>
              <a:t>rdering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tentative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requests</a:t>
            </a:r>
            <a:endParaRPr kumimoji="1" lang="zh-CN" altLang="en-US" dirty="0" smtClean="0">
              <a:solidFill>
                <a:srgbClr val="FF0000"/>
              </a:solidFill>
            </a:endParaRPr>
          </a:p>
          <a:p>
            <a:pPr lvl="1"/>
            <a:endParaRPr kumimoji="1" lang="en-US" altLang="zh-CN" dirty="0"/>
          </a:p>
          <a:p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7409794" y="43511"/>
            <a:ext cx="168691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Secure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Causal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BFT</a:t>
            </a:r>
            <a:endParaRPr lang="en-US" sz="1600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17" y="2897104"/>
            <a:ext cx="4450977" cy="37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42452" y="1257164"/>
            <a:ext cx="8229600" cy="450144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sz="4000" dirty="0" smtClean="0"/>
              <a:t>Thank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you!</a:t>
            </a:r>
            <a:r>
              <a:rPr kumimoji="1" lang="zh-CN" altLang="en-US" sz="4000" dirty="0" smtClean="0"/>
              <a:t> </a:t>
            </a:r>
            <a:endParaRPr kumimoji="1" lang="en-US" altLang="zh-CN" sz="4000" dirty="0" smtClean="0"/>
          </a:p>
          <a:p>
            <a:pPr marL="0" indent="0">
              <a:buNone/>
            </a:pPr>
            <a:endParaRPr kumimoji="1" lang="en-US" altLang="zh-CN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2476500"/>
            <a:ext cx="6273800" cy="830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Secure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causal</a:t>
            </a:r>
            <a:r>
              <a:rPr lang="zh-CN" altLang="en-US" dirty="0" smtClean="0"/>
              <a:t> </a:t>
            </a:r>
            <a:r>
              <a:rPr lang="en-US" altLang="zh-CN" dirty="0" smtClean="0"/>
              <a:t>atomic</a:t>
            </a:r>
            <a:r>
              <a:rPr lang="zh-CN" altLang="en-US" dirty="0" smtClean="0"/>
              <a:t> </a:t>
            </a:r>
            <a:r>
              <a:rPr lang="en-US" altLang="zh-CN" dirty="0" smtClean="0"/>
              <a:t>broadcast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paper: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</a:t>
            </a:r>
            <a:r>
              <a:rPr lang="en-US" altLang="zh-CN" dirty="0" err="1">
                <a:hlinkClick r:id="rId2"/>
              </a:rPr>
              <a:t>cs.unc.edu</a:t>
            </a:r>
            <a:r>
              <a:rPr lang="en-US" altLang="zh-CN" dirty="0">
                <a:hlinkClick r:id="rId2"/>
              </a:rPr>
              <a:t>/~</a:t>
            </a:r>
            <a:r>
              <a:rPr lang="en-US" altLang="zh-CN" dirty="0" err="1" smtClean="0">
                <a:hlinkClick r:id="rId2"/>
              </a:rPr>
              <a:t>haibin</a:t>
            </a:r>
            <a:r>
              <a:rPr lang="en-US" altLang="zh-CN" dirty="0" smtClean="0">
                <a:hlinkClick r:id="rId2"/>
              </a:rPr>
              <a:t>/</a:t>
            </a:r>
            <a:r>
              <a:rPr lang="en-US" altLang="zh-CN" dirty="0" err="1" smtClean="0">
                <a:hlinkClick r:id="rId2"/>
              </a:rPr>
              <a:t>cpbft.pdf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9577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94994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</a:t>
            </a:r>
            <a:r>
              <a:rPr lang="en-US" sz="2000" smtClean="0"/>
              <a:t>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88369" y="3332921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50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Replication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(SMR)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27667"/>
            <a:ext cx="8559800" cy="4501445"/>
          </a:xfrm>
        </p:spPr>
        <p:txBody>
          <a:bodyPr/>
          <a:lstStyle/>
          <a:p>
            <a:pPr marL="514350" indent="-457200"/>
            <a:r>
              <a:rPr kumimoji="1" lang="en-US" altLang="zh-CN" dirty="0" smtClean="0"/>
              <a:t>Total order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6726624" y="43511"/>
            <a:ext cx="237008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Machine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Replication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4" y="2573590"/>
            <a:ext cx="1891196" cy="317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79" y="5044624"/>
            <a:ext cx="533053" cy="533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357" y="2639852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94994" y="1934818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</a:t>
            </a:r>
            <a:r>
              <a:rPr lang="en-US" sz="2000" smtClean="0"/>
              <a:t>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93237" y="3865676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9865" y="506499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$100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06281" y="1928194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2169490" y="3038181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0663" y="264648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3655" y="2666360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$180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189368" y="4264008"/>
            <a:ext cx="6298649" cy="315125"/>
          </a:xfrm>
          <a:prstGeom prst="rightArrow">
            <a:avLst/>
          </a:prstGeom>
          <a:solidFill>
            <a:srgbClr val="0070C0"/>
          </a:solidFill>
          <a:ln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10541" y="387230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43533" y="3892187"/>
            <a:ext cx="84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$180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88369" y="3332921"/>
            <a:ext cx="180229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 1: </a:t>
            </a:r>
          </a:p>
          <a:p>
            <a:r>
              <a:rPr lang="en-US" sz="2000" dirty="0" smtClean="0"/>
              <a:t>“Deposit $100”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99656" y="3326297"/>
            <a:ext cx="169627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/>
              <a:t>Chase: </a:t>
            </a:r>
          </a:p>
          <a:p>
            <a:r>
              <a:rPr lang="en-US" sz="2000" dirty="0" smtClean="0"/>
              <a:t>“Charge 10%”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13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bin_Zhang_UCo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70116</TotalTime>
  <Words>1977</Words>
  <Application>Microsoft Macintosh PowerPoint</Application>
  <PresentationFormat>On-screen Show (4:3)</PresentationFormat>
  <Paragraphs>580</Paragraphs>
  <Slides>73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Mangal</vt:lpstr>
      <vt:lpstr>Times New Roman</vt:lpstr>
      <vt:lpstr>ヒラギノ角ゴ Pro W3</vt:lpstr>
      <vt:lpstr>宋体</vt:lpstr>
      <vt:lpstr>Haibin_Zhang_UConn</vt:lpstr>
      <vt:lpstr>PowerPoint Presentation</vt:lpstr>
      <vt:lpstr>Single Server Architecture</vt:lpstr>
      <vt:lpstr>Single Server Architecture</vt:lpstr>
      <vt:lpstr>State Machine Replication</vt:lpstr>
      <vt:lpstr>State Machine Replication (SMR)</vt:lpstr>
      <vt:lpstr>State Machine Replication (SMR)</vt:lpstr>
      <vt:lpstr>State Machine Replication (SMR)</vt:lpstr>
      <vt:lpstr>State Machine Replication (SMR)</vt:lpstr>
      <vt:lpstr>State Machine Replication (SMR)</vt:lpstr>
      <vt:lpstr>State Machine Replication (SMR)</vt:lpstr>
      <vt:lpstr>State Machine Replication (SMR)</vt:lpstr>
      <vt:lpstr>State Machine Replication (SMR)</vt:lpstr>
      <vt:lpstr>Crash Fault-Tolerant SMR</vt:lpstr>
      <vt:lpstr>Paxos</vt:lpstr>
      <vt:lpstr>Byzantine Fault-Tolerant SMR (BFT Protocols)  </vt:lpstr>
      <vt:lpstr>PBFT</vt:lpstr>
      <vt:lpstr>One Blockchain Project Using PBFT</vt:lpstr>
      <vt:lpstr>Atomic Broadcast</vt:lpstr>
      <vt:lpstr>This Talk </vt:lpstr>
      <vt:lpstr>Secure Causal BFT</vt:lpstr>
      <vt:lpstr>Secure Causal BFT Overview</vt:lpstr>
      <vt:lpstr>Causal Order</vt:lpstr>
      <vt:lpstr>Causal Order</vt:lpstr>
      <vt:lpstr>Causal Order</vt:lpstr>
      <vt:lpstr>Causal Order        Total Order</vt:lpstr>
      <vt:lpstr>Total Order         Causal Order</vt:lpstr>
      <vt:lpstr>Total Order   +   Causal Order</vt:lpstr>
      <vt:lpstr>Crash Failure Model</vt:lpstr>
      <vt:lpstr>Byzantine Failure Model</vt:lpstr>
      <vt:lpstr>Name Registration</vt:lpstr>
      <vt:lpstr>Name Registration</vt:lpstr>
      <vt:lpstr>Name Registration</vt:lpstr>
      <vt:lpstr>Name Registration</vt:lpstr>
      <vt:lpstr>Name Registration</vt:lpstr>
      <vt:lpstr>Name Registration</vt:lpstr>
      <vt:lpstr>Name Registration</vt:lpstr>
      <vt:lpstr>Name Registration</vt:lpstr>
      <vt:lpstr>Name Registration</vt:lpstr>
      <vt:lpstr>Another Example—Trading Service</vt:lpstr>
      <vt:lpstr>Secure Causal BFT</vt:lpstr>
      <vt:lpstr>CP0—Using Threshold Encryption</vt:lpstr>
      <vt:lpstr>CP0—Using Threshold Encryption</vt:lpstr>
      <vt:lpstr>CP0—Using Threshold Encryption</vt:lpstr>
      <vt:lpstr>CP0—Using Threshold Encryption</vt:lpstr>
      <vt:lpstr>A New Look </vt:lpstr>
      <vt:lpstr>Our Protocol Uses Commitment Scheme</vt:lpstr>
      <vt:lpstr>Non-malleable commitment with associated-data (NM-CAD)</vt:lpstr>
      <vt:lpstr>Non-malleable commitment with associated-data (NM-CAD)</vt:lpstr>
      <vt:lpstr>Our First Protocol CP1</vt:lpstr>
      <vt:lpstr>Our First Protocol CP1</vt:lpstr>
      <vt:lpstr>Our First Protocol CP1</vt:lpstr>
      <vt:lpstr>Our First Protocol CP1</vt:lpstr>
      <vt:lpstr>Our First Protocol CP1</vt:lpstr>
      <vt:lpstr>Our First Protocol CP1</vt:lpstr>
      <vt:lpstr>Our First Protocol CP1</vt:lpstr>
      <vt:lpstr>Our First Protocol CP1</vt:lpstr>
      <vt:lpstr>Our First Protocol CP1</vt:lpstr>
      <vt:lpstr>Our First Protocol CP1</vt:lpstr>
      <vt:lpstr>What Could Go Wrong Under Attacks? </vt:lpstr>
      <vt:lpstr>1) Malicious clients  </vt:lpstr>
      <vt:lpstr>☛ Cleaning Committed but Unopened Requests</vt:lpstr>
      <vt:lpstr>2) Malicious Replicas</vt:lpstr>
      <vt:lpstr>☛ Fair BFT </vt:lpstr>
      <vt:lpstr>Another Framework</vt:lpstr>
      <vt:lpstr>Implementation and Evaluation</vt:lpstr>
      <vt:lpstr>Evaluation</vt:lpstr>
      <vt:lpstr>Evaluation</vt:lpstr>
      <vt:lpstr>Evaluation</vt:lpstr>
      <vt:lpstr>Improving Failures Scenarios</vt:lpstr>
      <vt:lpstr>Improving Failures Scenarios</vt:lpstr>
      <vt:lpstr>Improving Failures Scenarios</vt:lpstr>
      <vt:lpstr>Improving Failures Scenarios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Broeils-Norwood</dc:creator>
  <cp:lastModifiedBy>Microsoft Office User</cp:lastModifiedBy>
  <cp:revision>2125</cp:revision>
  <cp:lastPrinted>2015-10-24T20:36:08Z</cp:lastPrinted>
  <dcterms:created xsi:type="dcterms:W3CDTF">2011-01-11T16:24:29Z</dcterms:created>
  <dcterms:modified xsi:type="dcterms:W3CDTF">2017-05-22T16:22:38Z</dcterms:modified>
</cp:coreProperties>
</file>