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36"/>
  </p:notesMasterIdLst>
  <p:sldIdLst>
    <p:sldId id="320" r:id="rId2"/>
    <p:sldId id="321" r:id="rId3"/>
    <p:sldId id="257" r:id="rId4"/>
    <p:sldId id="322" r:id="rId5"/>
    <p:sldId id="323" r:id="rId6"/>
    <p:sldId id="288" r:id="rId7"/>
    <p:sldId id="325" r:id="rId8"/>
    <p:sldId id="327" r:id="rId9"/>
    <p:sldId id="326" r:id="rId10"/>
    <p:sldId id="328" r:id="rId11"/>
    <p:sldId id="330" r:id="rId12"/>
    <p:sldId id="290" r:id="rId13"/>
    <p:sldId id="292" r:id="rId14"/>
    <p:sldId id="291" r:id="rId15"/>
    <p:sldId id="293" r:id="rId16"/>
    <p:sldId id="331" r:id="rId17"/>
    <p:sldId id="295" r:id="rId18"/>
    <p:sldId id="311" r:id="rId19"/>
    <p:sldId id="312" r:id="rId20"/>
    <p:sldId id="297" r:id="rId21"/>
    <p:sldId id="318" r:id="rId22"/>
    <p:sldId id="299" r:id="rId23"/>
    <p:sldId id="300" r:id="rId24"/>
    <p:sldId id="301" r:id="rId25"/>
    <p:sldId id="332" r:id="rId26"/>
    <p:sldId id="333" r:id="rId27"/>
    <p:sldId id="304" r:id="rId28"/>
    <p:sldId id="303" r:id="rId29"/>
    <p:sldId id="338" r:id="rId30"/>
    <p:sldId id="340" r:id="rId31"/>
    <p:sldId id="337" r:id="rId32"/>
    <p:sldId id="341" r:id="rId33"/>
    <p:sldId id="335" r:id="rId34"/>
    <p:sldId id="336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 autoAdjust="0"/>
    <p:restoredTop sz="94695" autoAdjust="0"/>
  </p:normalViewPr>
  <p:slideViewPr>
    <p:cSldViewPr snapToGrid="0" snapToObjects="1">
      <p:cViewPr>
        <p:scale>
          <a:sx n="90" d="100"/>
          <a:sy n="90" d="100"/>
        </p:scale>
        <p:origin x="-80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7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E291C-6C6A-5C41-8049-6230DF94759B}" type="datetimeFigureOut">
              <a:rPr kumimoji="1" lang="zh-CN" altLang="en-US" smtClean="0"/>
              <a:t>9/10/16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37654-8E3D-FD4B-A1F2-DE9FB2186E7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40328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F9522-93D7-6241-A0D8-869218EBBF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668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46417"/>
            <a:ext cx="8229600" cy="797806"/>
          </a:xfrm>
          <a:prstGeom prst="rect">
            <a:avLst/>
          </a:prstGeom>
        </p:spPr>
        <p:txBody>
          <a:bodyPr/>
          <a:lstStyle>
            <a:lvl1pPr algn="l"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7667"/>
            <a:ext cx="8229600" cy="4501445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图片 3" descr="University of Connecticu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80" y="6268252"/>
            <a:ext cx="1818606" cy="5427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charset="0"/>
          <a:cs typeface="ヒラギノ角ゴ Pro W3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ヒラギノ角ゴ Pro W3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ヒラギノ角ゴ Pro W3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ヒラギノ角ゴ Pro W3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emf"/><Relationship Id="rId3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1119" y="1142915"/>
            <a:ext cx="88727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CN" sz="4000" b="1" dirty="0" err="1" smtClean="0"/>
              <a:t>BChain</a:t>
            </a:r>
            <a:r>
              <a:rPr lang="en-US" altLang="zh-CN" sz="4000" b="1" dirty="0" smtClean="0"/>
              <a:t>:</a:t>
            </a:r>
            <a:r>
              <a:rPr lang="zh-CN" altLang="en-US" sz="4000" b="1" dirty="0" smtClean="0"/>
              <a:t> </a:t>
            </a:r>
            <a:r>
              <a:rPr lang="en-US" altLang="zh-CN" sz="4000" b="1" dirty="0" smtClean="0"/>
              <a:t>High-Throughput</a:t>
            </a:r>
            <a:r>
              <a:rPr lang="zh-CN" altLang="en-US" sz="4000" b="1" dirty="0" smtClean="0"/>
              <a:t> </a:t>
            </a:r>
            <a:r>
              <a:rPr lang="en-US" altLang="zh-CN" sz="4000" b="1" dirty="0" smtClean="0"/>
              <a:t>BFT</a:t>
            </a:r>
            <a:r>
              <a:rPr lang="zh-CN" altLang="en-US" sz="4000" b="1" dirty="0" smtClean="0"/>
              <a:t> </a:t>
            </a:r>
            <a:r>
              <a:rPr lang="en-US" altLang="zh-CN" sz="4000" b="1" dirty="0" smtClean="0"/>
              <a:t>Protocols</a:t>
            </a:r>
          </a:p>
        </p:txBody>
      </p:sp>
      <p:sp>
        <p:nvSpPr>
          <p:cNvPr id="9" name="Rectangle 8"/>
          <p:cNvSpPr/>
          <p:nvPr/>
        </p:nvSpPr>
        <p:spPr>
          <a:xfrm>
            <a:off x="1142999" y="3288506"/>
            <a:ext cx="71151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ea typeface="Calibri" charset="0"/>
                <a:cs typeface="Calibri" charset="0"/>
              </a:rPr>
              <a:t>Haibin Zhang (UConn)</a:t>
            </a:r>
          </a:p>
        </p:txBody>
      </p:sp>
      <p:sp>
        <p:nvSpPr>
          <p:cNvPr id="6" name="Rectangle 8"/>
          <p:cNvSpPr/>
          <p:nvPr/>
        </p:nvSpPr>
        <p:spPr>
          <a:xfrm>
            <a:off x="1136639" y="4023059"/>
            <a:ext cx="71151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ea typeface="Calibri" charset="0"/>
                <a:cs typeface="Calibri" charset="0"/>
              </a:rPr>
              <a:t>haibin</a:t>
            </a:r>
            <a:r>
              <a:rPr lang="en-US" altLang="zh-CN" sz="2800" dirty="0" err="1" smtClean="0">
                <a:ea typeface="Calibri" charset="0"/>
                <a:cs typeface="Calibri" charset="0"/>
              </a:rPr>
              <a:t>.zhang</a:t>
            </a:r>
            <a:r>
              <a:rPr lang="zh-CN" altLang="zh-CN" sz="2800" dirty="0" smtClean="0">
                <a:ea typeface="Calibri" charset="0"/>
                <a:cs typeface="Calibri" charset="0"/>
              </a:rPr>
              <a:t>@</a:t>
            </a:r>
            <a:r>
              <a:rPr lang="en-US" altLang="zh-CN" sz="2800" dirty="0" err="1" smtClean="0">
                <a:ea typeface="Calibri" charset="0"/>
                <a:cs typeface="Calibri" charset="0"/>
              </a:rPr>
              <a:t>uconn.edu</a:t>
            </a:r>
            <a:endParaRPr lang="en-US" sz="2800" dirty="0" smtClean="0"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22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Research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Interests: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Security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Reliability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Connecting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practice</a:t>
            </a:r>
          </a:p>
          <a:p>
            <a:pPr lvl="1"/>
            <a:r>
              <a:rPr kumimoji="1" lang="en-US" altLang="zh-CN" dirty="0" smtClean="0"/>
              <a:t>Applied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cryptography</a:t>
            </a:r>
          </a:p>
          <a:p>
            <a:pPr lvl="1"/>
            <a:r>
              <a:rPr kumimoji="1" lang="en-US" altLang="zh-CN" dirty="0" smtClean="0"/>
              <a:t>Systems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Distributed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Systems</a:t>
            </a:r>
          </a:p>
          <a:p>
            <a:pPr lvl="1"/>
            <a:r>
              <a:rPr kumimoji="1" lang="en-US" altLang="zh-CN" dirty="0" smtClean="0"/>
              <a:t>Cloud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storage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cloud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computing</a:t>
            </a:r>
          </a:p>
          <a:p>
            <a:pPr lvl="1"/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07BF33C9-D0C1-6A4F-923C-D9C67205D5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2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This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Talk	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smtClean="0"/>
              <a:t>State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Machine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Replication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(SMR)</a:t>
            </a:r>
          </a:p>
          <a:p>
            <a:pPr lvl="1"/>
            <a:r>
              <a:rPr kumimoji="1" lang="en-US" altLang="zh-CN" dirty="0" smtClean="0"/>
              <a:t>Crash Fault-Tolerant (CFT)</a:t>
            </a:r>
            <a:r>
              <a:rPr kumimoji="1" lang="zh-CN" altLang="en-US" dirty="0" smtClean="0"/>
              <a:t> </a:t>
            </a:r>
            <a:endParaRPr kumimoji="1" lang="en-US" altLang="zh-CN" dirty="0" smtClean="0"/>
          </a:p>
          <a:p>
            <a:pPr lvl="1"/>
            <a:r>
              <a:rPr kumimoji="1" lang="en-US" altLang="zh-CN" dirty="0" smtClean="0"/>
              <a:t>Byzantine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Fault-Tolerant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(BFT)</a:t>
            </a:r>
            <a:r>
              <a:rPr kumimoji="1" lang="zh-CN" altLang="en-US" dirty="0" smtClean="0"/>
              <a:t> </a:t>
            </a:r>
            <a:endParaRPr kumimoji="1" lang="en-US" altLang="zh-CN" dirty="0" smtClean="0"/>
          </a:p>
          <a:p>
            <a:pPr lvl="1"/>
            <a:endParaRPr kumimoji="1" lang="en-US" altLang="zh-CN" dirty="0" smtClean="0"/>
          </a:p>
          <a:p>
            <a:r>
              <a:rPr kumimoji="1" lang="en-US" altLang="zh-CN" dirty="0" err="1" smtClean="0"/>
              <a:t>BChain</a:t>
            </a:r>
            <a:r>
              <a:rPr kumimoji="1" lang="en-US" altLang="zh-CN" dirty="0" smtClean="0"/>
              <a:t>: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h</a:t>
            </a:r>
            <a:r>
              <a:rPr kumimoji="1" lang="en-US" altLang="zh-CN" dirty="0" smtClean="0"/>
              <a:t>igh-throughput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BFT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SMR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protocol</a:t>
            </a:r>
          </a:p>
          <a:p>
            <a:pPr lvl="1"/>
            <a:endParaRPr kumimoji="1" lang="en-US" altLang="zh-CN" dirty="0" smtClean="0"/>
          </a:p>
          <a:p>
            <a:endParaRPr kumimoji="1"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400633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>
                <a:latin typeface="+mn-lt"/>
              </a:rPr>
              <a:t>Client</a:t>
            </a:r>
            <a:r>
              <a:rPr kumimoji="1" lang="zh-CN" altLang="en-US" dirty="0" smtClean="0">
                <a:latin typeface="+mn-lt"/>
              </a:rPr>
              <a:t>-</a:t>
            </a:r>
            <a:r>
              <a:rPr kumimoji="1" lang="en-US" altLang="zh-CN" dirty="0" smtClean="0">
                <a:latin typeface="+mn-lt"/>
              </a:rPr>
              <a:t>Server</a:t>
            </a:r>
            <a:r>
              <a:rPr kumimoji="1" lang="zh-CN" altLang="en-US" dirty="0" smtClean="0">
                <a:latin typeface="+mn-lt"/>
              </a:rPr>
              <a:t> </a:t>
            </a:r>
            <a:r>
              <a:rPr kumimoji="1" lang="en-US" altLang="zh-CN" dirty="0" smtClean="0">
                <a:latin typeface="+mn-lt"/>
              </a:rPr>
              <a:t>Model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07BF33C9-D0C1-6A4F-923C-D9C67205D546}" type="slidenum">
              <a:rPr lang="en-US" smtClean="0"/>
              <a:t>4</a:t>
            </a:fld>
            <a:endParaRPr lang="en-US" dirty="0"/>
          </a:p>
        </p:txBody>
      </p:sp>
      <p:sp>
        <p:nvSpPr>
          <p:cNvPr id="12" name="内容占位符 2"/>
          <p:cNvSpPr txBox="1">
            <a:spLocks/>
          </p:cNvSpPr>
          <p:nvPr/>
        </p:nvSpPr>
        <p:spPr>
          <a:xfrm>
            <a:off x="609600" y="1380067"/>
            <a:ext cx="8229600" cy="450144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dirty="0" smtClean="0"/>
          </a:p>
          <a:p>
            <a:pPr marL="0" indent="0">
              <a:buFont typeface="Arial" charset="0"/>
              <a:buNone/>
            </a:pPr>
            <a:endParaRPr kumimoji="1" lang="en-US" altLang="zh-CN" dirty="0" smtClean="0"/>
          </a:p>
          <a:p>
            <a:pPr marL="0" indent="0">
              <a:buFont typeface="Arial" charset="0"/>
              <a:buNone/>
            </a:pPr>
            <a:endParaRPr kumimoji="1" lang="en-US" altLang="zh-CN" dirty="0" smtClean="0"/>
          </a:p>
          <a:p>
            <a:pPr marL="0" indent="0">
              <a:buFont typeface="Arial" charset="0"/>
              <a:buNone/>
            </a:pPr>
            <a:endParaRPr kumimoji="1" lang="en-US" altLang="zh-CN" dirty="0" smtClean="0"/>
          </a:p>
        </p:txBody>
      </p:sp>
      <p:pic>
        <p:nvPicPr>
          <p:cNvPr id="3" name="内容占位符 2" descr="SpokeHub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" b="1108"/>
          <a:stretch>
            <a:fillRect/>
          </a:stretch>
        </p:blipFill>
        <p:spPr>
          <a:xfrm>
            <a:off x="899446" y="1380067"/>
            <a:ext cx="7163036" cy="3918053"/>
          </a:xfrm>
        </p:spPr>
      </p:pic>
      <p:sp>
        <p:nvSpPr>
          <p:cNvPr id="6" name="文本框 5"/>
          <p:cNvSpPr txBox="1"/>
          <p:nvPr/>
        </p:nvSpPr>
        <p:spPr>
          <a:xfrm>
            <a:off x="226788" y="1168963"/>
            <a:ext cx="1009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client</a:t>
            </a:r>
            <a:endParaRPr kumimoji="1"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3937000" y="1929422"/>
            <a:ext cx="1765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Server</a:t>
            </a:r>
            <a:r>
              <a:rPr kumimoji="1" lang="zh-CN" altLang="en-US" dirty="0" smtClean="0"/>
              <a:t>/</a:t>
            </a:r>
            <a:r>
              <a:rPr kumimoji="1" lang="en-US" altLang="zh-CN" dirty="0" smtClean="0"/>
              <a:t>state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machine</a:t>
            </a:r>
            <a:endParaRPr kumimoji="1" lang="zh-CN" altLang="en-US" dirty="0"/>
          </a:p>
        </p:txBody>
      </p:sp>
      <p:sp>
        <p:nvSpPr>
          <p:cNvPr id="16" name="TextBox 11"/>
          <p:cNvSpPr txBox="1"/>
          <p:nvPr/>
        </p:nvSpPr>
        <p:spPr>
          <a:xfrm>
            <a:off x="5988870" y="5476794"/>
            <a:ext cx="2850330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Scenario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1: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With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a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single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server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77444" y="4133738"/>
            <a:ext cx="1009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client</a:t>
            </a:r>
            <a:endParaRPr kumimoji="1"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7861250" y="1263043"/>
            <a:ext cx="1009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client</a:t>
            </a:r>
            <a:endParaRPr kumimoji="1"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7905627" y="4270490"/>
            <a:ext cx="1009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client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473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>
                <a:latin typeface="+mn-lt"/>
              </a:rPr>
              <a:t>Client</a:t>
            </a:r>
            <a:r>
              <a:rPr kumimoji="1" lang="zh-CN" altLang="en-US" dirty="0" smtClean="0">
                <a:latin typeface="+mn-lt"/>
              </a:rPr>
              <a:t>-</a:t>
            </a:r>
            <a:r>
              <a:rPr kumimoji="1" lang="en-US" altLang="zh-CN" dirty="0" smtClean="0">
                <a:latin typeface="+mn-lt"/>
              </a:rPr>
              <a:t>Server</a:t>
            </a:r>
            <a:r>
              <a:rPr kumimoji="1" lang="zh-CN" altLang="en-US" dirty="0" smtClean="0">
                <a:latin typeface="+mn-lt"/>
              </a:rPr>
              <a:t> </a:t>
            </a:r>
            <a:r>
              <a:rPr kumimoji="1" lang="en-US" altLang="zh-CN" dirty="0" smtClean="0">
                <a:latin typeface="+mn-lt"/>
              </a:rPr>
              <a:t>Model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07BF33C9-D0C1-6A4F-923C-D9C67205D546}" type="slidenum">
              <a:rPr lang="en-US" smtClean="0"/>
              <a:t>5</a:t>
            </a:fld>
            <a:endParaRPr lang="en-US" dirty="0"/>
          </a:p>
        </p:txBody>
      </p:sp>
      <p:sp>
        <p:nvSpPr>
          <p:cNvPr id="12" name="内容占位符 2"/>
          <p:cNvSpPr txBox="1">
            <a:spLocks/>
          </p:cNvSpPr>
          <p:nvPr/>
        </p:nvSpPr>
        <p:spPr>
          <a:xfrm>
            <a:off x="609600" y="1380067"/>
            <a:ext cx="8229600" cy="450144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dirty="0" smtClean="0"/>
          </a:p>
          <a:p>
            <a:pPr marL="0" indent="0">
              <a:buFont typeface="Arial" charset="0"/>
              <a:buNone/>
            </a:pPr>
            <a:endParaRPr kumimoji="1" lang="en-US" altLang="zh-CN" dirty="0" smtClean="0"/>
          </a:p>
          <a:p>
            <a:pPr marL="0" indent="0">
              <a:buFont typeface="Arial" charset="0"/>
              <a:buNone/>
            </a:pPr>
            <a:endParaRPr kumimoji="1" lang="en-US" altLang="zh-CN" dirty="0" smtClean="0"/>
          </a:p>
          <a:p>
            <a:pPr marL="0" indent="0">
              <a:buFont typeface="Arial" charset="0"/>
              <a:buNone/>
            </a:pPr>
            <a:endParaRPr kumimoji="1" lang="en-US" altLang="zh-CN" dirty="0" smtClean="0"/>
          </a:p>
        </p:txBody>
      </p:sp>
      <p:pic>
        <p:nvPicPr>
          <p:cNvPr id="3" name="内容占位符 2" descr="SpokeHub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" b="1115"/>
          <a:stretch>
            <a:fillRect/>
          </a:stretch>
        </p:blipFill>
        <p:spPr>
          <a:xfrm>
            <a:off x="900113" y="1379538"/>
            <a:ext cx="7162800" cy="3917950"/>
          </a:xfrm>
        </p:spPr>
      </p:pic>
      <p:sp>
        <p:nvSpPr>
          <p:cNvPr id="6" name="文本框 5"/>
          <p:cNvSpPr txBox="1"/>
          <p:nvPr/>
        </p:nvSpPr>
        <p:spPr>
          <a:xfrm>
            <a:off x="226788" y="1168963"/>
            <a:ext cx="1009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client</a:t>
            </a:r>
            <a:endParaRPr kumimoji="1"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2834911" y="1819662"/>
            <a:ext cx="3520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r</a:t>
            </a:r>
            <a:r>
              <a:rPr kumimoji="1" lang="en-US" altLang="zh-CN" dirty="0" smtClean="0"/>
              <a:t>eplicated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servers/state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machines</a:t>
            </a:r>
            <a:endParaRPr kumimoji="1"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277444" y="4133738"/>
            <a:ext cx="1009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client</a:t>
            </a:r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7861250" y="1263043"/>
            <a:ext cx="1009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client</a:t>
            </a:r>
            <a:endParaRPr kumimoji="1" lang="zh-CN" altLang="en-US" dirty="0"/>
          </a:p>
        </p:txBody>
      </p:sp>
      <p:pic>
        <p:nvPicPr>
          <p:cNvPr id="5" name="图片 4" descr="Multiw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546" y="2386146"/>
            <a:ext cx="3481867" cy="196708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390557" y="4341890"/>
            <a:ext cx="170095" cy="1927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19" name="图片 18" descr="Screen Shot 2016-02-23 at 12.22.39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911" y="2340786"/>
            <a:ext cx="725741" cy="730220"/>
          </a:xfrm>
          <a:prstGeom prst="rect">
            <a:avLst/>
          </a:prstGeom>
        </p:spPr>
      </p:pic>
      <p:pic>
        <p:nvPicPr>
          <p:cNvPr id="20" name="图片 19" descr="Screen Shot 2016-02-23 at 12.22.39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518" y="3768628"/>
            <a:ext cx="725741" cy="730220"/>
          </a:xfrm>
          <a:prstGeom prst="rect">
            <a:avLst/>
          </a:prstGeom>
        </p:spPr>
      </p:pic>
      <p:pic>
        <p:nvPicPr>
          <p:cNvPr id="22" name="图片 21" descr="Screen Shot 2016-02-23 at 12.22.39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446" y="2340786"/>
            <a:ext cx="725741" cy="730220"/>
          </a:xfrm>
          <a:prstGeom prst="rect">
            <a:avLst/>
          </a:prstGeom>
        </p:spPr>
      </p:pic>
      <p:pic>
        <p:nvPicPr>
          <p:cNvPr id="23" name="图片 22" descr="Screen Shot 2016-02-23 at 12.22.39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672" y="3768628"/>
            <a:ext cx="725741" cy="73022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6282171" y="2891715"/>
            <a:ext cx="136075" cy="14742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6151071" y="4393575"/>
            <a:ext cx="136075" cy="14742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3350195" y="4387251"/>
            <a:ext cx="136075" cy="14742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3502595" y="4539651"/>
            <a:ext cx="136075" cy="14742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3518915" y="2934351"/>
            <a:ext cx="136075" cy="14742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30" name="TextBox 11"/>
          <p:cNvSpPr txBox="1"/>
          <p:nvPr/>
        </p:nvSpPr>
        <p:spPr>
          <a:xfrm>
            <a:off x="5783217" y="5476794"/>
            <a:ext cx="3087261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Scenario</a:t>
            </a:r>
            <a:r>
              <a:rPr lang="zh-CN" altLang="en-US" sz="1600" dirty="0" smtClean="0"/>
              <a:t> </a:t>
            </a:r>
            <a:r>
              <a:rPr lang="en-US" altLang="zh-CN" sz="1600" dirty="0"/>
              <a:t>2</a:t>
            </a:r>
            <a:r>
              <a:rPr lang="en-US" altLang="zh-CN" sz="1600" dirty="0" smtClean="0"/>
              <a:t>: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With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replicated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servers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905627" y="4270490"/>
            <a:ext cx="1009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client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340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State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Machine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Replication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(SMR)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27667"/>
            <a:ext cx="8559800" cy="4501445"/>
          </a:xfrm>
        </p:spPr>
        <p:txBody>
          <a:bodyPr/>
          <a:lstStyle/>
          <a:p>
            <a:r>
              <a:rPr kumimoji="1" lang="en-US" altLang="zh-CN" dirty="0"/>
              <a:t>Replicas </a:t>
            </a:r>
            <a:r>
              <a:rPr kumimoji="1" lang="en-US" altLang="zh-CN" dirty="0" smtClean="0"/>
              <a:t>maintain </a:t>
            </a:r>
            <a:r>
              <a:rPr kumimoji="1" lang="en-US" altLang="zh-CN" dirty="0"/>
              <a:t>the same state</a:t>
            </a:r>
          </a:p>
          <a:p>
            <a:pPr lvl="1"/>
            <a:r>
              <a:rPr kumimoji="1" lang="en-US" altLang="zh-CN" dirty="0"/>
              <a:t>R</a:t>
            </a:r>
            <a:r>
              <a:rPr kumimoji="1" lang="en-US" altLang="zh-CN" dirty="0" smtClean="0"/>
              <a:t>eplicas </a:t>
            </a:r>
            <a:r>
              <a:rPr kumimoji="1" lang="en-US" altLang="zh-CN" dirty="0"/>
              <a:t>start in the same state</a:t>
            </a:r>
          </a:p>
          <a:p>
            <a:pPr lvl="1"/>
            <a:r>
              <a:rPr kumimoji="1" lang="en-US" altLang="zh-CN" dirty="0"/>
              <a:t>Operations are deterministic</a:t>
            </a:r>
          </a:p>
          <a:p>
            <a:pPr lvl="1"/>
            <a:r>
              <a:rPr kumimoji="1" lang="en-US" altLang="zh-CN" dirty="0"/>
              <a:t>Replicas </a:t>
            </a:r>
            <a:r>
              <a:rPr kumimoji="1" lang="en-US" altLang="zh-CN" dirty="0" smtClean="0"/>
              <a:t>execute </a:t>
            </a:r>
            <a:r>
              <a:rPr kumimoji="1" lang="en-US" altLang="zh-CN" dirty="0"/>
              <a:t>operations </a:t>
            </a:r>
            <a:r>
              <a:rPr kumimoji="1" lang="en-US" altLang="zh-CN" dirty="0">
                <a:solidFill>
                  <a:srgbClr val="FF0000"/>
                </a:solidFill>
              </a:rPr>
              <a:t>in the same </a:t>
            </a:r>
            <a:r>
              <a:rPr kumimoji="1" lang="en-US" altLang="zh-CN" dirty="0" smtClean="0">
                <a:solidFill>
                  <a:srgbClr val="FF0000"/>
                </a:solidFill>
              </a:rPr>
              <a:t>order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r>
              <a:rPr kumimoji="1" lang="en-US" altLang="zh-CN" dirty="0" smtClean="0"/>
              <a:t>Replicas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replies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clients</a:t>
            </a:r>
          </a:p>
          <a:p>
            <a:r>
              <a:rPr kumimoji="1" lang="en-US" altLang="zh-CN" dirty="0" smtClean="0"/>
              <a:t>Clients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vote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replica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replies</a:t>
            </a:r>
            <a:endParaRPr kumimoji="1" lang="en-US" altLang="zh-CN" dirty="0"/>
          </a:p>
          <a:p>
            <a:endParaRPr kumimoji="1" lang="en-US" altLang="zh-CN" dirty="0" smtClean="0"/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0439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>
                <a:latin typeface="+mn-lt"/>
              </a:rPr>
              <a:t>Crash Fault-Tolerant SMR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07BF33C9-D0C1-6A4F-923C-D9C67205D546}" type="slidenum">
              <a:rPr lang="en-US" smtClean="0"/>
              <a:t>7</a:t>
            </a:fld>
            <a:endParaRPr lang="en-US" dirty="0"/>
          </a:p>
        </p:txBody>
      </p:sp>
      <p:sp>
        <p:nvSpPr>
          <p:cNvPr id="12" name="内容占位符 2"/>
          <p:cNvSpPr txBox="1">
            <a:spLocks/>
          </p:cNvSpPr>
          <p:nvPr/>
        </p:nvSpPr>
        <p:spPr>
          <a:xfrm>
            <a:off x="609600" y="1380067"/>
            <a:ext cx="8229600" cy="450144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dirty="0" smtClean="0"/>
          </a:p>
          <a:p>
            <a:pPr marL="0" indent="0">
              <a:buFont typeface="Arial" charset="0"/>
              <a:buNone/>
            </a:pPr>
            <a:endParaRPr kumimoji="1" lang="en-US" altLang="zh-CN" dirty="0" smtClean="0"/>
          </a:p>
          <a:p>
            <a:pPr marL="0" indent="0">
              <a:buFont typeface="Arial" charset="0"/>
              <a:buNone/>
            </a:pPr>
            <a:endParaRPr kumimoji="1" lang="en-US" altLang="zh-CN" dirty="0" smtClean="0"/>
          </a:p>
          <a:p>
            <a:pPr marL="0" indent="0">
              <a:buFont typeface="Arial" charset="0"/>
              <a:buNone/>
            </a:pPr>
            <a:endParaRPr kumimoji="1" lang="en-US" altLang="zh-CN" dirty="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</a:t>
            </a:r>
            <a:r>
              <a:rPr lang="en-US" altLang="zh-CN" dirty="0" smtClean="0"/>
              <a:t>xample</a:t>
            </a:r>
            <a:r>
              <a:rPr lang="zh-CN" altLang="zh-CN" dirty="0" smtClean="0"/>
              <a:t>:</a:t>
            </a:r>
            <a:endParaRPr lang="en-US" altLang="zh-CN" dirty="0" smtClean="0"/>
          </a:p>
          <a:p>
            <a:pPr lvl="1"/>
            <a:r>
              <a:rPr kumimoji="1" lang="en-US" altLang="zh-CN" dirty="0" smtClean="0">
                <a:solidFill>
                  <a:srgbClr val="595959"/>
                </a:solidFill>
              </a:rPr>
              <a:t>Paxos</a:t>
            </a:r>
            <a:r>
              <a:rPr kumimoji="1" lang="zh-CN" altLang="en-US" dirty="0" smtClean="0">
                <a:solidFill>
                  <a:srgbClr val="595959"/>
                </a:solidFill>
              </a:rPr>
              <a:t>: </a:t>
            </a:r>
            <a:r>
              <a:rPr kumimoji="1" lang="en-US" altLang="zh-CN" dirty="0" smtClean="0">
                <a:solidFill>
                  <a:srgbClr val="595959"/>
                </a:solidFill>
              </a:rPr>
              <a:t>SMR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for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crash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failures</a:t>
            </a:r>
          </a:p>
          <a:p>
            <a:endParaRPr kumimoji="1" lang="en-US" altLang="zh-CN" dirty="0" smtClean="0">
              <a:solidFill>
                <a:srgbClr val="595959"/>
              </a:solidFill>
            </a:endParaRPr>
          </a:p>
          <a:p>
            <a:endParaRPr kumimoji="1" lang="en-US" altLang="zh-CN" dirty="0" smtClean="0"/>
          </a:p>
          <a:p>
            <a:r>
              <a:rPr kumimoji="1" lang="en-US" altLang="zh-CN" dirty="0" smtClean="0"/>
              <a:t>The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“most”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important </a:t>
            </a:r>
            <a:r>
              <a:rPr kumimoji="1" lang="en-US" altLang="zh-CN" dirty="0" smtClean="0">
                <a:solidFill>
                  <a:srgbClr val="FF0000"/>
                </a:solidFill>
              </a:rPr>
              <a:t>backbone</a:t>
            </a:r>
            <a:r>
              <a:rPr kumimoji="1" lang="zh-CN" altLang="en-US" dirty="0" smtClean="0">
                <a:solidFill>
                  <a:srgbClr val="FF0000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architecture</a:t>
            </a:r>
            <a:endParaRPr kumimoji="1" lang="en-US" altLang="zh-CN" dirty="0">
              <a:solidFill>
                <a:srgbClr val="595959"/>
              </a:solidFill>
            </a:endParaRPr>
          </a:p>
          <a:p>
            <a:r>
              <a:rPr kumimoji="1" lang="en-US" altLang="zh-CN" dirty="0" smtClean="0">
                <a:solidFill>
                  <a:srgbClr val="595959"/>
                </a:solidFill>
              </a:rPr>
              <a:t>Each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major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service</a:t>
            </a:r>
          </a:p>
          <a:p>
            <a:pPr lvl="1"/>
            <a:r>
              <a:rPr kumimoji="1" lang="en-US" altLang="zh-CN" dirty="0" err="1" smtClean="0">
                <a:solidFill>
                  <a:srgbClr val="595959"/>
                </a:solidFill>
              </a:rPr>
              <a:t>BigTable</a:t>
            </a:r>
            <a:r>
              <a:rPr kumimoji="1" lang="en-US" altLang="zh-CN" dirty="0" smtClean="0">
                <a:solidFill>
                  <a:srgbClr val="595959"/>
                </a:solidFill>
              </a:rPr>
              <a:t>,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Chubby,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Spanner,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Azure,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Amazon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Web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Services,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err="1" smtClean="0">
                <a:solidFill>
                  <a:srgbClr val="595959"/>
                </a:solidFill>
              </a:rPr>
              <a:t>Ceph</a:t>
            </a:r>
            <a:r>
              <a:rPr kumimoji="1" lang="en-US" altLang="zh-CN" dirty="0" smtClean="0">
                <a:solidFill>
                  <a:srgbClr val="595959"/>
                </a:solidFill>
              </a:rPr>
              <a:t>,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IBM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SAN,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VMware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NSX,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…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endParaRPr kumimoji="1" lang="en-US" altLang="zh-CN" dirty="0">
              <a:solidFill>
                <a:srgbClr val="595959"/>
              </a:solidFill>
            </a:endParaRPr>
          </a:p>
          <a:p>
            <a:endParaRPr kumimoji="1" lang="en-US" altLang="zh-CN" dirty="0" smtClean="0">
              <a:solidFill>
                <a:srgbClr val="595959"/>
              </a:solidFill>
            </a:endParaRPr>
          </a:p>
          <a:p>
            <a:pPr marL="0" indent="0">
              <a:buNone/>
            </a:pPr>
            <a:endParaRPr kumimoji="1" lang="en-US" altLang="zh-CN" dirty="0" smtClean="0"/>
          </a:p>
          <a:p>
            <a:pPr marL="0" indent="0">
              <a:buNone/>
            </a:pPr>
            <a:endParaRPr kumimoji="1" lang="en-US" altLang="zh-CN" dirty="0" smtClean="0"/>
          </a:p>
        </p:txBody>
      </p:sp>
      <p:sp>
        <p:nvSpPr>
          <p:cNvPr id="7" name="TextBox 11"/>
          <p:cNvSpPr txBox="1"/>
          <p:nvPr/>
        </p:nvSpPr>
        <p:spPr>
          <a:xfrm>
            <a:off x="4926812" y="2300994"/>
            <a:ext cx="3213922" cy="5847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[</a:t>
            </a:r>
            <a:r>
              <a:rPr lang="en-US" altLang="zh-CN" sz="1600" dirty="0" err="1" smtClean="0"/>
              <a:t>Lamport</a:t>
            </a:r>
            <a:r>
              <a:rPr lang="en-US" altLang="zh-CN" sz="1600" dirty="0" smtClean="0"/>
              <a:t>, ACM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TOCS</a:t>
            </a:r>
            <a:r>
              <a:rPr lang="zh-CN" altLang="en-US" sz="1600" dirty="0" smtClean="0"/>
              <a:t>  </a:t>
            </a:r>
            <a:r>
              <a:rPr lang="en-US" altLang="zh-CN" sz="1600" dirty="0" smtClean="0"/>
              <a:t>1998];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going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back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to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1980s</a:t>
            </a:r>
          </a:p>
        </p:txBody>
      </p:sp>
    </p:spTree>
    <p:extLst>
      <p:ext uri="{BB962C8B-B14F-4D97-AF65-F5344CB8AC3E}">
        <p14:creationId xmlns:p14="http://schemas.microsoft.com/office/powerpoint/2010/main" val="13023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BFT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SMR</a:t>
            </a:r>
            <a:r>
              <a:rPr kumimoji="1" lang="zh-CN" altLang="zh-CN" dirty="0"/>
              <a:t> </a:t>
            </a:r>
            <a:r>
              <a:rPr kumimoji="1" lang="en-US" altLang="zh-CN" dirty="0" smtClean="0"/>
              <a:t>=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BFT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Protocols</a:t>
            </a:r>
            <a:br>
              <a:rPr kumimoji="1" lang="en-US" altLang="zh-CN" dirty="0" smtClean="0"/>
            </a:br>
            <a:r>
              <a:rPr kumimoji="1" lang="en-US" altLang="zh-CN" dirty="0"/>
              <a:t/>
            </a:r>
            <a:br>
              <a:rPr kumimoji="1" lang="en-US" altLang="zh-CN" dirty="0"/>
            </a:b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27667"/>
            <a:ext cx="8128000" cy="4501445"/>
          </a:xfrm>
        </p:spPr>
        <p:txBody>
          <a:bodyPr/>
          <a:lstStyle/>
          <a:p>
            <a:r>
              <a:rPr kumimoji="1" lang="en-US" altLang="zh-CN" dirty="0" smtClean="0"/>
              <a:t>Traditionally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important </a:t>
            </a:r>
          </a:p>
          <a:p>
            <a:pPr lvl="1"/>
            <a:r>
              <a:rPr kumimoji="1" lang="en-US" altLang="zh-CN" dirty="0"/>
              <a:t>P</a:t>
            </a:r>
            <a:r>
              <a:rPr kumimoji="1" lang="en-US" altLang="zh-CN" dirty="0" smtClean="0"/>
              <a:t>owerful: arbitrary failures &amp; attacks</a:t>
            </a:r>
          </a:p>
          <a:p>
            <a:pPr lvl="1"/>
            <a:r>
              <a:rPr kumimoji="1" lang="en-US" altLang="zh-CN" dirty="0" smtClean="0"/>
              <a:t>Systems, </a:t>
            </a:r>
            <a:r>
              <a:rPr kumimoji="1" lang="en-US" altLang="zh-CN" dirty="0"/>
              <a:t>distributed </a:t>
            </a:r>
            <a:r>
              <a:rPr kumimoji="1" lang="en-US" altLang="zh-CN" dirty="0" smtClean="0"/>
              <a:t>systems, </a:t>
            </a:r>
            <a:r>
              <a:rPr kumimoji="1" lang="en-US" altLang="zh-CN" dirty="0"/>
              <a:t>theory, crypto, security, …  </a:t>
            </a:r>
            <a:endParaRPr kumimoji="1" lang="en-US" altLang="zh-CN" dirty="0" smtClean="0"/>
          </a:p>
          <a:p>
            <a:r>
              <a:rPr kumimoji="1" lang="en-US" altLang="zh-CN" dirty="0"/>
              <a:t>R</a:t>
            </a:r>
            <a:r>
              <a:rPr kumimoji="1" lang="en-US" altLang="zh-CN" dirty="0" smtClean="0"/>
              <a:t>ecently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gain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prominence</a:t>
            </a:r>
            <a:endParaRPr kumimoji="1" lang="en-US" altLang="zh-CN" dirty="0"/>
          </a:p>
          <a:p>
            <a:pPr lvl="1"/>
            <a:r>
              <a:rPr kumimoji="1" lang="en-US" altLang="zh-CN" dirty="0" err="1" smtClean="0"/>
              <a:t>Cryptocurrencies</a:t>
            </a:r>
            <a:r>
              <a:rPr kumimoji="1" lang="zh-CN" altLang="en-US" dirty="0" smtClean="0"/>
              <a:t>, </a:t>
            </a:r>
            <a:r>
              <a:rPr kumimoji="1" lang="en-US" altLang="zh-CN" dirty="0" smtClean="0"/>
              <a:t>or</a:t>
            </a:r>
            <a:r>
              <a:rPr kumimoji="1" lang="zh-CN" altLang="en-US" dirty="0" smtClean="0"/>
              <a:t> </a:t>
            </a:r>
            <a:r>
              <a:rPr kumimoji="1" lang="en-US" altLang="zh-CN" dirty="0" err="1"/>
              <a:t>b</a:t>
            </a:r>
            <a:r>
              <a:rPr kumimoji="1" lang="en-US" altLang="zh-CN" dirty="0" err="1" smtClean="0"/>
              <a:t>lockchains</a:t>
            </a:r>
            <a:endParaRPr kumimoji="1" lang="en-US" altLang="zh-CN" dirty="0" smtClean="0"/>
          </a:p>
          <a:p>
            <a:pPr lvl="1"/>
            <a:r>
              <a:rPr kumimoji="1" lang="en-US" altLang="zh-CN" dirty="0" smtClean="0"/>
              <a:t>Secure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reliable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cloud</a:t>
            </a:r>
          </a:p>
          <a:p>
            <a:pPr lvl="1"/>
            <a:r>
              <a:rPr kumimoji="1" lang="en-US" altLang="zh-CN" dirty="0" smtClean="0"/>
              <a:t>Pub/Sub,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SDN,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Storage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…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1213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Leader-Based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(BFT)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SMR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Leader-based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SMR</a:t>
            </a:r>
          </a:p>
          <a:p>
            <a:pPr lvl="1"/>
            <a:r>
              <a:rPr kumimoji="1" lang="en-US" altLang="zh-CN" dirty="0" smtClean="0">
                <a:solidFill>
                  <a:srgbClr val="FF0000"/>
                </a:solidFill>
              </a:rPr>
              <a:t>Primary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(one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of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replicas)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orders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operations</a:t>
            </a:r>
          </a:p>
          <a:p>
            <a:pPr lvl="1"/>
            <a:r>
              <a:rPr kumimoji="1" lang="en-US" altLang="zh-CN" dirty="0" smtClean="0"/>
              <a:t>Other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replicas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follow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order</a:t>
            </a:r>
          </a:p>
          <a:p>
            <a:pPr lvl="1"/>
            <a:r>
              <a:rPr kumimoji="1" lang="en-US" altLang="zh-CN" dirty="0" smtClean="0"/>
              <a:t>Other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r</a:t>
            </a:r>
            <a:r>
              <a:rPr kumimoji="1" lang="en-US" altLang="zh-CN" dirty="0" smtClean="0"/>
              <a:t>eplicas monitor </a:t>
            </a:r>
            <a:r>
              <a:rPr kumimoji="1" lang="en-US" altLang="zh-CN" dirty="0"/>
              <a:t>the primary and do a </a:t>
            </a:r>
            <a:r>
              <a:rPr kumimoji="1" lang="en-US" altLang="zh-CN" dirty="0">
                <a:solidFill>
                  <a:srgbClr val="FF0000"/>
                </a:solidFill>
              </a:rPr>
              <a:t>view change</a:t>
            </a:r>
            <a:r>
              <a:rPr kumimoji="1" lang="en-US" altLang="zh-CN" dirty="0"/>
              <a:t> if </a:t>
            </a:r>
            <a:r>
              <a:rPr kumimoji="1" lang="en-US" altLang="zh-CN" dirty="0" smtClean="0"/>
              <a:t>primary fails/behaves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maliciously</a:t>
            </a:r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3142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2400" y="246417"/>
            <a:ext cx="8877300" cy="797806"/>
          </a:xfrm>
        </p:spPr>
        <p:txBody>
          <a:bodyPr/>
          <a:lstStyle/>
          <a:p>
            <a:r>
              <a:rPr kumimoji="1" lang="en-US" altLang="zh-CN" dirty="0" smtClean="0"/>
              <a:t>Leader-Based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SMR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 smtClean="0">
                <a:solidFill>
                  <a:srgbClr val="FF0000"/>
                </a:solidFill>
              </a:rPr>
              <a:t>Broadcast-</a:t>
            </a:r>
            <a:r>
              <a:rPr kumimoji="1" lang="en-US" altLang="zh-CN" dirty="0" smtClean="0"/>
              <a:t> </a:t>
            </a:r>
            <a:r>
              <a:rPr kumimoji="1" lang="en-US" altLang="zh-CN" i="1" dirty="0" smtClean="0"/>
              <a:t>vs</a:t>
            </a:r>
            <a:r>
              <a:rPr kumimoji="1" lang="en-US" altLang="zh-CN" i="1" dirty="0"/>
              <a:t>.</a:t>
            </a:r>
            <a:r>
              <a:rPr kumimoji="1" lang="en-US" altLang="zh-CN" dirty="0"/>
              <a:t> </a:t>
            </a:r>
            <a:r>
              <a:rPr kumimoji="1" lang="en-US" altLang="zh-CN" dirty="0" smtClean="0">
                <a:solidFill>
                  <a:srgbClr val="FF0000"/>
                </a:solidFill>
              </a:rPr>
              <a:t>Chain-Based</a:t>
            </a:r>
            <a:r>
              <a:rPr kumimoji="1" lang="en-US" altLang="zh-CN" dirty="0" smtClean="0"/>
              <a:t> 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27667"/>
            <a:ext cx="8432800" cy="4501445"/>
          </a:xfrm>
        </p:spPr>
        <p:txBody>
          <a:bodyPr/>
          <a:lstStyle/>
          <a:p>
            <a:r>
              <a:rPr kumimoji="1" lang="en-US" altLang="zh-CN" dirty="0" smtClean="0"/>
              <a:t>Broadcast-based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SMR</a:t>
            </a:r>
          </a:p>
          <a:p>
            <a:pPr lvl="1"/>
            <a:r>
              <a:rPr kumimoji="1" lang="en-US" altLang="zh-CN" dirty="0" smtClean="0"/>
              <a:t>CFT: e.g., Paxos</a:t>
            </a:r>
          </a:p>
          <a:p>
            <a:pPr lvl="1"/>
            <a:r>
              <a:rPr kumimoji="1" lang="en-US" altLang="zh-CN" dirty="0" smtClean="0"/>
              <a:t>BFT: e.g., PBFT</a:t>
            </a:r>
          </a:p>
          <a:p>
            <a:pPr marL="457200" lvl="1" indent="0">
              <a:buNone/>
            </a:pPr>
            <a:r>
              <a:rPr kumimoji="1" lang="zh-CN" altLang="zh-CN" dirty="0"/>
              <a:t> </a:t>
            </a:r>
            <a:r>
              <a:rPr kumimoji="1" lang="zh-CN" altLang="en-US" dirty="0" smtClean="0"/>
              <a:t>        </a:t>
            </a:r>
            <a:r>
              <a:rPr kumimoji="1" lang="en-US" altLang="zh-CN" dirty="0" smtClean="0"/>
              <a:t>      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Zyzzyva</a:t>
            </a:r>
          </a:p>
          <a:p>
            <a:pPr marL="457200" lvl="1" indent="0">
              <a:buNone/>
            </a:pPr>
            <a:r>
              <a:rPr kumimoji="1" lang="en-US" altLang="zh-CN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Reasonable</a:t>
            </a:r>
            <a:r>
              <a:rPr kumimoji="1" lang="zh-CN" alt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performance</a:t>
            </a:r>
            <a:r>
              <a:rPr kumimoji="1" lang="zh-CN" alt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+</a:t>
            </a:r>
            <a:r>
              <a:rPr kumimoji="1" lang="zh-CN" alt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Robust</a:t>
            </a:r>
            <a:r>
              <a:rPr kumimoji="1" lang="zh-CN" alt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against</a:t>
            </a:r>
            <a:r>
              <a:rPr kumimoji="1" lang="zh-CN" alt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attacks</a:t>
            </a:r>
            <a:endParaRPr kumimoji="1" lang="en-US" altLang="zh-CN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r>
              <a:rPr kumimoji="1" lang="en-US" altLang="zh-CN" dirty="0" smtClean="0"/>
              <a:t>Chain-based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SMR</a:t>
            </a:r>
          </a:p>
          <a:p>
            <a:pPr lvl="1"/>
            <a:r>
              <a:rPr kumimoji="1" lang="en-US" altLang="zh-CN" dirty="0" smtClean="0"/>
              <a:t>CFT: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Chain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replication</a:t>
            </a:r>
          </a:p>
          <a:p>
            <a:pPr lvl="1"/>
            <a:r>
              <a:rPr kumimoji="1" lang="en-US" altLang="zh-CN" dirty="0" smtClean="0"/>
              <a:t>BFT:</a:t>
            </a:r>
            <a:r>
              <a:rPr kumimoji="1" lang="zh-CN" altLang="en-US" dirty="0" smtClean="0"/>
              <a:t> </a:t>
            </a:r>
            <a:r>
              <a:rPr kumimoji="1" lang="en-US" altLang="zh-CN" dirty="0" err="1" smtClean="0"/>
              <a:t>BChain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(this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talk)</a:t>
            </a:r>
          </a:p>
          <a:p>
            <a:pPr marL="457200" lvl="1" indent="0">
              <a:buNone/>
            </a:pPr>
            <a:r>
              <a:rPr kumimoji="1" lang="en-US" altLang="zh-CN" dirty="0" smtClean="0">
                <a:solidFill>
                  <a:srgbClr val="8EB4E3"/>
                </a:solidFill>
              </a:rPr>
              <a:t>Better performance + No such protocols until </a:t>
            </a:r>
            <a:r>
              <a:rPr kumimoji="1" lang="en-US" altLang="zh-CN" dirty="0" err="1" smtClean="0">
                <a:solidFill>
                  <a:srgbClr val="8EB4E3"/>
                </a:solidFill>
              </a:rPr>
              <a:t>BChain</a:t>
            </a:r>
            <a:endParaRPr kumimoji="1" lang="zh-CN" altLang="en-US" dirty="0">
              <a:solidFill>
                <a:srgbClr val="8EB4E3"/>
              </a:solidFill>
            </a:endParaRPr>
          </a:p>
        </p:txBody>
      </p:sp>
      <p:sp>
        <p:nvSpPr>
          <p:cNvPr id="4" name="TextBox 11"/>
          <p:cNvSpPr txBox="1"/>
          <p:nvPr/>
        </p:nvSpPr>
        <p:spPr>
          <a:xfrm>
            <a:off x="4888712" y="2974094"/>
            <a:ext cx="1969288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[</a:t>
            </a:r>
            <a:r>
              <a:rPr lang="en-US" altLang="zh-CN" sz="1600" dirty="0" err="1" smtClean="0"/>
              <a:t>Kotla</a:t>
            </a:r>
            <a:r>
              <a:rPr lang="zh-CN" altLang="en-US" sz="1600" dirty="0" smtClean="0"/>
              <a:t> </a:t>
            </a:r>
            <a:r>
              <a:rPr lang="en-US" altLang="zh-CN" sz="1600" i="1" dirty="0" smtClean="0"/>
              <a:t>et</a:t>
            </a:r>
            <a:r>
              <a:rPr lang="zh-CN" altLang="en-US" sz="1600" i="1" dirty="0" smtClean="0"/>
              <a:t> </a:t>
            </a:r>
            <a:r>
              <a:rPr lang="en-US" altLang="zh-CN" sz="1600" i="1" dirty="0" smtClean="0"/>
              <a:t>al.</a:t>
            </a:r>
            <a:r>
              <a:rPr lang="zh-CN" altLang="zh-CN" sz="1600" dirty="0"/>
              <a:t> </a:t>
            </a:r>
            <a:r>
              <a:rPr lang="en-US" altLang="zh-CN" sz="1600" dirty="0" smtClean="0"/>
              <a:t> SOSP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07]</a:t>
            </a:r>
          </a:p>
        </p:txBody>
      </p:sp>
      <p:sp>
        <p:nvSpPr>
          <p:cNvPr id="5" name="TextBox 11"/>
          <p:cNvSpPr txBox="1"/>
          <p:nvPr/>
        </p:nvSpPr>
        <p:spPr>
          <a:xfrm>
            <a:off x="3809178" y="2268434"/>
            <a:ext cx="3048822" cy="5847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[Castro</a:t>
            </a:r>
            <a:r>
              <a:rPr lang="zh-CN" altLang="zh-CN" sz="1600" dirty="0"/>
              <a:t> </a:t>
            </a:r>
            <a:r>
              <a:rPr lang="en-US" altLang="zh-CN" sz="1600" dirty="0" smtClean="0"/>
              <a:t>and</a:t>
            </a:r>
            <a:r>
              <a:rPr lang="zh-CN" altLang="en-US" sz="1600" dirty="0" smtClean="0"/>
              <a:t> </a:t>
            </a:r>
            <a:r>
              <a:rPr lang="en-US" altLang="zh-CN" sz="1600" dirty="0" err="1" smtClean="0"/>
              <a:t>Liskov</a:t>
            </a:r>
            <a:r>
              <a:rPr lang="en-US" altLang="zh-CN" sz="1600" dirty="0" smtClean="0"/>
              <a:t>, ACM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TOCS</a:t>
            </a:r>
            <a:r>
              <a:rPr lang="zh-CN" altLang="en-US" sz="1600" dirty="0" smtClean="0"/>
              <a:t>  </a:t>
            </a:r>
            <a:r>
              <a:rPr lang="en-US" altLang="zh-CN" sz="1600" dirty="0" smtClean="0"/>
              <a:t>2002];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earlier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version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[OSDI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1999]</a:t>
            </a:r>
          </a:p>
        </p:txBody>
      </p:sp>
      <p:sp>
        <p:nvSpPr>
          <p:cNvPr id="6" name="TextBox 11"/>
          <p:cNvSpPr txBox="1"/>
          <p:nvPr/>
        </p:nvSpPr>
        <p:spPr>
          <a:xfrm>
            <a:off x="5091912" y="4548894"/>
            <a:ext cx="2985288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[</a:t>
            </a:r>
            <a:r>
              <a:rPr lang="en-US" altLang="zh-CN" sz="1600" dirty="0" err="1" smtClean="0"/>
              <a:t>Renesse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and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Schneider</a:t>
            </a:r>
            <a:r>
              <a:rPr lang="zh-CN" altLang="zh-CN" sz="1600" dirty="0" smtClean="0"/>
              <a:t>,</a:t>
            </a:r>
            <a:r>
              <a:rPr lang="en-US" altLang="zh-CN" sz="1600" dirty="0" smtClean="0"/>
              <a:t>OSDI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04]</a:t>
            </a:r>
          </a:p>
        </p:txBody>
      </p:sp>
      <p:sp>
        <p:nvSpPr>
          <p:cNvPr id="7" name="TextBox 11"/>
          <p:cNvSpPr txBox="1"/>
          <p:nvPr/>
        </p:nvSpPr>
        <p:spPr>
          <a:xfrm>
            <a:off x="4583276" y="5022257"/>
            <a:ext cx="407812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[</a:t>
            </a:r>
            <a:r>
              <a:rPr lang="en-US" altLang="zh-CN" sz="1600" dirty="0" err="1" smtClean="0"/>
              <a:t>Duan</a:t>
            </a:r>
            <a:r>
              <a:rPr lang="en-US" altLang="zh-CN" sz="1600" dirty="0" smtClean="0"/>
              <a:t>,</a:t>
            </a:r>
            <a:r>
              <a:rPr lang="zh-CN" altLang="en-US" sz="1600" dirty="0" smtClean="0"/>
              <a:t> </a:t>
            </a:r>
            <a:r>
              <a:rPr lang="en-US" altLang="zh-CN" sz="1600" dirty="0" err="1" smtClean="0"/>
              <a:t>Meling</a:t>
            </a:r>
            <a:r>
              <a:rPr lang="en-US" altLang="zh-CN" sz="1600" dirty="0" smtClean="0"/>
              <a:t>,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Sean,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and</a:t>
            </a:r>
            <a:r>
              <a:rPr lang="zh-CN" altLang="en-US" sz="1600" dirty="0" smtClean="0"/>
              <a:t> </a:t>
            </a:r>
            <a:r>
              <a:rPr lang="en-US" altLang="zh-CN" sz="1600" dirty="0" smtClean="0">
                <a:solidFill>
                  <a:srgbClr val="FF0000"/>
                </a:solidFill>
              </a:rPr>
              <a:t>Zhang</a:t>
            </a:r>
            <a:r>
              <a:rPr lang="en-US" altLang="zh-CN" sz="1600" dirty="0" smtClean="0"/>
              <a:t>, OPODIS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2014]</a:t>
            </a:r>
          </a:p>
        </p:txBody>
      </p:sp>
    </p:spTree>
    <p:extLst>
      <p:ext uri="{BB962C8B-B14F-4D97-AF65-F5344CB8AC3E}">
        <p14:creationId xmlns:p14="http://schemas.microsoft.com/office/powerpoint/2010/main" val="796707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Aliph</a:t>
            </a:r>
            <a:r>
              <a:rPr kumimoji="1" lang="en-US" altLang="zh-CN" dirty="0"/>
              <a:t>-</a:t>
            </a:r>
            <a:r>
              <a:rPr kumimoji="1" lang="en-US" altLang="zh-CN" dirty="0" smtClean="0"/>
              <a:t>Chain</a:t>
            </a:r>
            <a:r>
              <a:rPr kumimoji="1" lang="en-US" altLang="en-US" dirty="0" smtClean="0"/>
              <a:t>               </a:t>
            </a:r>
          </a:p>
          <a:p>
            <a:pPr lvl="1"/>
            <a:r>
              <a:rPr kumimoji="1" lang="en-US" altLang="zh-CN" dirty="0" smtClean="0"/>
              <a:t>A </a:t>
            </a:r>
            <a:r>
              <a:rPr kumimoji="1" lang="en-US" altLang="zh-CN" dirty="0">
                <a:solidFill>
                  <a:srgbClr val="FF0000"/>
                </a:solidFill>
              </a:rPr>
              <a:t>sub-protocol </a:t>
            </a:r>
            <a:r>
              <a:rPr kumimoji="1" lang="en-US" altLang="zh-CN" dirty="0"/>
              <a:t>of a </a:t>
            </a:r>
            <a:r>
              <a:rPr kumimoji="1" lang="en-US" altLang="zh-CN" dirty="0" smtClean="0"/>
              <a:t>BFT </a:t>
            </a:r>
            <a:r>
              <a:rPr kumimoji="1" lang="en-US" altLang="zh-CN" dirty="0"/>
              <a:t>protocol</a:t>
            </a:r>
          </a:p>
          <a:p>
            <a:pPr lvl="1"/>
            <a:r>
              <a:rPr kumimoji="1" lang="en-US" altLang="zh-CN" dirty="0"/>
              <a:t>Only works in the </a:t>
            </a:r>
            <a:r>
              <a:rPr kumimoji="1" lang="en-US" altLang="zh-CN" dirty="0">
                <a:solidFill>
                  <a:srgbClr val="FF0000"/>
                </a:solidFill>
              </a:rPr>
              <a:t>failure-free </a:t>
            </a:r>
            <a:r>
              <a:rPr kumimoji="1" lang="en-US" altLang="zh-CN" dirty="0" smtClean="0">
                <a:solidFill>
                  <a:srgbClr val="FF0000"/>
                </a:solidFill>
              </a:rPr>
              <a:t>case</a:t>
            </a:r>
            <a:r>
              <a:rPr kumimoji="1" lang="zh-CN" altLang="en-US" dirty="0" smtClean="0">
                <a:solidFill>
                  <a:srgbClr val="FF0000"/>
                </a:solidFill>
              </a:rPr>
              <a:t> </a:t>
            </a:r>
            <a:endParaRPr kumimoji="1" lang="en-US" altLang="zh-CN" dirty="0" smtClean="0">
              <a:solidFill>
                <a:srgbClr val="FF0000"/>
              </a:solidFill>
            </a:endParaRPr>
          </a:p>
          <a:p>
            <a:pPr lvl="1"/>
            <a:r>
              <a:rPr kumimoji="1" lang="en-US" altLang="zh-CN" dirty="0" smtClean="0"/>
              <a:t>Has </a:t>
            </a:r>
            <a:r>
              <a:rPr kumimoji="1" lang="en-US" altLang="zh-CN" dirty="0"/>
              <a:t>to </a:t>
            </a:r>
            <a:r>
              <a:rPr kumimoji="1" lang="en-US" altLang="zh-CN" dirty="0">
                <a:solidFill>
                  <a:srgbClr val="FF0000"/>
                </a:solidFill>
              </a:rPr>
              <a:t>switch</a:t>
            </a:r>
            <a:r>
              <a:rPr kumimoji="1" lang="en-US" altLang="zh-CN" dirty="0"/>
              <a:t> to a (slower) backup BFT </a:t>
            </a:r>
            <a:r>
              <a:rPr kumimoji="1" lang="en-US" altLang="zh-CN" dirty="0" smtClean="0"/>
              <a:t>protocol;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T</a:t>
            </a:r>
            <a:r>
              <a:rPr kumimoji="1" lang="en-US" altLang="zh-CN" dirty="0" smtClean="0"/>
              <a:t>he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switch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slow</a:t>
            </a:r>
            <a:r>
              <a:rPr kumimoji="1" lang="zh-CN" altLang="en-US" dirty="0" smtClean="0"/>
              <a:t> </a:t>
            </a:r>
            <a:endParaRPr kumimoji="1" lang="en-US" altLang="zh-CN" dirty="0" smtClean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Byzantine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Replication      </a:t>
            </a:r>
            <a:endParaRPr kumimoji="1" lang="en-US" altLang="zh-CN" dirty="0" smtClean="0"/>
          </a:p>
          <a:p>
            <a:pPr lvl="1"/>
            <a:r>
              <a:rPr kumimoji="1" lang="en-US" altLang="zh-CN" dirty="0" smtClean="0"/>
              <a:t>Relies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on</a:t>
            </a:r>
            <a:r>
              <a:rPr kumimoji="1" lang="zh-CN" altLang="en-US" dirty="0" smtClean="0"/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trusted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center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Olympus (to help achieve </a:t>
            </a:r>
            <a:r>
              <a:rPr kumimoji="1" lang="en-US" altLang="zh-CN" dirty="0" err="1">
                <a:solidFill>
                  <a:srgbClr val="FF0000"/>
                </a:solidFill>
              </a:rPr>
              <a:t>liveness</a:t>
            </a:r>
            <a:r>
              <a:rPr kumimoji="1" lang="en-US" altLang="zh-CN" dirty="0"/>
              <a:t>)</a:t>
            </a:r>
            <a:endParaRPr kumimoji="1" lang="zh-CN" altLang="en-US" dirty="0"/>
          </a:p>
          <a:p>
            <a:endParaRPr kumimoji="1" lang="en-US" altLang="zh-CN" dirty="0" smtClean="0"/>
          </a:p>
          <a:p>
            <a:pPr marL="457200" lvl="1" indent="0">
              <a:buNone/>
            </a:pPr>
            <a:endParaRPr kumimoji="1" lang="zh-CN" altLang="en-US" dirty="0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Some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Efforts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towards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Chain-Based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BFT</a:t>
            </a:r>
            <a:endParaRPr kumimoji="1" lang="zh-CN" altLang="en-US" dirty="0"/>
          </a:p>
        </p:txBody>
      </p:sp>
      <p:sp>
        <p:nvSpPr>
          <p:cNvPr id="4" name="TextBox 11"/>
          <p:cNvSpPr txBox="1"/>
          <p:nvPr/>
        </p:nvSpPr>
        <p:spPr>
          <a:xfrm>
            <a:off x="3809178" y="1239734"/>
            <a:ext cx="3099622" cy="5847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[</a:t>
            </a:r>
            <a:r>
              <a:rPr lang="en-US" altLang="zh-CN" sz="1600" dirty="0" err="1" smtClean="0"/>
              <a:t>Aublin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et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al., ACM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TOCS</a:t>
            </a:r>
            <a:r>
              <a:rPr lang="zh-CN" altLang="en-US" sz="1600" dirty="0" smtClean="0"/>
              <a:t>  </a:t>
            </a:r>
            <a:r>
              <a:rPr lang="en-US" altLang="zh-CN" sz="1600" dirty="0" smtClean="0"/>
              <a:t>2015];</a:t>
            </a:r>
            <a:r>
              <a:rPr lang="zh-CN" altLang="en-US" sz="1600" dirty="0" smtClean="0"/>
              <a:t> </a:t>
            </a:r>
            <a:endParaRPr lang="en-US" altLang="zh-CN" sz="1600" dirty="0" smtClean="0"/>
          </a:p>
          <a:p>
            <a:r>
              <a:rPr lang="en-US" altLang="zh-CN" sz="1600" dirty="0"/>
              <a:t>e</a:t>
            </a:r>
            <a:r>
              <a:rPr lang="en-US" altLang="zh-CN" sz="1600" dirty="0" smtClean="0"/>
              <a:t>arlier version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[</a:t>
            </a:r>
            <a:r>
              <a:rPr lang="en-US" altLang="zh-CN" sz="1600" dirty="0" err="1" smtClean="0"/>
              <a:t>EuroSys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2010]</a:t>
            </a:r>
          </a:p>
        </p:txBody>
      </p:sp>
      <p:sp>
        <p:nvSpPr>
          <p:cNvPr id="6" name="TextBox 11"/>
          <p:cNvSpPr txBox="1"/>
          <p:nvPr/>
        </p:nvSpPr>
        <p:spPr>
          <a:xfrm>
            <a:off x="5320512" y="4409194"/>
            <a:ext cx="3467888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[</a:t>
            </a:r>
            <a:r>
              <a:rPr lang="en-US" altLang="zh-CN" sz="1600" dirty="0" err="1" smtClean="0"/>
              <a:t>Renesse</a:t>
            </a:r>
            <a:r>
              <a:rPr lang="zh-CN" altLang="en-US" sz="1600" dirty="0" smtClean="0"/>
              <a:t>,</a:t>
            </a:r>
            <a:r>
              <a:rPr lang="en-US" altLang="zh-CN" sz="1600" dirty="0" smtClean="0"/>
              <a:t>Ho,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and</a:t>
            </a:r>
            <a:r>
              <a:rPr lang="zh-CN" altLang="en-US" sz="1600" dirty="0" smtClean="0"/>
              <a:t> </a:t>
            </a:r>
            <a:r>
              <a:rPr lang="en-US" altLang="zh-CN" sz="1600" dirty="0" err="1" smtClean="0"/>
              <a:t>Schiper</a:t>
            </a:r>
            <a:r>
              <a:rPr lang="zh-CN" altLang="zh-CN" sz="1600" dirty="0" smtClean="0"/>
              <a:t>,</a:t>
            </a:r>
            <a:r>
              <a:rPr lang="en-US" altLang="zh-CN" sz="1600" dirty="0" smtClean="0"/>
              <a:t>OPODIS</a:t>
            </a:r>
            <a:r>
              <a:rPr lang="zh-CN" altLang="en-US" sz="1600" dirty="0" smtClean="0"/>
              <a:t> </a:t>
            </a:r>
            <a:r>
              <a:rPr lang="zh-CN" altLang="zh-CN" sz="1600" dirty="0" smtClean="0"/>
              <a:t>1</a:t>
            </a:r>
            <a:r>
              <a:rPr lang="en-US" altLang="zh-CN" sz="1600" dirty="0" smtClean="0"/>
              <a:t>2]</a:t>
            </a:r>
          </a:p>
        </p:txBody>
      </p:sp>
    </p:spTree>
    <p:extLst>
      <p:ext uri="{BB962C8B-B14F-4D97-AF65-F5344CB8AC3E}">
        <p14:creationId xmlns:p14="http://schemas.microsoft.com/office/powerpoint/2010/main" val="3504815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 smtClean="0"/>
              <a:t>BChain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F</a:t>
            </a:r>
            <a:r>
              <a:rPr kumimoji="1" lang="en-US" altLang="zh-CN" dirty="0" smtClean="0"/>
              <a:t>ully </a:t>
            </a:r>
            <a:r>
              <a:rPr kumimoji="1" lang="en-US" altLang="zh-CN" dirty="0"/>
              <a:t>fledged BFT </a:t>
            </a:r>
            <a:endParaRPr kumimoji="1" lang="en-US" altLang="zh-CN" dirty="0" smtClean="0"/>
          </a:p>
          <a:p>
            <a:r>
              <a:rPr kumimoji="1" lang="en-US" altLang="zh-CN" dirty="0" smtClean="0"/>
              <a:t>High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throughput</a:t>
            </a:r>
          </a:p>
          <a:p>
            <a:r>
              <a:rPr kumimoji="1" lang="en-US" altLang="zh-CN" dirty="0"/>
              <a:t>F</a:t>
            </a:r>
            <a:r>
              <a:rPr kumimoji="1" lang="en-US" altLang="zh-CN" dirty="0" smtClean="0"/>
              <a:t>ailure handling</a:t>
            </a:r>
          </a:p>
          <a:p>
            <a:pPr lvl="1"/>
            <a:r>
              <a:rPr kumimoji="1" lang="en-US" altLang="zh-CN" dirty="0" smtClean="0"/>
              <a:t>Avoiding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view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changes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(for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most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failure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scenarios)</a:t>
            </a:r>
          </a:p>
          <a:p>
            <a:r>
              <a:rPr kumimoji="1" lang="en-US" altLang="zh-CN" dirty="0" smtClean="0"/>
              <a:t>Proactive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security</a:t>
            </a:r>
          </a:p>
          <a:p>
            <a:pPr lvl="1"/>
            <a:r>
              <a:rPr kumimoji="1" lang="en-US" altLang="zh-CN" dirty="0" smtClean="0"/>
              <a:t>Reconfiguring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failures</a:t>
            </a:r>
          </a:p>
          <a:p>
            <a:endParaRPr kumimoji="1" lang="en-US" altLang="zh-CN" dirty="0"/>
          </a:p>
          <a:p>
            <a:r>
              <a:rPr kumimoji="1" lang="en-US" altLang="zh-CN" dirty="0" smtClean="0">
                <a:solidFill>
                  <a:schemeClr val="accent4">
                    <a:lumMod val="75000"/>
                  </a:schemeClr>
                </a:solidFill>
              </a:rPr>
              <a:t>Not as robust as</a:t>
            </a:r>
            <a:r>
              <a:rPr kumimoji="1" lang="zh-CN" alt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accent4">
                    <a:lumMod val="75000"/>
                  </a:schemeClr>
                </a:solidFill>
              </a:rPr>
              <a:t>broadcast</a:t>
            </a:r>
            <a:r>
              <a:rPr kumimoji="1" lang="zh-CN" altLang="en-US" dirty="0" smtClean="0">
                <a:solidFill>
                  <a:schemeClr val="accent4">
                    <a:lumMod val="75000"/>
                  </a:schemeClr>
                </a:solidFill>
              </a:rPr>
              <a:t>-</a:t>
            </a:r>
            <a:r>
              <a:rPr kumimoji="1" lang="en-US" altLang="zh-CN" dirty="0" smtClean="0">
                <a:solidFill>
                  <a:schemeClr val="accent4">
                    <a:lumMod val="75000"/>
                  </a:schemeClr>
                </a:solidFill>
              </a:rPr>
              <a:t>based</a:t>
            </a:r>
            <a:r>
              <a:rPr kumimoji="1" lang="zh-CN" alt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accent4">
                    <a:lumMod val="75000"/>
                  </a:schemeClr>
                </a:solidFill>
              </a:rPr>
              <a:t>BFT</a:t>
            </a:r>
            <a:r>
              <a:rPr kumimoji="1" lang="zh-CN" alt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accent4">
                    <a:lumMod val="75000"/>
                  </a:schemeClr>
                </a:solidFill>
              </a:rPr>
              <a:t>under</a:t>
            </a:r>
            <a:r>
              <a:rPr kumimoji="1" lang="zh-CN" alt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accent4">
                    <a:lumMod val="75000"/>
                  </a:schemeClr>
                </a:solidFill>
              </a:rPr>
              <a:t>certain</a:t>
            </a:r>
            <a:r>
              <a:rPr kumimoji="1" lang="zh-CN" alt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accent4">
                    <a:lumMod val="75000"/>
                  </a:schemeClr>
                </a:solidFill>
              </a:rPr>
              <a:t>performance</a:t>
            </a:r>
            <a:r>
              <a:rPr kumimoji="1" lang="zh-CN" alt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accent4">
                    <a:lumMod val="75000"/>
                  </a:schemeClr>
                </a:solidFill>
              </a:rPr>
              <a:t>attacks</a:t>
            </a:r>
            <a:endParaRPr kumimoji="1" lang="zh-CN" alt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62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27667"/>
            <a:ext cx="8686800" cy="4501445"/>
          </a:xfrm>
        </p:spPr>
        <p:txBody>
          <a:bodyPr/>
          <a:lstStyle/>
          <a:p>
            <a:r>
              <a:rPr kumimoji="1" lang="en-US" altLang="zh-CN" dirty="0" smtClean="0"/>
              <a:t>Chaining</a:t>
            </a:r>
          </a:p>
          <a:p>
            <a:pPr lvl="1"/>
            <a:r>
              <a:rPr kumimoji="1" lang="en-US" altLang="zh-CN" dirty="0" smtClean="0"/>
              <a:t>Failure</a:t>
            </a:r>
            <a:r>
              <a:rPr kumimoji="1" lang="en-US" altLang="en-US" dirty="0"/>
              <a:t>-</a:t>
            </a:r>
            <a:r>
              <a:rPr kumimoji="1" lang="en-US" altLang="zh-CN" dirty="0" smtClean="0"/>
              <a:t>free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case</a:t>
            </a:r>
          </a:p>
          <a:p>
            <a:r>
              <a:rPr kumimoji="1" lang="en-US" altLang="zh-CN" dirty="0" smtClean="0">
                <a:solidFill>
                  <a:srgbClr val="595959"/>
                </a:solidFill>
              </a:rPr>
              <a:t>Re-chaining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endParaRPr kumimoji="1" lang="en-US" altLang="zh-CN" dirty="0" smtClean="0">
              <a:solidFill>
                <a:srgbClr val="595959"/>
              </a:solidFill>
            </a:endParaRPr>
          </a:p>
          <a:p>
            <a:pPr lvl="1"/>
            <a:r>
              <a:rPr kumimoji="1" lang="en-US" altLang="zh-CN" dirty="0" smtClean="0">
                <a:solidFill>
                  <a:srgbClr val="595959"/>
                </a:solidFill>
              </a:rPr>
              <a:t>Normal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case: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there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are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failures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but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primary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is</a:t>
            </a:r>
            <a:r>
              <a:rPr kumimoji="1" lang="zh-CN" altLang="en-US" dirty="0" smtClean="0">
                <a:solidFill>
                  <a:srgbClr val="595959"/>
                </a:solidFill>
              </a:rPr>
              <a:t> </a:t>
            </a:r>
            <a:r>
              <a:rPr kumimoji="1" lang="en-US" altLang="zh-CN" dirty="0" smtClean="0">
                <a:solidFill>
                  <a:srgbClr val="595959"/>
                </a:solidFill>
              </a:rPr>
              <a:t>correct</a:t>
            </a:r>
          </a:p>
          <a:p>
            <a:r>
              <a:rPr kumimoji="1" lang="en-US" altLang="zh-CN" dirty="0" smtClean="0"/>
              <a:t>Reconfiguration</a:t>
            </a:r>
          </a:p>
          <a:p>
            <a:pPr lvl="1"/>
            <a:r>
              <a:rPr kumimoji="1" lang="en-US" altLang="zh-CN" dirty="0" smtClean="0"/>
              <a:t>May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may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not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need</a:t>
            </a:r>
          </a:p>
          <a:p>
            <a:r>
              <a:rPr kumimoji="1" lang="en-US" altLang="zh-CN" dirty="0" smtClean="0"/>
              <a:t>View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Change</a:t>
            </a:r>
            <a:r>
              <a:rPr kumimoji="1" lang="zh-CN" altLang="en-US" dirty="0" smtClean="0"/>
              <a:t> </a:t>
            </a:r>
            <a:endParaRPr kumimoji="1" lang="en-US" altLang="zh-CN" dirty="0" smtClean="0"/>
          </a:p>
          <a:p>
            <a:pPr lvl="1"/>
            <a:r>
              <a:rPr kumimoji="1" lang="en-US" altLang="zh-CN" dirty="0" smtClean="0"/>
              <a:t>Primary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faulty</a:t>
            </a:r>
          </a:p>
        </p:txBody>
      </p:sp>
      <p:sp>
        <p:nvSpPr>
          <p:cNvPr id="5" name="标题 7"/>
          <p:cNvSpPr>
            <a:spLocks noGrp="1"/>
          </p:cNvSpPr>
          <p:nvPr>
            <p:ph type="title"/>
          </p:nvPr>
        </p:nvSpPr>
        <p:spPr>
          <a:xfrm>
            <a:off x="457200" y="246417"/>
            <a:ext cx="8229600" cy="797806"/>
          </a:xfrm>
        </p:spPr>
        <p:txBody>
          <a:bodyPr/>
          <a:lstStyle/>
          <a:p>
            <a:r>
              <a:rPr kumimoji="1" lang="en-US" altLang="zh-CN" dirty="0" err="1" smtClean="0"/>
              <a:t>BChain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Overview</a:t>
            </a:r>
            <a:r>
              <a:rPr kumimoji="1" lang="en-US" altLang="zh-CN" dirty="0"/>
              <a:t>: BChain-3 and BChain-5</a:t>
            </a:r>
            <a:r>
              <a:rPr lang="zh-CN" altLang="en-US" dirty="0"/>
              <a:t/>
            </a:r>
            <a:br>
              <a:rPr lang="zh-CN" altLang="en-US" dirty="0"/>
            </a:b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534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BChain-3</a:t>
            </a:r>
            <a:endParaRPr kumimoji="1" lang="zh-CN" altLang="en-US" dirty="0"/>
          </a:p>
        </p:txBody>
      </p:sp>
      <p:pic>
        <p:nvPicPr>
          <p:cNvPr id="4" name="图片 3" descr="chain-group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924" y="4153366"/>
            <a:ext cx="6731000" cy="1262063"/>
          </a:xfrm>
          <a:prstGeom prst="rect">
            <a:avLst/>
          </a:prstGeom>
        </p:spPr>
      </p:pic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3</a:t>
            </a:r>
            <a:r>
              <a:rPr kumimoji="1" lang="en-US" altLang="zh-CN" i="1" dirty="0" smtClean="0"/>
              <a:t>f</a:t>
            </a:r>
            <a:r>
              <a:rPr kumimoji="1" lang="en-US" altLang="zh-CN" dirty="0" smtClean="0"/>
              <a:t>+1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replicas</a:t>
            </a:r>
            <a:endParaRPr kumimoji="1" lang="en-US" altLang="zh-CN" dirty="0"/>
          </a:p>
          <a:p>
            <a:r>
              <a:rPr kumimoji="1" lang="en-US" altLang="zh-CN" dirty="0"/>
              <a:t>Replicas are in a chain</a:t>
            </a:r>
          </a:p>
          <a:p>
            <a:r>
              <a:rPr kumimoji="1" lang="en-US" altLang="zh-CN" dirty="0" smtClean="0"/>
              <a:t>Two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sets</a:t>
            </a:r>
          </a:p>
          <a:p>
            <a:pPr lvl="1"/>
            <a:r>
              <a:rPr kumimoji="1" lang="en-US" altLang="zh-CN" dirty="0">
                <a:latin typeface="Lucida Handwriting"/>
                <a:cs typeface="Lucida Handwriting"/>
              </a:rPr>
              <a:t>A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Agreement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 </a:t>
            </a:r>
            <a:r>
              <a:rPr kumimoji="1" lang="en-US" altLang="zh-CN" dirty="0">
                <a:solidFill>
                  <a:srgbClr val="FF0000"/>
                </a:solidFill>
              </a:rPr>
              <a:t>(2</a:t>
            </a:r>
            <a:r>
              <a:rPr kumimoji="1" lang="en-US" altLang="zh-CN" i="1" dirty="0">
                <a:solidFill>
                  <a:srgbClr val="FF0000"/>
                </a:solidFill>
              </a:rPr>
              <a:t>f</a:t>
            </a:r>
            <a:r>
              <a:rPr kumimoji="1" lang="en-US" altLang="zh-CN" dirty="0">
                <a:solidFill>
                  <a:srgbClr val="FF0000"/>
                </a:solidFill>
              </a:rPr>
              <a:t>+1 replicas)</a:t>
            </a:r>
          </a:p>
          <a:p>
            <a:pPr lvl="1"/>
            <a:r>
              <a:rPr kumimoji="1" lang="en-US" altLang="zh-CN" dirty="0">
                <a:latin typeface="Lucida Handwriting"/>
                <a:cs typeface="Lucida Handwriting"/>
              </a:rPr>
              <a:t>B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Backup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reconfiguration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03166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BChain-3: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Chaining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Free-free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case</a:t>
            </a:r>
          </a:p>
          <a:p>
            <a:pPr lvl="1"/>
            <a:r>
              <a:rPr kumimoji="1" lang="en-US" altLang="zh-CN" dirty="0" smtClean="0"/>
              <a:t>Client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sends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request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head</a:t>
            </a:r>
            <a:endParaRPr kumimoji="1" lang="zh-CN" altLang="en-US" dirty="0"/>
          </a:p>
        </p:txBody>
      </p:sp>
      <p:pic>
        <p:nvPicPr>
          <p:cNvPr id="51" name="图片 50" descr="Chain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2686050"/>
            <a:ext cx="7289800" cy="213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6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BChain-3: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Chaining</a:t>
            </a:r>
            <a:endParaRPr kumimoji="1" lang="zh-CN" altLang="en-US" dirty="0"/>
          </a:p>
        </p:txBody>
      </p:sp>
      <p:pic>
        <p:nvPicPr>
          <p:cNvPr id="4" name="图片 3" descr="Chain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3301999"/>
            <a:ext cx="7175500" cy="2113031"/>
          </a:xfrm>
          <a:prstGeom prst="rect">
            <a:avLst/>
          </a:prstGeom>
        </p:spPr>
      </p:pic>
      <p:sp>
        <p:nvSpPr>
          <p:cNvPr id="6" name="内容占位符 4"/>
          <p:cNvSpPr>
            <a:spLocks noGrp="1"/>
          </p:cNvSpPr>
          <p:nvPr>
            <p:ph idx="1"/>
          </p:nvPr>
        </p:nvSpPr>
        <p:spPr>
          <a:xfrm>
            <a:off x="457200" y="1227667"/>
            <a:ext cx="8229600" cy="4501445"/>
          </a:xfrm>
        </p:spPr>
        <p:txBody>
          <a:bodyPr/>
          <a:lstStyle/>
          <a:p>
            <a:pPr lvl="1"/>
            <a:r>
              <a:rPr kumimoji="1" lang="en-US" altLang="zh-CN" dirty="0"/>
              <a:t>Head assigns</a:t>
            </a:r>
            <a:r>
              <a:rPr kumimoji="1" lang="zh-CN" altLang="en-US" dirty="0"/>
              <a:t> </a:t>
            </a:r>
            <a:r>
              <a:rPr kumimoji="1" lang="en-US" altLang="zh-CN" dirty="0"/>
              <a:t>sequence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sends</a:t>
            </a:r>
            <a:r>
              <a:rPr kumimoji="1" lang="zh-CN" altLang="en-US" dirty="0" smtClean="0"/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&lt;chain&gt;</a:t>
            </a:r>
            <a:r>
              <a:rPr kumimoji="1" lang="zh-CN" altLang="en-US" dirty="0"/>
              <a:t> </a:t>
            </a:r>
            <a:r>
              <a:rPr kumimoji="1" lang="en-US" altLang="zh-CN" dirty="0"/>
              <a:t>message</a:t>
            </a:r>
          </a:p>
          <a:p>
            <a:pPr lvl="1"/>
            <a:r>
              <a:rPr kumimoji="1" lang="en-US" altLang="zh-CN" dirty="0"/>
              <a:t>Replicas in </a:t>
            </a:r>
            <a:r>
              <a:rPr kumimoji="1" lang="en-US" altLang="zh-CN" dirty="0">
                <a:latin typeface="Lucida Handwriting"/>
                <a:cs typeface="Lucida Handwriting"/>
              </a:rPr>
              <a:t>A</a:t>
            </a:r>
            <a:r>
              <a:rPr kumimoji="1" lang="en-US" altLang="zh-CN" dirty="0"/>
              <a:t> execute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request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send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&lt;chain&gt;</a:t>
            </a:r>
            <a:r>
              <a:rPr kumimoji="1" lang="zh-CN" altLang="en-US" dirty="0"/>
              <a:t>  </a:t>
            </a:r>
            <a:r>
              <a:rPr kumimoji="1" lang="en-US" altLang="zh-CN" dirty="0"/>
              <a:t>message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7580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BChain-3: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Chaining</a:t>
            </a:r>
            <a:endParaRPr kumimoji="1" lang="zh-CN" altLang="en-US" dirty="0"/>
          </a:p>
        </p:txBody>
      </p:sp>
      <p:pic>
        <p:nvPicPr>
          <p:cNvPr id="4" name="图片 3" descr="Chain-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24" y="3975100"/>
            <a:ext cx="7200900" cy="2120510"/>
          </a:xfrm>
          <a:prstGeom prst="rect">
            <a:avLst/>
          </a:prstGeom>
        </p:spPr>
      </p:pic>
      <p:sp>
        <p:nvSpPr>
          <p:cNvPr id="6" name="内容占位符 4"/>
          <p:cNvSpPr>
            <a:spLocks noGrp="1"/>
          </p:cNvSpPr>
          <p:nvPr>
            <p:ph idx="1"/>
          </p:nvPr>
        </p:nvSpPr>
        <p:spPr>
          <a:xfrm>
            <a:off x="457200" y="1227667"/>
            <a:ext cx="8686800" cy="4501445"/>
          </a:xfrm>
        </p:spPr>
        <p:txBody>
          <a:bodyPr/>
          <a:lstStyle/>
          <a:p>
            <a:pPr lvl="1"/>
            <a:r>
              <a:rPr kumimoji="1" lang="en-US" altLang="zh-CN" dirty="0"/>
              <a:t>Proxy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tail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sends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&lt;reply&gt;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commits</a:t>
            </a:r>
          </a:p>
          <a:p>
            <a:pPr lvl="1"/>
            <a:r>
              <a:rPr kumimoji="1" lang="en-US" altLang="zh-CN" dirty="0"/>
              <a:t>An </a:t>
            </a:r>
            <a:r>
              <a:rPr kumimoji="1" lang="en-US" altLang="zh-CN" dirty="0">
                <a:solidFill>
                  <a:srgbClr val="FF0000"/>
                </a:solidFill>
              </a:rPr>
              <a:t>&lt;</a:t>
            </a:r>
            <a:r>
              <a:rPr kumimoji="1" lang="en-US" altLang="zh-CN" dirty="0" err="1">
                <a:solidFill>
                  <a:srgbClr val="FF0000"/>
                </a:solidFill>
              </a:rPr>
              <a:t>ack</a:t>
            </a:r>
            <a:r>
              <a:rPr kumimoji="1" lang="en-US" altLang="zh-CN" dirty="0">
                <a:solidFill>
                  <a:srgbClr val="FF0000"/>
                </a:solidFill>
              </a:rPr>
              <a:t>&gt;</a:t>
            </a:r>
            <a:r>
              <a:rPr kumimoji="1" lang="en-US" altLang="zh-CN" dirty="0"/>
              <a:t> message is sent backward to the head</a:t>
            </a:r>
          </a:p>
          <a:p>
            <a:pPr lvl="1"/>
            <a:r>
              <a:rPr kumimoji="1" lang="en-US" altLang="zh-CN" dirty="0"/>
              <a:t>Set </a:t>
            </a:r>
            <a:r>
              <a:rPr kumimoji="1" lang="en-US" altLang="zh-CN" dirty="0">
                <a:latin typeface="Lucida Handwriting"/>
                <a:cs typeface="Lucida Handwriting"/>
              </a:rPr>
              <a:t>A</a:t>
            </a:r>
            <a:r>
              <a:rPr kumimoji="1" lang="en-US" altLang="zh-CN" dirty="0"/>
              <a:t> replicas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verify</a:t>
            </a:r>
            <a:r>
              <a:rPr kumimoji="1" lang="zh-CN" altLang="en-US" dirty="0" smtClean="0"/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&lt;</a:t>
            </a:r>
            <a:r>
              <a:rPr kumimoji="1" lang="en-US" altLang="zh-CN" dirty="0" err="1">
                <a:solidFill>
                  <a:srgbClr val="FF0000"/>
                </a:solidFill>
              </a:rPr>
              <a:t>ack</a:t>
            </a:r>
            <a:r>
              <a:rPr kumimoji="1" lang="en-US" altLang="zh-CN" dirty="0">
                <a:solidFill>
                  <a:srgbClr val="FF0000"/>
                </a:solidFill>
              </a:rPr>
              <a:t>&gt;</a:t>
            </a:r>
            <a:r>
              <a:rPr kumimoji="1" lang="zh-CN" altLang="en-US" dirty="0"/>
              <a:t> </a:t>
            </a:r>
            <a:r>
              <a:rPr kumimoji="1" lang="en-US" altLang="zh-CN" dirty="0"/>
              <a:t>message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commit</a:t>
            </a:r>
          </a:p>
          <a:p>
            <a:pPr lvl="1"/>
            <a:r>
              <a:rPr kumimoji="1" lang="en-US" altLang="zh-CN" dirty="0"/>
              <a:t>Replicas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committed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requests </a:t>
            </a:r>
            <a:r>
              <a:rPr kumimoji="1" lang="en-US" altLang="zh-CN" b="1" dirty="0">
                <a:solidFill>
                  <a:schemeClr val="tx1"/>
                </a:solidFill>
              </a:rPr>
              <a:t>forward</a:t>
            </a:r>
            <a:r>
              <a:rPr kumimoji="1" lang="zh-CN" altLang="en-US" b="1" dirty="0">
                <a:solidFill>
                  <a:schemeClr val="tx1"/>
                </a:solidFill>
              </a:rPr>
              <a:t> 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&lt;chain&gt;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  <a:r>
              <a:rPr kumimoji="1" lang="en-US" altLang="zh-CN" dirty="0"/>
              <a:t>messages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</a:t>
            </a:r>
            <a:r>
              <a:rPr kumimoji="1" lang="zh-CN" altLang="en-US" dirty="0"/>
              <a:t> </a:t>
            </a:r>
            <a:r>
              <a:rPr kumimoji="1" lang="en-US" altLang="zh-CN" dirty="0">
                <a:latin typeface="Lucida Handwriting"/>
                <a:cs typeface="Lucida Handwriting"/>
              </a:rPr>
              <a:t>B</a:t>
            </a:r>
            <a:endParaRPr kumimoji="1" lang="zh-CN" altLang="en-US" dirty="0">
              <a:latin typeface="Lucida Handwriting"/>
              <a:cs typeface="Lucida Handwriting"/>
            </a:endParaRP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9597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BChain-3: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Re</a:t>
            </a:r>
            <a:r>
              <a:rPr kumimoji="1" lang="zh-CN" altLang="zh-CN" dirty="0" smtClean="0"/>
              <a:t>-</a:t>
            </a:r>
            <a:r>
              <a:rPr kumimoji="1" lang="en-US" altLang="zh-CN" dirty="0" smtClean="0"/>
              <a:t>chaining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Normal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case: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during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failures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but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head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correct </a:t>
            </a:r>
          </a:p>
          <a:p>
            <a:pPr lvl="1"/>
            <a:r>
              <a:rPr kumimoji="1" lang="en-US" altLang="zh-CN" dirty="0" smtClean="0"/>
              <a:t>Re-chaining!</a:t>
            </a:r>
          </a:p>
          <a:p>
            <a:pPr lvl="1"/>
            <a:r>
              <a:rPr kumimoji="1" lang="en-US" altLang="zh-CN" dirty="0" smtClean="0">
                <a:solidFill>
                  <a:srgbClr val="FF0000"/>
                </a:solidFill>
              </a:rPr>
              <a:t>Much faster </a:t>
            </a:r>
            <a:r>
              <a:rPr kumimoji="1" lang="en-US" altLang="zh-CN" dirty="0" smtClean="0"/>
              <a:t>than view change or protocol switch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8991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BChain-3</a:t>
            </a:r>
            <a:r>
              <a:rPr kumimoji="1" lang="zh-CN" altLang="en-US" dirty="0"/>
              <a:t>: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Re-chaining</a:t>
            </a:r>
            <a:endParaRPr kumimoji="1"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1227667"/>
            <a:ext cx="8813800" cy="4501445"/>
          </a:xfrm>
        </p:spPr>
        <p:txBody>
          <a:bodyPr/>
          <a:lstStyle/>
          <a:p>
            <a:r>
              <a:rPr kumimoji="1" lang="en-US" altLang="zh-CN" dirty="0" smtClean="0"/>
              <a:t>Replica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monitor</a:t>
            </a:r>
            <a:r>
              <a:rPr kumimoji="1" lang="en-US" altLang="en-US" dirty="0" smtClean="0"/>
              <a:t>s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its </a:t>
            </a:r>
            <a:r>
              <a:rPr kumimoji="1" lang="en-US" altLang="zh-CN" dirty="0" smtClean="0"/>
              <a:t>successor</a:t>
            </a:r>
          </a:p>
          <a:p>
            <a:pPr lvl="1"/>
            <a:r>
              <a:rPr kumimoji="1" lang="en-US" altLang="zh-CN" dirty="0"/>
              <a:t>Sets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up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timer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sending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&lt;chain</a:t>
            </a:r>
            <a:r>
              <a:rPr kumimoji="1" lang="en-US" altLang="zh-CN" dirty="0" smtClean="0">
                <a:solidFill>
                  <a:srgbClr val="FF0000"/>
                </a:solidFill>
              </a:rPr>
              <a:t>&gt;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Suspects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successor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if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did</a:t>
            </a:r>
            <a:r>
              <a:rPr kumimoji="1" lang="zh-CN" altLang="en-US" dirty="0" smtClean="0"/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not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receive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>
                <a:solidFill>
                  <a:srgbClr val="FF0000"/>
                </a:solidFill>
              </a:rPr>
              <a:t>&lt;</a:t>
            </a:r>
            <a:r>
              <a:rPr kumimoji="1" lang="en-US" altLang="zh-CN" dirty="0" err="1">
                <a:solidFill>
                  <a:srgbClr val="FF0000"/>
                </a:solidFill>
              </a:rPr>
              <a:t>ack</a:t>
            </a:r>
            <a:r>
              <a:rPr kumimoji="1" lang="en-US" altLang="zh-CN" dirty="0" smtClean="0">
                <a:solidFill>
                  <a:srgbClr val="FF0000"/>
                </a:solidFill>
              </a:rPr>
              <a:t>&gt;</a:t>
            </a:r>
            <a:r>
              <a:rPr kumimoji="1" lang="zh-CN" altLang="en-US" dirty="0" smtClean="0"/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in time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  <a:endParaRPr kumimoji="1" lang="en-US" altLang="zh-CN" dirty="0"/>
          </a:p>
          <a:p>
            <a:r>
              <a:rPr kumimoji="1" lang="en-US" altLang="zh-CN" dirty="0"/>
              <a:t>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 “reported”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failures</a:t>
            </a:r>
          </a:p>
          <a:p>
            <a:pPr lvl="1"/>
            <a:r>
              <a:rPr kumimoji="1" lang="en-US" altLang="zh-CN" dirty="0" smtClean="0">
                <a:solidFill>
                  <a:srgbClr val="FF0000"/>
                </a:solidFill>
              </a:rPr>
              <a:t>Re</a:t>
            </a:r>
            <a:r>
              <a:rPr kumimoji="1" lang="en-US" altLang="zh-CN" dirty="0">
                <a:solidFill>
                  <a:srgbClr val="FF0000"/>
                </a:solidFill>
              </a:rPr>
              <a:t>-</a:t>
            </a:r>
            <a:r>
              <a:rPr kumimoji="1" lang="en-US" altLang="zh-CN" dirty="0" smtClean="0">
                <a:solidFill>
                  <a:srgbClr val="FF0000"/>
                </a:solidFill>
              </a:rPr>
              <a:t>chaining:</a:t>
            </a:r>
            <a:r>
              <a:rPr kumimoji="1" lang="zh-CN" altLang="en-US" dirty="0" smtClean="0">
                <a:solidFill>
                  <a:srgbClr val="FF0000"/>
                </a:solidFill>
              </a:rPr>
              <a:t> </a:t>
            </a:r>
            <a:r>
              <a:rPr kumimoji="1" lang="en-US" altLang="zh-CN" dirty="0" smtClean="0"/>
              <a:t>Head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reassigns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chain</a:t>
            </a:r>
          </a:p>
          <a:p>
            <a:pPr lvl="1"/>
            <a:r>
              <a:rPr kumimoji="1" lang="en-US" altLang="zh-CN" dirty="0" smtClean="0">
                <a:solidFill>
                  <a:srgbClr val="FF0000"/>
                </a:solidFill>
              </a:rPr>
              <a:t>Reconfiguration:</a:t>
            </a:r>
            <a:r>
              <a:rPr kumimoji="1" lang="zh-CN" altLang="en-US" dirty="0" smtClean="0">
                <a:solidFill>
                  <a:srgbClr val="FF0000"/>
                </a:solidFill>
              </a:rPr>
              <a:t> </a:t>
            </a:r>
            <a:r>
              <a:rPr kumimoji="1" lang="en-US" altLang="zh-CN" dirty="0" smtClean="0"/>
              <a:t>Replicas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set</a:t>
            </a:r>
            <a:r>
              <a:rPr kumimoji="1" lang="zh-CN" altLang="en-US" dirty="0" smtClean="0"/>
              <a:t> </a:t>
            </a:r>
            <a:r>
              <a:rPr kumimoji="1" lang="en-US" altLang="zh-CN" dirty="0">
                <a:latin typeface="Lucida Handwriting"/>
                <a:cs typeface="Lucida Handwriting"/>
              </a:rPr>
              <a:t>B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get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reconfigured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18581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re-chain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1825199"/>
            <a:ext cx="7734300" cy="3031430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BChain-3: Re-chaining Algorithm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7161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BChain-3: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Re-chaining</a:t>
            </a:r>
            <a:endParaRPr kumimoji="1"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Type </a:t>
            </a:r>
            <a:r>
              <a:rPr kumimoji="1" lang="en-US" altLang="zh-CN" dirty="0" smtClean="0"/>
              <a:t>I: Faulty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r</a:t>
            </a:r>
            <a:r>
              <a:rPr kumimoji="1" lang="en-US" altLang="zh-CN" dirty="0" smtClean="0"/>
              <a:t>eplica (in </a:t>
            </a:r>
            <a:r>
              <a:rPr kumimoji="1" lang="en-US" altLang="zh-CN" dirty="0" smtClean="0">
                <a:solidFill>
                  <a:srgbClr val="FAC090"/>
                </a:solidFill>
              </a:rPr>
              <a:t>yellow,</a:t>
            </a:r>
            <a:r>
              <a:rPr kumimoji="1" lang="zh-CN" altLang="en-US" dirty="0" smtClean="0">
                <a:solidFill>
                  <a:srgbClr val="FAC090"/>
                </a:solidFill>
              </a:rPr>
              <a:t> </a:t>
            </a:r>
            <a:r>
              <a:rPr kumimoji="1" lang="en-US" altLang="zh-CN" dirty="0" smtClean="0"/>
              <a:t>replica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4) </a:t>
            </a:r>
            <a:r>
              <a:rPr kumimoji="1" lang="en-US" altLang="zh-CN" dirty="0"/>
              <a:t>d</a:t>
            </a:r>
            <a:r>
              <a:rPr kumimoji="1" lang="en-US" altLang="zh-CN" dirty="0" smtClean="0"/>
              <a:t>id </a:t>
            </a:r>
            <a:r>
              <a:rPr kumimoji="1" lang="en-US" altLang="zh-CN" dirty="0"/>
              <a:t>not </a:t>
            </a:r>
            <a:r>
              <a:rPr kumimoji="1" lang="en-US" altLang="zh-CN" dirty="0" smtClean="0"/>
              <a:t>send &lt;</a:t>
            </a:r>
            <a:r>
              <a:rPr kumimoji="1" lang="en-US" altLang="zh-CN" dirty="0" err="1"/>
              <a:t>ack</a:t>
            </a:r>
            <a:r>
              <a:rPr kumimoji="1" lang="en-US" altLang="zh-CN" dirty="0" smtClean="0"/>
              <a:t>&gt;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(or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&lt;chain&gt;)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time</a:t>
            </a:r>
            <a:endParaRPr kumimoji="1" lang="zh-CN" altLang="en-US" dirty="0"/>
          </a:p>
        </p:txBody>
      </p:sp>
      <p:pic>
        <p:nvPicPr>
          <p:cNvPr id="7" name="图片 6" descr="Chain-a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2809530"/>
            <a:ext cx="7137400" cy="1196865"/>
          </a:xfrm>
          <a:prstGeom prst="rect">
            <a:avLst/>
          </a:prstGeom>
        </p:spPr>
      </p:pic>
      <p:pic>
        <p:nvPicPr>
          <p:cNvPr id="8" name="图片 7" descr="Chain-a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4257331"/>
            <a:ext cx="7162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42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BChain-3: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Re-chaining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Type </a:t>
            </a:r>
            <a:r>
              <a:rPr kumimoji="1" lang="en-US" altLang="zh-CN" dirty="0"/>
              <a:t>II: F</a:t>
            </a:r>
            <a:r>
              <a:rPr kumimoji="1" lang="en-US" altLang="zh-CN" dirty="0" smtClean="0"/>
              <a:t>aulty </a:t>
            </a:r>
            <a:r>
              <a:rPr kumimoji="1" lang="en-US" altLang="zh-CN" dirty="0"/>
              <a:t>replica (in </a:t>
            </a:r>
            <a:r>
              <a:rPr kumimoji="1" lang="en-US" altLang="zh-C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yellow</a:t>
            </a:r>
            <a:r>
              <a:rPr kumimoji="1" lang="en-US" altLang="zh-CN" dirty="0"/>
              <a:t>, replica 3) tries to frame its </a:t>
            </a:r>
            <a:r>
              <a:rPr kumimoji="1" lang="en-US" altLang="zh-CN" dirty="0" smtClean="0"/>
              <a:t>correct </a:t>
            </a:r>
            <a:r>
              <a:rPr kumimoji="1" lang="en-US" altLang="zh-CN" dirty="0"/>
              <a:t>successor (replica 4).</a:t>
            </a:r>
            <a:endParaRPr kumimoji="1" lang="zh-CN" altLang="en-US" dirty="0"/>
          </a:p>
        </p:txBody>
      </p:sp>
      <p:pic>
        <p:nvPicPr>
          <p:cNvPr id="5" name="图片 4" descr="Chain-b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4" y="2860126"/>
            <a:ext cx="7127876" cy="1195267"/>
          </a:xfrm>
          <a:prstGeom prst="rect">
            <a:avLst/>
          </a:prstGeom>
        </p:spPr>
      </p:pic>
      <p:pic>
        <p:nvPicPr>
          <p:cNvPr id="7" name="图片 6" descr="Chain-b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4" y="3915692"/>
            <a:ext cx="7242176" cy="1204916"/>
          </a:xfrm>
          <a:prstGeom prst="rect">
            <a:avLst/>
          </a:prstGeom>
        </p:spPr>
      </p:pic>
      <p:pic>
        <p:nvPicPr>
          <p:cNvPr id="8" name="图片 7" descr="Chain-b3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" y="4998984"/>
            <a:ext cx="7302500" cy="105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853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BChain-3: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Reconfiguration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When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replicas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moved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>
                <a:latin typeface="Lucida Handwriting"/>
                <a:cs typeface="Lucida Handwriting"/>
              </a:rPr>
              <a:t>B</a:t>
            </a:r>
          </a:p>
          <a:p>
            <a:pPr lvl="1"/>
            <a:r>
              <a:rPr kumimoji="1" lang="en-US" altLang="zh-CN" dirty="0" smtClean="0"/>
              <a:t>It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replaced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with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>
                <a:solidFill>
                  <a:srgbClr val="FF0000"/>
                </a:solidFill>
              </a:rPr>
              <a:t>new</a:t>
            </a:r>
            <a:r>
              <a:rPr kumimoji="1" lang="zh-CN" altLang="en-US" dirty="0" smtClean="0">
                <a:solidFill>
                  <a:srgbClr val="FF0000"/>
                </a:solidFill>
              </a:rPr>
              <a:t> </a:t>
            </a:r>
            <a:r>
              <a:rPr kumimoji="1" lang="en-US" altLang="zh-CN" dirty="0" smtClean="0">
                <a:solidFill>
                  <a:srgbClr val="FF0000"/>
                </a:solidFill>
              </a:rPr>
              <a:t>one</a:t>
            </a:r>
            <a:endParaRPr kumimoji="1" lang="en-US" altLang="zh-CN" dirty="0" smtClean="0"/>
          </a:p>
          <a:p>
            <a:pPr lvl="1"/>
            <a:r>
              <a:rPr kumimoji="1" lang="en-US" altLang="zh-CN" dirty="0" smtClean="0"/>
              <a:t>Faulty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replicas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reconfigured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>
                <a:solidFill>
                  <a:srgbClr val="FF0000"/>
                </a:solidFill>
              </a:rPr>
              <a:t>before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they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moved </a:t>
            </a:r>
            <a:r>
              <a:rPr kumimoji="1" lang="en-US" altLang="zh-CN" dirty="0" smtClean="0">
                <a:solidFill>
                  <a:srgbClr val="FF0000"/>
                </a:solidFill>
              </a:rPr>
              <a:t>back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>
                <a:latin typeface="Lucida Handwriting"/>
                <a:cs typeface="Lucida Handwriting"/>
              </a:rPr>
              <a:t>A</a:t>
            </a:r>
          </a:p>
          <a:p>
            <a:pPr lvl="1"/>
            <a:r>
              <a:rPr kumimoji="1" lang="en-US" altLang="zh-CN" dirty="0" smtClean="0"/>
              <a:t>Replicas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</a:t>
            </a:r>
            <a:r>
              <a:rPr kumimoji="1" lang="zh-CN" altLang="en-US" dirty="0"/>
              <a:t> </a:t>
            </a:r>
            <a:r>
              <a:rPr kumimoji="1" lang="en-US" altLang="zh-CN" dirty="0">
                <a:latin typeface="Lucida Handwriting"/>
                <a:cs typeface="Lucida Handwriting"/>
              </a:rPr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keeps</a:t>
            </a:r>
            <a:r>
              <a:rPr kumimoji="1" lang="zh-CN" altLang="en-US" dirty="0"/>
              <a:t> </a:t>
            </a:r>
            <a:r>
              <a:rPr kumimoji="1" lang="en-US" altLang="zh-CN" dirty="0"/>
              <a:t>running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without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waiting</a:t>
            </a:r>
          </a:p>
          <a:p>
            <a:pPr marL="349250" lvl="1" indent="0">
              <a:buNone/>
            </a:pPr>
            <a:endParaRPr kumimoji="1" lang="zh-CN" altLang="en-US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3306284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BChain-3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Summary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smtClean="0"/>
              <a:t>3</a:t>
            </a:r>
            <a:r>
              <a:rPr kumimoji="1" lang="en-US" altLang="zh-CN" i="1" dirty="0" smtClean="0"/>
              <a:t>f</a:t>
            </a:r>
            <a:r>
              <a:rPr kumimoji="1" lang="en-US" altLang="zh-CN" dirty="0" smtClean="0"/>
              <a:t>+1 replicas</a:t>
            </a:r>
          </a:p>
          <a:p>
            <a:r>
              <a:rPr kumimoji="1" lang="en-US" altLang="zh-CN" dirty="0" smtClean="0"/>
              <a:t>Reconfiguration needed</a:t>
            </a:r>
          </a:p>
          <a:p>
            <a:r>
              <a:rPr kumimoji="1" lang="en-US" altLang="zh-CN" dirty="0" smtClean="0"/>
              <a:t>Re-chaining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algorithms are simple </a:t>
            </a:r>
          </a:p>
          <a:p>
            <a:pPr lvl="1"/>
            <a:r>
              <a:rPr kumimoji="1" lang="en-US" altLang="zh-CN" dirty="0" smtClean="0"/>
              <a:t>Proofs are very complex</a:t>
            </a:r>
          </a:p>
          <a:p>
            <a:endParaRPr kumimoji="1" lang="en-US" altLang="zh-CN" dirty="0" smtClean="0"/>
          </a:p>
          <a:p>
            <a:endParaRPr kumimoji="1" lang="en-US" altLang="zh-CN" dirty="0"/>
          </a:p>
          <a:p>
            <a:pPr lvl="1"/>
            <a:endParaRPr kumimoji="1" lang="en-US" altLang="zh-CN" dirty="0" smtClean="0">
              <a:solidFill>
                <a:srgbClr val="FF0000"/>
              </a:solidFill>
            </a:endParaRPr>
          </a:p>
          <a:p>
            <a:pPr lvl="1"/>
            <a:endParaRPr kumimoji="1" lang="en-US" altLang="zh-CN" dirty="0">
              <a:solidFill>
                <a:srgbClr val="FF0000"/>
              </a:solidFill>
            </a:endParaRPr>
          </a:p>
          <a:p>
            <a:pPr lvl="1"/>
            <a:endParaRPr kumimoji="1" lang="en-US" altLang="zh-CN" dirty="0" smtClean="0">
              <a:solidFill>
                <a:srgbClr val="FF0000"/>
              </a:solidFill>
            </a:endParaRPr>
          </a:p>
          <a:p>
            <a:pPr marL="349250" lvl="1" indent="0">
              <a:buNone/>
            </a:pPr>
            <a:endParaRPr kumimoji="1" lang="en-US" altLang="zh-CN" dirty="0" smtClean="0">
              <a:solidFill>
                <a:srgbClr val="FF0000"/>
              </a:solidFill>
            </a:endParaRPr>
          </a:p>
          <a:p>
            <a:pPr marL="349250" lvl="1" indent="0">
              <a:buNone/>
            </a:pPr>
            <a:endParaRPr kumimoji="1" lang="en-US" altLang="zh-CN" dirty="0" smtClean="0">
              <a:solidFill>
                <a:srgbClr val="FF0000"/>
              </a:solidFill>
            </a:endParaRPr>
          </a:p>
          <a:p>
            <a:pPr lvl="1"/>
            <a:endParaRPr kumimoji="1" lang="en-US" altLang="zh-CN" dirty="0" smtClean="0"/>
          </a:p>
          <a:p>
            <a:endParaRPr kumimoji="1"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738943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BChain-5</a:t>
            </a:r>
            <a:endParaRPr kumimoji="1" lang="zh-CN" altLang="en-US" dirty="0"/>
          </a:p>
        </p:txBody>
      </p:sp>
      <p:pic>
        <p:nvPicPr>
          <p:cNvPr id="4" name="图片 3" descr="15chain-group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99" y="4348629"/>
            <a:ext cx="8195733" cy="1536700"/>
          </a:xfrm>
          <a:prstGeom prst="rect">
            <a:avLst/>
          </a:prstGeom>
        </p:spPr>
      </p:pic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5</a:t>
            </a:r>
            <a:r>
              <a:rPr kumimoji="1" lang="en-US" altLang="zh-CN" i="1" dirty="0">
                <a:solidFill>
                  <a:srgbClr val="FF0000"/>
                </a:solidFill>
              </a:rPr>
              <a:t>f</a:t>
            </a:r>
            <a:r>
              <a:rPr kumimoji="1" lang="en-US" altLang="zh-CN" dirty="0">
                <a:solidFill>
                  <a:srgbClr val="FF0000"/>
                </a:solidFill>
              </a:rPr>
              <a:t>+1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replicas;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Byzantine </a:t>
            </a:r>
            <a:r>
              <a:rPr kumimoji="1" lang="en-US" altLang="zh-CN" dirty="0"/>
              <a:t>quorum is </a:t>
            </a:r>
            <a:r>
              <a:rPr kumimoji="1" lang="en-US" altLang="zh-CN" dirty="0">
                <a:solidFill>
                  <a:srgbClr val="FF0000"/>
                </a:solidFill>
              </a:rPr>
              <a:t>3</a:t>
            </a:r>
            <a:r>
              <a:rPr kumimoji="1" lang="en-US" altLang="zh-CN" i="1" dirty="0">
                <a:solidFill>
                  <a:srgbClr val="FF0000"/>
                </a:solidFill>
              </a:rPr>
              <a:t>f</a:t>
            </a:r>
            <a:r>
              <a:rPr kumimoji="1" lang="en-US" altLang="zh-CN" dirty="0">
                <a:solidFill>
                  <a:srgbClr val="FF0000"/>
                </a:solidFill>
              </a:rPr>
              <a:t>+1</a:t>
            </a:r>
          </a:p>
          <a:p>
            <a:r>
              <a:rPr kumimoji="1" lang="en-US" altLang="zh-CN" dirty="0" smtClean="0"/>
              <a:t>Re-chaining: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When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</a:t>
            </a:r>
            <a:r>
              <a:rPr kumimoji="1" lang="zh-CN" altLang="en-US" dirty="0"/>
              <a:t> </a:t>
            </a:r>
            <a:r>
              <a:rPr kumimoji="1" lang="en-US" altLang="zh-CN" dirty="0"/>
              <a:t>suspects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successor,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moved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</a:t>
            </a:r>
            <a:r>
              <a:rPr kumimoji="1" lang="zh-CN" altLang="en-US" dirty="0"/>
              <a:t> </a:t>
            </a:r>
            <a:r>
              <a:rPr kumimoji="1" lang="en-US" altLang="zh-CN" dirty="0">
                <a:latin typeface="Lucida Handwriting"/>
                <a:cs typeface="Lucida Handwriting"/>
              </a:rPr>
              <a:t>B</a:t>
            </a:r>
          </a:p>
          <a:p>
            <a:r>
              <a:rPr kumimoji="1" lang="en-US" altLang="zh-CN" dirty="0">
                <a:solidFill>
                  <a:srgbClr val="FF0000"/>
                </a:solidFill>
              </a:rPr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reconfiguration needed </a:t>
            </a:r>
            <a:r>
              <a:rPr kumimoji="1" lang="en-US" altLang="zh-CN" i="1" dirty="0"/>
              <a:t>(but you still </a:t>
            </a:r>
            <a:r>
              <a:rPr kumimoji="1" lang="en-US" altLang="zh-CN" i="1" dirty="0" smtClean="0"/>
              <a:t>can!</a:t>
            </a:r>
            <a:r>
              <a:rPr kumimoji="1" lang="en-US" altLang="zh-CN" i="1" dirty="0"/>
              <a:t>)</a:t>
            </a:r>
            <a:endParaRPr kumimoji="1" lang="zh-CN" altLang="en-US" i="1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6327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Almost all signatures can be replaced with MACs</a:t>
            </a:r>
          </a:p>
          <a:p>
            <a:r>
              <a:rPr kumimoji="1" lang="en-US" altLang="zh-CN" dirty="0" smtClean="0"/>
              <a:t>A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h</a:t>
            </a:r>
            <a:r>
              <a:rPr kumimoji="1" lang="en-US" altLang="zh-CN" dirty="0" smtClean="0"/>
              <a:t>ybrid protocol</a:t>
            </a:r>
          </a:p>
          <a:p>
            <a:pPr lvl="1"/>
            <a:r>
              <a:rPr kumimoji="1" lang="en-US" altLang="zh-CN" dirty="0"/>
              <a:t>S</a:t>
            </a:r>
            <a:r>
              <a:rPr kumimoji="1" lang="en-US" altLang="zh-CN" dirty="0" smtClean="0"/>
              <a:t>ignatures </a:t>
            </a:r>
            <a:r>
              <a:rPr kumimoji="1" lang="en-US" altLang="zh-CN" dirty="0"/>
              <a:t>needed only for re-chaining</a:t>
            </a:r>
          </a:p>
          <a:p>
            <a:r>
              <a:rPr kumimoji="1" lang="en-US" altLang="zh-CN" dirty="0"/>
              <a:t>In its most applicable case for BChain-</a:t>
            </a:r>
            <a:r>
              <a:rPr kumimoji="1" lang="en-US" altLang="zh-CN" dirty="0" smtClean="0"/>
              <a:t>3</a:t>
            </a:r>
            <a:r>
              <a:rPr kumimoji="1" lang="zh-CN" altLang="zh-CN" dirty="0" smtClean="0">
                <a:solidFill>
                  <a:schemeClr val="tx1"/>
                </a:solidFill>
              </a:rPr>
              <a:t>:</a:t>
            </a:r>
            <a:r>
              <a:rPr kumimoji="1" lang="zh-CN" altLang="en-US" dirty="0" smtClean="0">
                <a:solidFill>
                  <a:srgbClr val="FF0000"/>
                </a:solidFill>
              </a:rPr>
              <a:t> </a:t>
            </a:r>
            <a:endParaRPr kumimoji="1" lang="en-US" altLang="zh-CN" dirty="0" smtClean="0">
              <a:solidFill>
                <a:srgbClr val="FF0000"/>
              </a:solidFill>
            </a:endParaRPr>
          </a:p>
          <a:p>
            <a:pPr lvl="1"/>
            <a:r>
              <a:rPr kumimoji="1" lang="en-US" altLang="zh-CN" i="1" dirty="0" smtClean="0">
                <a:solidFill>
                  <a:srgbClr val="FF0000"/>
                </a:solidFill>
              </a:rPr>
              <a:t>f</a:t>
            </a:r>
            <a:r>
              <a:rPr kumimoji="1" lang="en-US" altLang="zh-CN" dirty="0">
                <a:solidFill>
                  <a:srgbClr val="FF0000"/>
                </a:solidFill>
              </a:rPr>
              <a:t>=1 and </a:t>
            </a:r>
            <a:r>
              <a:rPr kumimoji="1" lang="en-US" altLang="zh-CN" i="1" dirty="0">
                <a:solidFill>
                  <a:srgbClr val="FF0000"/>
                </a:solidFill>
              </a:rPr>
              <a:t>n</a:t>
            </a:r>
            <a:r>
              <a:rPr kumimoji="1" lang="en-US" altLang="zh-CN" dirty="0">
                <a:solidFill>
                  <a:srgbClr val="FF0000"/>
                </a:solidFill>
              </a:rPr>
              <a:t>=4</a:t>
            </a:r>
          </a:p>
          <a:p>
            <a:pPr lvl="1"/>
            <a:r>
              <a:rPr kumimoji="1" lang="en-US" altLang="zh-CN" dirty="0">
                <a:solidFill>
                  <a:srgbClr val="FF0000"/>
                </a:solidFill>
              </a:rPr>
              <a:t>No reconfiguration </a:t>
            </a:r>
            <a:r>
              <a:rPr kumimoji="1" lang="en-US" altLang="zh-CN" dirty="0" smtClean="0">
                <a:solidFill>
                  <a:srgbClr val="FF0000"/>
                </a:solidFill>
              </a:rPr>
              <a:t>needed</a:t>
            </a:r>
          </a:p>
          <a:p>
            <a:pPr lvl="1"/>
            <a:r>
              <a:rPr kumimoji="1" lang="en-US" altLang="zh-CN" dirty="0" smtClean="0">
                <a:solidFill>
                  <a:srgbClr val="FF0000"/>
                </a:solidFill>
              </a:rPr>
              <a:t>All MACs</a:t>
            </a:r>
            <a:endParaRPr kumimoji="1" lang="zh-CN" altLang="en-US" dirty="0">
              <a:solidFill>
                <a:srgbClr val="FF0000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BChain</a:t>
            </a:r>
            <a:r>
              <a:rPr kumimoji="1" lang="en-US" altLang="zh-CN" dirty="0"/>
              <a:t> </a:t>
            </a:r>
            <a:r>
              <a:rPr kumimoji="1" lang="en-US" altLang="zh-CN" dirty="0" smtClean="0"/>
              <a:t>Optimizations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2302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Implementation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Evaluation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Failure</a:t>
            </a:r>
            <a:r>
              <a:rPr kumimoji="1" lang="zh-CN" altLang="en-US" dirty="0" smtClean="0"/>
              <a:t>-</a:t>
            </a:r>
            <a:r>
              <a:rPr kumimoji="1" lang="en-US" altLang="zh-CN" dirty="0" smtClean="0"/>
              <a:t>free: </a:t>
            </a:r>
            <a:r>
              <a:rPr kumimoji="1" lang="en-US" altLang="zh-CN" dirty="0" err="1" smtClean="0"/>
              <a:t>BChain</a:t>
            </a:r>
            <a:r>
              <a:rPr kumimoji="1" lang="en-US" altLang="zh-CN" dirty="0" smtClean="0"/>
              <a:t> is almost as efficient as </a:t>
            </a:r>
            <a:r>
              <a:rPr kumimoji="1" lang="en-US" altLang="zh-CN" dirty="0" err="1" smtClean="0"/>
              <a:t>Aliph</a:t>
            </a:r>
            <a:r>
              <a:rPr kumimoji="1" lang="en-US" altLang="zh-CN" dirty="0" smtClean="0"/>
              <a:t>-Chain</a:t>
            </a:r>
            <a:endParaRPr kumimoji="1" lang="zh-CN" altLang="en-US" dirty="0"/>
          </a:p>
        </p:txBody>
      </p:sp>
      <p:pic>
        <p:nvPicPr>
          <p:cNvPr id="5" name="图片 4" descr="throughpu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2575439"/>
            <a:ext cx="4343400" cy="3132893"/>
          </a:xfrm>
          <a:prstGeom prst="rect">
            <a:avLst/>
          </a:prstGeom>
        </p:spPr>
      </p:pic>
      <p:pic>
        <p:nvPicPr>
          <p:cNvPr id="6" name="图片 5" descr="latency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00" y="2575439"/>
            <a:ext cx="4508500" cy="315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556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Implementation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Evaluation</a:t>
            </a:r>
            <a:endParaRPr kumimoji="1" lang="zh-CN" altLang="en-US" dirty="0"/>
          </a:p>
        </p:txBody>
      </p:sp>
      <p:pic>
        <p:nvPicPr>
          <p:cNvPr id="4" name="图片 3" descr="failures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609" y="2260600"/>
            <a:ext cx="5290191" cy="3700462"/>
          </a:xfrm>
          <a:prstGeom prst="rect">
            <a:avLst/>
          </a:prstGeom>
        </p:spPr>
      </p:pic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Under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failures: </a:t>
            </a:r>
            <a:r>
              <a:rPr kumimoji="1" lang="en-US" altLang="zh-CN" dirty="0" err="1"/>
              <a:t>BChain</a:t>
            </a:r>
            <a:r>
              <a:rPr kumimoji="1" lang="en-US" altLang="zh-CN" dirty="0"/>
              <a:t> quickly recovers steady state performance</a:t>
            </a:r>
            <a:endParaRPr kumimoji="1" lang="zh-CN" altLang="en-US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67996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Three most important security goals:</a:t>
            </a:r>
          </a:p>
          <a:p>
            <a:pPr lvl="1"/>
            <a:r>
              <a:rPr kumimoji="1" lang="en-US" altLang="zh-CN" dirty="0"/>
              <a:t>Integrity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(=</a:t>
            </a:r>
            <a:r>
              <a:rPr kumimoji="1" lang="zh-CN" altLang="en-US" dirty="0"/>
              <a:t> </a:t>
            </a:r>
            <a:r>
              <a:rPr kumimoji="1" lang="en-US" altLang="zh-CN" dirty="0"/>
              <a:t>Safety)</a:t>
            </a:r>
          </a:p>
          <a:p>
            <a:pPr lvl="1"/>
            <a:r>
              <a:rPr kumimoji="1" lang="en-US" altLang="zh-CN" dirty="0"/>
              <a:t>Availability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(=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Liveness</a:t>
            </a:r>
            <a:r>
              <a:rPr kumimoji="1" lang="en-US" altLang="zh-CN" dirty="0" smtClean="0"/>
              <a:t>)</a:t>
            </a:r>
          </a:p>
          <a:p>
            <a:pPr lvl="1"/>
            <a:r>
              <a:rPr kumimoji="1" lang="en-US" altLang="zh-CN" dirty="0" smtClean="0"/>
              <a:t>Confidentiality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 smtClean="0"/>
              <a:t>BFT naturally achieves Integrity and Availability</a:t>
            </a:r>
          </a:p>
          <a:p>
            <a:r>
              <a:rPr kumimoji="1" lang="en-US" altLang="zh-CN" dirty="0" smtClean="0"/>
              <a:t>What about BFT with Confidentiality?</a:t>
            </a: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 smtClean="0"/>
          </a:p>
          <a:p>
            <a:endParaRPr kumimoji="1" lang="en-US" altLang="zh-CN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BFT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1879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BFT + Confidentiality?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07BF33C9-D0C1-6A4F-923C-D9C67205D546}" type="slidenum">
              <a:rPr lang="en-US" smtClean="0"/>
              <a:t>30</a:t>
            </a:fld>
            <a:endParaRPr lang="en-US" dirty="0"/>
          </a:p>
        </p:txBody>
      </p:sp>
      <p:sp>
        <p:nvSpPr>
          <p:cNvPr id="12" name="内容占位符 2"/>
          <p:cNvSpPr txBox="1">
            <a:spLocks/>
          </p:cNvSpPr>
          <p:nvPr/>
        </p:nvSpPr>
        <p:spPr>
          <a:xfrm>
            <a:off x="609600" y="1380067"/>
            <a:ext cx="8229600" cy="450144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ヒラギノ角ゴ Pro W3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dirty="0" smtClean="0"/>
          </a:p>
          <a:p>
            <a:pPr marL="0" indent="0">
              <a:buFont typeface="Arial" charset="0"/>
              <a:buNone/>
            </a:pPr>
            <a:endParaRPr kumimoji="1" lang="en-US" altLang="zh-CN" dirty="0" smtClean="0"/>
          </a:p>
          <a:p>
            <a:pPr marL="0" indent="0">
              <a:buFont typeface="Arial" charset="0"/>
              <a:buNone/>
            </a:pPr>
            <a:endParaRPr kumimoji="1" lang="en-US" altLang="zh-CN" dirty="0" smtClean="0"/>
          </a:p>
          <a:p>
            <a:pPr marL="0" indent="0">
              <a:buFont typeface="Arial" charset="0"/>
              <a:buNone/>
            </a:pPr>
            <a:endParaRPr kumimoji="1" lang="en-US" altLang="zh-CN" dirty="0" smtClean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defTabSz="9144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/>
              <a:buChar char="•"/>
              <a:defRPr/>
            </a:pP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Achieving</a:t>
            </a:r>
            <a:r>
              <a:rPr lang="zh-CN" altLang="en-US" dirty="0" smtClean="0">
                <a:ea typeface="宋体" pitchFamily="2" charset="-122"/>
                <a:cs typeface="Verdana" pitchFamily="34" charset="0"/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  <a:ea typeface="宋体" pitchFamily="2" charset="-122"/>
                <a:cs typeface="Verdana" pitchFamily="34" charset="0"/>
              </a:rPr>
              <a:t>confidentiality</a:t>
            </a:r>
            <a:r>
              <a:rPr lang="zh-CN" altLang="zh-CN" dirty="0" smtClean="0">
                <a:ea typeface="宋体" pitchFamily="2" charset="-122"/>
                <a:cs typeface="Verdana" pitchFamily="34" charset="0"/>
              </a:rPr>
              <a:t> </a:t>
            </a: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in</a:t>
            </a:r>
            <a:r>
              <a:rPr lang="zh-CN" altLang="en-US" dirty="0" smtClean="0">
                <a:ea typeface="宋体" pitchFamily="2" charset="-122"/>
                <a:cs typeface="Verdana" pitchFamily="34" charset="0"/>
              </a:rPr>
              <a:t> </a:t>
            </a: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replicated</a:t>
            </a:r>
            <a:r>
              <a:rPr lang="zh-CN" altLang="en-US" dirty="0" smtClean="0">
                <a:ea typeface="宋体" pitchFamily="2" charset="-122"/>
                <a:cs typeface="Verdana" pitchFamily="34" charset="0"/>
              </a:rPr>
              <a:t> </a:t>
            </a: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state</a:t>
            </a:r>
            <a:r>
              <a:rPr lang="zh-CN" altLang="en-US" dirty="0" smtClean="0">
                <a:ea typeface="宋体" pitchFamily="2" charset="-122"/>
                <a:cs typeface="Verdana" pitchFamily="34" charset="0"/>
              </a:rPr>
              <a:t> </a:t>
            </a: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machines is difficult</a:t>
            </a:r>
          </a:p>
          <a:p>
            <a:pPr defTabSz="9144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/>
              <a:buChar char="•"/>
              <a:defRPr/>
            </a:pPr>
            <a:endParaRPr lang="en-US" altLang="zh-CN" dirty="0">
              <a:ea typeface="宋体" pitchFamily="2" charset="-122"/>
              <a:cs typeface="Verdana" pitchFamily="34" charset="0"/>
            </a:endParaRPr>
          </a:p>
          <a:p>
            <a:pPr defTabSz="9144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/>
              <a:buChar char="•"/>
              <a:defRPr/>
            </a:pP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Why?</a:t>
            </a:r>
          </a:p>
          <a:p>
            <a:pPr lvl="1" defTabSz="9144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defRPr/>
            </a:pPr>
            <a:r>
              <a:rPr lang="en-US" altLang="zh-CN" dirty="0">
                <a:ea typeface="宋体" pitchFamily="2" charset="-122"/>
                <a:cs typeface="Verdana" pitchFamily="34" charset="0"/>
              </a:rPr>
              <a:t>r</a:t>
            </a: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eplication</a:t>
            </a:r>
            <a:r>
              <a:rPr lang="zh-CN" altLang="en-US" dirty="0" smtClean="0">
                <a:ea typeface="宋体" pitchFamily="2" charset="-122"/>
                <a:cs typeface="Verdana" pitchFamily="34" charset="0"/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  <a:ea typeface="宋体" pitchFamily="2" charset="-122"/>
                <a:cs typeface="Verdana" pitchFamily="34" charset="0"/>
              </a:rPr>
              <a:t>increases</a:t>
            </a:r>
            <a:r>
              <a:rPr lang="zh-CN" altLang="en-US" dirty="0" smtClean="0">
                <a:ea typeface="宋体" pitchFamily="2" charset="-122"/>
                <a:cs typeface="Verdana" pitchFamily="34" charset="0"/>
              </a:rPr>
              <a:t> </a:t>
            </a: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reliability</a:t>
            </a:r>
          </a:p>
          <a:p>
            <a:pPr lvl="1" defTabSz="9144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defRPr/>
            </a:pPr>
            <a:r>
              <a:rPr lang="en-US" altLang="zh-CN" dirty="0">
                <a:ea typeface="宋体" pitchFamily="2" charset="-122"/>
                <a:cs typeface="Verdana" pitchFamily="34" charset="0"/>
              </a:rPr>
              <a:t>r</a:t>
            </a: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eplication</a:t>
            </a:r>
            <a:r>
              <a:rPr lang="zh-CN" altLang="en-US" dirty="0" smtClean="0">
                <a:ea typeface="宋体" pitchFamily="2" charset="-122"/>
                <a:cs typeface="Verdana" pitchFamily="34" charset="0"/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  <a:ea typeface="宋体" pitchFamily="2" charset="-122"/>
                <a:cs typeface="Verdana" pitchFamily="34" charset="0"/>
              </a:rPr>
              <a:t>reduces</a:t>
            </a:r>
            <a:r>
              <a:rPr lang="zh-CN" altLang="en-US" dirty="0" smtClean="0">
                <a:ea typeface="宋体" pitchFamily="2" charset="-122"/>
                <a:cs typeface="Verdana" pitchFamily="34" charset="0"/>
              </a:rPr>
              <a:t> </a:t>
            </a: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confidentiality</a:t>
            </a:r>
            <a:r>
              <a:rPr lang="zh-CN" altLang="en-US" dirty="0" smtClean="0">
                <a:ea typeface="宋体" pitchFamily="2" charset="-122"/>
                <a:cs typeface="Verdana" pitchFamily="34" charset="0"/>
              </a:rPr>
              <a:t> </a:t>
            </a: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(by,</a:t>
            </a:r>
            <a:r>
              <a:rPr lang="zh-CN" altLang="en-US" dirty="0" smtClean="0">
                <a:ea typeface="宋体" pitchFamily="2" charset="-122"/>
                <a:cs typeface="Verdana" pitchFamily="34" charset="0"/>
              </a:rPr>
              <a:t> </a:t>
            </a: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say,</a:t>
            </a:r>
            <a:r>
              <a:rPr lang="zh-CN" altLang="en-US" dirty="0" smtClean="0">
                <a:ea typeface="宋体" pitchFamily="2" charset="-122"/>
                <a:cs typeface="Verdana" pitchFamily="34" charset="0"/>
              </a:rPr>
              <a:t> </a:t>
            </a: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taking</a:t>
            </a:r>
            <a:r>
              <a:rPr lang="zh-CN" altLang="en-US" dirty="0" smtClean="0">
                <a:ea typeface="宋体" pitchFamily="2" charset="-122"/>
                <a:cs typeface="Verdana" pitchFamily="34" charset="0"/>
              </a:rPr>
              <a:t> </a:t>
            </a: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control</a:t>
            </a:r>
            <a:r>
              <a:rPr lang="zh-CN" altLang="en-US" dirty="0" smtClean="0">
                <a:ea typeface="宋体" pitchFamily="2" charset="-122"/>
                <a:cs typeface="Verdana" pitchFamily="34" charset="0"/>
              </a:rPr>
              <a:t> </a:t>
            </a: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of</a:t>
            </a:r>
            <a:r>
              <a:rPr lang="zh-CN" altLang="en-US" dirty="0" smtClean="0">
                <a:ea typeface="宋体" pitchFamily="2" charset="-122"/>
                <a:cs typeface="Verdana" pitchFamily="34" charset="0"/>
              </a:rPr>
              <a:t> </a:t>
            </a: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the</a:t>
            </a:r>
            <a:r>
              <a:rPr lang="zh-CN" altLang="en-US" dirty="0" smtClean="0">
                <a:ea typeface="宋体" pitchFamily="2" charset="-122"/>
                <a:cs typeface="Verdana" pitchFamily="34" charset="0"/>
              </a:rPr>
              <a:t> </a:t>
            </a: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weakest</a:t>
            </a:r>
            <a:r>
              <a:rPr lang="zh-CN" altLang="en-US" dirty="0" smtClean="0">
                <a:ea typeface="宋体" pitchFamily="2" charset="-122"/>
                <a:cs typeface="Verdana" pitchFamily="34" charset="0"/>
              </a:rPr>
              <a:t> </a:t>
            </a:r>
            <a:r>
              <a:rPr lang="en-US" altLang="zh-CN" dirty="0" smtClean="0">
                <a:ea typeface="宋体" pitchFamily="2" charset="-122"/>
                <a:cs typeface="Verdana" pitchFamily="34" charset="0"/>
              </a:rPr>
              <a:t>replica)</a:t>
            </a:r>
            <a:endParaRPr lang="en-US" altLang="zh-CN" dirty="0">
              <a:ea typeface="宋体" pitchFamily="2" charset="-122"/>
              <a:cs typeface="Verdana" pitchFamily="34" charset="0"/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7743846" y="43512"/>
            <a:ext cx="1343708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Cloud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Storage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39120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CBFT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CP-BFT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CBFT</a:t>
            </a:r>
            <a:r>
              <a:rPr kumimoji="1" lang="en-US" altLang="zh-CN" dirty="0"/>
              <a:t>: confidential </a:t>
            </a:r>
            <a:r>
              <a:rPr kumimoji="1" lang="en-US" altLang="zh-CN" dirty="0" smtClean="0"/>
              <a:t>BFT</a:t>
            </a:r>
          </a:p>
          <a:p>
            <a:pPr lvl="1"/>
            <a:r>
              <a:rPr kumimoji="1" lang="en-US" altLang="zh-CN" dirty="0" smtClean="0"/>
              <a:t>Separating agreement from execution</a:t>
            </a:r>
          </a:p>
          <a:p>
            <a:endParaRPr kumimoji="1" lang="en-US" altLang="zh-CN" dirty="0"/>
          </a:p>
          <a:p>
            <a:endParaRPr kumimoji="1" lang="en-US" altLang="zh-CN" dirty="0" smtClean="0"/>
          </a:p>
          <a:p>
            <a:endParaRPr kumimoji="1" lang="en-US" altLang="zh-CN" dirty="0"/>
          </a:p>
          <a:p>
            <a:r>
              <a:rPr kumimoji="1" lang="en-US" altLang="zh-CN" dirty="0" smtClean="0"/>
              <a:t>CP-BFT: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causality-preserving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BFT</a:t>
            </a:r>
          </a:p>
          <a:p>
            <a:pPr lvl="1"/>
            <a:r>
              <a:rPr kumimoji="1" lang="en-US" altLang="zh-CN" dirty="0" smtClean="0"/>
              <a:t>A confidentiality notion that only exists in BFT/atomic broadcast/distributed systems</a:t>
            </a:r>
          </a:p>
          <a:p>
            <a:endParaRPr kumimoji="1" lang="en-US" altLang="zh-CN" dirty="0" smtClean="0"/>
          </a:p>
          <a:p>
            <a:endParaRPr kumimoji="1" lang="en-US" altLang="zh-CN" dirty="0" smtClean="0"/>
          </a:p>
          <a:p>
            <a:pPr marL="0" indent="0">
              <a:buNone/>
            </a:pPr>
            <a:endParaRPr kumimoji="1" lang="zh-CN" altLang="en-US" dirty="0"/>
          </a:p>
        </p:txBody>
      </p:sp>
      <p:sp>
        <p:nvSpPr>
          <p:cNvPr id="6" name="TextBox 11"/>
          <p:cNvSpPr txBox="1"/>
          <p:nvPr/>
        </p:nvSpPr>
        <p:spPr>
          <a:xfrm>
            <a:off x="6126113" y="4093763"/>
            <a:ext cx="229075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[Reiter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and</a:t>
            </a:r>
            <a:r>
              <a:rPr lang="zh-CN" altLang="en-US" sz="1600" dirty="0"/>
              <a:t> </a:t>
            </a:r>
            <a:r>
              <a:rPr lang="en-US" altLang="zh-CN" sz="1600" dirty="0" smtClean="0">
                <a:solidFill>
                  <a:srgbClr val="FF0000"/>
                </a:solidFill>
              </a:rPr>
              <a:t>Zhang,</a:t>
            </a:r>
            <a:r>
              <a:rPr lang="zh-CN" altLang="en-US" sz="1600" dirty="0" smtClean="0">
                <a:solidFill>
                  <a:srgbClr val="FF0000"/>
                </a:solidFill>
              </a:rPr>
              <a:t> </a:t>
            </a:r>
            <a:r>
              <a:rPr lang="en-US" altLang="zh-CN" sz="1600" dirty="0" smtClean="0">
                <a:solidFill>
                  <a:srgbClr val="595959"/>
                </a:solidFill>
              </a:rPr>
              <a:t>2016</a:t>
            </a:r>
            <a:r>
              <a:rPr lang="en-US" altLang="zh-CN" sz="1600" dirty="0" smtClean="0"/>
              <a:t>]</a:t>
            </a:r>
          </a:p>
        </p:txBody>
      </p:sp>
      <p:sp>
        <p:nvSpPr>
          <p:cNvPr id="7" name="TextBox 11"/>
          <p:cNvSpPr txBox="1"/>
          <p:nvPr/>
        </p:nvSpPr>
        <p:spPr>
          <a:xfrm>
            <a:off x="5958587" y="1401338"/>
            <a:ext cx="2466748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[</a:t>
            </a:r>
            <a:r>
              <a:rPr lang="en-US" altLang="zh-CN" sz="1600" dirty="0" err="1" smtClean="0"/>
              <a:t>Duan</a:t>
            </a:r>
            <a:r>
              <a:rPr lang="zh-CN" altLang="zh-CN" sz="1600" dirty="0"/>
              <a:t> </a:t>
            </a:r>
            <a:r>
              <a:rPr lang="en-US" altLang="zh-CN" sz="1600" dirty="0" smtClean="0"/>
              <a:t>and</a:t>
            </a:r>
            <a:r>
              <a:rPr lang="zh-CN" altLang="en-US" sz="1600" dirty="0" smtClean="0"/>
              <a:t> </a:t>
            </a:r>
            <a:r>
              <a:rPr lang="en-US" altLang="zh-CN" sz="1600" dirty="0" smtClean="0">
                <a:solidFill>
                  <a:srgbClr val="FF0000"/>
                </a:solidFill>
              </a:rPr>
              <a:t>Zhang</a:t>
            </a:r>
            <a:r>
              <a:rPr lang="en-US" altLang="zh-CN" sz="1600" dirty="0" smtClean="0"/>
              <a:t>, SRDS 16]</a:t>
            </a:r>
          </a:p>
        </p:txBody>
      </p:sp>
      <p:sp>
        <p:nvSpPr>
          <p:cNvPr id="10" name="TextBox 11"/>
          <p:cNvSpPr txBox="1"/>
          <p:nvPr/>
        </p:nvSpPr>
        <p:spPr>
          <a:xfrm>
            <a:off x="6181542" y="1003409"/>
            <a:ext cx="1791235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[Yin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et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al., SOSP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03]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620361" y="3646433"/>
            <a:ext cx="280497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[Reiter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and</a:t>
            </a:r>
            <a:r>
              <a:rPr lang="zh-CN" altLang="en-US" sz="1600" dirty="0"/>
              <a:t> </a:t>
            </a:r>
            <a:r>
              <a:rPr lang="en-US" altLang="zh-CN" sz="1600" dirty="0" err="1" smtClean="0"/>
              <a:t>Birman</a:t>
            </a:r>
            <a:r>
              <a:rPr lang="en-US" altLang="zh-CN" sz="1600" dirty="0" smtClean="0"/>
              <a:t>, TOPLAS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94]</a:t>
            </a:r>
          </a:p>
        </p:txBody>
      </p:sp>
    </p:spTree>
    <p:extLst>
      <p:ext uri="{BB962C8B-B14F-4D97-AF65-F5344CB8AC3E}">
        <p14:creationId xmlns:p14="http://schemas.microsoft.com/office/powerpoint/2010/main" val="189139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>
                <a:latin typeface="+mn-lt"/>
              </a:rPr>
              <a:t>CP</a:t>
            </a:r>
            <a:r>
              <a:rPr kumimoji="1" lang="en-US" altLang="en-US" dirty="0">
                <a:latin typeface="+mn-lt"/>
              </a:rPr>
              <a:t>-</a:t>
            </a:r>
            <a:r>
              <a:rPr kumimoji="1" lang="en-US" altLang="zh-CN" dirty="0" smtClean="0">
                <a:latin typeface="+mn-lt"/>
              </a:rPr>
              <a:t>BFT</a:t>
            </a:r>
            <a:r>
              <a:rPr kumimoji="1" lang="zh-CN" altLang="en-US" dirty="0" smtClean="0">
                <a:latin typeface="+mn-lt"/>
              </a:rPr>
              <a:t> </a:t>
            </a:r>
            <a:r>
              <a:rPr kumimoji="1" lang="en-US" altLang="zh-CN" dirty="0" smtClean="0">
                <a:latin typeface="+mn-lt"/>
              </a:rPr>
              <a:t>Scenario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07BF33C9-D0C1-6A4F-923C-D9C67205D546}" type="slidenum">
              <a:rPr lang="en-US" smtClean="0"/>
              <a:t>32</a:t>
            </a:fld>
            <a:endParaRPr lang="en-US" dirty="0"/>
          </a:p>
        </p:txBody>
      </p:sp>
      <p:sp>
        <p:nvSpPr>
          <p:cNvPr id="10" name="内容占位符 2"/>
          <p:cNvSpPr>
            <a:spLocks noGrp="1"/>
          </p:cNvSpPr>
          <p:nvPr>
            <p:ph idx="1"/>
          </p:nvPr>
        </p:nvSpPr>
        <p:spPr>
          <a:xfrm>
            <a:off x="457200" y="678867"/>
            <a:ext cx="8630354" cy="4501445"/>
          </a:xfrm>
        </p:spPr>
        <p:txBody>
          <a:bodyPr/>
          <a:lstStyle/>
          <a:p>
            <a:pPr marL="0" indent="0">
              <a:buNone/>
            </a:pPr>
            <a:endParaRPr lang="en-US" altLang="zh-CN" dirty="0" smtClean="0"/>
          </a:p>
          <a:p>
            <a:r>
              <a:rPr lang="en-US" altLang="zh-CN" dirty="0"/>
              <a:t>A</a:t>
            </a:r>
            <a:r>
              <a:rPr lang="en-US" altLang="zh-CN" dirty="0" smtClean="0"/>
              <a:t> </a:t>
            </a:r>
            <a:r>
              <a:rPr lang="en-US" altLang="zh-CN" dirty="0"/>
              <a:t>trading service that trades </a:t>
            </a:r>
            <a:r>
              <a:rPr lang="en-US" altLang="zh-CN" dirty="0" smtClean="0"/>
              <a:t>stocks.</a:t>
            </a:r>
            <a:endParaRPr lang="en-US" altLang="zh-CN" dirty="0"/>
          </a:p>
          <a:p>
            <a:r>
              <a:rPr lang="en-US" altLang="zh-CN" dirty="0"/>
              <a:t>A</a:t>
            </a:r>
            <a:r>
              <a:rPr lang="en-US" altLang="zh-CN" dirty="0" smtClean="0"/>
              <a:t> </a:t>
            </a:r>
            <a:r>
              <a:rPr lang="en-US" altLang="zh-CN" dirty="0"/>
              <a:t>client issues a request to </a:t>
            </a:r>
            <a:r>
              <a:rPr lang="en-US" altLang="zh-CN" dirty="0" smtClean="0"/>
              <a:t>purchase</a:t>
            </a:r>
            <a:r>
              <a:rPr lang="zh-CN" altLang="en-US" dirty="0" smtClean="0"/>
              <a:t> </a:t>
            </a:r>
            <a:r>
              <a:rPr lang="en-US" altLang="zh-CN" dirty="0" smtClean="0"/>
              <a:t>stock shares. </a:t>
            </a:r>
          </a:p>
          <a:p>
            <a:r>
              <a:rPr lang="en-US" altLang="zh-CN" dirty="0" smtClean="0"/>
              <a:t>A</a:t>
            </a:r>
            <a:r>
              <a:rPr lang="zh-CN" altLang="en-US" dirty="0" smtClean="0"/>
              <a:t> </a:t>
            </a:r>
            <a:r>
              <a:rPr lang="en-US" altLang="zh-CN" dirty="0" smtClean="0"/>
              <a:t>corrupt </a:t>
            </a:r>
            <a:r>
              <a:rPr lang="en-US" altLang="zh-CN" dirty="0"/>
              <a:t>replica could collude with a corrupt client to issue a request for the same stock.  </a:t>
            </a:r>
            <a:endParaRPr lang="en-US" altLang="zh-CN" dirty="0" smtClean="0"/>
          </a:p>
          <a:p>
            <a:r>
              <a:rPr lang="en-US" altLang="zh-CN" dirty="0" smtClean="0"/>
              <a:t>If </a:t>
            </a:r>
            <a:r>
              <a:rPr lang="en-US" altLang="zh-CN" dirty="0"/>
              <a:t>the new request is processed earlier than the original request, 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this </a:t>
            </a:r>
            <a:r>
              <a:rPr lang="en-US" altLang="zh-CN" dirty="0"/>
              <a:t>may adjust the </a:t>
            </a:r>
            <a:r>
              <a:rPr lang="en-US" altLang="zh-CN" dirty="0" smtClean="0"/>
              <a:t>demand </a:t>
            </a:r>
            <a:r>
              <a:rPr lang="en-US" altLang="zh-CN" dirty="0"/>
              <a:t>for the </a:t>
            </a:r>
            <a:r>
              <a:rPr lang="en-US" altLang="zh-CN" dirty="0" smtClean="0"/>
              <a:t>stock</a:t>
            </a:r>
            <a:endParaRPr kumimoji="1"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9625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MACS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Related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Projects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charset="0"/>
              <a:buChar char="•"/>
            </a:pPr>
            <a:r>
              <a:rPr kumimoji="1" lang="en-US" altLang="zh-CN" dirty="0" smtClean="0"/>
              <a:t>UC Isolated Computation</a:t>
            </a:r>
          </a:p>
          <a:p>
            <a:pPr marL="342900" lvl="1" indent="-342900">
              <a:buFont typeface="Arial" charset="0"/>
              <a:buChar char="•"/>
            </a:pPr>
            <a:r>
              <a:rPr kumimoji="1" lang="en-US" altLang="zh-CN" dirty="0" smtClean="0"/>
              <a:t>UC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Keystone</a:t>
            </a:r>
          </a:p>
          <a:p>
            <a:pPr marL="342900" lvl="1" indent="-342900">
              <a:buFont typeface="Arial" charset="0"/>
              <a:buChar char="•"/>
            </a:pPr>
            <a:r>
              <a:rPr kumimoji="1" lang="en-US" altLang="zh-CN" dirty="0" smtClean="0"/>
              <a:t>Secure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Fault-Tolerant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Keystone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Swift</a:t>
            </a:r>
          </a:p>
          <a:p>
            <a:pPr marL="742950" lvl="2" indent="-342900"/>
            <a:endParaRPr kumimoji="1" lang="en-US" altLang="zh-CN" dirty="0" smtClean="0"/>
          </a:p>
          <a:p>
            <a:pPr marL="342900" lvl="1" indent="-342900">
              <a:buFont typeface="Arial" charset="0"/>
              <a:buChar char="•"/>
            </a:pPr>
            <a:endParaRPr kumimoji="1"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98423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07BF33C9-D0C1-6A4F-923C-D9C67205D546}" type="slidenum">
              <a:rPr lang="en-US" smtClean="0"/>
              <a:t>34</a:t>
            </a:fld>
            <a:endParaRPr lang="en-US" dirty="0"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457200" y="1227667"/>
            <a:ext cx="8229600" cy="4501445"/>
          </a:xfrm>
        </p:spPr>
        <p:txBody>
          <a:bodyPr/>
          <a:lstStyle/>
          <a:p>
            <a:pPr marL="0" indent="0" algn="ctr">
              <a:buNone/>
            </a:pPr>
            <a:endParaRPr kumimoji="1" lang="en-US" altLang="zh-CN" sz="4000" dirty="0" smtClean="0"/>
          </a:p>
          <a:p>
            <a:pPr marL="0" indent="0" algn="ctr">
              <a:buNone/>
            </a:pPr>
            <a:endParaRPr kumimoji="1" lang="en-US" altLang="zh-CN" sz="4000" dirty="0"/>
          </a:p>
          <a:p>
            <a:pPr marL="0" indent="0" algn="ctr">
              <a:buNone/>
            </a:pPr>
            <a:r>
              <a:rPr kumimoji="1" lang="en-US" altLang="zh-CN" sz="4000" dirty="0" smtClean="0"/>
              <a:t>Thank</a:t>
            </a:r>
            <a:r>
              <a:rPr kumimoji="1" lang="zh-CN" altLang="en-US" sz="4000" dirty="0" smtClean="0"/>
              <a:t> </a:t>
            </a:r>
            <a:r>
              <a:rPr kumimoji="1" lang="en-US" altLang="zh-CN" sz="4000" dirty="0" smtClean="0"/>
              <a:t>you!</a:t>
            </a:r>
            <a:r>
              <a:rPr kumimoji="1" lang="zh-CN" altLang="en-US" sz="4000" dirty="0" smtClean="0"/>
              <a:t> </a:t>
            </a:r>
            <a:endParaRPr kumimoji="1" lang="en-US" altLang="zh-CN" sz="4000" dirty="0" smtClean="0"/>
          </a:p>
          <a:p>
            <a:pPr marL="0" indent="0">
              <a:buNone/>
            </a:pP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382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aibin_Zhang_UConn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Haibin_Zhang_UConn.thmx</Template>
  <TotalTime>5632</TotalTime>
  <Words>1222</Words>
  <Application>Microsoft Macintosh PowerPoint</Application>
  <PresentationFormat>全屏显示(4:3)</PresentationFormat>
  <Paragraphs>227</Paragraphs>
  <Slides>34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35" baseType="lpstr">
      <vt:lpstr>Haibin_Zhang_UConn</vt:lpstr>
      <vt:lpstr>PowerPoint 演示文稿</vt:lpstr>
      <vt:lpstr>Research Interests: Security and Reliability</vt:lpstr>
      <vt:lpstr>This Talk </vt:lpstr>
      <vt:lpstr>Client-Server Model</vt:lpstr>
      <vt:lpstr>Client-Server Model</vt:lpstr>
      <vt:lpstr>State Machine Replication (SMR)</vt:lpstr>
      <vt:lpstr>Crash Fault-Tolerant SMR</vt:lpstr>
      <vt:lpstr>BFT SMR = BFT Protocols  </vt:lpstr>
      <vt:lpstr>Leader-Based (BFT) SMR</vt:lpstr>
      <vt:lpstr>Leader-Based SMR: Broadcast- vs. Chain-Based </vt:lpstr>
      <vt:lpstr>Some Efforts towards Chain-Based BFT</vt:lpstr>
      <vt:lpstr>BChain</vt:lpstr>
      <vt:lpstr>BChain Overview: BChain-3 and BChain-5 </vt:lpstr>
      <vt:lpstr>BChain-3</vt:lpstr>
      <vt:lpstr>BChain-3: Chaining</vt:lpstr>
      <vt:lpstr>BChain-3: Chaining</vt:lpstr>
      <vt:lpstr>BChain-3: Chaining</vt:lpstr>
      <vt:lpstr>BChain-3: Re-chaining</vt:lpstr>
      <vt:lpstr>BChain-3: Re-chaining</vt:lpstr>
      <vt:lpstr>BChain-3: Re-chaining Algorithm</vt:lpstr>
      <vt:lpstr>BChain-3: Re-chaining</vt:lpstr>
      <vt:lpstr>BChain-3: Re-chaining</vt:lpstr>
      <vt:lpstr>BChain-3: Reconfiguration</vt:lpstr>
      <vt:lpstr>BChain-3 Summary</vt:lpstr>
      <vt:lpstr>BChain-5</vt:lpstr>
      <vt:lpstr>BChain Optimizations</vt:lpstr>
      <vt:lpstr>Implementation and Evaluation</vt:lpstr>
      <vt:lpstr>Implementation and Evaluation</vt:lpstr>
      <vt:lpstr>BFT</vt:lpstr>
      <vt:lpstr>BFT + Confidentiality?</vt:lpstr>
      <vt:lpstr>CBFT and CP-BFT</vt:lpstr>
      <vt:lpstr>CP-BFT Scenario</vt:lpstr>
      <vt:lpstr>MACS Related Projects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Sisi Duan</dc:creator>
  <cp:lastModifiedBy>Zhang Haibin</cp:lastModifiedBy>
  <cp:revision>632</cp:revision>
  <dcterms:created xsi:type="dcterms:W3CDTF">2014-09-25T21:42:07Z</dcterms:created>
  <dcterms:modified xsi:type="dcterms:W3CDTF">2016-09-11T02:11:21Z</dcterms:modified>
</cp:coreProperties>
</file>