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1025" r:id="rId3"/>
    <p:sldId id="1006" r:id="rId4"/>
    <p:sldId id="1029" r:id="rId5"/>
    <p:sldId id="971" r:id="rId6"/>
    <p:sldId id="1018" r:id="rId7"/>
    <p:sldId id="1014" r:id="rId8"/>
    <p:sldId id="1043" r:id="rId9"/>
    <p:sldId id="1044" r:id="rId10"/>
    <p:sldId id="1013" r:id="rId11"/>
    <p:sldId id="974" r:id="rId12"/>
    <p:sldId id="100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00"/>
    <a:srgbClr val="8FFF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30" autoAdjust="0"/>
    <p:restoredTop sz="98564" autoAdjust="0"/>
  </p:normalViewPr>
  <p:slideViewPr>
    <p:cSldViewPr>
      <p:cViewPr>
        <p:scale>
          <a:sx n="95" d="100"/>
          <a:sy n="95" d="100"/>
        </p:scale>
        <p:origin x="-288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1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D5571A-5D01-4BCD-9440-5B00D128DE75}" type="datetimeFigureOut">
              <a:rPr lang="en-US" smtClean="0"/>
              <a:pPr/>
              <a:t>10/9/15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021F2-6A48-4E07-A375-AB3607A74B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4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021F2-6A48-4E07-A375-AB3607A74B0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9pPr>
          </a:lstStyle>
          <a:p>
            <a:pPr eaLnBrk="1" hangingPunct="1"/>
            <a:fld id="{12661557-EFB2-45E9-B316-F8E1B5369596}" type="slidenum">
              <a:rPr lang="he-IL" sz="1200" b="0" smtClean="0">
                <a:latin typeface="Arial" charset="0"/>
              </a:rPr>
              <a:pPr eaLnBrk="1" hangingPunct="1"/>
              <a:t>2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70413" cy="3427412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 eaLnBrk="1" hangingPunct="1"/>
            <a:r>
              <a:rPr lang="en-US" dirty="0" smtClean="0"/>
              <a:t>Instead of picking on the wimpy functions we go after</a:t>
            </a:r>
            <a:r>
              <a:rPr lang="en-US" baseline="0" dirty="0" smtClean="0"/>
              <a:t> the toughest functions on the block.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work motivated by secure computation</a:t>
            </a:r>
          </a:p>
          <a:p>
            <a:r>
              <a:rPr lang="en-US" dirty="0" smtClean="0"/>
              <a:t>Not only </a:t>
            </a:r>
            <a:r>
              <a:rPr lang="en-US" dirty="0" err="1" smtClean="0"/>
              <a:t>asymp</a:t>
            </a:r>
            <a:r>
              <a:rPr lang="en-US" dirty="0" smtClean="0"/>
              <a:t> but also concrete… especially</a:t>
            </a:r>
            <a:r>
              <a:rPr lang="en-US" baseline="0" dirty="0" smtClean="0"/>
              <a:t> those which are </a:t>
            </a:r>
            <a:r>
              <a:rPr lang="en-US" baseline="0" dirty="0" err="1" smtClean="0"/>
              <a:t>composable</a:t>
            </a:r>
            <a:r>
              <a:rPr lang="en-US" baseline="0" dirty="0" smtClean="0"/>
              <a:t> with one another…</a:t>
            </a:r>
          </a:p>
          <a:p>
            <a:r>
              <a:rPr lang="en-US" baseline="0" dirty="0" smtClean="0"/>
              <a:t>Work in this area also addresses implementation and systems issues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021F2-6A48-4E07-A375-AB3607A74B0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204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9pPr>
          </a:lstStyle>
          <a:p>
            <a:pPr eaLnBrk="1" hangingPunct="1"/>
            <a:fld id="{12661557-EFB2-45E9-B316-F8E1B5369596}" type="slidenum">
              <a:rPr lang="he-IL" sz="1200" b="0" smtClean="0">
                <a:latin typeface="Arial" charset="0"/>
              </a:rPr>
              <a:pPr eaLnBrk="1" hangingPunct="1"/>
              <a:t>4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70413" cy="3427412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 eaLnBrk="1" hangingPunct="1"/>
            <a:r>
              <a:rPr lang="en-US" dirty="0" smtClean="0"/>
              <a:t>Instead of picking on the wimpy functions we go after</a:t>
            </a:r>
            <a:r>
              <a:rPr lang="en-US" baseline="0" dirty="0" smtClean="0"/>
              <a:t> the toughest functions on the block.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9pPr>
          </a:lstStyle>
          <a:p>
            <a:pPr eaLnBrk="1" hangingPunct="1"/>
            <a:fld id="{12661557-EFB2-45E9-B316-F8E1B5369596}" type="slidenum">
              <a:rPr lang="he-IL" sz="1200" b="0" smtClean="0">
                <a:latin typeface="Arial" charset="0"/>
              </a:rPr>
              <a:pPr eaLnBrk="1" hangingPunct="1"/>
              <a:t>5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70413" cy="3427412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 eaLnBrk="1" hangingPunct="1"/>
            <a:r>
              <a:rPr lang="en-US" dirty="0" smtClean="0"/>
              <a:t>Instead of picking on the wimpy functions we go after</a:t>
            </a:r>
            <a:r>
              <a:rPr lang="en-US" baseline="0" dirty="0" smtClean="0"/>
              <a:t> the toughest functions on the block.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9pPr>
          </a:lstStyle>
          <a:p>
            <a:pPr eaLnBrk="1" hangingPunct="1"/>
            <a:fld id="{12661557-EFB2-45E9-B316-F8E1B5369596}" type="slidenum">
              <a:rPr lang="he-IL" sz="1200" b="0" smtClean="0">
                <a:latin typeface="Arial" charset="0"/>
              </a:rPr>
              <a:pPr eaLnBrk="1" hangingPunct="1"/>
              <a:t>6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70413" cy="3427412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 eaLnBrk="1" hangingPunct="1"/>
            <a:r>
              <a:rPr lang="en-US" dirty="0" smtClean="0"/>
              <a:t>Escrow lik</a:t>
            </a:r>
            <a:r>
              <a:rPr lang="en-US" baseline="0" dirty="0" smtClean="0"/>
              <a:t>e functionality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9pPr>
          </a:lstStyle>
          <a:p>
            <a:pPr eaLnBrk="1" hangingPunct="1"/>
            <a:fld id="{12661557-EFB2-45E9-B316-F8E1B5369596}" type="slidenum">
              <a:rPr lang="he-IL" sz="1200" b="0" smtClean="0">
                <a:latin typeface="Arial" charset="0"/>
              </a:rPr>
              <a:pPr eaLnBrk="1" hangingPunct="1"/>
              <a:t>7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70413" cy="3427412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 eaLnBrk="1" hangingPunct="1"/>
            <a:r>
              <a:rPr lang="en-US" dirty="0" smtClean="0"/>
              <a:t>Instead of picking on the wimpy functions we go after</a:t>
            </a:r>
            <a:r>
              <a:rPr lang="en-US" baseline="0" dirty="0" smtClean="0"/>
              <a:t> the toughest functions on the block.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9pPr>
          </a:lstStyle>
          <a:p>
            <a:pPr eaLnBrk="1" hangingPunct="1"/>
            <a:fld id="{12661557-EFB2-45E9-B316-F8E1B5369596}" type="slidenum">
              <a:rPr lang="he-IL" sz="1200" b="0" smtClean="0">
                <a:latin typeface="Arial" charset="0"/>
              </a:rPr>
              <a:pPr eaLnBrk="1" hangingPunct="1"/>
              <a:t>8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70413" cy="3427412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 eaLnBrk="1" hangingPunct="1"/>
            <a:r>
              <a:rPr lang="en-US" dirty="0" smtClean="0"/>
              <a:t>Escrow lik</a:t>
            </a:r>
            <a:r>
              <a:rPr lang="en-US" baseline="0" dirty="0" smtClean="0"/>
              <a:t>e functionality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9pPr>
          </a:lstStyle>
          <a:p>
            <a:pPr eaLnBrk="1" hangingPunct="1"/>
            <a:fld id="{12661557-EFB2-45E9-B316-F8E1B5369596}" type="slidenum">
              <a:rPr lang="he-IL" sz="1200" b="0" smtClean="0">
                <a:latin typeface="Arial" charset="0"/>
              </a:rPr>
              <a:pPr eaLnBrk="1" hangingPunct="1"/>
              <a:t>9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70413" cy="3427412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 eaLnBrk="1" hangingPunct="1"/>
            <a:r>
              <a:rPr lang="en-US" dirty="0" smtClean="0"/>
              <a:t>Instead of picking on the wimpy functions we go after</a:t>
            </a:r>
            <a:r>
              <a:rPr lang="en-US" baseline="0" dirty="0" smtClean="0"/>
              <a:t> the toughest functions on the block.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9pPr>
          </a:lstStyle>
          <a:p>
            <a:pPr eaLnBrk="1" hangingPunct="1"/>
            <a:fld id="{12661557-EFB2-45E9-B316-F8E1B5369596}" type="slidenum">
              <a:rPr lang="he-IL" sz="1200" b="0" smtClean="0">
                <a:latin typeface="Arial" charset="0"/>
              </a:rPr>
              <a:pPr eaLnBrk="1" hangingPunct="1"/>
              <a:t>10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70413" cy="3427412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 eaLnBrk="1" hangingPunct="1"/>
            <a:r>
              <a:rPr lang="en-US" dirty="0" smtClean="0"/>
              <a:t>Instead of picking on the wimpy functions we go after</a:t>
            </a:r>
            <a:r>
              <a:rPr lang="en-US" baseline="0" dirty="0" smtClean="0"/>
              <a:t> the toughest functions on the block.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9pPr>
          </a:lstStyle>
          <a:p>
            <a:pPr eaLnBrk="1" hangingPunct="1"/>
            <a:fld id="{12661557-EFB2-45E9-B316-F8E1B5369596}" type="slidenum">
              <a:rPr lang="he-IL" sz="1200" b="0" smtClean="0">
                <a:latin typeface="Arial" charset="0"/>
              </a:rPr>
              <a:pPr eaLnBrk="1" hangingPunct="1"/>
              <a:t>11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70413" cy="3427412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 eaLnBrk="1" hangingPunct="1"/>
            <a:r>
              <a:rPr lang="en-US" dirty="0" smtClean="0"/>
              <a:t>Instead of picking on the wimpy functions we go after</a:t>
            </a:r>
            <a:r>
              <a:rPr lang="en-US" baseline="0" dirty="0" smtClean="0"/>
              <a:t> the toughest functions on the block.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5pPr>
            <a:lvl6pPr marL="25146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6pPr>
            <a:lvl7pPr marL="29718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7pPr>
            <a:lvl8pPr marL="34290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8pPr>
            <a:lvl9pPr marL="3886200" indent="-228600" algn="ctr" rtl="1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 Unicode MS" charset="0"/>
                <a:cs typeface="Arial" charset="0"/>
              </a:defRPr>
            </a:lvl9pPr>
          </a:lstStyle>
          <a:p>
            <a:pPr eaLnBrk="1" hangingPunct="1"/>
            <a:fld id="{12661557-EFB2-45E9-B316-F8E1B5369596}" type="slidenum">
              <a:rPr lang="he-IL" sz="1200" b="0" smtClean="0">
                <a:latin typeface="Arial" charset="0"/>
              </a:rPr>
              <a:pPr eaLnBrk="1" hangingPunct="1"/>
              <a:t>12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70413" cy="3427412"/>
          </a:xfrm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 eaLnBrk="1" hangingPunct="1"/>
            <a:r>
              <a:rPr lang="en-US" dirty="0" smtClean="0"/>
              <a:t>Instead of picking on the wimpy functions we go after</a:t>
            </a:r>
            <a:r>
              <a:rPr lang="en-US" baseline="0" dirty="0" smtClean="0"/>
              <a:t> the toughest functions on the block.</a:t>
            </a: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6086-DA3C-4B6F-832C-26CB5D9BE975}" type="datetimeFigureOut">
              <a:rPr lang="en-US" smtClean="0"/>
              <a:pPr/>
              <a:t>10/9/15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E4EA-673D-422D-BCB3-F900CE9B23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6086-DA3C-4B6F-832C-26CB5D9BE975}" type="datetimeFigureOut">
              <a:rPr lang="en-US" smtClean="0"/>
              <a:pPr/>
              <a:t>10/9/15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E4EA-673D-422D-BCB3-F900CE9B23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6086-DA3C-4B6F-832C-26CB5D9BE975}" type="datetimeFigureOut">
              <a:rPr lang="en-US" smtClean="0"/>
              <a:pPr/>
              <a:t>10/9/15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E4EA-673D-422D-BCB3-F900CE9B23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6086-DA3C-4B6F-832C-26CB5D9BE975}" type="datetimeFigureOut">
              <a:rPr lang="en-US" smtClean="0"/>
              <a:pPr/>
              <a:t>10/9/15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E4EA-673D-422D-BCB3-F900CE9B23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6086-DA3C-4B6F-832C-26CB5D9BE975}" type="datetimeFigureOut">
              <a:rPr lang="en-US" smtClean="0"/>
              <a:pPr/>
              <a:t>10/9/15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E4EA-673D-422D-BCB3-F900CE9B23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6086-DA3C-4B6F-832C-26CB5D9BE975}" type="datetimeFigureOut">
              <a:rPr lang="en-US" smtClean="0"/>
              <a:pPr/>
              <a:t>10/9/15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E4EA-673D-422D-BCB3-F900CE9B23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6086-DA3C-4B6F-832C-26CB5D9BE975}" type="datetimeFigureOut">
              <a:rPr lang="en-US" smtClean="0"/>
              <a:pPr/>
              <a:t>10/9/15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E4EA-673D-422D-BCB3-F900CE9B23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6086-DA3C-4B6F-832C-26CB5D9BE975}" type="datetimeFigureOut">
              <a:rPr lang="en-US" smtClean="0"/>
              <a:pPr/>
              <a:t>10/9/15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E4EA-673D-422D-BCB3-F900CE9B23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6086-DA3C-4B6F-832C-26CB5D9BE975}" type="datetimeFigureOut">
              <a:rPr lang="en-US" smtClean="0"/>
              <a:pPr/>
              <a:t>10/9/15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E4EA-673D-422D-BCB3-F900CE9B23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6086-DA3C-4B6F-832C-26CB5D9BE975}" type="datetimeFigureOut">
              <a:rPr lang="en-US" smtClean="0"/>
              <a:pPr/>
              <a:t>10/9/15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E4EA-673D-422D-BCB3-F900CE9B23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F6086-DA3C-4B6F-832C-26CB5D9BE975}" type="datetimeFigureOut">
              <a:rPr lang="en-US" smtClean="0"/>
              <a:pPr/>
              <a:t>10/9/15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9E4EA-673D-422D-BCB3-F900CE9B23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/>
              </a:defRPr>
            </a:lvl1pPr>
          </a:lstStyle>
          <a:p>
            <a:fld id="{AAFF6086-DA3C-4B6F-832C-26CB5D9BE975}" type="datetimeFigureOut">
              <a:rPr lang="en-US" smtClean="0"/>
              <a:pPr/>
              <a:t>10/9/15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/>
              </a:defRPr>
            </a:lvl1pPr>
          </a:lstStyle>
          <a:p>
            <a:fld id="{4369E4EA-673D-422D-BCB3-F900CE9B23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00FF"/>
          </a:solidFill>
          <a:latin typeface="Helvetica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Helvetica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Helvetica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Helvetica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Helvetica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Helvetica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066800"/>
            <a:ext cx="8534400" cy="2667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j-lt"/>
                <a:cs typeface="Cambria Math"/>
              </a:rPr>
              <a:t>How to Use </a:t>
            </a:r>
            <a:r>
              <a:rPr lang="en-US" dirty="0" err="1" smtClean="0">
                <a:latin typeface="+mj-lt"/>
                <a:cs typeface="Cambria Math"/>
              </a:rPr>
              <a:t>Bitcoin</a:t>
            </a:r>
            <a:r>
              <a:rPr lang="en-US" dirty="0" smtClean="0">
                <a:latin typeface="+mj-lt"/>
                <a:cs typeface="Cambria Math"/>
              </a:rPr>
              <a:t> to </a:t>
            </a:r>
            <a:br>
              <a:rPr lang="en-US" dirty="0" smtClean="0">
                <a:latin typeface="+mj-lt"/>
                <a:cs typeface="Cambria Math"/>
              </a:rPr>
            </a:br>
            <a:r>
              <a:rPr lang="en-US" dirty="0" smtClean="0">
                <a:latin typeface="+mj-lt"/>
                <a:cs typeface="Cambria Math"/>
              </a:rPr>
              <a:t>Design Fair Protocols</a:t>
            </a:r>
            <a:endParaRPr lang="en-US" dirty="0">
              <a:latin typeface="+mj-lt"/>
              <a:cs typeface="Cambria Math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400800" cy="152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3200" dirty="0" smtClean="0">
                <a:solidFill>
                  <a:schemeClr val="tx1"/>
                </a:solidFill>
                <a:latin typeface="Cambria Math"/>
                <a:cs typeface="Cambria Math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Cambria Math"/>
                <a:cs typeface="Cambria Math"/>
              </a:rPr>
              <a:t>Ranjit </a:t>
            </a:r>
            <a:r>
              <a:rPr lang="en-US" sz="3200" dirty="0" err="1" smtClean="0">
                <a:solidFill>
                  <a:srgbClr val="FF0000"/>
                </a:solidFill>
                <a:latin typeface="Cambria Math"/>
                <a:cs typeface="Cambria Math"/>
              </a:rPr>
              <a:t>Kumaresan</a:t>
            </a:r>
            <a:r>
              <a:rPr lang="en-US" sz="3200" dirty="0" smtClean="0">
                <a:solidFill>
                  <a:srgbClr val="FF0000"/>
                </a:solidFill>
                <a:latin typeface="Cambria Math"/>
                <a:cs typeface="Cambria Math"/>
              </a:rPr>
              <a:t> (MIT)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24000" y="5334000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  <a:latin typeface="Cambria Math"/>
                <a:cs typeface="Cambria Math"/>
              </a:rPr>
              <a:t>Joint work with </a:t>
            </a:r>
            <a:r>
              <a:rPr lang="en-US" dirty="0" err="1" smtClean="0">
                <a:solidFill>
                  <a:schemeClr val="tx1"/>
                </a:solidFill>
                <a:latin typeface="Cambria Math"/>
                <a:cs typeface="Cambria Math"/>
              </a:rPr>
              <a:t>Iddo</a:t>
            </a:r>
            <a:r>
              <a:rPr lang="en-US" dirty="0" smtClean="0">
                <a:solidFill>
                  <a:schemeClr val="tx1"/>
                </a:solidFill>
                <a:latin typeface="Cambria Math"/>
                <a:cs typeface="Cambria Math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ambria Math"/>
                <a:cs typeface="Cambria Math"/>
              </a:rPr>
              <a:t>Bentov</a:t>
            </a:r>
            <a:r>
              <a:rPr lang="en-US" dirty="0" smtClean="0">
                <a:solidFill>
                  <a:schemeClr val="tx1"/>
                </a:solidFill>
                <a:latin typeface="Cambria Math"/>
                <a:cs typeface="Cambria Math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Cambria Math"/>
                <a:cs typeface="Cambria Math"/>
              </a:rPr>
              <a:t>Technion</a:t>
            </a:r>
            <a:r>
              <a:rPr lang="en-US" dirty="0" smtClean="0">
                <a:solidFill>
                  <a:schemeClr val="tx1"/>
                </a:solidFill>
                <a:latin typeface="Cambria Math"/>
                <a:cs typeface="Cambria Math"/>
              </a:rPr>
              <a:t>), Tal Moran (IDC </a:t>
            </a:r>
            <a:r>
              <a:rPr lang="en-US" dirty="0" err="1" smtClean="0">
                <a:solidFill>
                  <a:schemeClr val="tx1"/>
                </a:solidFill>
                <a:latin typeface="Cambria Math"/>
                <a:cs typeface="Cambria Math"/>
              </a:rPr>
              <a:t>Herzliya</a:t>
            </a:r>
            <a:r>
              <a:rPr lang="en-US" dirty="0" smtClean="0">
                <a:solidFill>
                  <a:schemeClr val="tx1"/>
                </a:solidFill>
                <a:latin typeface="Cambria Math"/>
                <a:cs typeface="Cambria Math"/>
              </a:rPr>
              <a:t>)</a:t>
            </a:r>
            <a:endParaRPr lang="en-US" dirty="0" smtClean="0">
              <a:solidFill>
                <a:srgbClr val="FF0000"/>
              </a:solidFill>
              <a:latin typeface="Cambria Math"/>
              <a:cs typeface="Cambria Math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27"/>
          <p:cNvSpPr>
            <a:spLocks/>
          </p:cNvSpPr>
          <p:nvPr/>
        </p:nvSpPr>
        <p:spPr bwMode="auto">
          <a:xfrm>
            <a:off x="0" y="-76200"/>
            <a:ext cx="91440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822325" rtl="0"/>
            <a:r>
              <a:rPr lang="en-US" sz="5000" b="0" dirty="0" smtClean="0">
                <a:solidFill>
                  <a:srgbClr val="0000FF"/>
                </a:solidFill>
                <a:latin typeface="+mj-lt"/>
                <a:sym typeface="Chalkboard" charset="0"/>
              </a:rPr>
              <a:t>Fair Exchange</a:t>
            </a:r>
            <a:endParaRPr lang="en-US" sz="5000" b="0" dirty="0">
              <a:solidFill>
                <a:srgbClr val="0000FF"/>
              </a:solidFill>
              <a:latin typeface="+mj-lt"/>
              <a:sym typeface="Chalkboard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8200" y="738426"/>
            <a:ext cx="753363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[Rab81,BGMR85,ASW97,ASW98,BN00,….]</a:t>
            </a:r>
            <a:endParaRPr lang="en-US" sz="3200" dirty="0">
              <a:solidFill>
                <a:srgbClr val="008000"/>
              </a:solidFill>
            </a:endParaRPr>
          </a:p>
          <a:p>
            <a:endParaRPr lang="en-US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447800" y="1447800"/>
            <a:ext cx="61722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+mn-lt"/>
              </a:rPr>
              <a:t>E.g., contract signing, digital media</a:t>
            </a:r>
          </a:p>
        </p:txBody>
      </p:sp>
      <p:sp>
        <p:nvSpPr>
          <p:cNvPr id="8" name="Line 23"/>
          <p:cNvSpPr>
            <a:spLocks noChangeShapeType="1"/>
          </p:cNvSpPr>
          <p:nvPr/>
        </p:nvSpPr>
        <p:spPr bwMode="auto">
          <a:xfrm flipH="1">
            <a:off x="4191000" y="3048000"/>
            <a:ext cx="9143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24"/>
          <p:cNvSpPr>
            <a:spLocks noChangeShapeType="1"/>
          </p:cNvSpPr>
          <p:nvPr/>
        </p:nvSpPr>
        <p:spPr bwMode="auto">
          <a:xfrm>
            <a:off x="4191001" y="2667000"/>
            <a:ext cx="90438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5907" y="2207563"/>
            <a:ext cx="1161063" cy="13540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507" y="2057400"/>
            <a:ext cx="880806" cy="1524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2438400"/>
            <a:ext cx="889000" cy="9980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0" y="2514600"/>
            <a:ext cx="990600" cy="990600"/>
          </a:xfrm>
          <a:prstGeom prst="rect">
            <a:avLst/>
          </a:prstGeom>
        </p:spPr>
      </p:pic>
      <p:sp>
        <p:nvSpPr>
          <p:cNvPr id="15" name="Line 24"/>
          <p:cNvSpPr>
            <a:spLocks noChangeShapeType="1"/>
          </p:cNvSpPr>
          <p:nvPr/>
        </p:nvSpPr>
        <p:spPr bwMode="auto">
          <a:xfrm>
            <a:off x="5816601" y="4495800"/>
            <a:ext cx="90438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507" y="4036363"/>
            <a:ext cx="1161063" cy="135407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107" y="3886200"/>
            <a:ext cx="880806" cy="1524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5400" y="4191000"/>
            <a:ext cx="889000" cy="99802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1600" y="4343400"/>
            <a:ext cx="990600" cy="990600"/>
          </a:xfrm>
          <a:prstGeom prst="rect">
            <a:avLst/>
          </a:prstGeom>
        </p:spPr>
      </p:pic>
      <p:sp>
        <p:nvSpPr>
          <p:cNvPr id="21" name="Content Placeholder 2"/>
          <p:cNvSpPr txBox="1">
            <a:spLocks/>
          </p:cNvSpPr>
          <p:nvPr/>
        </p:nvSpPr>
        <p:spPr>
          <a:xfrm>
            <a:off x="228600" y="3962400"/>
            <a:ext cx="3581400" cy="14478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 smtClean="0">
                <a:solidFill>
                  <a:srgbClr val="000000"/>
                </a:solidFill>
                <a:latin typeface="+mn-lt"/>
              </a:rPr>
              <a:t>Abort Attacks</a:t>
            </a:r>
          </a:p>
          <a:p>
            <a:pPr marL="0" indent="0" algn="ctr">
              <a:buNone/>
            </a:pPr>
            <a:r>
              <a:rPr lang="en-US" sz="2400" dirty="0" smtClean="0">
                <a:latin typeface="+mn-lt"/>
              </a:rPr>
              <a:t>Need to force exchange to happen simultaneously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24000" y="5791200"/>
            <a:ext cx="655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Fair exchange is impossible </a:t>
            </a:r>
          </a:p>
          <a:p>
            <a:pPr algn="ctr"/>
            <a:r>
              <a:rPr lang="en-US" sz="2800" dirty="0" smtClean="0"/>
              <a:t>[Cle86,PG99,BN00]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13888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.40417 -0.0055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-2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0.0051 L -0.40556 -0.0009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47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.39583 0.0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92" y="25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  <p:bldP spid="15" grpId="1" animBg="1"/>
      <p:bldP spid="21" grpId="0" animBg="1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057400" y="1371600"/>
            <a:ext cx="4466871" cy="1828800"/>
            <a:chOff x="2057400" y="1447800"/>
            <a:chExt cx="4466871" cy="1828800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0" y="1600200"/>
              <a:ext cx="1299029" cy="1299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6" descr="http://abovethelaw.com/uploads/2012/05/mean-boy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800" y="1447800"/>
              <a:ext cx="969609" cy="1444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Line 23"/>
            <p:cNvSpPr>
              <a:spLocks noChangeShapeType="1"/>
            </p:cNvSpPr>
            <p:nvPr/>
          </p:nvSpPr>
          <p:spPr bwMode="auto">
            <a:xfrm flipH="1">
              <a:off x="3276600" y="1955800"/>
              <a:ext cx="2000250" cy="2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Line 24"/>
            <p:cNvSpPr>
              <a:spLocks noChangeShapeType="1"/>
            </p:cNvSpPr>
            <p:nvPr/>
          </p:nvSpPr>
          <p:spPr bwMode="auto">
            <a:xfrm>
              <a:off x="3276600" y="2209800"/>
              <a:ext cx="2057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23"/>
            <p:cNvSpPr>
              <a:spLocks noChangeShapeType="1"/>
            </p:cNvSpPr>
            <p:nvPr/>
          </p:nvSpPr>
          <p:spPr bwMode="auto">
            <a:xfrm flipH="1">
              <a:off x="3276600" y="2413000"/>
              <a:ext cx="2000250" cy="2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3276600" y="2667000"/>
              <a:ext cx="2057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057400" y="1671935"/>
              <a:ext cx="4003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/>
                <a:t>x</a:t>
              </a:r>
              <a:endParaRPr lang="en-US" sz="2400" i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11064" y="2814935"/>
              <a:ext cx="9571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/>
                <a:t>f</a:t>
              </a:r>
              <a:r>
                <a:rPr lang="en-US" sz="2400" i="1" dirty="0" smtClean="0"/>
                <a:t> </a:t>
              </a:r>
              <a:r>
                <a:rPr lang="en-US" sz="2400" dirty="0" smtClean="0"/>
                <a:t>(</a:t>
              </a:r>
              <a:r>
                <a:rPr lang="en-US" sz="2400" i="1" dirty="0" err="1" smtClean="0"/>
                <a:t>x,y</a:t>
              </a:r>
              <a:r>
                <a:rPr lang="en-US" sz="2400" dirty="0" smtClean="0"/>
                <a:t>)</a:t>
              </a:r>
              <a:endParaRPr lang="en-US" sz="2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96000" y="1671935"/>
              <a:ext cx="4282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smtClean="0"/>
                <a:t>y</a:t>
              </a:r>
              <a:endParaRPr lang="en-US" sz="2400" i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02175" y="2814935"/>
              <a:ext cx="9345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/>
                <a:t>f</a:t>
              </a:r>
              <a:r>
                <a:rPr lang="en-US" sz="2400" baseline="-25000" dirty="0" smtClean="0"/>
                <a:t> </a:t>
              </a:r>
              <a:r>
                <a:rPr lang="en-US" sz="2400" dirty="0" smtClean="0"/>
                <a:t>(</a:t>
              </a:r>
              <a:r>
                <a:rPr lang="en-US" sz="2400" i="1" dirty="0" err="1" smtClean="0"/>
                <a:t>x,y</a:t>
              </a:r>
              <a:r>
                <a:rPr lang="en-US" sz="2400" dirty="0" smtClean="0"/>
                <a:t>)</a:t>
              </a:r>
              <a:endParaRPr lang="en-US" sz="24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+mj-lt"/>
                <a:cs typeface="Cambria"/>
              </a:rPr>
              <a:t>Secure Computation [Yao86,GMW87]</a:t>
            </a:r>
            <a:endParaRPr lang="en-US" dirty="0">
              <a:latin typeface="+mj-lt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352800"/>
            <a:ext cx="8915400" cy="3048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n-lt"/>
              </a:rPr>
              <a:t>Most general problem in cryptography</a:t>
            </a:r>
          </a:p>
          <a:p>
            <a:pPr lvl="1"/>
            <a:r>
              <a:rPr lang="en-US" dirty="0" smtClean="0">
                <a:latin typeface="+mn-lt"/>
              </a:rPr>
              <a:t>Fair exchange is a special case</a:t>
            </a:r>
          </a:p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Fair 2-party secure computation is impossible [Cle86]</a:t>
            </a:r>
          </a:p>
          <a:p>
            <a:r>
              <a:rPr lang="en-US" dirty="0" smtClean="0">
                <a:latin typeface="+mn-lt"/>
              </a:rPr>
              <a:t>Definition of secure computation as inherently unfair in the presence of dishonest majority [GMW87]</a:t>
            </a:r>
          </a:p>
        </p:txBody>
      </p:sp>
    </p:spTree>
    <p:extLst>
      <p:ext uri="{BB962C8B-B14F-4D97-AF65-F5344CB8AC3E}">
        <p14:creationId xmlns:p14="http://schemas.microsoft.com/office/powerpoint/2010/main" val="230381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27"/>
          <p:cNvSpPr>
            <a:spLocks/>
          </p:cNvSpPr>
          <p:nvPr/>
        </p:nvSpPr>
        <p:spPr bwMode="auto">
          <a:xfrm>
            <a:off x="0" y="44450"/>
            <a:ext cx="91440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822325" rtl="0"/>
            <a:r>
              <a:rPr lang="en-US" sz="5000" b="0" dirty="0" smtClean="0">
                <a:solidFill>
                  <a:srgbClr val="0000FF"/>
                </a:solidFill>
                <a:latin typeface="+mj-lt"/>
                <a:sym typeface="Chalkboard" charset="0"/>
              </a:rPr>
              <a:t>Workarounds </a:t>
            </a:r>
            <a:endParaRPr lang="en-US" sz="5000" b="0" dirty="0">
              <a:solidFill>
                <a:srgbClr val="0000FF"/>
              </a:solidFill>
              <a:latin typeface="+mj-lt"/>
              <a:sym typeface="Chalkboard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0" y="914400"/>
            <a:ext cx="9144000" cy="490162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smtClean="0">
                <a:latin typeface="+mn-lt"/>
              </a:rPr>
              <a:t>Penalty model </a:t>
            </a:r>
            <a:r>
              <a:rPr lang="en-US" sz="2000" dirty="0" smtClean="0">
                <a:solidFill>
                  <a:srgbClr val="008000"/>
                </a:solidFill>
                <a:latin typeface="+mn-lt"/>
              </a:rPr>
              <a:t>[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ASW00,MS01,</a:t>
            </a:r>
            <a:r>
              <a:rPr lang="en-US" sz="2000" dirty="0" smtClean="0">
                <a:solidFill>
                  <a:srgbClr val="008000"/>
                </a:solidFill>
                <a:latin typeface="+mn-lt"/>
              </a:rPr>
              <a:t>CLM07,Lin08,KL10]</a:t>
            </a:r>
            <a:endParaRPr lang="en-US" sz="2000" dirty="0" smtClean="0">
              <a:latin typeface="+mn-lt"/>
            </a:endParaRPr>
          </a:p>
          <a:p>
            <a:pPr lvl="1"/>
            <a:r>
              <a:rPr lang="en-US" dirty="0" smtClean="0">
                <a:latin typeface="+mn-lt"/>
              </a:rPr>
              <a:t>Deviating party pays monetary penalty to honest party</a:t>
            </a:r>
          </a:p>
          <a:p>
            <a:pPr lvl="1"/>
            <a:endParaRPr lang="en-US" dirty="0" smtClean="0">
              <a:latin typeface="+mn-lt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905000" y="4267200"/>
            <a:ext cx="5334000" cy="13716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/>
              <a:buChar char="•"/>
            </a:pPr>
            <a:r>
              <a:rPr lang="en-US" sz="2400" b="1" dirty="0" smtClean="0">
                <a:solidFill>
                  <a:srgbClr val="000000"/>
                </a:solidFill>
              </a:rPr>
              <a:t>Bad guys lose money if they deviate after learning output 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 smtClean="0">
                <a:solidFill>
                  <a:srgbClr val="000000"/>
                </a:solidFill>
              </a:rPr>
              <a:t>Honest parties never lose money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676400" y="5791200"/>
            <a:ext cx="5715000" cy="838200"/>
          </a:xfrm>
          <a:prstGeom prst="round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“Secure computation with penalties”</a:t>
            </a: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4038601" y="3201416"/>
            <a:ext cx="90438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507" y="2741979"/>
            <a:ext cx="1161063" cy="135407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7107" y="2591816"/>
            <a:ext cx="880806" cy="1524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2896616"/>
            <a:ext cx="889000" cy="99802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3600" y="3049016"/>
            <a:ext cx="990600" cy="9906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0843" y="1981200"/>
            <a:ext cx="850557" cy="83921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2600" y="1982216"/>
            <a:ext cx="850557" cy="839216"/>
          </a:xfrm>
          <a:prstGeom prst="rect">
            <a:avLst/>
          </a:prstGeom>
        </p:spPr>
      </p:pic>
      <p:sp>
        <p:nvSpPr>
          <p:cNvPr id="32" name="Line 23"/>
          <p:cNvSpPr>
            <a:spLocks noChangeShapeType="1"/>
          </p:cNvSpPr>
          <p:nvPr/>
        </p:nvSpPr>
        <p:spPr bwMode="auto">
          <a:xfrm flipH="1">
            <a:off x="4038600" y="3582416"/>
            <a:ext cx="9143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.39583 0.0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92" y="2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22222E-6 L -0.37986 0.00555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2" grpId="0" animBg="1"/>
      <p:bldP spid="25" grpId="0" animBg="1"/>
      <p:bldP spid="25" grpId="1" animBg="1"/>
      <p:bldP spid="32" grpId="0" animBg="1"/>
      <p:bldP spid="3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27"/>
          <p:cNvSpPr>
            <a:spLocks/>
          </p:cNvSpPr>
          <p:nvPr/>
        </p:nvSpPr>
        <p:spPr bwMode="auto">
          <a:xfrm>
            <a:off x="0" y="233362"/>
            <a:ext cx="91440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822325"/>
            <a:r>
              <a:rPr lang="en-US" sz="5000" b="0" dirty="0" err="1" smtClean="0">
                <a:solidFill>
                  <a:srgbClr val="0000FF"/>
                </a:solidFill>
                <a:latin typeface="+mj-lt"/>
                <a:sym typeface="Chalkboard" charset="0"/>
              </a:rPr>
              <a:t>Bitcoin</a:t>
            </a:r>
            <a:r>
              <a:rPr lang="en-US" sz="5000" b="0" dirty="0" smtClean="0">
                <a:solidFill>
                  <a:srgbClr val="0000FF"/>
                </a:solidFill>
                <a:latin typeface="+mj-lt"/>
                <a:sym typeface="Chalkboard" charset="0"/>
              </a:rPr>
              <a:t> </a:t>
            </a:r>
            <a:r>
              <a:rPr lang="en-US" sz="3600" dirty="0">
                <a:solidFill>
                  <a:srgbClr val="008000"/>
                </a:solidFill>
              </a:rPr>
              <a:t>[Nak08]</a:t>
            </a:r>
            <a:endParaRPr lang="en-US" sz="3600" b="0" dirty="0">
              <a:solidFill>
                <a:srgbClr val="0000FF"/>
              </a:solidFill>
              <a:latin typeface="+mj-lt"/>
              <a:sym typeface="Chalkboard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900" y="1371600"/>
            <a:ext cx="2552700" cy="2699091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533400" y="1524000"/>
            <a:ext cx="8763000" cy="2514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+mn-lt"/>
              </a:rPr>
              <a:t>Decentralized digital currency</a:t>
            </a:r>
            <a:endParaRPr lang="en-US" sz="2000" dirty="0" smtClean="0">
              <a:solidFill>
                <a:srgbClr val="008000"/>
              </a:solidFill>
              <a:latin typeface="+mn-lt"/>
            </a:endParaRPr>
          </a:p>
          <a:p>
            <a:r>
              <a:rPr lang="en-US" dirty="0" smtClean="0">
                <a:latin typeface="+mn-lt"/>
              </a:rPr>
              <a:t>(Relatively) widely adopted</a:t>
            </a:r>
          </a:p>
          <a:p>
            <a:r>
              <a:rPr lang="en-US" dirty="0" smtClean="0">
                <a:latin typeface="+mn-lt"/>
              </a:rPr>
              <a:t>Lots of recent research activity</a:t>
            </a:r>
          </a:p>
          <a:p>
            <a:r>
              <a:rPr lang="en-US" dirty="0" smtClean="0">
                <a:latin typeface="+mn-lt"/>
              </a:rPr>
              <a:t>“Securely” implements a bank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676400" y="4495800"/>
            <a:ext cx="5334000" cy="1600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>
                <a:latin typeface="+mn-lt"/>
              </a:rPr>
              <a:t>Simplified Model</a:t>
            </a:r>
          </a:p>
          <a:p>
            <a:r>
              <a:rPr lang="en-US" sz="2400" dirty="0" smtClean="0">
                <a:latin typeface="+mn-lt"/>
              </a:rPr>
              <a:t>Two-party transactions</a:t>
            </a:r>
          </a:p>
          <a:p>
            <a:pPr lvl="1"/>
            <a:r>
              <a:rPr lang="en-US" dirty="0" smtClean="0">
                <a:latin typeface="+mn-lt"/>
              </a:rPr>
              <a:t>Conditional</a:t>
            </a:r>
            <a:endParaRPr lang="en-US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9524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27"/>
          <p:cNvSpPr>
            <a:spLocks/>
          </p:cNvSpPr>
          <p:nvPr/>
        </p:nvSpPr>
        <p:spPr bwMode="auto">
          <a:xfrm>
            <a:off x="0" y="-228600"/>
            <a:ext cx="91440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822325"/>
            <a:r>
              <a:rPr lang="en-US" sz="5000" dirty="0" smtClean="0">
                <a:solidFill>
                  <a:srgbClr val="0000FF"/>
                </a:solidFill>
                <a:latin typeface="+mj-lt"/>
                <a:sym typeface="Chalkboard" charset="0"/>
              </a:rPr>
              <a:t>Claim-or-Refund Functionality</a:t>
            </a:r>
            <a:endParaRPr lang="en-US" sz="3600" b="0" dirty="0">
              <a:solidFill>
                <a:srgbClr val="0000FF"/>
              </a:solidFill>
              <a:latin typeface="+mj-lt"/>
              <a:sym typeface="Chalkboard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1143000"/>
            <a:ext cx="8382000" cy="5562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+mn-lt"/>
              </a:rPr>
              <a:t>Accepts from “sender” S</a:t>
            </a:r>
          </a:p>
          <a:p>
            <a:pPr lvl="1"/>
            <a:r>
              <a:rPr lang="en-US" dirty="0" smtClean="0">
                <a:latin typeface="+mn-lt"/>
              </a:rPr>
              <a:t>Deposit: </a:t>
            </a:r>
            <a:r>
              <a:rPr lang="en-US" dirty="0" smtClean="0">
                <a:latin typeface="+mn-lt"/>
                <a:cs typeface="Comic Sans MS"/>
              </a:rPr>
              <a:t>coins</a:t>
            </a:r>
            <a:r>
              <a:rPr lang="en-US" dirty="0" smtClean="0">
                <a:latin typeface="+mn-lt"/>
              </a:rPr>
              <a:t>(</a:t>
            </a:r>
            <a:r>
              <a:rPr lang="en-US" i="1" dirty="0" smtClean="0">
                <a:latin typeface="+mn-lt"/>
              </a:rPr>
              <a:t>x</a:t>
            </a:r>
            <a:r>
              <a:rPr lang="en-US" dirty="0" smtClean="0">
                <a:latin typeface="+mn-lt"/>
              </a:rPr>
              <a:t>)</a:t>
            </a:r>
          </a:p>
          <a:p>
            <a:pPr lvl="1"/>
            <a:r>
              <a:rPr lang="en-US" dirty="0" smtClean="0">
                <a:latin typeface="+mn-lt"/>
              </a:rPr>
              <a:t>Time bound: </a:t>
            </a:r>
            <a:r>
              <a:rPr lang="en-US" i="1" dirty="0">
                <a:sym typeface="Symbol"/>
              </a:rPr>
              <a:t></a:t>
            </a:r>
            <a:r>
              <a:rPr lang="en-US" dirty="0"/>
              <a:t> </a:t>
            </a:r>
            <a:endParaRPr lang="en-US" dirty="0" smtClean="0">
              <a:latin typeface="+mn-lt"/>
            </a:endParaRPr>
          </a:p>
          <a:p>
            <a:pPr lvl="1"/>
            <a:r>
              <a:rPr lang="en-US" dirty="0" smtClean="0">
                <a:latin typeface="+mn-lt"/>
              </a:rPr>
              <a:t>Circuit: </a:t>
            </a:r>
            <a:r>
              <a:rPr lang="en-US" i="1" dirty="0">
                <a:sym typeface="Symbol"/>
              </a:rPr>
              <a:t></a:t>
            </a:r>
            <a:r>
              <a:rPr lang="en-US" dirty="0"/>
              <a:t> </a:t>
            </a:r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Designated “receiver” R can claim this deposit </a:t>
            </a:r>
          </a:p>
          <a:p>
            <a:pPr lvl="1"/>
            <a:r>
              <a:rPr lang="en-US" dirty="0" smtClean="0">
                <a:latin typeface="+mn-lt"/>
              </a:rPr>
              <a:t>Produce witness </a:t>
            </a:r>
            <a:r>
              <a:rPr lang="en-US" i="1" dirty="0" smtClean="0">
                <a:latin typeface="+mn-lt"/>
              </a:rPr>
              <a:t>T </a:t>
            </a:r>
            <a:r>
              <a:rPr lang="en-US" dirty="0" smtClean="0">
                <a:latin typeface="+mn-lt"/>
              </a:rPr>
              <a:t>that satisfies </a:t>
            </a:r>
            <a:r>
              <a:rPr lang="en-US" i="1" dirty="0">
                <a:sym typeface="Symbol"/>
              </a:rPr>
              <a:t></a:t>
            </a:r>
            <a:r>
              <a:rPr lang="en-US" dirty="0" smtClean="0">
                <a:latin typeface="+mn-lt"/>
              </a:rPr>
              <a:t> </a:t>
            </a:r>
          </a:p>
          <a:p>
            <a:pPr lvl="1"/>
            <a:r>
              <a:rPr lang="en-US" dirty="0" smtClean="0">
                <a:latin typeface="+mn-lt"/>
              </a:rPr>
              <a:t>Within time </a:t>
            </a:r>
            <a:r>
              <a:rPr lang="en-US" i="1" dirty="0">
                <a:sym typeface="Symbol"/>
              </a:rPr>
              <a:t></a:t>
            </a:r>
            <a:r>
              <a:rPr lang="en-US" dirty="0"/>
              <a:t> </a:t>
            </a:r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If claimed, then witness revealed to ALL parties</a:t>
            </a:r>
            <a:endParaRPr lang="en-US" dirty="0">
              <a:latin typeface="+mn-lt"/>
            </a:endParaRPr>
          </a:p>
          <a:p>
            <a:r>
              <a:rPr lang="en-US" dirty="0" smtClean="0">
                <a:latin typeface="+mn-lt"/>
              </a:rPr>
              <a:t>Else coins(</a:t>
            </a:r>
            <a:r>
              <a:rPr lang="en-US" i="1" dirty="0" smtClean="0">
                <a:latin typeface="+mn-lt"/>
              </a:rPr>
              <a:t>x</a:t>
            </a:r>
            <a:r>
              <a:rPr lang="en-US" dirty="0" smtClean="0">
                <a:latin typeface="+mn-lt"/>
              </a:rPr>
              <a:t>) returned to 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800600" y="1066801"/>
            <a:ext cx="3756715" cy="2057400"/>
            <a:chOff x="4928555" y="990600"/>
            <a:chExt cx="3628760" cy="277580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77000" y="990600"/>
              <a:ext cx="1097280" cy="1219200"/>
            </a:xfrm>
            <a:prstGeom prst="rect">
              <a:avLst/>
            </a:prstGeom>
            <a:ln w="28575" cmpd="sng">
              <a:solidFill>
                <a:srgbClr val="FF0000"/>
              </a:solidFill>
              <a:prstDash val="sysDash"/>
            </a:ln>
          </p:spPr>
        </p:pic>
        <p:sp>
          <p:nvSpPr>
            <p:cNvPr id="7" name="Line 24"/>
            <p:cNvSpPr>
              <a:spLocks noChangeShapeType="1"/>
            </p:cNvSpPr>
            <p:nvPr/>
          </p:nvSpPr>
          <p:spPr bwMode="auto">
            <a:xfrm flipV="1">
              <a:off x="5562600" y="2057400"/>
              <a:ext cx="76200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9200" y="1600200"/>
              <a:ext cx="850557" cy="839216"/>
            </a:xfrm>
            <a:prstGeom prst="rect">
              <a:avLst/>
            </a:prstGeom>
          </p:spPr>
        </p:pic>
        <p:sp>
          <p:nvSpPr>
            <p:cNvPr id="10" name="Line 24"/>
            <p:cNvSpPr>
              <a:spLocks noChangeShapeType="1"/>
            </p:cNvSpPr>
            <p:nvPr/>
          </p:nvSpPr>
          <p:spPr bwMode="auto">
            <a:xfrm flipH="1" flipV="1">
              <a:off x="7696200" y="2286000"/>
              <a:ext cx="3810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848600" y="1981200"/>
              <a:ext cx="4818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 smtClean="0"/>
                <a:t>T</a:t>
              </a:r>
              <a:endParaRPr lang="en-US" sz="2800" i="1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690080" y="2286000"/>
              <a:ext cx="8631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 </a:t>
              </a:r>
              <a:r>
                <a:rPr lang="en-US" sz="2800" i="1" dirty="0" smtClean="0">
                  <a:sym typeface="Symbol"/>
                </a:rPr>
                <a:t>,  </a:t>
              </a:r>
              <a:endParaRPr lang="en-US" sz="28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28555" y="2438400"/>
              <a:ext cx="557845" cy="1328003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01000" y="2362200"/>
              <a:ext cx="556315" cy="1346869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5867400" y="681335"/>
            <a:ext cx="622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F</a:t>
            </a:r>
            <a:r>
              <a:rPr lang="en-US" sz="2400" baseline="-25000" dirty="0" smtClean="0"/>
              <a:t>CR</a:t>
            </a:r>
            <a:endParaRPr lang="en-US" sz="2400" baseline="-25000" dirty="0"/>
          </a:p>
        </p:txBody>
      </p:sp>
      <p:sp>
        <p:nvSpPr>
          <p:cNvPr id="16" name="Rounded Rectangle 15"/>
          <p:cNvSpPr/>
          <p:nvPr/>
        </p:nvSpPr>
        <p:spPr>
          <a:xfrm>
            <a:off x="76200" y="5410200"/>
            <a:ext cx="4419600" cy="12954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rgbClr val="000000"/>
                </a:solidFill>
              </a:rPr>
              <a:t>Efficient realization via </a:t>
            </a:r>
            <a:r>
              <a:rPr lang="en-US" sz="2400" dirty="0" err="1" smtClean="0">
                <a:solidFill>
                  <a:srgbClr val="000000"/>
                </a:solidFill>
              </a:rPr>
              <a:t>Bitcoin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 err="1" smtClean="0">
                <a:solidFill>
                  <a:srgbClr val="000000"/>
                </a:solidFill>
              </a:rPr>
              <a:t>Bitcoin</a:t>
            </a:r>
            <a:r>
              <a:rPr lang="en-US" sz="2400" dirty="0" smtClean="0">
                <a:solidFill>
                  <a:srgbClr val="000000"/>
                </a:solidFill>
              </a:rPr>
              <a:t> scripts &amp; </a:t>
            </a:r>
            <a:r>
              <a:rPr lang="en-US" sz="2400" dirty="0" err="1" smtClean="0">
                <a:solidFill>
                  <a:srgbClr val="000000"/>
                </a:solidFill>
              </a:rPr>
              <a:t>timelocks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648200" y="5410200"/>
            <a:ext cx="4419600" cy="1295400"/>
          </a:xfrm>
          <a:prstGeom prst="roundRect">
            <a:avLst/>
          </a:prstGeom>
          <a:solidFill>
            <a:srgbClr val="8FFF25"/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 w="1905"/>
                <a:solidFill>
                  <a:schemeClr val="tx1"/>
                </a:solidFill>
              </a:rPr>
              <a:t>Allows realization in &amp; across different models</a:t>
            </a:r>
            <a:endParaRPr lang="en-US" sz="2800" dirty="0" smtClean="0">
              <a:ln w="1905"/>
              <a:solidFill>
                <a:schemeClr val="tx1"/>
              </a:solidFill>
              <a:sym typeface="Symbo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621268"/>
            <a:ext cx="5356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Implicit in [Max11,BBSU12,BB13]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348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2082131"/>
            <a:ext cx="1097280" cy="1219200"/>
          </a:xfrm>
          <a:prstGeom prst="rect">
            <a:avLst/>
          </a:prstGeom>
          <a:ln w="28575" cmpd="sng">
            <a:solidFill>
              <a:srgbClr val="FF0000"/>
            </a:solidFill>
            <a:prstDash val="sysDash"/>
          </a:ln>
        </p:spPr>
      </p:pic>
      <p:pic>
        <p:nvPicPr>
          <p:cNvPr id="5" name="Picture 30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2082131"/>
            <a:ext cx="1089307" cy="115185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6" name="Rectangle 37"/>
          <p:cNvSpPr>
            <a:spLocks/>
          </p:cNvSpPr>
          <p:nvPr/>
        </p:nvSpPr>
        <p:spPr bwMode="auto">
          <a:xfrm>
            <a:off x="1631576" y="1320131"/>
            <a:ext cx="1873624" cy="461665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/>
            <a:tailEnd/>
          </a:ln>
        </p:spPr>
        <p:txBody>
          <a:bodyPr lIns="0" tIns="0" rIns="28574" bIns="0">
            <a:spAutoFit/>
          </a:bodyPr>
          <a:lstStyle/>
          <a:p>
            <a:pPr marL="28575" algn="ctr" defTabSz="642938"/>
            <a:r>
              <a:rPr lang="en-US" sz="30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  <a:sym typeface="Tahoma" pitchFamily="34" charset="0"/>
              </a:rPr>
              <a:t>H</a:t>
            </a:r>
            <a:r>
              <a:rPr lang="en-US" sz="3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  <a:sym typeface="Tahoma" pitchFamily="34" charset="0"/>
              </a:rPr>
              <a:t>Y</a:t>
            </a:r>
            <a:r>
              <a:rPr lang="en-US" sz="30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  <a:sym typeface="Tahoma" pitchFamily="34" charset="0"/>
              </a:rPr>
              <a:t>B</a:t>
            </a:r>
            <a:r>
              <a:rPr lang="en-US" sz="3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  <a:sym typeface="Tahoma" pitchFamily="34" charset="0"/>
              </a:rPr>
              <a:t>R</a:t>
            </a:r>
            <a:r>
              <a:rPr lang="en-US" sz="30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  <a:sym typeface="Tahoma" pitchFamily="34" charset="0"/>
              </a:rPr>
              <a:t>I</a:t>
            </a:r>
            <a:r>
              <a:rPr lang="en-US" sz="30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  <a:sym typeface="Tahoma" pitchFamily="34" charset="0"/>
              </a:rPr>
              <a:t>D</a:t>
            </a:r>
            <a:endParaRPr lang="en-US" sz="3000" b="1" dirty="0">
              <a:solidFill>
                <a:srgbClr val="FF0000"/>
              </a:solidFill>
              <a:latin typeface="Tahoma" pitchFamily="34" charset="0"/>
              <a:cs typeface="Tahoma" pitchFamily="34" charset="0"/>
              <a:sym typeface="Tahoma" pitchFamily="34" charset="0"/>
            </a:endParaRPr>
          </a:p>
        </p:txBody>
      </p:sp>
      <p:sp>
        <p:nvSpPr>
          <p:cNvPr id="7" name="Line 24"/>
          <p:cNvSpPr>
            <a:spLocks noChangeShapeType="1"/>
          </p:cNvSpPr>
          <p:nvPr/>
        </p:nvSpPr>
        <p:spPr bwMode="auto">
          <a:xfrm flipV="1">
            <a:off x="1219201" y="3301331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24"/>
          <p:cNvSpPr>
            <a:spLocks noChangeShapeType="1"/>
          </p:cNvSpPr>
          <p:nvPr/>
        </p:nvSpPr>
        <p:spPr bwMode="auto">
          <a:xfrm flipH="1" flipV="1">
            <a:off x="3886198" y="3377531"/>
            <a:ext cx="152401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3987131"/>
            <a:ext cx="557845" cy="13280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4445" y="3910931"/>
            <a:ext cx="556315" cy="1346869"/>
          </a:xfrm>
          <a:prstGeom prst="rect">
            <a:avLst/>
          </a:prstGeom>
        </p:spPr>
      </p:pic>
      <p:sp>
        <p:nvSpPr>
          <p:cNvPr id="12" name="Line 24"/>
          <p:cNvSpPr>
            <a:spLocks noChangeShapeType="1"/>
          </p:cNvSpPr>
          <p:nvPr/>
        </p:nvSpPr>
        <p:spPr bwMode="auto">
          <a:xfrm flipV="1">
            <a:off x="1295400" y="3148931"/>
            <a:ext cx="1447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24"/>
          <p:cNvSpPr>
            <a:spLocks noChangeShapeType="1"/>
          </p:cNvSpPr>
          <p:nvPr/>
        </p:nvSpPr>
        <p:spPr bwMode="auto">
          <a:xfrm flipH="1" flipV="1">
            <a:off x="2286000" y="3148931"/>
            <a:ext cx="1524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600200" y="4291931"/>
            <a:ext cx="1905000" cy="762000"/>
            <a:chOff x="870865" y="3640992"/>
            <a:chExt cx="1083822" cy="629139"/>
          </a:xfrm>
        </p:grpSpPr>
        <p:sp>
          <p:nvSpPr>
            <p:cNvPr id="15" name="Line 23"/>
            <p:cNvSpPr>
              <a:spLocks noChangeShapeType="1"/>
            </p:cNvSpPr>
            <p:nvPr/>
          </p:nvSpPr>
          <p:spPr bwMode="auto">
            <a:xfrm flipH="1">
              <a:off x="870865" y="3640992"/>
              <a:ext cx="1053716" cy="2246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24"/>
            <p:cNvSpPr>
              <a:spLocks noChangeShapeType="1"/>
            </p:cNvSpPr>
            <p:nvPr/>
          </p:nvSpPr>
          <p:spPr bwMode="auto">
            <a:xfrm>
              <a:off x="870865" y="3865685"/>
              <a:ext cx="108382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3"/>
            <p:cNvSpPr>
              <a:spLocks noChangeShapeType="1"/>
            </p:cNvSpPr>
            <p:nvPr/>
          </p:nvSpPr>
          <p:spPr bwMode="auto">
            <a:xfrm flipH="1">
              <a:off x="870865" y="4045438"/>
              <a:ext cx="1053716" cy="2246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24"/>
            <p:cNvSpPr>
              <a:spLocks noChangeShapeType="1"/>
            </p:cNvSpPr>
            <p:nvPr/>
          </p:nvSpPr>
          <p:spPr bwMode="auto">
            <a:xfrm>
              <a:off x="870865" y="4270131"/>
              <a:ext cx="108382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Rectangle 35"/>
          <p:cNvSpPr>
            <a:spLocks/>
          </p:cNvSpPr>
          <p:nvPr/>
        </p:nvSpPr>
        <p:spPr bwMode="auto">
          <a:xfrm>
            <a:off x="4648200" y="2767931"/>
            <a:ext cx="704850" cy="1054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339725" indent="-339725" defTabSz="642938">
              <a:spcBef>
                <a:spcPts val="2450"/>
              </a:spcBef>
              <a:tabLst>
                <a:tab pos="3946525" algn="l"/>
                <a:tab pos="4572000" algn="l"/>
              </a:tabLst>
            </a:pPr>
            <a:r>
              <a:rPr lang="en-US" sz="6900" dirty="0">
                <a:latin typeface="Gill Sans"/>
                <a:sym typeface="Gill Sans"/>
              </a:rPr>
              <a:t>≈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9400" y="2082131"/>
            <a:ext cx="915938" cy="100098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5755" y="3987131"/>
            <a:ext cx="557845" cy="132800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7707" y="4063331"/>
            <a:ext cx="556315" cy="1346869"/>
          </a:xfrm>
          <a:prstGeom prst="rect">
            <a:avLst/>
          </a:prstGeom>
        </p:spPr>
      </p:pic>
      <p:sp>
        <p:nvSpPr>
          <p:cNvPr id="23" name="Line 24"/>
          <p:cNvSpPr>
            <a:spLocks noChangeShapeType="1"/>
          </p:cNvSpPr>
          <p:nvPr/>
        </p:nvSpPr>
        <p:spPr bwMode="auto">
          <a:xfrm flipV="1">
            <a:off x="5867400" y="3148931"/>
            <a:ext cx="685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 flipH="1" flipV="1">
            <a:off x="7543800" y="3148931"/>
            <a:ext cx="609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Rectangle 37"/>
          <p:cNvSpPr>
            <a:spLocks/>
          </p:cNvSpPr>
          <p:nvPr/>
        </p:nvSpPr>
        <p:spPr bwMode="auto">
          <a:xfrm>
            <a:off x="6172200" y="1396331"/>
            <a:ext cx="1676400" cy="457200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/>
            <a:tailEnd/>
          </a:ln>
        </p:spPr>
        <p:txBody>
          <a:bodyPr lIns="0" tIns="0" rIns="28574" bIns="0">
            <a:spAutoFit/>
          </a:bodyPr>
          <a:lstStyle/>
          <a:p>
            <a:pPr marL="28575" algn="ctr" defTabSz="642938"/>
            <a:r>
              <a:rPr lang="en-US" sz="3000" b="1" dirty="0">
                <a:solidFill>
                  <a:srgbClr val="FF0000"/>
                </a:solidFill>
                <a:latin typeface="Tahoma" pitchFamily="34" charset="0"/>
                <a:cs typeface="Tahoma" pitchFamily="34" charset="0"/>
                <a:sym typeface="Tahoma" pitchFamily="34" charset="0"/>
              </a:rPr>
              <a:t>IDEAL</a:t>
            </a:r>
          </a:p>
        </p:txBody>
      </p:sp>
      <p:sp>
        <p:nvSpPr>
          <p:cNvPr id="27" name="Rounded Rectangular Callout 26"/>
          <p:cNvSpPr/>
          <p:nvPr/>
        </p:nvSpPr>
        <p:spPr bwMode="auto">
          <a:xfrm>
            <a:off x="3962400" y="1066800"/>
            <a:ext cx="1981200" cy="1295399"/>
          </a:xfrm>
          <a:prstGeom prst="wedgeRoundRectCallout">
            <a:avLst>
              <a:gd name="adj1" fmla="val -46970"/>
              <a:gd name="adj2" fmla="val 70650"/>
              <a:gd name="adj3" fmla="val 16667"/>
            </a:avLst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Conditional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cs typeface="Arial" charset="0"/>
              </a:rPr>
              <a:t>t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ransaction functionality</a:t>
            </a:r>
          </a:p>
        </p:txBody>
      </p:sp>
      <p:sp>
        <p:nvSpPr>
          <p:cNvPr id="29" name="Rounded Rectangular Callout 28"/>
          <p:cNvSpPr/>
          <p:nvPr/>
        </p:nvSpPr>
        <p:spPr bwMode="auto">
          <a:xfrm>
            <a:off x="76200" y="1396331"/>
            <a:ext cx="1295400" cy="838200"/>
          </a:xfrm>
          <a:prstGeom prst="wedgeRoundRectCallout">
            <a:avLst>
              <a:gd name="adj1" fmla="val 35589"/>
              <a:gd name="adj2" fmla="val 85004"/>
              <a:gd name="adj3" fmla="val 16667"/>
            </a:avLst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Unfair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cs typeface="Arial" charset="0"/>
              </a:rPr>
              <a:t>ideal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endParaRPr>
          </a:p>
        </p:txBody>
      </p:sp>
      <p:sp>
        <p:nvSpPr>
          <p:cNvPr id="30" name="Rounded Rectangular Callout 29"/>
          <p:cNvSpPr/>
          <p:nvPr/>
        </p:nvSpPr>
        <p:spPr bwMode="auto">
          <a:xfrm>
            <a:off x="7848600" y="2082131"/>
            <a:ext cx="1295400" cy="838200"/>
          </a:xfrm>
          <a:prstGeom prst="wedgeRoundRectCallout">
            <a:avLst>
              <a:gd name="adj1" fmla="val -69674"/>
              <a:gd name="adj2" fmla="val -21854"/>
              <a:gd name="adj3" fmla="val 16667"/>
            </a:avLst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charset="0"/>
              </a:rPr>
              <a:t>Fair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cs typeface="Arial" charset="0"/>
              </a:rPr>
              <a:t>ideal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995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27"/>
          <p:cNvSpPr>
            <a:spLocks/>
          </p:cNvSpPr>
          <p:nvPr/>
        </p:nvSpPr>
        <p:spPr bwMode="auto">
          <a:xfrm>
            <a:off x="0" y="-228600"/>
            <a:ext cx="91440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822325"/>
            <a:r>
              <a:rPr lang="en-US" sz="5000" dirty="0" smtClean="0">
                <a:solidFill>
                  <a:srgbClr val="0000FF"/>
                </a:solidFill>
                <a:latin typeface="+mj-lt"/>
                <a:sym typeface="Chalkboard" charset="0"/>
              </a:rPr>
              <a:t>Strategy</a:t>
            </a:r>
            <a:endParaRPr lang="en-US" sz="3600" b="0" dirty="0">
              <a:solidFill>
                <a:srgbClr val="008000"/>
              </a:solidFill>
              <a:latin typeface="+mj-lt"/>
              <a:sym typeface="Chalkboard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28600" y="2590800"/>
            <a:ext cx="8382000" cy="2819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+mn-lt"/>
              </a:rPr>
              <a:t>Hybrid model with functionality </a:t>
            </a:r>
            <a:r>
              <a:rPr lang="en-US" i="1" dirty="0" smtClean="0">
                <a:latin typeface="+mn-lt"/>
              </a:rPr>
              <a:t>f ’ </a:t>
            </a:r>
          </a:p>
          <a:p>
            <a:pPr lvl="1"/>
            <a:r>
              <a:rPr lang="en-US" dirty="0" smtClean="0">
                <a:latin typeface="+mn-lt"/>
              </a:rPr>
              <a:t>Computes output of </a:t>
            </a:r>
            <a:r>
              <a:rPr lang="en-US" i="1" dirty="0" smtClean="0">
                <a:latin typeface="+mn-lt"/>
              </a:rPr>
              <a:t>f</a:t>
            </a:r>
            <a:r>
              <a:rPr lang="en-US" dirty="0" smtClean="0">
                <a:latin typeface="+mn-lt"/>
              </a:rPr>
              <a:t>, say z</a:t>
            </a:r>
          </a:p>
          <a:p>
            <a:pPr lvl="1"/>
            <a:r>
              <a:rPr lang="en-US" dirty="0" smtClean="0">
                <a:latin typeface="+mn-lt"/>
              </a:rPr>
              <a:t>Secret share z into n additive shares </a:t>
            </a:r>
            <a:r>
              <a:rPr lang="en-US" i="1" dirty="0" smtClean="0">
                <a:latin typeface="+mn-lt"/>
              </a:rPr>
              <a:t>sh</a:t>
            </a:r>
            <a:r>
              <a:rPr lang="en-US" baseline="-25000" dirty="0" smtClean="0">
                <a:latin typeface="+mn-lt"/>
              </a:rPr>
              <a:t>1</a:t>
            </a:r>
            <a:r>
              <a:rPr lang="en-US" dirty="0" smtClean="0">
                <a:latin typeface="+mn-lt"/>
              </a:rPr>
              <a:t>,…,</a:t>
            </a:r>
            <a:r>
              <a:rPr lang="en-US" i="1" dirty="0" err="1" smtClean="0">
                <a:latin typeface="+mn-lt"/>
              </a:rPr>
              <a:t>sh</a:t>
            </a:r>
            <a:r>
              <a:rPr lang="en-US" baseline="-25000" dirty="0" err="1" smtClean="0">
                <a:latin typeface="+mn-lt"/>
              </a:rPr>
              <a:t>n</a:t>
            </a:r>
            <a:endParaRPr lang="en-US" baseline="-25000" dirty="0" smtClean="0">
              <a:latin typeface="+mn-lt"/>
            </a:endParaRPr>
          </a:p>
          <a:p>
            <a:pPr lvl="1"/>
            <a:r>
              <a:rPr lang="en-US" dirty="0" smtClean="0">
                <a:latin typeface="+mn-lt"/>
              </a:rPr>
              <a:t>Computes commitments on shares</a:t>
            </a:r>
          </a:p>
          <a:p>
            <a:pPr lvl="2"/>
            <a:r>
              <a:rPr lang="en-US" i="1" dirty="0">
                <a:latin typeface="+mn-lt"/>
              </a:rPr>
              <a:t>c</a:t>
            </a:r>
            <a:r>
              <a:rPr lang="en-US" baseline="-25000" dirty="0" smtClean="0">
                <a:latin typeface="+mn-lt"/>
              </a:rPr>
              <a:t>i</a:t>
            </a:r>
            <a:r>
              <a:rPr lang="en-US" dirty="0" smtClean="0">
                <a:latin typeface="+mn-lt"/>
              </a:rPr>
              <a:t> = </a:t>
            </a:r>
            <a:r>
              <a:rPr lang="en-US" dirty="0" smtClean="0">
                <a:solidFill>
                  <a:srgbClr val="0000FF"/>
                </a:solidFill>
                <a:latin typeface="+mn-lt"/>
              </a:rPr>
              <a:t>com</a:t>
            </a:r>
            <a:r>
              <a:rPr lang="en-US" dirty="0" smtClean="0">
                <a:latin typeface="+mn-lt"/>
              </a:rPr>
              <a:t>(</a:t>
            </a:r>
            <a:r>
              <a:rPr lang="en-US" i="1" dirty="0" err="1" smtClean="0">
                <a:latin typeface="+mn-lt"/>
              </a:rPr>
              <a:t>sh</a:t>
            </a:r>
            <a:r>
              <a:rPr lang="en-US" baseline="-25000" dirty="0" err="1" smtClean="0">
                <a:latin typeface="+mn-lt"/>
              </a:rPr>
              <a:t>i</a:t>
            </a:r>
            <a:r>
              <a:rPr lang="en-US" dirty="0" smtClean="0">
                <a:latin typeface="+mn-lt"/>
              </a:rPr>
              <a:t>; </a:t>
            </a:r>
            <a:r>
              <a:rPr lang="en-US" i="1" dirty="0" err="1" smtClean="0">
                <a:latin typeface="+mn-lt"/>
              </a:rPr>
              <a:t>w</a:t>
            </a:r>
            <a:r>
              <a:rPr lang="en-US" baseline="-25000" dirty="0" err="1" smtClean="0">
                <a:latin typeface="+mn-lt"/>
              </a:rPr>
              <a:t>i</a:t>
            </a:r>
            <a:r>
              <a:rPr lang="en-US" dirty="0" smtClean="0">
                <a:latin typeface="+mn-lt"/>
              </a:rPr>
              <a:t>)  for every </a:t>
            </a:r>
            <a:r>
              <a:rPr lang="en-US" i="1" dirty="0" err="1" smtClean="0">
                <a:latin typeface="+mn-lt"/>
              </a:rPr>
              <a:t>i</a:t>
            </a:r>
            <a:endParaRPr lang="en-US" i="1" dirty="0" smtClean="0">
              <a:latin typeface="+mn-lt"/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  <a:latin typeface="+mn-lt"/>
              </a:rPr>
              <a:t>Delivers output: </a:t>
            </a:r>
            <a:r>
              <a:rPr lang="en-US" dirty="0" smtClean="0">
                <a:solidFill>
                  <a:srgbClr val="008000"/>
                </a:solidFill>
                <a:latin typeface="+mn-lt"/>
              </a:rPr>
              <a:t>({</a:t>
            </a:r>
            <a:r>
              <a:rPr lang="en-US" i="1" dirty="0" smtClean="0">
                <a:solidFill>
                  <a:srgbClr val="008000"/>
                </a:solidFill>
                <a:latin typeface="+mn-lt"/>
              </a:rPr>
              <a:t>c</a:t>
            </a:r>
            <a:r>
              <a:rPr lang="en-US" i="1" baseline="-25000" dirty="0" smtClean="0">
                <a:solidFill>
                  <a:srgbClr val="008000"/>
                </a:solidFill>
                <a:latin typeface="+mn-lt"/>
              </a:rPr>
              <a:t>1</a:t>
            </a:r>
            <a:r>
              <a:rPr lang="en-US" i="1" dirty="0" smtClean="0">
                <a:solidFill>
                  <a:srgbClr val="008000"/>
                </a:solidFill>
                <a:latin typeface="+mn-lt"/>
              </a:rPr>
              <a:t>,…,</a:t>
            </a:r>
            <a:r>
              <a:rPr lang="en-US" i="1" dirty="0" err="1" smtClean="0">
                <a:solidFill>
                  <a:srgbClr val="008000"/>
                </a:solidFill>
                <a:latin typeface="+mn-lt"/>
              </a:rPr>
              <a:t>c</a:t>
            </a:r>
            <a:r>
              <a:rPr lang="en-US" i="1" baseline="-25000" dirty="0" err="1" smtClean="0">
                <a:solidFill>
                  <a:srgbClr val="008000"/>
                </a:solidFill>
                <a:latin typeface="+mn-lt"/>
              </a:rPr>
              <a:t>n</a:t>
            </a:r>
            <a:r>
              <a:rPr lang="en-US" dirty="0" smtClean="0">
                <a:solidFill>
                  <a:srgbClr val="008000"/>
                </a:solidFill>
                <a:latin typeface="+mn-lt"/>
              </a:rPr>
              <a:t>}, </a:t>
            </a:r>
            <a:r>
              <a:rPr lang="en-US" i="1" dirty="0" smtClean="0">
                <a:solidFill>
                  <a:srgbClr val="008000"/>
                </a:solidFill>
                <a:latin typeface="+mn-lt"/>
              </a:rPr>
              <a:t>T</a:t>
            </a:r>
            <a:r>
              <a:rPr lang="en-US" baseline="-25000" dirty="0" smtClean="0">
                <a:solidFill>
                  <a:srgbClr val="008000"/>
                </a:solidFill>
                <a:latin typeface="+mn-lt"/>
              </a:rPr>
              <a:t>i </a:t>
            </a:r>
            <a:r>
              <a:rPr lang="en-US" dirty="0" smtClean="0">
                <a:solidFill>
                  <a:srgbClr val="008000"/>
                </a:solidFill>
                <a:latin typeface="+mn-lt"/>
              </a:rPr>
              <a:t>= (</a:t>
            </a:r>
            <a:r>
              <a:rPr lang="en-US" i="1" dirty="0" err="1" smtClean="0">
                <a:solidFill>
                  <a:srgbClr val="008000"/>
                </a:solidFill>
                <a:latin typeface="+mn-lt"/>
              </a:rPr>
              <a:t>sh</a:t>
            </a:r>
            <a:r>
              <a:rPr lang="en-US" baseline="-25000" dirty="0" err="1" smtClean="0">
                <a:solidFill>
                  <a:srgbClr val="008000"/>
                </a:solidFill>
                <a:latin typeface="+mn-lt"/>
              </a:rPr>
              <a:t>i</a:t>
            </a:r>
            <a:r>
              <a:rPr lang="en-US" dirty="0" smtClean="0">
                <a:solidFill>
                  <a:srgbClr val="008000"/>
                </a:solidFill>
                <a:latin typeface="+mn-lt"/>
              </a:rPr>
              <a:t>, </a:t>
            </a:r>
            <a:r>
              <a:rPr lang="en-US" i="1" dirty="0" err="1" smtClean="0">
                <a:solidFill>
                  <a:srgbClr val="008000"/>
                </a:solidFill>
                <a:latin typeface="+mn-lt"/>
              </a:rPr>
              <a:t>w</a:t>
            </a:r>
            <a:r>
              <a:rPr lang="en-US" baseline="-25000" dirty="0" err="1" smtClean="0">
                <a:solidFill>
                  <a:srgbClr val="008000"/>
                </a:solidFill>
                <a:latin typeface="+mn-lt"/>
              </a:rPr>
              <a:t>i</a:t>
            </a:r>
            <a:r>
              <a:rPr lang="en-US" dirty="0" smtClean="0">
                <a:solidFill>
                  <a:srgbClr val="008000"/>
                </a:solidFill>
                <a:latin typeface="+mn-lt"/>
              </a:rPr>
              <a:t>))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 to party </a:t>
            </a:r>
            <a:r>
              <a:rPr lang="en-US" i="1" dirty="0" smtClean="0">
                <a:solidFill>
                  <a:srgbClr val="000000"/>
                </a:solidFill>
                <a:latin typeface="+mn-lt"/>
              </a:rPr>
              <a:t>P</a:t>
            </a:r>
            <a:r>
              <a:rPr lang="en-US" baseline="-25000" dirty="0" smtClean="0">
                <a:solidFill>
                  <a:srgbClr val="000000"/>
                </a:solidFill>
                <a:latin typeface="+mn-lt"/>
              </a:rPr>
              <a:t>i</a:t>
            </a:r>
          </a:p>
          <a:p>
            <a:pPr marL="457200" lvl="1" indent="0">
              <a:buNone/>
            </a:pPr>
            <a:endParaRPr lang="en-US" baseline="-25000" dirty="0" smtClean="0">
              <a:solidFill>
                <a:srgbClr val="000000"/>
              </a:solidFill>
              <a:latin typeface="+mn-lt"/>
            </a:endParaRPr>
          </a:p>
          <a:p>
            <a:pPr marL="457200" lvl="1" indent="0">
              <a:buNone/>
            </a:pPr>
            <a:endParaRPr lang="en-US" baseline="-25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15200" y="2524780"/>
            <a:ext cx="578056" cy="52322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800" i="1" dirty="0" err="1" smtClean="0"/>
              <a:t>F</a:t>
            </a:r>
            <a:r>
              <a:rPr lang="en-US" sz="2800" i="1" baseline="-25000" dirty="0" err="1" smtClean="0"/>
              <a:t>f</a:t>
            </a:r>
            <a:r>
              <a:rPr lang="en-US" sz="2800" i="1" baseline="-25000" dirty="0"/>
              <a:t> </a:t>
            </a:r>
            <a:r>
              <a:rPr lang="en-US" sz="2800" i="1" baseline="-25000" dirty="0" smtClean="0"/>
              <a:t>’</a:t>
            </a:r>
            <a:endParaRPr lang="en-US" sz="2800" dirty="0"/>
          </a:p>
        </p:txBody>
      </p:sp>
      <p:pic>
        <p:nvPicPr>
          <p:cNvPr id="12" name="Picture 30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7493" y="2971800"/>
            <a:ext cx="1089307" cy="115185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3" name="Rounded Rectangle 12"/>
          <p:cNvSpPr/>
          <p:nvPr/>
        </p:nvSpPr>
        <p:spPr>
          <a:xfrm>
            <a:off x="457200" y="990600"/>
            <a:ext cx="7924800" cy="1143000"/>
          </a:xfrm>
          <a:prstGeom prst="roundRect">
            <a:avLst/>
          </a:prstGeom>
          <a:solidFill>
            <a:srgbClr val="8FFF25"/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 w="1905"/>
                <a:solidFill>
                  <a:schemeClr val="tx1"/>
                </a:solidFill>
              </a:rPr>
              <a:t>Reduce fair secure computation to </a:t>
            </a:r>
          </a:p>
          <a:p>
            <a:pPr algn="ctr"/>
            <a:r>
              <a:rPr lang="en-US" sz="2800" b="1" dirty="0" smtClean="0">
                <a:ln w="1905"/>
                <a:solidFill>
                  <a:schemeClr val="tx1"/>
                </a:solidFill>
              </a:rPr>
              <a:t>fair reconstruction</a:t>
            </a:r>
            <a:endParaRPr lang="en-US" sz="2800" dirty="0" smtClean="0">
              <a:ln w="1905"/>
              <a:solidFill>
                <a:schemeClr val="tx1"/>
              </a:solidFill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297129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27"/>
          <p:cNvSpPr>
            <a:spLocks/>
          </p:cNvSpPr>
          <p:nvPr/>
        </p:nvSpPr>
        <p:spPr bwMode="auto">
          <a:xfrm>
            <a:off x="0" y="76200"/>
            <a:ext cx="91440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822325"/>
            <a:r>
              <a:rPr lang="en-US" sz="5000" dirty="0" smtClean="0">
                <a:solidFill>
                  <a:srgbClr val="0000FF"/>
                </a:solidFill>
                <a:latin typeface="+mj-lt"/>
                <a:sym typeface="Chalkboard" charset="0"/>
              </a:rPr>
              <a:t>Fair Reconstruction</a:t>
            </a:r>
            <a:endParaRPr lang="en-US" sz="3600" b="0" dirty="0">
              <a:solidFill>
                <a:srgbClr val="0000FF"/>
              </a:solidFill>
              <a:latin typeface="+mj-lt"/>
              <a:sym typeface="Chalkboard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28600" y="4267200"/>
            <a:ext cx="4191000" cy="2362200"/>
          </a:xfrm>
          <a:prstGeom prst="roundRect">
            <a:avLst/>
          </a:prstGeom>
          <a:solidFill>
            <a:srgbClr val="3366FF"/>
          </a:solidFill>
          <a:ln w="25400"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n w="1905"/>
                <a:solidFill>
                  <a:schemeClr val="bg1"/>
                </a:solidFill>
              </a:rPr>
              <a:t>“Abort” Attack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n w="1905"/>
                <a:solidFill>
                  <a:schemeClr val="bg1"/>
                </a:solidFill>
                <a:sym typeface="Symbol"/>
              </a:rPr>
              <a:t>Adversary aborts without making its deposit but claims honest party’s deposit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n w="1905"/>
                <a:solidFill>
                  <a:schemeClr val="bg1"/>
                </a:solidFill>
                <a:sym typeface="Symbol"/>
              </a:rPr>
              <a:t>Honest party loses money (although it learns output)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04800" y="1371600"/>
            <a:ext cx="4191000" cy="2438400"/>
          </a:xfrm>
          <a:prstGeom prst="roundRect">
            <a:avLst/>
          </a:prstGeom>
          <a:solidFill>
            <a:srgbClr val="8FFF25"/>
          </a:solidFill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n w="1905"/>
                <a:solidFill>
                  <a:schemeClr val="tx1"/>
                </a:solidFill>
              </a:rPr>
              <a:t>Secure computation with penalties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n w="1905"/>
                <a:solidFill>
                  <a:schemeClr val="tx1"/>
                </a:solidFill>
                <a:sym typeface="Symbol"/>
              </a:rPr>
              <a:t>Honest parties never have to lose coins</a:t>
            </a:r>
            <a:endParaRPr lang="en-US" sz="2000" dirty="0" smtClean="0">
              <a:solidFill>
                <a:schemeClr val="tx1"/>
              </a:solidFill>
              <a:sym typeface="Symbo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n w="1905"/>
                <a:solidFill>
                  <a:schemeClr val="tx1"/>
                </a:solidFill>
                <a:sym typeface="Symbol"/>
              </a:rPr>
              <a:t>If a party aborts after learning the output then every honest party is compensated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800600" y="1143000"/>
            <a:ext cx="4114800" cy="2895600"/>
            <a:chOff x="4953000" y="1066800"/>
            <a:chExt cx="4114800" cy="28956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91200" y="1143000"/>
              <a:ext cx="2549525" cy="838200"/>
            </a:xfrm>
            <a:prstGeom prst="rect">
              <a:avLst/>
            </a:prstGeom>
          </p:spPr>
        </p:pic>
        <p:sp>
          <p:nvSpPr>
            <p:cNvPr id="19" name="Rounded Rectangle 18"/>
            <p:cNvSpPr/>
            <p:nvPr/>
          </p:nvSpPr>
          <p:spPr>
            <a:xfrm>
              <a:off x="5334000" y="1905000"/>
              <a:ext cx="3657600" cy="2057400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008000"/>
                  </a:solidFill>
                </a:rPr>
                <a:t>denotes</a:t>
              </a:r>
            </a:p>
            <a:p>
              <a:pPr algn="ctr"/>
              <a:r>
                <a:rPr lang="en-US" sz="2400" i="1" dirty="0" smtClean="0">
                  <a:solidFill>
                    <a:srgbClr val="000000"/>
                  </a:solidFill>
                </a:rPr>
                <a:t>P</a:t>
              </a:r>
              <a:r>
                <a:rPr lang="en-US" sz="2400" baseline="-25000" dirty="0" smtClean="0">
                  <a:solidFill>
                    <a:srgbClr val="000000"/>
                  </a:solidFill>
                </a:rPr>
                <a:t>2</a:t>
              </a:r>
              <a:r>
                <a:rPr lang="en-US" sz="2400" dirty="0" smtClean="0">
                  <a:solidFill>
                    <a:srgbClr val="000000"/>
                  </a:solidFill>
                </a:rPr>
                <a:t> must reveal witness </a:t>
              </a:r>
              <a:r>
                <a:rPr lang="en-US" sz="2400" i="1" dirty="0" smtClean="0">
                  <a:solidFill>
                    <a:srgbClr val="000000"/>
                  </a:solidFill>
                </a:rPr>
                <a:t>T </a:t>
              </a:r>
              <a:r>
                <a:rPr lang="en-US" sz="2400" dirty="0" smtClean="0">
                  <a:solidFill>
                    <a:srgbClr val="000000"/>
                  </a:solidFill>
                </a:rPr>
                <a:t>= (</a:t>
              </a:r>
              <a:r>
                <a:rPr lang="en-US" sz="2400" i="1" dirty="0" err="1" smtClean="0">
                  <a:solidFill>
                    <a:srgbClr val="000000"/>
                  </a:solidFill>
                </a:rPr>
                <a:t>sh</a:t>
              </a:r>
              <a:r>
                <a:rPr lang="en-US" sz="2400" dirty="0" err="1" smtClean="0">
                  <a:solidFill>
                    <a:srgbClr val="000000"/>
                  </a:solidFill>
                </a:rPr>
                <a:t>,</a:t>
              </a:r>
              <a:r>
                <a:rPr lang="en-US" sz="2400" i="1" dirty="0" err="1" smtClean="0">
                  <a:solidFill>
                    <a:srgbClr val="000000"/>
                  </a:solidFill>
                </a:rPr>
                <a:t>w</a:t>
              </a:r>
              <a:r>
                <a:rPr lang="en-US" sz="2400" dirty="0" smtClean="0">
                  <a:solidFill>
                    <a:srgbClr val="000000"/>
                  </a:solidFill>
                </a:rPr>
                <a:t>) </a:t>
              </a:r>
              <a:r>
                <a:rPr lang="en-US" sz="2400" dirty="0">
                  <a:solidFill>
                    <a:srgbClr val="000000"/>
                  </a:solidFill>
                </a:rPr>
                <a:t>within time </a:t>
              </a:r>
              <a:r>
                <a:rPr lang="en-US" sz="2400" i="1" dirty="0">
                  <a:solidFill>
                    <a:srgbClr val="000000"/>
                  </a:solidFill>
                  <a:sym typeface="Symbol"/>
                </a:rPr>
                <a:t></a:t>
              </a:r>
              <a:r>
                <a:rPr lang="en-US" sz="2400" dirty="0">
                  <a:solidFill>
                    <a:srgbClr val="000000"/>
                  </a:solidFill>
                </a:rPr>
                <a:t> to </a:t>
              </a:r>
              <a:r>
                <a:rPr lang="en-US" sz="2400" dirty="0" smtClean="0">
                  <a:solidFill>
                    <a:srgbClr val="000000"/>
                  </a:solidFill>
                </a:rPr>
                <a:t>claim coins(</a:t>
              </a:r>
              <a:r>
                <a:rPr lang="en-US" sz="2400" i="1" dirty="0" smtClean="0">
                  <a:solidFill>
                    <a:srgbClr val="000000"/>
                  </a:solidFill>
                </a:rPr>
                <a:t>q</a:t>
              </a:r>
              <a:r>
                <a:rPr lang="en-US" sz="2400" dirty="0" smtClean="0">
                  <a:solidFill>
                    <a:srgbClr val="000000"/>
                  </a:solidFill>
                </a:rPr>
                <a:t>) from </a:t>
              </a:r>
              <a:r>
                <a:rPr lang="en-US" sz="2400" i="1" dirty="0" smtClean="0">
                  <a:solidFill>
                    <a:srgbClr val="000000"/>
                  </a:solidFill>
                </a:rPr>
                <a:t>P</a:t>
              </a:r>
              <a:r>
                <a:rPr lang="en-US" sz="2400" baseline="-25000" dirty="0" smtClean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257800" y="1066800"/>
              <a:ext cx="3810000" cy="2895600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  <a:sym typeface="Symbol"/>
              </a:endParaRP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53000" y="1610940"/>
              <a:ext cx="1135972" cy="903660"/>
            </a:xfrm>
            <a:prstGeom prst="rect">
              <a:avLst/>
            </a:prstGeom>
            <a:ln w="28575" cmpd="sng">
              <a:solidFill>
                <a:srgbClr val="FF0000"/>
              </a:solidFill>
              <a:prstDash val="sysDash"/>
            </a:ln>
          </p:spPr>
        </p:pic>
      </p:grpSp>
      <p:sp>
        <p:nvSpPr>
          <p:cNvPr id="13" name="Rounded Rectangle 12"/>
          <p:cNvSpPr/>
          <p:nvPr/>
        </p:nvSpPr>
        <p:spPr>
          <a:xfrm>
            <a:off x="4572000" y="4267200"/>
            <a:ext cx="4419600" cy="2362200"/>
          </a:xfrm>
          <a:prstGeom prst="roundRect">
            <a:avLst/>
          </a:prstGeom>
          <a:solidFill>
            <a:srgbClr val="3366FF"/>
          </a:solidFill>
          <a:ln w="25400"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n w="1905"/>
                <a:solidFill>
                  <a:schemeClr val="bg1"/>
                </a:solidFill>
                <a:sym typeface="Symbol"/>
              </a:rPr>
              <a:t>Malicious Coalitions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n w="1905"/>
                <a:solidFill>
                  <a:schemeClr val="bg1"/>
                </a:solidFill>
                <a:sym typeface="Symbol"/>
              </a:rPr>
              <a:t>Coalition of corrupt parties learn honest party’s shares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n w="1905"/>
                <a:solidFill>
                  <a:schemeClr val="bg1"/>
                </a:solidFill>
                <a:sym typeface="Symbol"/>
              </a:rPr>
              <a:t>Then adversary does not claim honest party’s claim-refund </a:t>
            </a:r>
            <a:r>
              <a:rPr lang="en-US" sz="2000" dirty="0" err="1" smtClean="0">
                <a:ln w="1905"/>
                <a:solidFill>
                  <a:schemeClr val="bg1"/>
                </a:solidFill>
                <a:sym typeface="Symbol"/>
              </a:rPr>
              <a:t>txn</a:t>
            </a:r>
            <a:endParaRPr lang="en-US" sz="2000" dirty="0" smtClean="0">
              <a:ln w="1905"/>
              <a:solidFill>
                <a:schemeClr val="bg1"/>
              </a:solidFill>
              <a:sym typeface="Symbo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n w="1905"/>
                <a:solidFill>
                  <a:schemeClr val="bg1"/>
                </a:solidFill>
                <a:sym typeface="Symbol"/>
              </a:rPr>
              <a:t>Adversary learns output but honest party is not compensated</a:t>
            </a:r>
          </a:p>
        </p:txBody>
      </p:sp>
    </p:spTree>
    <p:extLst>
      <p:ext uri="{BB962C8B-B14F-4D97-AF65-F5344CB8AC3E}">
        <p14:creationId xmlns:p14="http://schemas.microsoft.com/office/powerpoint/2010/main" val="4083202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27"/>
          <p:cNvSpPr>
            <a:spLocks/>
          </p:cNvSpPr>
          <p:nvPr/>
        </p:nvSpPr>
        <p:spPr bwMode="auto">
          <a:xfrm>
            <a:off x="0" y="-304800"/>
            <a:ext cx="91440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822325"/>
            <a:r>
              <a:rPr lang="en-US" sz="5000" dirty="0" smtClean="0">
                <a:solidFill>
                  <a:srgbClr val="0000FF"/>
                </a:solidFill>
                <a:latin typeface="+mj-lt"/>
                <a:sym typeface="Chalkboard" charset="0"/>
              </a:rPr>
              <a:t>“Ladder” Protocol</a:t>
            </a:r>
            <a:endParaRPr lang="en-US" sz="3600" b="0" dirty="0">
              <a:solidFill>
                <a:srgbClr val="0000FF"/>
              </a:solidFill>
              <a:latin typeface="+mj-lt"/>
              <a:sym typeface="Chalkboard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941" y="698500"/>
            <a:ext cx="6212859" cy="623570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 rot="16200000">
            <a:off x="4114800" y="5410200"/>
            <a:ext cx="1219200" cy="609600"/>
          </a:xfrm>
          <a:prstGeom prst="roundRect">
            <a:avLst/>
          </a:prstGeom>
          <a:solidFill>
            <a:srgbClr val="3366FF"/>
          </a:solidFill>
          <a:ln w="25400"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n w="1905"/>
                <a:solidFill>
                  <a:schemeClr val="bg1"/>
                </a:solidFill>
                <a:sym typeface="Symbol"/>
              </a:rPr>
              <a:t>Ladder</a:t>
            </a:r>
          </a:p>
        </p:txBody>
      </p:sp>
      <p:sp>
        <p:nvSpPr>
          <p:cNvPr id="15" name="Rounded Rectangle 14"/>
          <p:cNvSpPr/>
          <p:nvPr/>
        </p:nvSpPr>
        <p:spPr>
          <a:xfrm rot="16200000">
            <a:off x="4114801" y="1828800"/>
            <a:ext cx="1219200" cy="609600"/>
          </a:xfrm>
          <a:prstGeom prst="roundRect">
            <a:avLst/>
          </a:prstGeom>
          <a:solidFill>
            <a:srgbClr val="3366FF"/>
          </a:solidFill>
          <a:ln w="25400"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n w="1905"/>
                <a:solidFill>
                  <a:schemeClr val="bg1"/>
                </a:solidFill>
                <a:sym typeface="Symbol"/>
              </a:rPr>
              <a:t>Roof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914400"/>
            <a:ext cx="3733800" cy="2667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 smtClean="0">
                <a:latin typeface="+mn-lt"/>
              </a:rPr>
              <a:t>Order of deposits/claims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Roof deposits made simultaneously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Ladder deposits made one after the other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Ladder claims in reverse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Roof claims at the end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28600" y="3733800"/>
            <a:ext cx="3733800" cy="2971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 smtClean="0">
                <a:latin typeface="+mn-lt"/>
              </a:rPr>
              <a:t>High-</a:t>
            </a:r>
            <a:r>
              <a:rPr lang="en-US" sz="2400" b="1" smtClean="0">
                <a:latin typeface="+mn-lt"/>
              </a:rPr>
              <a:t>level intuition</a:t>
            </a:r>
            <a:endParaRPr lang="en-US" sz="2400" b="1" dirty="0" smtClean="0">
              <a:latin typeface="+mn-lt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At the end of ladder claims, all parties except </a:t>
            </a:r>
            <a:r>
              <a:rPr lang="en-US" sz="2000" i="1" dirty="0" err="1" smtClean="0">
                <a:solidFill>
                  <a:srgbClr val="000000"/>
                </a:solidFill>
                <a:latin typeface="+mn-lt"/>
              </a:rPr>
              <a:t>P</a:t>
            </a:r>
            <a:r>
              <a:rPr lang="en-US" sz="2000" baseline="-25000" dirty="0" err="1" smtClean="0">
                <a:solidFill>
                  <a:srgbClr val="000000"/>
                </a:solidFill>
                <a:latin typeface="+mn-lt"/>
              </a:rPr>
              <a:t>n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 have “evened out”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If </a:t>
            </a:r>
            <a:r>
              <a:rPr lang="en-US" sz="2000" i="1" dirty="0" err="1" smtClean="0">
                <a:solidFill>
                  <a:srgbClr val="000000"/>
                </a:solidFill>
                <a:latin typeface="+mn-lt"/>
              </a:rPr>
              <a:t>P</a:t>
            </a:r>
            <a:r>
              <a:rPr lang="en-US" sz="2000" baseline="-25000" dirty="0" err="1" smtClean="0">
                <a:solidFill>
                  <a:srgbClr val="000000"/>
                </a:solidFill>
                <a:latin typeface="+mn-lt"/>
              </a:rPr>
              <a:t>n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 does not make roof claims then honest parties get coins(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q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) via roof refunds</a:t>
            </a:r>
          </a:p>
          <a:p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Else </a:t>
            </a:r>
            <a:r>
              <a:rPr lang="en-US" sz="2000" i="1" dirty="0" err="1" smtClean="0">
                <a:solidFill>
                  <a:srgbClr val="000000"/>
                </a:solidFill>
                <a:latin typeface="+mn-lt"/>
              </a:rPr>
              <a:t>P</a:t>
            </a:r>
            <a:r>
              <a:rPr lang="en-US" sz="2000" baseline="-25000" dirty="0" err="1" smtClean="0">
                <a:solidFill>
                  <a:srgbClr val="000000"/>
                </a:solidFill>
                <a:latin typeface="+mn-lt"/>
              </a:rPr>
              <a:t>n</a:t>
            </a:r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 “evens out”</a:t>
            </a:r>
          </a:p>
          <a:p>
            <a:endParaRPr lang="en-US" sz="2000" dirty="0" smtClean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4672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27"/>
          <p:cNvSpPr>
            <a:spLocks/>
          </p:cNvSpPr>
          <p:nvPr/>
        </p:nvSpPr>
        <p:spPr bwMode="auto">
          <a:xfrm>
            <a:off x="0" y="-76200"/>
            <a:ext cx="91440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822325"/>
            <a:r>
              <a:rPr lang="en-US" sz="5000" dirty="0" smtClean="0">
                <a:solidFill>
                  <a:srgbClr val="0000FF"/>
                </a:solidFill>
                <a:latin typeface="+mj-lt"/>
                <a:sym typeface="Chalkboard" charset="0"/>
              </a:rPr>
              <a:t>Related</a:t>
            </a:r>
            <a:r>
              <a:rPr lang="en-US" sz="5000" b="0" dirty="0" smtClean="0">
                <a:solidFill>
                  <a:srgbClr val="0000FF"/>
                </a:solidFill>
                <a:latin typeface="+mj-lt"/>
                <a:sym typeface="Chalkboard" charset="0"/>
              </a:rPr>
              <a:t> Work</a:t>
            </a:r>
            <a:endParaRPr lang="en-US" sz="3600" b="0" dirty="0">
              <a:solidFill>
                <a:srgbClr val="0000FF"/>
              </a:solidFill>
              <a:latin typeface="+mj-lt"/>
              <a:sym typeface="Chalkboard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990600"/>
            <a:ext cx="8610600" cy="24384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>
                <a:latin typeface="+mn-lt"/>
              </a:rPr>
              <a:t>Bitcoin</a:t>
            </a:r>
            <a:r>
              <a:rPr lang="en-US" dirty="0" smtClean="0">
                <a:latin typeface="+mn-lt"/>
              </a:rPr>
              <a:t> lottery in the penalty model</a:t>
            </a:r>
          </a:p>
          <a:p>
            <a:pPr lvl="1"/>
            <a:r>
              <a:rPr lang="en-US" dirty="0" smtClean="0">
                <a:latin typeface="+mn-lt"/>
              </a:rPr>
              <a:t>2-party lottery [Back-</a:t>
            </a:r>
            <a:r>
              <a:rPr lang="en-US" dirty="0" err="1" smtClean="0">
                <a:latin typeface="+mn-lt"/>
              </a:rPr>
              <a:t>Bentov</a:t>
            </a:r>
            <a:r>
              <a:rPr lang="en-US" dirty="0" smtClean="0">
                <a:latin typeface="+mn-lt"/>
              </a:rPr>
              <a:t> arXiv13]</a:t>
            </a:r>
          </a:p>
          <a:p>
            <a:pPr lvl="1"/>
            <a:r>
              <a:rPr lang="en-US" dirty="0" smtClean="0">
                <a:latin typeface="+mn-lt"/>
              </a:rPr>
              <a:t>Multiparty </a:t>
            </a:r>
            <a:r>
              <a:rPr lang="en-US" dirty="0">
                <a:latin typeface="+mn-lt"/>
              </a:rPr>
              <a:t>lottery </a:t>
            </a:r>
            <a:r>
              <a:rPr lang="en-US" dirty="0" smtClean="0">
                <a:latin typeface="+mn-lt"/>
              </a:rPr>
              <a:t>[ADMM, S&amp;P’14]</a:t>
            </a:r>
          </a:p>
          <a:p>
            <a:r>
              <a:rPr lang="en-US" dirty="0" smtClean="0">
                <a:latin typeface="+mn-lt"/>
              </a:rPr>
              <a:t>Secure computation in the penalty model using </a:t>
            </a:r>
            <a:r>
              <a:rPr lang="en-US" dirty="0" err="1">
                <a:latin typeface="+mn-lt"/>
              </a:rPr>
              <a:t>B</a:t>
            </a:r>
            <a:r>
              <a:rPr lang="en-US" dirty="0" err="1" smtClean="0">
                <a:latin typeface="+mn-lt"/>
              </a:rPr>
              <a:t>itcoin</a:t>
            </a:r>
            <a:r>
              <a:rPr lang="en-US" dirty="0" smtClean="0">
                <a:latin typeface="+mn-lt"/>
              </a:rPr>
              <a:t> </a:t>
            </a:r>
          </a:p>
          <a:p>
            <a:pPr lvl="1"/>
            <a:r>
              <a:rPr lang="en-US" dirty="0" smtClean="0">
                <a:latin typeface="+mn-lt"/>
              </a:rPr>
              <a:t>2-party secure computation [ADMM, FC’14] </a:t>
            </a:r>
            <a:r>
              <a:rPr lang="en-US" sz="2200" dirty="0" smtClean="0">
                <a:latin typeface="+mn-lt"/>
              </a:rPr>
              <a:t>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1000" y="3352800"/>
            <a:ext cx="8534400" cy="16764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Somewhat ad-hoc construction</a:t>
            </a:r>
            <a:r>
              <a:rPr lang="en-US" sz="2400" dirty="0">
                <a:solidFill>
                  <a:schemeClr val="tx1"/>
                </a:solidFill>
              </a:rPr>
              <a:t>/analysis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Security not proven using the simulation paradigm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No </a:t>
            </a:r>
            <a:r>
              <a:rPr lang="en-US" sz="2400" i="1" dirty="0" smtClean="0">
                <a:solidFill>
                  <a:srgbClr val="FF0000"/>
                </a:solidFill>
              </a:rPr>
              <a:t>multiparty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i="1" dirty="0" smtClean="0">
                <a:solidFill>
                  <a:srgbClr val="FF0000"/>
                </a:solidFill>
              </a:rPr>
              <a:t>secure computation</a:t>
            </a:r>
            <a:r>
              <a:rPr lang="en-US" sz="2400" dirty="0" smtClean="0">
                <a:solidFill>
                  <a:schemeClr val="tx1"/>
                </a:solidFill>
              </a:rPr>
              <a:t> in the penalty model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5410200"/>
            <a:ext cx="8610600" cy="990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+mn-lt"/>
              </a:rPr>
              <a:t>Constant round MPC [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K</a:t>
            </a:r>
            <a:r>
              <a:rPr lang="en-US" sz="2400" dirty="0" smtClean="0">
                <a:latin typeface="+mn-lt"/>
              </a:rPr>
              <a:t>-</a:t>
            </a:r>
            <a:r>
              <a:rPr lang="en-US" sz="2400" dirty="0" err="1" smtClean="0">
                <a:latin typeface="+mn-lt"/>
              </a:rPr>
              <a:t>Bentov</a:t>
            </a:r>
            <a:r>
              <a:rPr lang="en-US" sz="2400" dirty="0" smtClean="0">
                <a:latin typeface="+mn-lt"/>
              </a:rPr>
              <a:t>, CCS’14] </a:t>
            </a:r>
          </a:p>
          <a:p>
            <a:r>
              <a:rPr lang="en-US" sz="2400" dirty="0" smtClean="0">
                <a:latin typeface="+mn-lt"/>
              </a:rPr>
              <a:t>Fairness in </a:t>
            </a:r>
            <a:r>
              <a:rPr lang="en-US" sz="2400" dirty="0" err="1" smtClean="0">
                <a:latin typeface="+mn-lt"/>
              </a:rPr>
              <a:t>stateful</a:t>
            </a:r>
            <a:r>
              <a:rPr lang="en-US" sz="2400" dirty="0" smtClean="0">
                <a:latin typeface="+mn-lt"/>
              </a:rPr>
              <a:t> computations </a:t>
            </a:r>
            <a:r>
              <a:rPr lang="en-US" sz="2400" dirty="0">
                <a:latin typeface="+mn-lt"/>
              </a:rPr>
              <a:t>[</a:t>
            </a:r>
            <a:r>
              <a:rPr lang="en-US" sz="2400" dirty="0">
                <a:solidFill>
                  <a:srgbClr val="FF0000"/>
                </a:solidFill>
                <a:latin typeface="+mn-lt"/>
              </a:rPr>
              <a:t>K</a:t>
            </a:r>
            <a:r>
              <a:rPr lang="en-US" sz="2400" dirty="0" smtClean="0">
                <a:latin typeface="+mn-lt"/>
              </a:rPr>
              <a:t>-Moran-</a:t>
            </a:r>
            <a:r>
              <a:rPr lang="en-US" sz="2400" dirty="0" err="1" smtClean="0">
                <a:latin typeface="+mn-lt"/>
              </a:rPr>
              <a:t>Bentov</a:t>
            </a:r>
            <a:r>
              <a:rPr lang="en-US" sz="2400" dirty="0">
                <a:latin typeface="+mn-lt"/>
              </a:rPr>
              <a:t>, CCS’</a:t>
            </a:r>
            <a:r>
              <a:rPr lang="en-US" sz="2400" dirty="0" smtClean="0">
                <a:latin typeface="+mn-lt"/>
              </a:rPr>
              <a:t>15]</a:t>
            </a:r>
          </a:p>
        </p:txBody>
      </p:sp>
    </p:spTree>
    <p:extLst>
      <p:ext uri="{BB962C8B-B14F-4D97-AF65-F5344CB8AC3E}">
        <p14:creationId xmlns:p14="http://schemas.microsoft.com/office/powerpoint/2010/main" val="2134135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27"/>
          <p:cNvSpPr>
            <a:spLocks/>
          </p:cNvSpPr>
          <p:nvPr/>
        </p:nvSpPr>
        <p:spPr bwMode="auto">
          <a:xfrm>
            <a:off x="0" y="-152400"/>
            <a:ext cx="91440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822325"/>
            <a:r>
              <a:rPr lang="en-US" sz="5000" smtClean="0">
                <a:solidFill>
                  <a:srgbClr val="0000FF"/>
                </a:solidFill>
                <a:latin typeface="+mj-lt"/>
                <a:sym typeface="Chalkboard" charset="0"/>
              </a:rPr>
              <a:t>Summary </a:t>
            </a:r>
            <a:endParaRPr lang="en-US" sz="3600" b="0" dirty="0">
              <a:solidFill>
                <a:srgbClr val="0000FF"/>
              </a:solidFill>
              <a:latin typeface="+mj-lt"/>
              <a:sym typeface="Chalkboard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52400" y="1219200"/>
            <a:ext cx="8534400" cy="3200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+mn-lt"/>
              </a:rPr>
              <a:t>Penalty model for enforcing fairness</a:t>
            </a:r>
          </a:p>
          <a:p>
            <a:r>
              <a:rPr lang="en-US" dirty="0" smtClean="0">
                <a:latin typeface="+mn-lt"/>
              </a:rPr>
              <a:t>“Claim or refund” transactions in </a:t>
            </a:r>
            <a:r>
              <a:rPr lang="en-US" dirty="0" err="1" smtClean="0">
                <a:latin typeface="+mn-lt"/>
              </a:rPr>
              <a:t>Bitcoin</a:t>
            </a:r>
            <a:endParaRPr lang="en-US" dirty="0">
              <a:latin typeface="+mn-lt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+mn-lt"/>
              </a:rPr>
              <a:t>Constructions in </a:t>
            </a:r>
            <a:r>
              <a:rPr lang="en-US" i="1" dirty="0" smtClean="0">
                <a:solidFill>
                  <a:srgbClr val="000000"/>
                </a:solidFill>
                <a:latin typeface="+mn-lt"/>
              </a:rPr>
              <a:t>F</a:t>
            </a:r>
            <a:r>
              <a:rPr lang="en-US" baseline="-25000" dirty="0" smtClean="0">
                <a:solidFill>
                  <a:srgbClr val="000000"/>
                </a:solidFill>
                <a:latin typeface="+mn-lt"/>
              </a:rPr>
              <a:t>CR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 hybrid model for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latin typeface="+mn-lt"/>
              </a:rPr>
              <a:t>Secure 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computation with penalties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latin typeface="+mn-lt"/>
              </a:rPr>
              <a:t>More 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applications: E.g.: Verifiable computation, secure computation with restricted leakage [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K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B14]</a:t>
            </a:r>
          </a:p>
          <a:p>
            <a:pPr marL="457200" lvl="1" indent="0">
              <a:buNone/>
            </a:pPr>
            <a:endParaRPr lang="en-US" sz="2000" dirty="0" smtClean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667000" y="4648200"/>
            <a:ext cx="3322960" cy="138681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sz="4000" dirty="0" smtClean="0">
                <a:latin typeface="+mj-lt"/>
                <a:cs typeface="Arial Narrow"/>
              </a:rPr>
              <a:t>THANK YOU!!!</a:t>
            </a:r>
            <a:endParaRPr lang="en-US" sz="4000" dirty="0">
              <a:latin typeface="+mj-lt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967176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t-ex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 cmpd="sng">
          <a:solidFill>
            <a:srgbClr val="FF0000"/>
          </a:solidFill>
          <a:prstDash val="sysDot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b="1" dirty="0" smtClean="0">
            <a:ln w="1905"/>
            <a:solidFill>
              <a:srgbClr val="000090"/>
            </a:soli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ot-ext.thmx</Template>
  <TotalTime>75845</TotalTime>
  <Words>885</Words>
  <Application>Microsoft Macintosh PowerPoint</Application>
  <PresentationFormat>On-screen Show (4:3)</PresentationFormat>
  <Paragraphs>138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ot-ext</vt:lpstr>
      <vt:lpstr>How to Use Bitcoin to  Design Fair Protocols</vt:lpstr>
      <vt:lpstr>PowerPoint Presentation</vt:lpstr>
      <vt:lpstr>Secure Computation [Yao86,GMW87]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Broadcast &amp; Verifiable Secret Sharing: New Security Models &amp; Round Optimal Constructions</dc:title>
  <dc:creator>Ranjit</dc:creator>
  <cp:lastModifiedBy>Ranjit</cp:lastModifiedBy>
  <cp:revision>7473</cp:revision>
  <dcterms:created xsi:type="dcterms:W3CDTF">2011-05-10T01:52:59Z</dcterms:created>
  <dcterms:modified xsi:type="dcterms:W3CDTF">2015-10-09T16:40:40Z</dcterms:modified>
</cp:coreProperties>
</file>