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468C0E-48B3-4F88-9B62-F8C258B275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F3966-1152-4767-B25C-688EBFE91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F28EF-4E29-404F-BF23-B99683CB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BA978-41DD-4D0B-A9DA-646E139BF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5C982-F5B7-4F46-BBEC-0CCD6F9B0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41A03-1975-4ED3-BDA5-8C7479AE2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EE63B-3138-4B66-A5F9-785C0AECD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24D02-8527-4643-B543-6E0B064FA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94851-D9A7-48AD-A0FE-5052B8558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E6314-45A1-430C-9E42-571CAFA9C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B9BCE-7893-46BF-86F0-FA7B7FC2B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85704-A213-4769-8770-695AD7DF3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A4537-7588-4D74-A4E3-0408336A4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1613-BFCB-4490-97B5-060FECBBF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4A78E-146E-4410-A6BD-9FABBC19F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B9DB6-E5B9-4A0D-AE8F-CFA9E7A44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DCAA02-7CF5-4E47-8857-9596067D16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2835EF-FA98-48AC-8BA1-8A7E12D5DE88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 Forensics Academy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pPr eaLnBrk="1" hangingPunct="1"/>
            <a:r>
              <a:rPr lang="en-US" smtClean="0"/>
              <a:t>Case # U572901</a:t>
            </a:r>
          </a:p>
          <a:p>
            <a:pPr eaLnBrk="1" hangingPunct="1"/>
            <a:r>
              <a:rPr lang="en-US" smtClean="0"/>
              <a:t>Investigator: ____________________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87907-F211-419E-9EE5-35592039009D}" type="slidenum">
              <a:rPr lang="en-US"/>
              <a:pPr/>
              <a:t>10</a:t>
            </a:fld>
            <a:endParaRPr lang="en-US"/>
          </a:p>
        </p:txBody>
      </p:sp>
      <p:pic>
        <p:nvPicPr>
          <p:cNvPr id="27651" name="Content Placeholder 4" descr="suspect prints.jpg"/>
          <p:cNvPicPr>
            <a:picLocks noGrp="1" noChangeAspect="1"/>
          </p:cNvPicPr>
          <p:nvPr>
            <p:ph/>
          </p:nvPr>
        </p:nvPicPr>
        <p:blipFill>
          <a:blip r:embed="rId2">
            <a:lum bright="24000" contrast="24000"/>
          </a:blip>
          <a:srcRect l="-9286" r="-9286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DF17B-89A4-4AAD-A3B2-50D49EC7DBB0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ECG: Recording Heart Rate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038600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Remove jewelry and wipe inner ankles and wrists with alcohol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Attach electrodes: 2 on inner right wrist, 1 on left wrist, 1 on right ankle, 1 on left ankle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Attach leads from computer: red to right wrist, black to left wrist, green to right ankle, white to right wrist, brown to left ankle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Sit quietly with hands in lap to minimize movement of body and cords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Hit “start/record” in upper right corner.  Look for PQRST waves on all three channels (click “autoscale” above each channel to zoom in)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sz="1600" smtClean="0"/>
              <a:t>Data analysis:</a:t>
            </a:r>
          </a:p>
          <a:p>
            <a:pPr marL="681038" lvl="1" indent="-219075" eaLnBrk="1" hangingPunct="1">
              <a:buFontTx/>
              <a:buAutoNum type="arabicPeriod"/>
            </a:pPr>
            <a:r>
              <a:rPr lang="en-US" sz="1600" smtClean="0"/>
              <a:t>Click icon from top menu with two blue vertical lines - two vertical lines should appear on screen</a:t>
            </a:r>
          </a:p>
          <a:p>
            <a:pPr marL="681038" lvl="1" indent="-219075" eaLnBrk="1" hangingPunct="1">
              <a:buFontTx/>
              <a:buAutoNum type="arabicPeriod"/>
            </a:pPr>
            <a:r>
              <a:rPr lang="en-US" sz="1600" smtClean="0"/>
              <a:t>Drag left blue line to a baseline and right blue line to R peak (highest wave)</a:t>
            </a:r>
          </a:p>
          <a:p>
            <a:pPr marL="681038" lvl="1" indent="-219075" eaLnBrk="1" hangingPunct="1">
              <a:buFontTx/>
              <a:buAutoNum type="arabicPeriod"/>
            </a:pPr>
            <a:r>
              <a:rPr lang="en-US" sz="1600" smtClean="0"/>
              <a:t>Record height indicated by V2-V1 for that channel</a:t>
            </a:r>
          </a:p>
          <a:p>
            <a:pPr marL="681038" lvl="1" indent="-219075" eaLnBrk="1" hangingPunct="1">
              <a:buFontTx/>
              <a:buAutoNum type="arabicPeriod"/>
            </a:pPr>
            <a:r>
              <a:rPr lang="en-US" sz="1600" smtClean="0"/>
              <a:t>Drag right blue line to S valley (next to R peak) and record V2-V1</a:t>
            </a:r>
          </a:p>
          <a:p>
            <a:pPr marL="681038" lvl="1" indent="-219075" eaLnBrk="1" hangingPunct="1">
              <a:buFontTx/>
              <a:buAutoNum type="arabicPeriod"/>
            </a:pPr>
            <a:r>
              <a:rPr lang="en-US" sz="1600" smtClean="0"/>
              <a:t>Repeat 2-4 for Lead 2 (2nd channel) and Lead 3 (3rd channel)  </a:t>
            </a:r>
            <a:r>
              <a:rPr lang="en-US" smtClean="0"/>
              <a:t> </a:t>
            </a:r>
          </a:p>
        </p:txBody>
      </p:sp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609600" y="4978400"/>
          <a:ext cx="7391400" cy="1727201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  <a:gridCol w="184785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 - |S|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Lead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Lead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Lead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Heart Rate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Angle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023689-08CF-4C59-A231-F5E9E919D8CD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ECG: Determining Angle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Set a scale for each side of the triangle on page 13.  The scale is based on your numbers from the previous page.  The middle line = 0, left and right are positives and negatives.  The scale must be the same on both sides of the 0, and on all three sides of the triangle</a:t>
            </a:r>
          </a:p>
          <a:p>
            <a:pPr marL="347663" indent="-347663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Plot the value from the table on the previous page on its respective side of the triangle.  Draw a perpendicular line through the corresponding side of the triangle for that lead.  Repeat for all three sides of the triangle.</a:t>
            </a:r>
          </a:p>
          <a:p>
            <a:pPr marL="347663" indent="-347663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You drew a new triangle.  Find the center of your drawn triangle and draw a straight line from the center of the original triangle to your triangle’s center and extend to the outer circle.</a:t>
            </a:r>
          </a:p>
          <a:p>
            <a:pPr marL="347663" indent="-347663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Estimate the angle of your heart!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9471E-23C4-4225-9BE2-7BCD431F4AC2}" type="slidenum">
              <a:rPr lang="en-US"/>
              <a:pPr/>
              <a:t>13</a:t>
            </a:fld>
            <a:endParaRPr lang="en-US"/>
          </a:p>
        </p:txBody>
      </p:sp>
      <p:pic>
        <p:nvPicPr>
          <p:cNvPr id="30723" name="Content Placeholder 4" descr="einthovens.jpg"/>
          <p:cNvPicPr>
            <a:picLocks noGrp="1" noChangeAspect="1"/>
          </p:cNvPicPr>
          <p:nvPr>
            <p:ph/>
          </p:nvPr>
        </p:nvPicPr>
        <p:blipFill>
          <a:blip r:embed="rId2"/>
          <a:srcRect l="-16396" r="-1639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FA5B0-D4E6-4A32-87A6-1D50F00BE5CD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ECG Evidence</a:t>
            </a:r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ph type="tbl" idx="1"/>
          </p:nvPr>
        </p:nvGraphicFramePr>
        <p:xfrm>
          <a:off x="228600" y="1981200"/>
          <a:ext cx="8610600" cy="4114801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Gabby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Douglas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Rate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70-75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Rhythm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Arrythmia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-5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-3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-10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95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0-90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-8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Possible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D20DD-4F6F-4400-AD16-72819080B499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Fingerprinting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5105400"/>
          </a:xfrm>
        </p:spPr>
        <p:txBody>
          <a:bodyPr/>
          <a:lstStyle/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Gel electrophoresis completed (3 suspects loaded with DNA from crime scene).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Look at gel under UV light to see the bands of DNA fragments.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Draw the bands from your gel to compare the profiles of the suspects with the DNA from the crime scene to figure out whodunit!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Who did it? __________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0" y="1295400"/>
            <a:ext cx="41910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724400" y="1828800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791200" y="1828800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781800" y="1828800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772400" y="1828800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627563" y="1524000"/>
            <a:ext cx="108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Suspect 1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662613" y="1524000"/>
            <a:ext cx="108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Suspect 2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6677025" y="1524000"/>
            <a:ext cx="108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Suspect 4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7827963" y="1295400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Crime </a:t>
            </a:r>
          </a:p>
          <a:p>
            <a:r>
              <a:rPr lang="en-US" sz="1600"/>
              <a:t>Scene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609967-E340-40AA-8CDA-3CCF9A49F21D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Briefing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CC689A-6280-4152-9CFB-E963959F203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Russian Olympic gymnast - jealousy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American Olympic gymnast - revenge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Chinese Olympic weight lifter - apprehended running near hotel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Hotel security guard - didn’t report for work, access to rooms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Spectator - runner up for US Olympic gymnastics team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Hotel administrator - feud with team manager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Kenyan Olympic runner - running near hotel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Hotel resident #1 - had room key, no alibi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Hotel resident #2 - had been pestering team for autographs, no alibi</a:t>
            </a:r>
            <a:endParaRPr lang="en-US" sz="120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1600" smtClean="0"/>
              <a:t>Fingerprints from 10 individuals at the crime scene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1600" smtClean="0"/>
              <a:t>Blood and skin collected from broken glass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1600" smtClean="0"/>
              <a:t>Suspect outran an Olympic gymnast - should have athletic physiology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84325" y="2286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suspects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53063" y="234950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evidence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48A0C-CEAE-4454-9B4C-1D9C7CD47257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assignment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Determine perp’s blood type and compare to suspects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Analyze fingerprints found at the crime scene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Analyze ECG data to learn about suspects’ physical fitness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DNA fingerprinting of perp’s tissue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Find out whodunit!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CCC43-C286-4F8A-93D9-008738B9B533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Blood analysis instructions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Put on gloves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Label each well with sample name (crime scene sample OR red paint)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Place 5ul of each sample into the appropriate well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Add 5ul of hydrogen peroxide into each well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Stir each mixture with a toothpick - change toothpicks between wells to avoid cross-contamination</a:t>
            </a:r>
          </a:p>
          <a:p>
            <a:pPr marL="287338" indent="-287338" eaLnBrk="1" hangingPunct="1">
              <a:buFontTx/>
              <a:buAutoNum type="arabicPeriod"/>
            </a:pPr>
            <a:r>
              <a:rPr lang="en-US" sz="1600" smtClean="0"/>
              <a:t>Record results on worksheet on page 6 - bubbles indicate positive result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Put on gloves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Use pre-labeled blood typing slides and place 5ul of blood from appropriate suspect into EACH of the two wells labeled A and B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Add 5ul of anti-A serum in the A well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Add 5ul of anti-B serum in the B well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Scratch each mixture with a toothpick - change toothpicks between wells to avoid cross-contamination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Record results on worksheet on page 7 - clumps indicate a positive result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/>
              <a:t>Repeat steps 2-6 for each suspect</a:t>
            </a:r>
          </a:p>
          <a:p>
            <a:pPr marL="287338" indent="-287338" eaLnBrk="1" hangingPunct="1">
              <a:lnSpc>
                <a:spcPct val="90000"/>
              </a:lnSpc>
              <a:buFontTx/>
              <a:buAutoNum type="arabicPeriod"/>
            </a:pPr>
            <a:endParaRPr lang="en-US" sz="1600" smtClean="0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041400" y="12954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 1: Is it blood?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957763" y="12954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 2: Blood type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3F48E5-27B1-4F8F-9D17-1CA6E7210E7E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 1: Is it blood?</a:t>
            </a:r>
          </a:p>
        </p:txBody>
      </p:sp>
      <p:graphicFrame>
        <p:nvGraphicFramePr>
          <p:cNvPr id="9244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229600" cy="21336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Sample 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Observations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Catalase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Blood?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triangle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square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8" name="Rectangle 29"/>
          <p:cNvSpPr>
            <a:spLocks noChangeArrowheads="1"/>
          </p:cNvSpPr>
          <p:nvPr/>
        </p:nvSpPr>
        <p:spPr bwMode="auto">
          <a:xfrm>
            <a:off x="392113" y="3808413"/>
            <a:ext cx="7689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/>
              <a:t>Which of these substances is probably blood?</a:t>
            </a:r>
          </a:p>
          <a:p>
            <a:pPr marL="457200" indent="-457200">
              <a:buFont typeface="Arial" charset="0"/>
              <a:buNone/>
            </a:pPr>
            <a:endParaRPr lang="en-US"/>
          </a:p>
          <a:p>
            <a:pPr marL="457200" indent="-457200">
              <a:buFont typeface="Arial" charset="0"/>
              <a:buNone/>
            </a:pPr>
            <a:r>
              <a:rPr lang="en-US"/>
              <a:t>	_______________________________________</a:t>
            </a:r>
          </a:p>
          <a:p>
            <a:pPr marL="457200" indent="-457200">
              <a:buFont typeface="Arial" charset="0"/>
              <a:buNone/>
            </a:pPr>
            <a:endParaRPr lang="en-US"/>
          </a:p>
          <a:p>
            <a:pPr marL="457200" indent="-457200">
              <a:buFont typeface="Arial" charset="0"/>
              <a:buAutoNum type="arabicPeriod" startAt="2"/>
            </a:pPr>
            <a:r>
              <a:rPr lang="en-US"/>
              <a:t>Could it be anything else other than blood?  Explain.</a:t>
            </a:r>
          </a:p>
          <a:p>
            <a:pPr marL="457200" indent="-457200">
              <a:buFont typeface="Arial" charset="0"/>
              <a:buAutoNum type="arabicPeriod" startAt="2"/>
            </a:pPr>
            <a:endParaRPr lang="en-US"/>
          </a:p>
          <a:p>
            <a:pPr marL="457200" indent="-457200">
              <a:buFont typeface="Arial" charset="0"/>
              <a:buNone/>
            </a:pPr>
            <a:r>
              <a:rPr lang="en-US"/>
              <a:t>	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5B1D29-1B5A-48C7-9DE4-A1EC2DC5C569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0326" name="Group 86"/>
          <p:cNvGraphicFramePr>
            <a:graphicFrameLocks noGrp="1"/>
          </p:cNvGraphicFramePr>
          <p:nvPr>
            <p:ph type="tbl" idx="1"/>
          </p:nvPr>
        </p:nvGraphicFramePr>
        <p:xfrm>
          <a:off x="304800" y="381000"/>
          <a:ext cx="5334000" cy="6164580"/>
        </p:xfrm>
        <a:graphic>
          <a:graphicData uri="http://schemas.openxmlformats.org/drawingml/2006/table">
            <a:tbl>
              <a:tblPr/>
              <a:tblGrid>
                <a:gridCol w="1295400"/>
                <a:gridCol w="1447800"/>
                <a:gridCol w="1524000"/>
                <a:gridCol w="10668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Agglutination after adding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anti-A serum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Agglutination after adding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anti-B serum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Blood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Crime Scene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Victim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Suspect 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6" name="Rectangle 87"/>
          <p:cNvSpPr>
            <a:spLocks noChangeArrowheads="1"/>
          </p:cNvSpPr>
          <p:nvPr/>
        </p:nvSpPr>
        <p:spPr bwMode="auto">
          <a:xfrm>
            <a:off x="5805488" y="381000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 2: Blood Type</a:t>
            </a:r>
          </a:p>
        </p:txBody>
      </p:sp>
      <p:sp>
        <p:nvSpPr>
          <p:cNvPr id="24647" name="Rectangle 89"/>
          <p:cNvSpPr>
            <a:spLocks noChangeArrowheads="1"/>
          </p:cNvSpPr>
          <p:nvPr/>
        </p:nvSpPr>
        <p:spPr bwMode="auto">
          <a:xfrm>
            <a:off x="5791200" y="914400"/>
            <a:ext cx="34940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charset="0"/>
              <a:buAutoNum type="arabicPeriod"/>
            </a:pPr>
            <a:r>
              <a:rPr lang="en-US" sz="1600"/>
              <a:t>Based on the results, can you EXCLUDE any of the suspects as having left the blood stain found at the crime scene?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AutoNum type="arabicPeriod" startAt="2"/>
            </a:pPr>
            <a:r>
              <a:rPr lang="en-US" sz="1600"/>
              <a:t>Based on the results, which suspect(s) could have left the blood stain at the crime scene?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B6EEB-27C6-44A2-85DD-9B210804421B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Investigator’s prints</a:t>
            </a:r>
          </a:p>
        </p:txBody>
      </p:sp>
      <p:sp>
        <p:nvSpPr>
          <p:cNvPr id="25604" name="Rectangle 46"/>
          <p:cNvSpPr>
            <a:spLocks noChangeArrowheads="1"/>
          </p:cNvSpPr>
          <p:nvPr/>
        </p:nvSpPr>
        <p:spPr bwMode="auto">
          <a:xfrm>
            <a:off x="304800" y="1179513"/>
            <a:ext cx="63896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7338" indent="-287338">
              <a:buFont typeface="Arial" charset="0"/>
              <a:buAutoNum type="arabicPeriod"/>
            </a:pPr>
            <a:r>
              <a:rPr lang="en-US" sz="1600"/>
              <a:t>Rub a pencil on paper to build up graphite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Roll one target finger over graphite multiple times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Place scotch tape over ‘dirty’ finger, remove carefully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Place ‘dirty’ scotch tape in appropriate box below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Repeat steps 1-4 for each target finger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Above each print, record whether it contains a whorl, loop, or arch</a:t>
            </a:r>
          </a:p>
          <a:p>
            <a:pPr marL="287338" indent="-287338">
              <a:buFont typeface="Arial" charset="0"/>
              <a:buAutoNum type="arabicPeriod"/>
            </a:pPr>
            <a:endParaRPr lang="en-US"/>
          </a:p>
        </p:txBody>
      </p:sp>
      <p:graphicFrame>
        <p:nvGraphicFramePr>
          <p:cNvPr id="11348" name="Group 84"/>
          <p:cNvGraphicFramePr>
            <a:graphicFrameLocks noGrp="1"/>
          </p:cNvGraphicFramePr>
          <p:nvPr>
            <p:ph type="tbl" idx="1"/>
          </p:nvPr>
        </p:nvGraphicFramePr>
        <p:xfrm>
          <a:off x="457200" y="3876675"/>
          <a:ext cx="6781800" cy="2752725"/>
        </p:xfrm>
        <a:graphic>
          <a:graphicData uri="http://schemas.openxmlformats.org/drawingml/2006/table">
            <a:tbl>
              <a:tblPr/>
              <a:tblGrid>
                <a:gridCol w="1355725"/>
                <a:gridCol w="1355725"/>
                <a:gridCol w="1358900"/>
                <a:gridCol w="1355725"/>
                <a:gridCol w="13557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L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L Thumb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R Thumb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R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9" charset="-128"/>
                        </a:rPr>
                        <a:t>Prints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1" name="Line 80"/>
          <p:cNvSpPr>
            <a:spLocks noChangeShapeType="1"/>
          </p:cNvSpPr>
          <p:nvPr/>
        </p:nvSpPr>
        <p:spPr bwMode="auto">
          <a:xfrm>
            <a:off x="762000" y="6172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32" name="Picture 32" descr="print types.jpg"/>
          <p:cNvPicPr>
            <a:picLocks noChangeAspect="1"/>
          </p:cNvPicPr>
          <p:nvPr/>
        </p:nvPicPr>
        <p:blipFill>
          <a:blip r:embed="rId2">
            <a:lum bright="22000"/>
          </a:blip>
          <a:srcRect/>
          <a:stretch>
            <a:fillRect/>
          </a:stretch>
        </p:blipFill>
        <p:spPr bwMode="auto">
          <a:xfrm>
            <a:off x="7467600" y="1219200"/>
            <a:ext cx="142716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D21E6-BAA5-4667-A43B-DA91639846C2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0" y="381000"/>
            <a:ext cx="4800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Latent prints at crime scene</a:t>
            </a:r>
            <a:endParaRPr lang="en-US" smtClean="0"/>
          </a:p>
        </p:txBody>
      </p:sp>
      <p:pic>
        <p:nvPicPr>
          <p:cNvPr id="26628" name="Content Placeholder 8" descr="prints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24000" contrast="24000"/>
          </a:blip>
          <a:srcRect l="-8058" r="-8058"/>
          <a:stretch>
            <a:fillRect/>
          </a:stretch>
        </p:blipFill>
        <p:spPr>
          <a:xfrm>
            <a:off x="-203200" y="1219200"/>
            <a:ext cx="5080000" cy="5486400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811713" y="381000"/>
            <a:ext cx="402748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charset="0"/>
              <a:buNone/>
            </a:pPr>
            <a:r>
              <a:rPr lang="en-US" sz="2800"/>
              <a:t>Instructions</a:t>
            </a:r>
            <a:endParaRPr lang="en-US" sz="1600"/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Compare latent prints to known prints from suspects found on page 10</a:t>
            </a:r>
          </a:p>
          <a:p>
            <a:pPr marL="287338" indent="-287338">
              <a:buFont typeface="Arial" charset="0"/>
              <a:buAutoNum type="arabicPeriod"/>
            </a:pPr>
            <a:r>
              <a:rPr lang="en-US" sz="1600"/>
              <a:t>For each latent print, identify to matching known print and label it with the suspect’s number</a:t>
            </a:r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811713" y="2794000"/>
            <a:ext cx="4027487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charset="0"/>
              <a:buAutoNum type="arabicPeriod"/>
            </a:pPr>
            <a:r>
              <a:rPr lang="en-US" sz="1600"/>
              <a:t>Based on the results, can you EXCLUDE any of the suspects as having left the prints found at the crime scene?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AutoNum type="arabicPeriod" startAt="2"/>
            </a:pPr>
            <a:r>
              <a:rPr lang="en-US" sz="1600"/>
              <a:t>Based on the results, which suspect(s) could have left the prints at the crime scene?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endParaRPr lang="en-US" sz="1600"/>
          </a:p>
          <a:p>
            <a:pPr marL="287338" indent="-287338">
              <a:buFont typeface="Arial" charset="0"/>
              <a:buNone/>
            </a:pPr>
            <a:r>
              <a:rPr lang="en-US" sz="1600"/>
              <a:t>	_______________________</a:t>
            </a:r>
          </a:p>
          <a:p>
            <a:pPr marL="287338" indent="-287338">
              <a:buFont typeface="Arial" charset="0"/>
              <a:buNone/>
            </a:pPr>
            <a:r>
              <a:rPr lang="en-US" sz="1600"/>
              <a:t>	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862388" y="2527300"/>
            <a:ext cx="581025" cy="1295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4468813" y="3148013"/>
            <a:ext cx="457200" cy="990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1107</Words>
  <Application>Microsoft Office PowerPoint</Application>
  <PresentationFormat>On-screen Show (4:3)</PresentationFormat>
  <Paragraphs>189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BU Forensics Academy</vt:lpstr>
      <vt:lpstr>Briefing Notes</vt:lpstr>
      <vt:lpstr>Slide 3</vt:lpstr>
      <vt:lpstr>Your assignment</vt:lpstr>
      <vt:lpstr>Blood analysis instructions</vt:lpstr>
      <vt:lpstr>Part 1: Is it blood?</vt:lpstr>
      <vt:lpstr>Slide 7</vt:lpstr>
      <vt:lpstr>Investigator’s prints</vt:lpstr>
      <vt:lpstr>Latent prints at crime scene</vt:lpstr>
      <vt:lpstr>Slide 10</vt:lpstr>
      <vt:lpstr>ECG: Recording Heart Rate</vt:lpstr>
      <vt:lpstr>ECG: Determining Angle</vt:lpstr>
      <vt:lpstr>Slide 13</vt:lpstr>
      <vt:lpstr>ECG Evidence</vt:lpstr>
      <vt:lpstr>DNA Fingerprinting</vt:lpstr>
    </vt:vector>
  </TitlesOfParts>
  <Company>Boston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Forensics Academy</dc:title>
  <dc:creator>Boston University User</dc:creator>
  <cp:lastModifiedBy>Cynthia Brossman</cp:lastModifiedBy>
  <cp:revision>9</cp:revision>
  <dcterms:created xsi:type="dcterms:W3CDTF">2012-12-01T21:04:50Z</dcterms:created>
  <dcterms:modified xsi:type="dcterms:W3CDTF">2012-12-01T21:06:24Z</dcterms:modified>
</cp:coreProperties>
</file>