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Default Extension="wdp" ContentType="image/vnd.ms-photo"/>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Default Extension="gif" ContentType="image/gif"/>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15"/>
  </p:notesMasterIdLst>
  <p:sldIdLst>
    <p:sldId id="256" r:id="rId2"/>
    <p:sldId id="257" r:id="rId3"/>
    <p:sldId id="260" r:id="rId4"/>
    <p:sldId id="261" r:id="rId5"/>
    <p:sldId id="258" r:id="rId6"/>
    <p:sldId id="259" r:id="rId7"/>
    <p:sldId id="263" r:id="rId8"/>
    <p:sldId id="264" r:id="rId9"/>
    <p:sldId id="266" r:id="rId10"/>
    <p:sldId id="265"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0000FF"/>
    <a:srgbClr val="DF41B6"/>
  </p:clrMru>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72" d="100"/>
          <a:sy n="72" d="100"/>
        </p:scale>
        <p:origin x="-1392" y="-11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D61499-FD06-4494-9333-A34CB643252C}" type="datetimeFigureOut">
              <a:rPr lang="en-US" smtClean="0"/>
              <a:pPr/>
              <a:t>6/8/12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2C849E-C61B-426B-90AA-CAE6BE5D46BD}" type="slidenum">
              <a:rPr lang="en-US" smtClean="0"/>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7635157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-Mention how pressing enter on</a:t>
            </a:r>
            <a:r>
              <a:rPr lang="en-US" baseline="0" dirty="0" smtClean="0"/>
              <a:t> your keyboard is meaningless when writing HTML. Remind them of the whitespace rule.</a:t>
            </a:r>
            <a:endParaRPr lang="en-US" dirty="0"/>
          </a:p>
        </p:txBody>
      </p:sp>
      <p:sp>
        <p:nvSpPr>
          <p:cNvPr id="4" name="Slide Number Placeholder 3"/>
          <p:cNvSpPr>
            <a:spLocks noGrp="1"/>
          </p:cNvSpPr>
          <p:nvPr>
            <p:ph type="sldNum" sz="quarter" idx="10"/>
          </p:nvPr>
        </p:nvSpPr>
        <p:spPr/>
        <p:txBody>
          <a:bodyPr/>
          <a:lstStyle/>
          <a:p>
            <a:fld id="{272C849E-C61B-426B-90AA-CAE6BE5D46BD}" type="slidenum">
              <a:rPr lang="en-US" smtClean="0"/>
              <a:pPr/>
              <a:t>6</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34628186"/>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Show how</a:t>
            </a:r>
            <a:r>
              <a:rPr lang="en-US" baseline="0" dirty="0" smtClean="0"/>
              <a:t> to right click on an image and get its </a:t>
            </a:r>
            <a:r>
              <a:rPr lang="en-US" baseline="0" dirty="0" err="1" smtClean="0"/>
              <a:t>url</a:t>
            </a:r>
            <a:r>
              <a:rPr lang="en-US" baseline="0" dirty="0" smtClean="0"/>
              <a:t>, then insert into &lt;</a:t>
            </a:r>
            <a:r>
              <a:rPr lang="en-US" baseline="0" dirty="0" err="1" smtClean="0"/>
              <a:t>img</a:t>
            </a:r>
            <a:r>
              <a:rPr lang="en-US" baseline="0" dirty="0" smtClean="0"/>
              <a:t> </a:t>
            </a:r>
            <a:r>
              <a:rPr lang="en-US" baseline="0" dirty="0" err="1" smtClean="0"/>
              <a:t>src</a:t>
            </a:r>
            <a:r>
              <a:rPr lang="en-US" baseline="0" dirty="0" smtClean="0"/>
              <a:t>&gt;</a:t>
            </a:r>
            <a:endParaRPr lang="en-US" dirty="0"/>
          </a:p>
        </p:txBody>
      </p:sp>
      <p:sp>
        <p:nvSpPr>
          <p:cNvPr id="4" name="Slide Number Placeholder 3"/>
          <p:cNvSpPr>
            <a:spLocks noGrp="1"/>
          </p:cNvSpPr>
          <p:nvPr>
            <p:ph type="sldNum" sz="quarter" idx="10"/>
          </p:nvPr>
        </p:nvSpPr>
        <p:spPr/>
        <p:txBody>
          <a:bodyPr/>
          <a:lstStyle/>
          <a:p>
            <a:fld id="{272C849E-C61B-426B-90AA-CAE6BE5D46BD}" type="slidenum">
              <a:rPr lang="en-US" smtClean="0"/>
              <a:pPr/>
              <a:t>7</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888165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C55174-0C2A-4411-A8A5-B78718972707}" type="datetimeFigureOut">
              <a:rPr lang="en-US" smtClean="0"/>
              <a:pPr/>
              <a:t>6/8/12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1807AF-23D5-4B90-9AF4-A48E80183BC0}" type="slidenum">
              <a:rPr lang="en-US" smtClean="0"/>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519293531"/>
      </p:ext>
    </p:extLst>
  </p:cSld>
  <p:clrMapOvr>
    <a:masterClrMapping/>
  </p:clrMapOvr>
  <p:transition spd="slow">
    <p:fade thruBlk="1"/>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C55174-0C2A-4411-A8A5-B78718972707}" type="datetimeFigureOut">
              <a:rPr lang="en-US" smtClean="0"/>
              <a:pPr/>
              <a:t>6/8/12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1807AF-23D5-4B90-9AF4-A48E80183BC0}" type="slidenum">
              <a:rPr lang="en-US" smtClean="0"/>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6887959"/>
      </p:ext>
    </p:extLst>
  </p:cSld>
  <p:clrMapOvr>
    <a:masterClrMapping/>
  </p:clrMapOvr>
  <p:transition spd="slow">
    <p:fade thruBlk="1"/>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C55174-0C2A-4411-A8A5-B78718972707}" type="datetimeFigureOut">
              <a:rPr lang="en-US" smtClean="0"/>
              <a:pPr/>
              <a:t>6/8/12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1807AF-23D5-4B90-9AF4-A48E80183BC0}" type="slidenum">
              <a:rPr lang="en-US" smtClean="0"/>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450598675"/>
      </p:ext>
    </p:extLst>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C55174-0C2A-4411-A8A5-B78718972707}" type="datetimeFigureOut">
              <a:rPr lang="en-US" smtClean="0"/>
              <a:pPr/>
              <a:t>6/8/12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1807AF-23D5-4B90-9AF4-A48E80183BC0}" type="slidenum">
              <a:rPr lang="en-US" smtClean="0"/>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09800158"/>
      </p:ext>
    </p:extLst>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C55174-0C2A-4411-A8A5-B78718972707}" type="datetimeFigureOut">
              <a:rPr lang="en-US" smtClean="0"/>
              <a:pPr/>
              <a:t>6/8/12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1807AF-23D5-4B90-9AF4-A48E80183BC0}" type="slidenum">
              <a:rPr lang="en-US" smtClean="0"/>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919599644"/>
      </p:ext>
    </p:extLst>
  </p:cSld>
  <p:clrMapOvr>
    <a:masterClrMapping/>
  </p:clrMapOvr>
  <p:transition spd="slow">
    <p:fade thruBlk="1"/>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C55174-0C2A-4411-A8A5-B78718972707}" type="datetimeFigureOut">
              <a:rPr lang="en-US" smtClean="0"/>
              <a:pPr/>
              <a:t>6/8/12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1807AF-23D5-4B90-9AF4-A48E80183BC0}" type="slidenum">
              <a:rPr lang="en-US" smtClean="0"/>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1760615"/>
      </p:ext>
    </p:extLst>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C55174-0C2A-4411-A8A5-B78718972707}" type="datetimeFigureOut">
              <a:rPr lang="en-US" smtClean="0"/>
              <a:pPr/>
              <a:t>6/8/12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1807AF-23D5-4B90-9AF4-A48E80183BC0}" type="slidenum">
              <a:rPr lang="en-US" smtClean="0"/>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854852552"/>
      </p:ext>
    </p:extLst>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C55174-0C2A-4411-A8A5-B78718972707}" type="datetimeFigureOut">
              <a:rPr lang="en-US" smtClean="0"/>
              <a:pPr/>
              <a:t>6/8/12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1807AF-23D5-4B90-9AF4-A48E80183BC0}" type="slidenum">
              <a:rPr lang="en-US" smtClean="0"/>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82443139"/>
      </p:ext>
    </p:extLst>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C55174-0C2A-4411-A8A5-B78718972707}" type="datetimeFigureOut">
              <a:rPr lang="en-US" smtClean="0"/>
              <a:pPr/>
              <a:t>6/8/12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1807AF-23D5-4B90-9AF4-A48E80183BC0}" type="slidenum">
              <a:rPr lang="en-US" smtClean="0"/>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49588251"/>
      </p:ext>
    </p:extLst>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C55174-0C2A-4411-A8A5-B78718972707}" type="datetimeFigureOut">
              <a:rPr lang="en-US" smtClean="0"/>
              <a:pPr/>
              <a:t>6/8/12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1807AF-23D5-4B90-9AF4-A48E80183BC0}" type="slidenum">
              <a:rPr lang="en-US" smtClean="0"/>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22323828"/>
      </p:ext>
    </p:extLst>
  </p:cSld>
  <p:clrMapOvr>
    <a:masterClrMapping/>
  </p:clrMapOvr>
  <p:transition spd="slow">
    <p:fade thruBlk="1"/>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C55174-0C2A-4411-A8A5-B78718972707}" type="datetimeFigureOut">
              <a:rPr lang="en-US" smtClean="0"/>
              <a:pPr/>
              <a:t>6/8/12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1807AF-23D5-4B90-9AF4-A48E80183BC0}" type="slidenum">
              <a:rPr lang="en-US" smtClean="0"/>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301804520"/>
      </p:ext>
    </p:extLst>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4" Type="http://schemas.microsoft.com/office/2007/relationships/hdphoto" Target="../media/hdphoto1.wdp"/><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1">
          <a:blip r:embed="rId13">
            <a:alphaModFix amt="50000"/>
            <a:lum/>
            <a:extLst>
              <a:ext uri="{BEBA8EAE-BF5A-486C-A8C5-ECC9F3942E4B}">
                <a14:imgProp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14:imgLayer r:embed="rId14">
                    <a14:imgEffect>
                      <a14:sharpenSoften amount="-100000"/>
                    </a14:imgEffect>
                    <a14:imgEffect>
                      <a14:saturation sat="16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C55174-0C2A-4411-A8A5-B78718972707}" type="datetimeFigureOut">
              <a:rPr lang="en-US" smtClean="0"/>
              <a:pPr/>
              <a:t>6/8/12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1807AF-23D5-4B90-9AF4-A48E80183BC0}" type="slidenum">
              <a:rPr lang="en-US" smtClean="0"/>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08802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thruBlk="1"/>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 Id="rId3" Type="http://schemas.microsoft.com/office/2007/relationships/hdphoto" Target="../media/hdphoto1.wdp"/></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gi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1">
          <a:blip r:embed="rId2">
            <a:extLst>
              <a:ext uri="{BEBA8EAE-BF5A-486C-A8C5-ECC9F3942E4B}">
                <a14:imgProp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14:imgLayer r:embed="rId3">
                    <a14:imgEffect>
                      <a14:sharpenSoften amount="-100000"/>
                    </a14:imgEffect>
                    <a14:imgEffect>
                      <a14:saturation sat="16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800" dirty="0" smtClean="0"/>
              <a:t>HTML!</a:t>
            </a:r>
            <a:endParaRPr lang="en-US" sz="88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493467386"/>
      </p:ext>
    </p:extLst>
  </p:cSld>
  <p:clrMapOvr>
    <a:masterClrMapping/>
  </p:clrMapOvr>
  <p:transition spd="slow">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2743200" y="2286000"/>
            <a:ext cx="3733800" cy="646331"/>
          </a:xfrm>
          <a:prstGeom prst="rect">
            <a:avLst/>
          </a:prstGeom>
          <a:noFill/>
        </p:spPr>
        <p:txBody>
          <a:bodyPr wrap="square" rtlCol="0">
            <a:spAutoFit/>
          </a:bodyPr>
          <a:lstStyle/>
          <a:p>
            <a:r>
              <a:rPr lang="en-US" dirty="0" smtClean="0"/>
              <a:t>Insert video here</a:t>
            </a:r>
          </a:p>
          <a:p>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462664579"/>
      </p:ext>
    </p:extLst>
  </p:cSld>
  <p:clrMapOvr>
    <a:masterClrMapping/>
  </p:clrMapOvr>
  <p:transition spd="slow">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you need help…</a:t>
            </a:r>
            <a:endParaRPr lang="en-US" dirty="0"/>
          </a:p>
        </p:txBody>
      </p:sp>
      <p:sp>
        <p:nvSpPr>
          <p:cNvPr id="3" name="Content Placeholder 2"/>
          <p:cNvSpPr>
            <a:spLocks noGrp="1"/>
          </p:cNvSpPr>
          <p:nvPr>
            <p:ph idx="1"/>
          </p:nvPr>
        </p:nvSpPr>
        <p:spPr/>
        <p:txBody>
          <a:bodyPr/>
          <a:lstStyle/>
          <a:p>
            <a:r>
              <a:rPr lang="en-US" dirty="0" smtClean="0"/>
              <a:t>-Watch and follow along with the above video.</a:t>
            </a:r>
          </a:p>
          <a:p>
            <a:r>
              <a:rPr lang="en-US" dirty="0" smtClean="0"/>
              <a:t>-Go </a:t>
            </a:r>
            <a:r>
              <a:rPr lang="en-US" dirty="0" smtClean="0"/>
              <a:t>to http://www.bu.edu/lernet/artemis/years/2011/</a:t>
            </a:r>
            <a:r>
              <a:rPr lang="en-US" dirty="0" smtClean="0"/>
              <a:t>students.html</a:t>
            </a:r>
          </a:p>
          <a:p>
            <a:r>
              <a:rPr lang="en-US" dirty="0" smtClean="0"/>
              <a:t>Most of the girls from last year have HTML websites. Click on their websites for some ideas - they also have some more interesting tricks than just the basics listed here.</a:t>
            </a:r>
            <a:endParaRPr lang="en-US" dirty="0"/>
          </a:p>
        </p:txBody>
      </p:sp>
    </p:spTree>
  </p:cSld>
  <p:clrMapOvr>
    <a:masterClrMapping/>
  </p:clrMapOvr>
  <p:transition spd="slow">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Ready to plan your OWN??</a:t>
            </a:r>
            <a:endParaRPr lang="en-US" dirty="0"/>
          </a:p>
        </p:txBody>
      </p:sp>
      <p:sp>
        <p:nvSpPr>
          <p:cNvPr id="5" name="Content Placeholder 4"/>
          <p:cNvSpPr>
            <a:spLocks noGrp="1"/>
          </p:cNvSpPr>
          <p:nvPr>
            <p:ph idx="1"/>
          </p:nvPr>
        </p:nvSpPr>
        <p:spPr/>
        <p:txBody>
          <a:bodyPr>
            <a:normAutofit/>
          </a:bodyPr>
          <a:lstStyle/>
          <a:p>
            <a:r>
              <a:rPr lang="en-US" dirty="0" smtClean="0"/>
              <a:t>Your website must have at least 5 </a:t>
            </a:r>
            <a:r>
              <a:rPr lang="en-US" dirty="0" err="1" smtClean="0"/>
              <a:t>webpages</a:t>
            </a:r>
            <a:r>
              <a:rPr lang="en-US" dirty="0" smtClean="0"/>
              <a:t> (counting the homepage.)</a:t>
            </a:r>
          </a:p>
          <a:p>
            <a:r>
              <a:rPr lang="en-US" dirty="0" smtClean="0"/>
              <a:t>Try to make each webpage about something different</a:t>
            </a:r>
          </a:p>
          <a:p>
            <a:pPr lvl="1"/>
            <a:r>
              <a:rPr lang="en-US" dirty="0" smtClean="0"/>
              <a:t>Last </a:t>
            </a:r>
            <a:r>
              <a:rPr lang="en-US" dirty="0" smtClean="0"/>
              <a:t>year the girls included pages about their family, favorite music, hobbies, what they want to be when they grow up, and some of their favorite websites to go to on the </a:t>
            </a:r>
            <a:r>
              <a:rPr lang="en-US" dirty="0" smtClean="0"/>
              <a:t>Internet</a:t>
            </a:r>
          </a:p>
          <a:p>
            <a:r>
              <a:rPr lang="en-US" dirty="0" smtClean="0"/>
              <a:t>Make sure you keep everything PG!</a:t>
            </a:r>
          </a:p>
        </p:txBody>
      </p:sp>
    </p:spTree>
  </p:cSld>
  <p:clrMapOvr>
    <a:masterClrMapping/>
  </p:clrMapOvr>
  <p:transition spd="slow">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a:t>
            </a:r>
            <a:endParaRPr lang="en-US" dirty="0"/>
          </a:p>
        </p:txBody>
      </p:sp>
      <p:sp>
        <p:nvSpPr>
          <p:cNvPr id="3" name="Content Placeholder 2"/>
          <p:cNvSpPr>
            <a:spLocks noGrp="1"/>
          </p:cNvSpPr>
          <p:nvPr>
            <p:ph idx="1"/>
          </p:nvPr>
        </p:nvSpPr>
        <p:spPr/>
        <p:txBody>
          <a:bodyPr/>
          <a:lstStyle/>
          <a:p>
            <a:r>
              <a:rPr lang="en-US" dirty="0" smtClean="0"/>
              <a:t>Your website must have:</a:t>
            </a:r>
          </a:p>
          <a:p>
            <a:pPr lvl="1"/>
            <a:r>
              <a:rPr lang="en-US" dirty="0" smtClean="0"/>
              <a:t>5 web pages</a:t>
            </a:r>
          </a:p>
          <a:p>
            <a:pPr lvl="1"/>
            <a:r>
              <a:rPr lang="en-US" dirty="0" smtClean="0"/>
              <a:t>3</a:t>
            </a:r>
            <a:r>
              <a:rPr lang="en-US" dirty="0" smtClean="0"/>
              <a:t> links (besides the other web pages)</a:t>
            </a:r>
          </a:p>
          <a:p>
            <a:pPr lvl="1"/>
            <a:r>
              <a:rPr lang="en-US" dirty="0" smtClean="0"/>
              <a:t>1 picture link</a:t>
            </a:r>
          </a:p>
          <a:p>
            <a:pPr lvl="1"/>
            <a:r>
              <a:rPr lang="en-US" dirty="0" smtClean="0"/>
              <a:t>5 pictures</a:t>
            </a:r>
          </a:p>
          <a:p>
            <a:pPr lvl="1"/>
            <a:r>
              <a:rPr lang="en-US" dirty="0" smtClean="0"/>
              <a:t>Extra challenge #1: 1 list</a:t>
            </a:r>
          </a:p>
          <a:p>
            <a:pPr lvl="1"/>
            <a:r>
              <a:rPr lang="en-US" dirty="0" smtClean="0"/>
              <a:t>Extra challenge #2: 1 </a:t>
            </a:r>
            <a:r>
              <a:rPr lang="en-US" dirty="0" err="1" smtClean="0"/>
              <a:t>Youtube</a:t>
            </a:r>
            <a:r>
              <a:rPr lang="en-US" dirty="0" smtClean="0"/>
              <a:t> video (embedded)</a:t>
            </a:r>
          </a:p>
        </p:txBody>
      </p:sp>
    </p:spTree>
  </p:cSld>
  <p:clrMapOvr>
    <a:masterClrMapping/>
  </p:clrMapOvr>
  <p:transition spd="slow">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HTML?</a:t>
            </a:r>
            <a:endParaRPr lang="en-US" dirty="0"/>
          </a:p>
        </p:txBody>
      </p:sp>
      <p:sp>
        <p:nvSpPr>
          <p:cNvPr id="3" name="Content Placeholder 2"/>
          <p:cNvSpPr>
            <a:spLocks noGrp="1"/>
          </p:cNvSpPr>
          <p:nvPr>
            <p:ph idx="1"/>
          </p:nvPr>
        </p:nvSpPr>
        <p:spPr/>
        <p:txBody>
          <a:bodyPr/>
          <a:lstStyle/>
          <a:p>
            <a:r>
              <a:rPr lang="en-US" dirty="0" err="1" smtClean="0"/>
              <a:t>HyperText</a:t>
            </a:r>
            <a:r>
              <a:rPr lang="en-US" dirty="0" smtClean="0"/>
              <a:t> Markup Language</a:t>
            </a:r>
          </a:p>
          <a:p>
            <a:pPr lvl="1"/>
            <a:r>
              <a:rPr lang="en-US" dirty="0" smtClean="0"/>
              <a:t>Not a programming language</a:t>
            </a:r>
          </a:p>
          <a:p>
            <a:pPr lvl="1"/>
            <a:r>
              <a:rPr lang="en-US" dirty="0" smtClean="0"/>
              <a:t>Used to format web pages</a:t>
            </a:r>
          </a:p>
          <a:p>
            <a:pPr lvl="1"/>
            <a:r>
              <a:rPr lang="en-US" dirty="0" smtClean="0"/>
              <a:t>Uses markup tags to describe the content of a page</a:t>
            </a:r>
          </a:p>
          <a:p>
            <a:pPr lvl="2"/>
            <a:r>
              <a:rPr lang="en-US" dirty="0" smtClean="0"/>
              <a:t>For example, gives you a way to make text </a:t>
            </a:r>
            <a:r>
              <a:rPr lang="en-US" b="1" dirty="0" smtClean="0"/>
              <a:t>bold</a:t>
            </a:r>
            <a:r>
              <a:rPr lang="en-US" dirty="0" smtClean="0"/>
              <a:t> or </a:t>
            </a:r>
            <a:r>
              <a:rPr lang="en-US" u="sng" dirty="0" smtClean="0"/>
              <a:t>underlined</a:t>
            </a:r>
            <a:r>
              <a:rPr lang="en-US" dirty="0" smtClean="0"/>
              <a:t>. You can also change the </a:t>
            </a:r>
            <a:r>
              <a:rPr lang="en-US" dirty="0" smtClean="0">
                <a:solidFill>
                  <a:srgbClr val="DF41B6"/>
                </a:solidFill>
              </a:rPr>
              <a:t>color </a:t>
            </a:r>
            <a:r>
              <a:rPr lang="en-US" dirty="0" smtClean="0"/>
              <a:t>using HTML.</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02710111"/>
      </p:ext>
    </p:extLst>
  </p:cSld>
  <p:clrMapOvr>
    <a:masterClrMapping/>
  </p:clrMapOvr>
  <p:transition spd="slow">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White Space</a:t>
            </a:r>
            <a:endParaRPr lang="en-US" dirty="0"/>
          </a:p>
        </p:txBody>
      </p:sp>
      <p:sp>
        <p:nvSpPr>
          <p:cNvPr id="3" name="Content Placeholder 2"/>
          <p:cNvSpPr>
            <a:spLocks noGrp="1"/>
          </p:cNvSpPr>
          <p:nvPr>
            <p:ph idx="1"/>
          </p:nvPr>
        </p:nvSpPr>
        <p:spPr/>
        <p:txBody>
          <a:bodyPr/>
          <a:lstStyle/>
          <a:p>
            <a:r>
              <a:rPr lang="en-US" dirty="0" smtClean="0"/>
              <a:t>White space is anywhere you do not have HTML. In HTML, unlike some programming languages, white space </a:t>
            </a:r>
            <a:r>
              <a:rPr lang="en-US" i="1" dirty="0" smtClean="0"/>
              <a:t>does not affect</a:t>
            </a:r>
            <a:r>
              <a:rPr lang="en-US" dirty="0" smtClean="0"/>
              <a:t> the code.</a:t>
            </a:r>
          </a:p>
          <a:p>
            <a:r>
              <a:rPr lang="en-US" dirty="0" smtClean="0"/>
              <a:t>It is important to use your white space wisely to help clarify what you are typing.</a:t>
            </a:r>
          </a:p>
          <a:p>
            <a:pPr lvl="1"/>
            <a:r>
              <a:rPr lang="en-US" dirty="0" smtClean="0"/>
              <a:t>Other people may read your HTML and want to understand it.</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45341639"/>
      </p:ext>
    </p:extLst>
  </p:cSld>
  <p:clrMapOvr>
    <a:masterClrMapping/>
  </p:clrMapOvr>
  <p:transition spd="slow">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1">
          <a:blip r:embed="rId2">
            <a:alphaModFix amt="50000"/>
            <a:lum/>
            <a:extLst>
              <a:ext uri="{BEBA8EAE-BF5A-486C-A8C5-ECC9F3942E4B}">
                <a14:imgProp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14:imgLayer r:embed="rId3">
                    <a14:imgEffect>
                      <a14:sharpenSoften amount="-100000"/>
                    </a14:imgEffect>
                    <a14:imgEffect>
                      <a14:saturation sat="16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Identical Codes</a:t>
            </a:r>
            <a:endParaRPr lang="en-US" dirty="0"/>
          </a:p>
        </p:txBody>
      </p:sp>
      <p:sp>
        <p:nvSpPr>
          <p:cNvPr id="3" name="Content Placeholder 2"/>
          <p:cNvSpPr>
            <a:spLocks noGrp="1"/>
          </p:cNvSpPr>
          <p:nvPr>
            <p:ph sz="half" idx="1"/>
          </p:nvPr>
        </p:nvSpPr>
        <p:spPr/>
        <p:txBody>
          <a:bodyPr>
            <a:normAutofit fontScale="40000" lnSpcReduction="20000"/>
          </a:bodyPr>
          <a:lstStyle/>
          <a:p>
            <a:pPr marL="0" indent="0">
              <a:buNone/>
            </a:pPr>
            <a:r>
              <a:rPr lang="en-US" dirty="0" smtClean="0"/>
              <a:t>&lt;center&gt; &lt;h1&gt; Artemis Rules! &lt;/h1&gt; &lt;/center&gt;</a:t>
            </a:r>
          </a:p>
          <a:p>
            <a:pPr marL="0" indent="0">
              <a:buNone/>
            </a:pPr>
            <a:r>
              <a:rPr lang="en-US" dirty="0" smtClean="0"/>
              <a:t>&lt;</a:t>
            </a:r>
            <a:r>
              <a:rPr lang="en-US" dirty="0" err="1" smtClean="0"/>
              <a:t>br</a:t>
            </a:r>
            <a:r>
              <a:rPr lang="en-US" dirty="0" smtClean="0"/>
              <a:t>&gt;</a:t>
            </a:r>
          </a:p>
          <a:p>
            <a:pPr marL="0" indent="0">
              <a:buNone/>
            </a:pPr>
            <a:r>
              <a:rPr lang="en-US" dirty="0" smtClean="0"/>
              <a:t>&lt;</a:t>
            </a:r>
            <a:r>
              <a:rPr lang="en-US" dirty="0" err="1" smtClean="0"/>
              <a:t>br</a:t>
            </a:r>
            <a:r>
              <a:rPr lang="en-US" dirty="0" smtClean="0"/>
              <a:t>&gt;</a:t>
            </a:r>
          </a:p>
          <a:p>
            <a:pPr marL="0" indent="0">
              <a:buNone/>
            </a:pPr>
            <a:r>
              <a:rPr lang="en-US" dirty="0" smtClean="0"/>
              <a:t>Artemis is so cool!&lt;</a:t>
            </a:r>
            <a:r>
              <a:rPr lang="en-US" dirty="0" err="1" smtClean="0"/>
              <a:t>br</a:t>
            </a:r>
            <a:r>
              <a:rPr lang="en-US" dirty="0" smtClean="0"/>
              <a:t>&gt;</a:t>
            </a:r>
          </a:p>
          <a:p>
            <a:pPr marL="0" indent="0">
              <a:buNone/>
            </a:pPr>
            <a:r>
              <a:rPr lang="en-US" dirty="0" smtClean="0"/>
              <a:t>Week 1: June 25 – June 29 &lt;</a:t>
            </a:r>
            <a:r>
              <a:rPr lang="en-US" dirty="0" err="1" smtClean="0"/>
              <a:t>br</a:t>
            </a:r>
            <a:r>
              <a:rPr lang="en-US" dirty="0" smtClean="0"/>
              <a:t>&gt;</a:t>
            </a:r>
          </a:p>
          <a:p>
            <a:pPr marL="0" indent="0">
              <a:buNone/>
            </a:pPr>
            <a:r>
              <a:rPr lang="en-US" dirty="0" smtClean="0"/>
              <a:t>Week 2: July 2 – July 6 &lt;</a:t>
            </a:r>
            <a:r>
              <a:rPr lang="en-US" dirty="0" err="1" smtClean="0"/>
              <a:t>br</a:t>
            </a:r>
            <a:r>
              <a:rPr lang="en-US" dirty="0" smtClean="0"/>
              <a:t>&gt;</a:t>
            </a:r>
          </a:p>
          <a:p>
            <a:pPr marL="0" indent="0">
              <a:buNone/>
            </a:pPr>
            <a:r>
              <a:rPr lang="en-US" dirty="0" smtClean="0"/>
              <a:t>Week 3: July 9 – July 13 &lt;</a:t>
            </a:r>
            <a:r>
              <a:rPr lang="en-US" dirty="0" err="1" smtClean="0"/>
              <a:t>br</a:t>
            </a:r>
            <a:r>
              <a:rPr lang="en-US" dirty="0" smtClean="0"/>
              <a:t>&gt;</a:t>
            </a:r>
          </a:p>
          <a:p>
            <a:pPr marL="0" indent="0">
              <a:buNone/>
            </a:pPr>
            <a:r>
              <a:rPr lang="en-US" dirty="0" smtClean="0"/>
              <a:t>Week 4: July 16 – July 20 &lt;</a:t>
            </a:r>
            <a:r>
              <a:rPr lang="en-US" dirty="0" err="1" smtClean="0"/>
              <a:t>br</a:t>
            </a:r>
            <a:r>
              <a:rPr lang="en-US" dirty="0" smtClean="0"/>
              <a:t>&gt;</a:t>
            </a:r>
          </a:p>
          <a:p>
            <a:pPr marL="0" indent="0">
              <a:buNone/>
            </a:pPr>
            <a:r>
              <a:rPr lang="en-US" dirty="0" smtClean="0"/>
              <a:t>Week 5: July 23 – July 27 &lt;</a:t>
            </a:r>
            <a:r>
              <a:rPr lang="en-US" dirty="0" err="1" smtClean="0"/>
              <a:t>br</a:t>
            </a:r>
            <a:r>
              <a:rPr lang="en-US" dirty="0" smtClean="0"/>
              <a:t>&gt;</a:t>
            </a:r>
          </a:p>
          <a:p>
            <a:pPr marL="0" indent="0">
              <a:buNone/>
            </a:pPr>
            <a:r>
              <a:rPr lang="en-US" dirty="0" smtClean="0"/>
              <a:t>&lt;</a:t>
            </a:r>
            <a:r>
              <a:rPr lang="en-US" dirty="0" err="1" smtClean="0"/>
              <a:t>br</a:t>
            </a:r>
            <a:r>
              <a:rPr lang="en-US" dirty="0" smtClean="0"/>
              <a:t>&gt;</a:t>
            </a:r>
          </a:p>
          <a:p>
            <a:pPr marL="0" indent="0">
              <a:buNone/>
            </a:pPr>
            <a:r>
              <a:rPr lang="en-US" dirty="0" smtClean="0"/>
              <a:t>&lt;</a:t>
            </a:r>
            <a:r>
              <a:rPr lang="en-US" dirty="0" err="1" smtClean="0"/>
              <a:t>br</a:t>
            </a:r>
            <a:r>
              <a:rPr lang="en-US" dirty="0" smtClean="0"/>
              <a:t>&gt;</a:t>
            </a:r>
          </a:p>
          <a:p>
            <a:pPr marL="0" indent="0">
              <a:buNone/>
            </a:pPr>
            <a:r>
              <a:rPr lang="en-US" dirty="0" smtClean="0"/>
              <a:t>Artemis is a program for 9th grade girls to learn more about computer science, technology, and mathematics. It is really fun because you meet cool people and go on awesome field trips!</a:t>
            </a:r>
          </a:p>
          <a:p>
            <a:pPr marL="0" indent="0">
              <a:buNone/>
            </a:pPr>
            <a:r>
              <a:rPr lang="en-US" dirty="0" smtClean="0"/>
              <a:t>&lt;</a:t>
            </a:r>
            <a:r>
              <a:rPr lang="en-US" dirty="0" err="1" smtClean="0"/>
              <a:t>br</a:t>
            </a:r>
            <a:r>
              <a:rPr lang="en-US" dirty="0" smtClean="0"/>
              <a:t>&gt;</a:t>
            </a:r>
          </a:p>
          <a:p>
            <a:pPr marL="0" indent="0">
              <a:buNone/>
            </a:pPr>
            <a:r>
              <a:rPr lang="en-US" dirty="0" smtClean="0"/>
              <a:t>&lt;</a:t>
            </a:r>
            <a:r>
              <a:rPr lang="en-US" dirty="0" err="1" smtClean="0"/>
              <a:t>br</a:t>
            </a:r>
            <a:r>
              <a:rPr lang="en-US" dirty="0" smtClean="0"/>
              <a:t>&gt;</a:t>
            </a:r>
          </a:p>
          <a:p>
            <a:pPr marL="0" indent="0">
              <a:buNone/>
            </a:pPr>
            <a:r>
              <a:rPr lang="en-US" dirty="0" smtClean="0"/>
              <a:t>&lt;a </a:t>
            </a:r>
            <a:r>
              <a:rPr lang="en-US" dirty="0" err="1" smtClean="0"/>
              <a:t>href</a:t>
            </a:r>
            <a:r>
              <a:rPr lang="en-US" dirty="0" smtClean="0"/>
              <a:t>="http://www.bu.edu/lernet/artemis/" </a:t>
            </a:r>
            <a:r>
              <a:rPr lang="en-US" dirty="0"/>
              <a:t>&gt;</a:t>
            </a:r>
            <a:r>
              <a:rPr lang="en-US" dirty="0" smtClean="0"/>
              <a:t>This website&lt;/a&gt; gives more information about Artemis.</a:t>
            </a:r>
          </a:p>
          <a:p>
            <a:pPr marL="0" indent="0">
              <a:buNone/>
            </a:pPr>
            <a:r>
              <a:rPr lang="en-US" dirty="0" smtClean="0"/>
              <a:t>&lt;</a:t>
            </a:r>
            <a:r>
              <a:rPr lang="en-US" dirty="0" err="1" smtClean="0"/>
              <a:t>br</a:t>
            </a:r>
            <a:r>
              <a:rPr lang="en-US" dirty="0" smtClean="0"/>
              <a:t>&gt;</a:t>
            </a:r>
          </a:p>
          <a:p>
            <a:pPr marL="0" indent="0">
              <a:buNone/>
            </a:pPr>
            <a:r>
              <a:rPr lang="en-US" dirty="0" smtClean="0"/>
              <a:t>&lt;</a:t>
            </a:r>
            <a:r>
              <a:rPr lang="en-US" dirty="0" err="1" smtClean="0"/>
              <a:t>br</a:t>
            </a:r>
            <a:r>
              <a:rPr lang="en-US" dirty="0" smtClean="0"/>
              <a:t>&gt;</a:t>
            </a:r>
          </a:p>
          <a:p>
            <a:pPr marL="0" indent="0">
              <a:buNone/>
            </a:pPr>
            <a:r>
              <a:rPr lang="en-US" dirty="0" smtClean="0"/>
              <a:t>Click on the screenshot below to see a REALLY COOL video!</a:t>
            </a:r>
          </a:p>
          <a:p>
            <a:pPr marL="0" indent="0">
              <a:buNone/>
            </a:pPr>
            <a:r>
              <a:rPr lang="en-US" dirty="0" smtClean="0"/>
              <a:t>&lt;</a:t>
            </a:r>
            <a:r>
              <a:rPr lang="en-US" dirty="0" err="1" smtClean="0"/>
              <a:t>br</a:t>
            </a:r>
            <a:r>
              <a:rPr lang="en-US" dirty="0" smtClean="0"/>
              <a:t>&gt;</a:t>
            </a:r>
          </a:p>
          <a:p>
            <a:pPr marL="0" indent="0">
              <a:buNone/>
            </a:pPr>
            <a:r>
              <a:rPr lang="en-US" dirty="0" smtClean="0"/>
              <a:t>&lt;a </a:t>
            </a:r>
            <a:r>
              <a:rPr lang="en-US" dirty="0" err="1" smtClean="0"/>
              <a:t>href</a:t>
            </a:r>
            <a:r>
              <a:rPr lang="en-US" dirty="0" smtClean="0"/>
              <a:t>="http://www.youtube.com/watch?v=BVVfs4zKrgk" alt="math will blow your </a:t>
            </a:r>
            <a:r>
              <a:rPr lang="en-US" dirty="0" err="1" smtClean="0"/>
              <a:t>miiind</a:t>
            </a:r>
            <a:r>
              <a:rPr lang="en-US" dirty="0" smtClean="0"/>
              <a:t>!"&gt;&lt;</a:t>
            </a:r>
            <a:r>
              <a:rPr lang="en-US" dirty="0" err="1" smtClean="0"/>
              <a:t>img</a:t>
            </a:r>
            <a:r>
              <a:rPr lang="en-US" dirty="0" smtClean="0"/>
              <a:t> </a:t>
            </a:r>
            <a:r>
              <a:rPr lang="en-US" dirty="0" err="1" smtClean="0"/>
              <a:t>src</a:t>
            </a:r>
            <a:r>
              <a:rPr lang="en-US" dirty="0" smtClean="0"/>
              <a:t>="sphere.jpg"&gt;&lt;/a&gt;</a:t>
            </a:r>
          </a:p>
          <a:p>
            <a:pPr marL="0" indent="0">
              <a:buNone/>
            </a:pPr>
            <a:r>
              <a:rPr lang="en-US" dirty="0" smtClean="0"/>
              <a:t>&lt;</a:t>
            </a:r>
            <a:r>
              <a:rPr lang="en-US" dirty="0" err="1" smtClean="0"/>
              <a:t>br</a:t>
            </a:r>
            <a:r>
              <a:rPr lang="en-US" dirty="0" smtClean="0"/>
              <a:t>&gt;</a:t>
            </a:r>
          </a:p>
          <a:p>
            <a:pPr marL="0" indent="0">
              <a:buNone/>
            </a:pPr>
            <a:r>
              <a:rPr lang="en-US" dirty="0" smtClean="0"/>
              <a:t>&lt;</a:t>
            </a:r>
            <a:r>
              <a:rPr lang="en-US" dirty="0" err="1" smtClean="0"/>
              <a:t>br</a:t>
            </a:r>
            <a:r>
              <a:rPr lang="en-US" dirty="0" smtClean="0"/>
              <a:t>&gt;</a:t>
            </a:r>
            <a:endParaRPr lang="en-US" dirty="0"/>
          </a:p>
        </p:txBody>
      </p:sp>
      <p:sp>
        <p:nvSpPr>
          <p:cNvPr id="4" name="Content Placeholder 3"/>
          <p:cNvSpPr>
            <a:spLocks noGrp="1"/>
          </p:cNvSpPr>
          <p:nvPr>
            <p:ph sz="half" idx="2"/>
          </p:nvPr>
        </p:nvSpPr>
        <p:spPr/>
        <p:txBody>
          <a:bodyPr>
            <a:normAutofit fontScale="40000" lnSpcReduction="20000"/>
          </a:bodyPr>
          <a:lstStyle/>
          <a:p>
            <a:pPr marL="0" indent="0">
              <a:buNone/>
            </a:pPr>
            <a:r>
              <a:rPr lang="en-US" dirty="0" smtClean="0"/>
              <a:t>&lt;center&gt; &lt;h1&gt; Artemis Rules! &lt;/h1&gt; &lt;/center&gt;&lt;</a:t>
            </a:r>
            <a:r>
              <a:rPr lang="en-US" dirty="0" err="1" smtClean="0"/>
              <a:t>br</a:t>
            </a:r>
            <a:r>
              <a:rPr lang="en-US" dirty="0" smtClean="0"/>
              <a:t>&gt;&lt;</a:t>
            </a:r>
            <a:r>
              <a:rPr lang="en-US" dirty="0" err="1" smtClean="0"/>
              <a:t>br</a:t>
            </a:r>
            <a:r>
              <a:rPr lang="en-US" dirty="0" smtClean="0"/>
              <a:t>&gt;Artemis is so cool!&lt;</a:t>
            </a:r>
            <a:r>
              <a:rPr lang="en-US" dirty="0" err="1" smtClean="0"/>
              <a:t>br</a:t>
            </a:r>
            <a:r>
              <a:rPr lang="en-US" dirty="0" smtClean="0"/>
              <a:t>&gt;Week 1: June 25 – June 29 &lt;</a:t>
            </a:r>
            <a:r>
              <a:rPr lang="en-US" dirty="0" err="1" smtClean="0"/>
              <a:t>br</a:t>
            </a:r>
            <a:r>
              <a:rPr lang="en-US" dirty="0" smtClean="0"/>
              <a:t>&gt;Week 2: July 2 – July 6 &lt;</a:t>
            </a:r>
            <a:r>
              <a:rPr lang="en-US" dirty="0" err="1" smtClean="0"/>
              <a:t>br</a:t>
            </a:r>
            <a:r>
              <a:rPr lang="en-US" dirty="0" smtClean="0"/>
              <a:t>&gt;Week 3: July 9 – July 13 &lt;</a:t>
            </a:r>
            <a:r>
              <a:rPr lang="en-US" dirty="0" err="1" smtClean="0"/>
              <a:t>br</a:t>
            </a:r>
            <a:r>
              <a:rPr lang="en-US" dirty="0" smtClean="0"/>
              <a:t>&gt;Week 4: July 16 – July 20 &lt;</a:t>
            </a:r>
            <a:r>
              <a:rPr lang="en-US" dirty="0" err="1" smtClean="0"/>
              <a:t>br</a:t>
            </a:r>
            <a:r>
              <a:rPr lang="en-US" dirty="0" smtClean="0"/>
              <a:t>&gt;Week 5: July 23 – July 27 &lt;</a:t>
            </a:r>
            <a:r>
              <a:rPr lang="en-US" dirty="0" err="1" smtClean="0"/>
              <a:t>br</a:t>
            </a:r>
            <a:r>
              <a:rPr lang="en-US" dirty="0" smtClean="0"/>
              <a:t>&gt;&lt;</a:t>
            </a:r>
            <a:r>
              <a:rPr lang="en-US" dirty="0" err="1" smtClean="0"/>
              <a:t>br</a:t>
            </a:r>
            <a:r>
              <a:rPr lang="en-US" dirty="0" smtClean="0"/>
              <a:t>&gt;&lt;</a:t>
            </a:r>
            <a:r>
              <a:rPr lang="en-US" dirty="0" err="1" smtClean="0"/>
              <a:t>br</a:t>
            </a:r>
            <a:r>
              <a:rPr lang="en-US" dirty="0" smtClean="0"/>
              <a:t>&gt;Artemis is a program for 9th grade girls to learn more about computer science, technology, and mathematics. It is really fun because you meet cool people and go on awesome field trips!&lt;</a:t>
            </a:r>
            <a:r>
              <a:rPr lang="en-US" dirty="0" err="1" smtClean="0"/>
              <a:t>br</a:t>
            </a:r>
            <a:r>
              <a:rPr lang="en-US" dirty="0" smtClean="0"/>
              <a:t>&gt;&lt;</a:t>
            </a:r>
            <a:r>
              <a:rPr lang="en-US" dirty="0" err="1" smtClean="0"/>
              <a:t>br</a:t>
            </a:r>
            <a:r>
              <a:rPr lang="en-US" dirty="0" smtClean="0"/>
              <a:t>&gt;&lt;a </a:t>
            </a:r>
            <a:r>
              <a:rPr lang="en-US" dirty="0" err="1" smtClean="0"/>
              <a:t>href</a:t>
            </a:r>
            <a:r>
              <a:rPr lang="en-US" dirty="0" smtClean="0"/>
              <a:t>="http://www.bu.edu/lernet/artemis/" &gt;This website&lt;/a&gt; gives more information about Artemis.&lt;</a:t>
            </a:r>
            <a:r>
              <a:rPr lang="en-US" dirty="0" err="1" smtClean="0"/>
              <a:t>br</a:t>
            </a:r>
            <a:r>
              <a:rPr lang="en-US" dirty="0" smtClean="0"/>
              <a:t>&gt;&lt;</a:t>
            </a:r>
            <a:r>
              <a:rPr lang="en-US" dirty="0" err="1" smtClean="0"/>
              <a:t>br</a:t>
            </a:r>
            <a:r>
              <a:rPr lang="en-US" dirty="0" smtClean="0"/>
              <a:t>&gt;Click on the screenshot below to see a REALLY COOL video!&lt;</a:t>
            </a:r>
            <a:r>
              <a:rPr lang="en-US" dirty="0" err="1" smtClean="0"/>
              <a:t>br</a:t>
            </a:r>
            <a:r>
              <a:rPr lang="en-US" dirty="0" smtClean="0"/>
              <a:t>&gt;&lt;a </a:t>
            </a:r>
            <a:r>
              <a:rPr lang="en-US" dirty="0" err="1" smtClean="0"/>
              <a:t>href</a:t>
            </a:r>
            <a:r>
              <a:rPr lang="en-US" dirty="0" smtClean="0"/>
              <a:t>="http://www.youtube.com/watch?v=BVVfs4zKrgk" alt="math will blow your </a:t>
            </a:r>
            <a:r>
              <a:rPr lang="en-US" dirty="0" err="1" smtClean="0"/>
              <a:t>miiind</a:t>
            </a:r>
            <a:r>
              <a:rPr lang="en-US" dirty="0" smtClean="0"/>
              <a:t>!"&gt;&lt;</a:t>
            </a:r>
            <a:r>
              <a:rPr lang="en-US" dirty="0" err="1" smtClean="0"/>
              <a:t>img</a:t>
            </a:r>
            <a:r>
              <a:rPr lang="en-US" dirty="0" smtClean="0"/>
              <a:t> </a:t>
            </a:r>
            <a:r>
              <a:rPr lang="en-US" dirty="0" err="1" smtClean="0"/>
              <a:t>src</a:t>
            </a:r>
            <a:r>
              <a:rPr lang="en-US" dirty="0" smtClean="0"/>
              <a:t>="sphere.jpg"&gt;&lt;/a&gt;&lt;</a:t>
            </a:r>
            <a:r>
              <a:rPr lang="en-US" dirty="0" err="1" smtClean="0"/>
              <a:t>br</a:t>
            </a:r>
            <a:r>
              <a:rPr lang="en-US" dirty="0" smtClean="0"/>
              <a:t>&gt;&lt;</a:t>
            </a:r>
            <a:r>
              <a:rPr lang="en-US" dirty="0" err="1" smtClean="0"/>
              <a:t>br</a:t>
            </a:r>
            <a:r>
              <a:rPr lang="en-US" dirty="0" smtClean="0"/>
              <a:t>&gt;</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lgn="ctr">
              <a:buNone/>
            </a:pPr>
            <a:r>
              <a:rPr lang="en-US" sz="7000" dirty="0" smtClean="0"/>
              <a:t>Which do you think is better? Why?</a:t>
            </a:r>
            <a:endParaRPr lang="en-US" sz="70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29521743"/>
      </p:ext>
    </p:extLst>
  </p:cSld>
  <p:clrMapOvr>
    <a:masterClrMapping/>
  </p:clrMapOvr>
  <p:transition spd="slow">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tags work?</a:t>
            </a:r>
            <a:endParaRPr lang="en-US" dirty="0"/>
          </a:p>
        </p:txBody>
      </p:sp>
      <p:sp>
        <p:nvSpPr>
          <p:cNvPr id="3" name="Content Placeholder 2"/>
          <p:cNvSpPr>
            <a:spLocks noGrp="1"/>
          </p:cNvSpPr>
          <p:nvPr>
            <p:ph idx="1"/>
          </p:nvPr>
        </p:nvSpPr>
        <p:spPr/>
        <p:txBody>
          <a:bodyPr/>
          <a:lstStyle/>
          <a:p>
            <a:r>
              <a:rPr lang="en-US" dirty="0" smtClean="0"/>
              <a:t>Most tags come in pairs, start tag and end tag.</a:t>
            </a:r>
          </a:p>
          <a:p>
            <a:r>
              <a:rPr lang="en-US" dirty="0" smtClean="0"/>
              <a:t>Text goes in between these pairs of tags</a:t>
            </a:r>
          </a:p>
          <a:p>
            <a:r>
              <a:rPr lang="en-US" dirty="0" smtClean="0"/>
              <a:t>Example: &lt;b&gt; </a:t>
            </a:r>
            <a:r>
              <a:rPr lang="en-US" b="1" dirty="0" smtClean="0"/>
              <a:t>This text is bold, </a:t>
            </a:r>
            <a:r>
              <a:rPr lang="en-US" dirty="0" smtClean="0"/>
              <a:t>&lt;/b&gt; but this text is not.</a:t>
            </a:r>
          </a:p>
          <a:p>
            <a:r>
              <a:rPr lang="en-US" dirty="0" smtClean="0"/>
              <a:t>Usually, an end tag is the same as a start tag with a forward slash (/) at the beginning.</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366130201"/>
      </p:ext>
    </p:extLst>
  </p:cSld>
  <p:clrMapOvr>
    <a:masterClrMapping/>
  </p:clrMapOvr>
  <p:transition spd="slow">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Unpaired Tags</a:t>
            </a:r>
            <a:endParaRPr lang="en-US" dirty="0"/>
          </a:p>
        </p:txBody>
      </p:sp>
      <p:sp>
        <p:nvSpPr>
          <p:cNvPr id="3" name="Content Placeholder 2"/>
          <p:cNvSpPr>
            <a:spLocks noGrp="1"/>
          </p:cNvSpPr>
          <p:nvPr>
            <p:ph idx="1"/>
          </p:nvPr>
        </p:nvSpPr>
        <p:spPr/>
        <p:txBody>
          <a:bodyPr/>
          <a:lstStyle/>
          <a:p>
            <a:r>
              <a:rPr lang="en-US" dirty="0" smtClean="0"/>
              <a:t>Some commands require only one tag.</a:t>
            </a:r>
          </a:p>
          <a:p>
            <a:r>
              <a:rPr lang="en-US" dirty="0" smtClean="0"/>
              <a:t>Examples:</a:t>
            </a:r>
          </a:p>
          <a:p>
            <a:r>
              <a:rPr lang="en-US" dirty="0" smtClean="0"/>
              <a:t>&lt;</a:t>
            </a:r>
            <a:r>
              <a:rPr lang="en-US" dirty="0" err="1" smtClean="0"/>
              <a:t>br</a:t>
            </a:r>
            <a:r>
              <a:rPr lang="en-US" dirty="0" smtClean="0"/>
              <a:t>&gt; This forms a line break. It is the same as pressing enter on your keyboard.</a:t>
            </a:r>
          </a:p>
          <a:p>
            <a:r>
              <a:rPr lang="en-US" dirty="0" smtClean="0"/>
              <a:t>&lt;</a:t>
            </a:r>
            <a:r>
              <a:rPr lang="en-US" dirty="0" err="1" smtClean="0"/>
              <a:t>img</a:t>
            </a:r>
            <a:r>
              <a:rPr lang="en-US" dirty="0" smtClean="0"/>
              <a:t> </a:t>
            </a:r>
            <a:r>
              <a:rPr lang="en-US" dirty="0" err="1" smtClean="0"/>
              <a:t>src</a:t>
            </a:r>
            <a:r>
              <a:rPr lang="en-US" dirty="0" smtClean="0"/>
              <a:t>="sphere.jpg"&gt; This will insert an image. sphere.jpg must be in the folder where your HTML file is kept, or else the browser won't be able to find it.</a:t>
            </a:r>
          </a:p>
          <a:p>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50658384"/>
      </p:ext>
    </p:extLst>
  </p:cSld>
  <p:clrMapOvr>
    <a:masterClrMapping/>
  </p:clrMapOvr>
  <p:transition spd="slow">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Tags to Begin</a:t>
            </a:r>
            <a:endParaRPr lang="en-US" dirty="0"/>
          </a:p>
        </p:txBody>
      </p:sp>
      <p:sp>
        <p:nvSpPr>
          <p:cNvPr id="3" name="Content Placeholder 2"/>
          <p:cNvSpPr>
            <a:spLocks noGrp="1"/>
          </p:cNvSpPr>
          <p:nvPr>
            <p:ph sz="half" idx="1"/>
          </p:nvPr>
        </p:nvSpPr>
        <p:spPr/>
        <p:txBody>
          <a:bodyPr>
            <a:normAutofit fontScale="85000" lnSpcReduction="10000"/>
          </a:bodyPr>
          <a:lstStyle/>
          <a:p>
            <a:r>
              <a:rPr lang="en-US" dirty="0" smtClean="0"/>
              <a:t>Layout:</a:t>
            </a:r>
          </a:p>
          <a:p>
            <a:pPr lvl="1"/>
            <a:r>
              <a:rPr lang="en-US" dirty="0" smtClean="0"/>
              <a:t>&lt;html&gt; and &lt;/html</a:t>
            </a:r>
            <a:r>
              <a:rPr lang="en-US" dirty="0" smtClean="0"/>
              <a:t>&gt;</a:t>
            </a:r>
          </a:p>
          <a:p>
            <a:pPr lvl="2"/>
            <a:r>
              <a:rPr lang="en-US" dirty="0" smtClean="0"/>
              <a:t>Signifies the beginning and end of an html document</a:t>
            </a:r>
            <a:endParaRPr lang="en-US" dirty="0" smtClean="0"/>
          </a:p>
          <a:p>
            <a:pPr lvl="1"/>
            <a:r>
              <a:rPr lang="en-US" dirty="0" smtClean="0"/>
              <a:t>&lt;head&gt; &lt;/head</a:t>
            </a:r>
            <a:r>
              <a:rPr lang="en-US" dirty="0" smtClean="0"/>
              <a:t>&gt;</a:t>
            </a:r>
          </a:p>
          <a:p>
            <a:pPr lvl="2"/>
            <a:r>
              <a:rPr lang="en-US" dirty="0" smtClean="0"/>
              <a:t>Signifies the header (at the top of your browser)</a:t>
            </a:r>
            <a:endParaRPr lang="en-US" dirty="0" smtClean="0"/>
          </a:p>
          <a:p>
            <a:pPr lvl="1"/>
            <a:r>
              <a:rPr lang="en-US" dirty="0" smtClean="0"/>
              <a:t>&lt;body&gt; &lt;/body</a:t>
            </a:r>
            <a:r>
              <a:rPr lang="en-US" dirty="0" smtClean="0"/>
              <a:t>&gt;</a:t>
            </a:r>
          </a:p>
          <a:p>
            <a:pPr lvl="2"/>
            <a:r>
              <a:rPr lang="en-US" dirty="0" smtClean="0"/>
              <a:t>Everything within these tags appears on your webpage</a:t>
            </a:r>
          </a:p>
          <a:p>
            <a:pPr lvl="1"/>
            <a:r>
              <a:rPr lang="en-US" dirty="0" smtClean="0"/>
              <a:t>&lt;h1&gt; &lt;/h1</a:t>
            </a:r>
            <a:r>
              <a:rPr lang="en-US" dirty="0" smtClean="0"/>
              <a:t>&gt;</a:t>
            </a:r>
          </a:p>
          <a:p>
            <a:pPr lvl="2"/>
            <a:r>
              <a:rPr lang="en-US" dirty="0" smtClean="0"/>
              <a:t>This is the largest header</a:t>
            </a:r>
            <a:endParaRPr lang="en-US" dirty="0" smtClean="0"/>
          </a:p>
          <a:p>
            <a:pPr lvl="1"/>
            <a:r>
              <a:rPr lang="en-US" dirty="0" smtClean="0"/>
              <a:t>&lt;h2&gt; &lt;/h2</a:t>
            </a:r>
            <a:r>
              <a:rPr lang="en-US" dirty="0" smtClean="0"/>
              <a:t>&gt;</a:t>
            </a:r>
          </a:p>
          <a:p>
            <a:pPr lvl="2"/>
            <a:r>
              <a:rPr lang="en-US" dirty="0" smtClean="0"/>
              <a:t>This is the second largest header</a:t>
            </a:r>
            <a:endParaRPr lang="en-US" dirty="0" smtClean="0"/>
          </a:p>
          <a:p>
            <a:endParaRPr lang="en-US" dirty="0"/>
          </a:p>
        </p:txBody>
      </p:sp>
      <p:sp>
        <p:nvSpPr>
          <p:cNvPr id="4" name="Content Placeholder 3"/>
          <p:cNvSpPr>
            <a:spLocks noGrp="1"/>
          </p:cNvSpPr>
          <p:nvPr>
            <p:ph sz="half" idx="2"/>
          </p:nvPr>
        </p:nvSpPr>
        <p:spPr/>
        <p:txBody>
          <a:bodyPr>
            <a:normAutofit fontScale="85000" lnSpcReduction="10000"/>
          </a:bodyPr>
          <a:lstStyle/>
          <a:p>
            <a:r>
              <a:rPr lang="en-US" dirty="0" smtClean="0"/>
              <a:t>Formatting</a:t>
            </a:r>
          </a:p>
          <a:p>
            <a:pPr lvl="1"/>
            <a:r>
              <a:rPr lang="en-US" dirty="0" smtClean="0"/>
              <a:t>&lt;b&gt; &lt;/b&gt;</a:t>
            </a:r>
          </a:p>
          <a:p>
            <a:pPr lvl="1"/>
            <a:r>
              <a:rPr lang="en-US" dirty="0" smtClean="0"/>
              <a:t>&lt;u&gt; &lt;/u&gt;</a:t>
            </a:r>
          </a:p>
          <a:p>
            <a:pPr lvl="1"/>
            <a:r>
              <a:rPr lang="en-US" dirty="0" smtClean="0"/>
              <a:t>&lt;</a:t>
            </a:r>
            <a:r>
              <a:rPr lang="en-US" dirty="0" err="1" smtClean="0"/>
              <a:t>i</a:t>
            </a:r>
            <a:r>
              <a:rPr lang="en-US" dirty="0" smtClean="0"/>
              <a:t>&gt; &lt;/</a:t>
            </a:r>
            <a:r>
              <a:rPr lang="en-US" dirty="0" err="1" smtClean="0"/>
              <a:t>i</a:t>
            </a:r>
            <a:r>
              <a:rPr lang="en-US" dirty="0" smtClean="0"/>
              <a:t>&gt;</a:t>
            </a:r>
          </a:p>
          <a:p>
            <a:pPr lvl="1"/>
            <a:r>
              <a:rPr lang="en-US" dirty="0" smtClean="0"/>
              <a:t>&lt;center&gt; &lt;/center&gt;</a:t>
            </a:r>
            <a:endParaRPr lang="en-US" dirty="0" smtClean="0"/>
          </a:p>
          <a:p>
            <a:pPr lvl="1"/>
            <a:r>
              <a:rPr lang="en-US" dirty="0" smtClean="0"/>
              <a:t>&lt;</a:t>
            </a:r>
            <a:r>
              <a:rPr lang="en-US" dirty="0" smtClean="0"/>
              <a:t>font </a:t>
            </a:r>
            <a:r>
              <a:rPr lang="en-US" dirty="0" smtClean="0"/>
              <a:t>color="</a:t>
            </a:r>
            <a:r>
              <a:rPr lang="en-US" dirty="0" smtClean="0"/>
              <a:t>red” size=“4”&gt; </a:t>
            </a:r>
            <a:r>
              <a:rPr lang="en-US" dirty="0" smtClean="0"/>
              <a:t>&lt;/font&gt; (or CCCCFF</a:t>
            </a:r>
            <a:r>
              <a:rPr lang="en-US" dirty="0" smtClean="0"/>
              <a:t>)</a:t>
            </a:r>
          </a:p>
          <a:p>
            <a:pPr lvl="2"/>
            <a:r>
              <a:rPr lang="en-US" dirty="0" smtClean="0"/>
              <a:t>Sizes work a little bit differently than sizes in Microsoft Word, which you are probably used to. The sizes range from 1 (small) to 7 (huge.) Play around with them to see which is best for your page.</a:t>
            </a:r>
            <a:endParaRPr lang="en-US" dirty="0" smtClean="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462175480"/>
      </p:ext>
    </p:extLst>
  </p:cSld>
  <p:clrMapOvr>
    <a:masterClrMapping/>
  </p:clrMapOvr>
  <p:transition spd="slow">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Color Palette</a:t>
            </a:r>
            <a:endParaRPr lang="en-US" dirty="0"/>
          </a:p>
        </p:txBody>
      </p:sp>
      <p:sp>
        <p:nvSpPr>
          <p:cNvPr id="5" name="Content Placeholder 4"/>
          <p:cNvSpPr>
            <a:spLocks noGrp="1"/>
          </p:cNvSpPr>
          <p:nvPr>
            <p:ph sz="half" idx="2"/>
          </p:nvPr>
        </p:nvSpPr>
        <p:spPr/>
        <p:txBody>
          <a:bodyPr>
            <a:normAutofit fontScale="92500" lnSpcReduction="20000"/>
          </a:bodyPr>
          <a:lstStyle/>
          <a:p>
            <a:r>
              <a:rPr lang="en-US" dirty="0" smtClean="0"/>
              <a:t>Every color has a hexadecimal code.</a:t>
            </a:r>
          </a:p>
          <a:p>
            <a:r>
              <a:rPr lang="en-US" dirty="0" smtClean="0"/>
              <a:t>You can refer to common colors by their names (e.g. red, blue, orange, etc.)</a:t>
            </a:r>
          </a:p>
          <a:p>
            <a:r>
              <a:rPr lang="en-US" dirty="0" smtClean="0"/>
              <a:t>To get specific colors search for "hexadecimal color wheel" or "HTML color wheel" on </a:t>
            </a:r>
            <a:r>
              <a:rPr lang="en-US" dirty="0" err="1" smtClean="0"/>
              <a:t>google</a:t>
            </a:r>
            <a:r>
              <a:rPr lang="en-US" dirty="0" smtClean="0"/>
              <a:t>.</a:t>
            </a:r>
          </a:p>
          <a:p>
            <a:pPr lvl="1"/>
            <a:r>
              <a:rPr lang="en-US" dirty="0" smtClean="0"/>
              <a:t>http://www.ficml.org/jemimap/style/color/wheel.html</a:t>
            </a:r>
            <a:endParaRPr lang="en-US" dirty="0"/>
          </a:p>
        </p:txBody>
      </p:sp>
      <p:pic>
        <p:nvPicPr>
          <p:cNvPr id="3074" name="Picture 2"/>
          <p:cNvPicPr>
            <a:picLocks noChangeAspect="1" noChangeArrowheads="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bwMode="auto">
          <a:xfrm>
            <a:off x="1066800" y="2438400"/>
            <a:ext cx="2667000" cy="3007043"/>
          </a:xfrm>
          <a:prstGeom prst="rect">
            <a:avLst/>
          </a:prstGeom>
          <a:noFill/>
          <a:ln>
            <a:noFill/>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chemeClr val="accent1"/>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chemeClr val="tx1"/>
                </a:solidFill>
                <a:miter lim="800000"/>
                <a:headEnd/>
                <a:tailEnd/>
              </a14:hiddenLine>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dist="35921" dir="2700000" algn="ctr" rotWithShape="0">
                    <a:schemeClr val="bg2"/>
                  </a:outerShdw>
                </a:effectLst>
              </a14:hiddenEffects>
            </a:ext>
          </a:extLst>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787715686"/>
      </p:ext>
    </p:extLst>
  </p:cSld>
  <p:clrMapOvr>
    <a:masterClrMapping/>
  </p:clrMapOvr>
  <p:transition spd="slow">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formatting</a:t>
            </a:r>
            <a:endParaRPr lang="en-US" dirty="0"/>
          </a:p>
        </p:txBody>
      </p:sp>
      <p:sp>
        <p:nvSpPr>
          <p:cNvPr id="3" name="Content Placeholder 2"/>
          <p:cNvSpPr>
            <a:spLocks noGrp="1"/>
          </p:cNvSpPr>
          <p:nvPr>
            <p:ph sz="half" idx="1"/>
          </p:nvPr>
        </p:nvSpPr>
        <p:spPr/>
        <p:txBody>
          <a:bodyPr/>
          <a:lstStyle/>
          <a:p>
            <a:r>
              <a:rPr lang="en-US" dirty="0" smtClean="0"/>
              <a:t>Inserting links and images</a:t>
            </a:r>
          </a:p>
          <a:p>
            <a:pPr lvl="1"/>
            <a:r>
              <a:rPr lang="en-US" sz="1700" dirty="0" smtClean="0"/>
              <a:t>&lt;a </a:t>
            </a:r>
            <a:r>
              <a:rPr lang="en-US" sz="1700" dirty="0" err="1" smtClean="0"/>
              <a:t>href</a:t>
            </a:r>
            <a:r>
              <a:rPr lang="en-US" sz="1700" dirty="0" smtClean="0"/>
              <a:t>="http://</a:t>
            </a:r>
            <a:r>
              <a:rPr lang="en-US" sz="1700" dirty="0" err="1" smtClean="0"/>
              <a:t>google.com</a:t>
            </a:r>
            <a:r>
              <a:rPr lang="en-US" sz="1700" dirty="0" smtClean="0"/>
              <a:t>"&gt;Your Text Here&lt;/a&gt;</a:t>
            </a:r>
          </a:p>
          <a:p>
            <a:pPr lvl="2"/>
            <a:r>
              <a:rPr lang="en-US" sz="1600" dirty="0" smtClean="0"/>
              <a:t>Will give you </a:t>
            </a:r>
            <a:r>
              <a:rPr lang="en-US" sz="1600" u="sng" dirty="0" smtClean="0">
                <a:solidFill>
                  <a:srgbClr val="0000FF"/>
                </a:solidFill>
              </a:rPr>
              <a:t>Your Text Here</a:t>
            </a:r>
            <a:r>
              <a:rPr lang="en-US" sz="1600" dirty="0" smtClean="0"/>
              <a:t> with a link to </a:t>
            </a:r>
            <a:r>
              <a:rPr lang="en-US" sz="1600" dirty="0" err="1" smtClean="0"/>
              <a:t>google</a:t>
            </a:r>
            <a:r>
              <a:rPr lang="en-US" sz="1600" dirty="0" smtClean="0"/>
              <a:t>.</a:t>
            </a:r>
          </a:p>
          <a:p>
            <a:pPr lvl="1"/>
            <a:r>
              <a:rPr lang="en-US" sz="1900" dirty="0" smtClean="0"/>
              <a:t>&lt;</a:t>
            </a:r>
            <a:r>
              <a:rPr lang="en-US" sz="1900" dirty="0" err="1" smtClean="0"/>
              <a:t>img</a:t>
            </a:r>
            <a:r>
              <a:rPr lang="en-US" sz="1900" dirty="0" smtClean="0"/>
              <a:t> </a:t>
            </a:r>
            <a:r>
              <a:rPr lang="en-US" sz="1900" dirty="0" err="1" smtClean="0"/>
              <a:t>src</a:t>
            </a:r>
            <a:r>
              <a:rPr lang="en-US" sz="1900" dirty="0" smtClean="0"/>
              <a:t>="</a:t>
            </a:r>
            <a:r>
              <a:rPr lang="en-US" sz="1900" dirty="0" err="1" smtClean="0"/>
              <a:t>sphere.jpg</a:t>
            </a:r>
            <a:r>
              <a:rPr lang="en-US" sz="1900" dirty="0" smtClean="0"/>
              <a:t>"&gt;</a:t>
            </a:r>
          </a:p>
          <a:p>
            <a:pPr lvl="1"/>
            <a:r>
              <a:rPr lang="en-US" sz="1900" dirty="0" smtClean="0"/>
              <a:t>&lt;</a:t>
            </a:r>
            <a:r>
              <a:rPr lang="en-US" sz="1900" dirty="0" err="1" smtClean="0"/>
              <a:t>img</a:t>
            </a:r>
            <a:r>
              <a:rPr lang="en-US" sz="1900" dirty="0" smtClean="0"/>
              <a:t> </a:t>
            </a:r>
            <a:r>
              <a:rPr lang="en-US" sz="1900" dirty="0" err="1" smtClean="0"/>
              <a:t>src</a:t>
            </a:r>
            <a:r>
              <a:rPr lang="en-US" sz="1900" dirty="0" smtClean="0"/>
              <a:t>="http://</a:t>
            </a:r>
            <a:r>
              <a:rPr lang="en-US" sz="1900" dirty="0" err="1" smtClean="0"/>
              <a:t>animage.com</a:t>
            </a:r>
            <a:r>
              <a:rPr lang="en-US" sz="1900" dirty="0" smtClean="0"/>
              <a:t>"&gt;</a:t>
            </a:r>
            <a:r>
              <a:rPr lang="en-US" sz="1900" dirty="0" smtClean="0"/>
              <a:t> </a:t>
            </a:r>
            <a:endParaRPr lang="en-US" sz="1900" dirty="0" smtClean="0"/>
          </a:p>
        </p:txBody>
      </p:sp>
      <p:sp>
        <p:nvSpPr>
          <p:cNvPr id="4" name="Content Placeholder 3"/>
          <p:cNvSpPr>
            <a:spLocks noGrp="1"/>
          </p:cNvSpPr>
          <p:nvPr>
            <p:ph sz="half" idx="2"/>
          </p:nvPr>
        </p:nvSpPr>
        <p:spPr/>
        <p:txBody>
          <a:bodyPr/>
          <a:lstStyle/>
          <a:p>
            <a:r>
              <a:rPr lang="en-US" dirty="0" smtClean="0"/>
              <a:t>To make an image clickable (i.e. turn an image into a link), simply insert the &lt;</a:t>
            </a:r>
            <a:r>
              <a:rPr lang="en-US" dirty="0" err="1" smtClean="0"/>
              <a:t>img</a:t>
            </a:r>
            <a:r>
              <a:rPr lang="en-US" dirty="0" smtClean="0"/>
              <a:t> </a:t>
            </a:r>
            <a:r>
              <a:rPr lang="en-US" dirty="0" err="1" smtClean="0"/>
              <a:t>src</a:t>
            </a:r>
            <a:r>
              <a:rPr lang="en-US" dirty="0" smtClean="0"/>
              <a:t>=“”&gt; code in between the &lt;a&gt; codes.</a:t>
            </a:r>
          </a:p>
          <a:p>
            <a:pPr lvl="1"/>
            <a:r>
              <a:rPr lang="en-US" dirty="0" smtClean="0"/>
              <a:t>Remember, anything you put in between &lt;a </a:t>
            </a:r>
            <a:r>
              <a:rPr lang="en-US" dirty="0" err="1" smtClean="0"/>
              <a:t>href</a:t>
            </a:r>
            <a:r>
              <a:rPr lang="en-US" dirty="0" smtClean="0"/>
              <a:t>=“”&gt; and &lt;/a&gt; will be clickable!</a:t>
            </a:r>
            <a:endParaRPr lang="en-US" dirty="0"/>
          </a:p>
        </p:txBody>
      </p:sp>
    </p:spTree>
  </p:cSld>
  <p:clrMapOvr>
    <a:masterClrMapping/>
  </p:clrMapOvr>
  <p:transition spd="slow">
    <p:fade thruBlk="1"/>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TotalTime>
  <Words>1299</Words>
  <Application>Microsoft Macintosh PowerPoint</Application>
  <PresentationFormat>On-screen Show (4:3)</PresentationFormat>
  <Paragraphs>107</Paragraphs>
  <Slides>13</Slides>
  <Notes>2</Notes>
  <HiddenSlides>0</HiddenSlides>
  <MMClips>0</MMClips>
  <ScaleCrop>false</ScaleCrop>
  <HeadingPairs>
    <vt:vector size="4" baseType="variant">
      <vt:variant>
        <vt:lpstr>Design Template</vt:lpstr>
      </vt:variant>
      <vt:variant>
        <vt:i4>1</vt:i4>
      </vt:variant>
      <vt:variant>
        <vt:lpstr>Slide Titles</vt:lpstr>
      </vt:variant>
      <vt:variant>
        <vt:i4>13</vt:i4>
      </vt:variant>
    </vt:vector>
  </HeadingPairs>
  <TitlesOfParts>
    <vt:vector size="14" baseType="lpstr">
      <vt:lpstr>Office Theme</vt:lpstr>
      <vt:lpstr>HTML!</vt:lpstr>
      <vt:lpstr>What is HTML?</vt:lpstr>
      <vt:lpstr>White Space</vt:lpstr>
      <vt:lpstr>Two Identical Codes</vt:lpstr>
      <vt:lpstr>How do tags work?</vt:lpstr>
      <vt:lpstr>Unpaired Tags</vt:lpstr>
      <vt:lpstr>Important Tags to Begin</vt:lpstr>
      <vt:lpstr>The Color Palette</vt:lpstr>
      <vt:lpstr>More formatting</vt:lpstr>
      <vt:lpstr>Slide 10</vt:lpstr>
      <vt:lpstr>If you need help…</vt:lpstr>
      <vt:lpstr>Ready to plan your OWN??</vt:lpstr>
      <vt:lpstr>Requirements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HTML!</dc:title>
  <dc:creator>Administrator</dc:creator>
  <cp:lastModifiedBy>Emily Hough-Kovacs</cp:lastModifiedBy>
  <cp:revision>13</cp:revision>
  <dcterms:created xsi:type="dcterms:W3CDTF">2012-06-08T22:32:46Z</dcterms:created>
  <dcterms:modified xsi:type="dcterms:W3CDTF">2012-06-08T23:07:46Z</dcterms:modified>
</cp:coreProperties>
</file>