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7" r:id="rId4"/>
    <p:sldId id="282" r:id="rId5"/>
    <p:sldId id="259" r:id="rId6"/>
    <p:sldId id="260" r:id="rId7"/>
    <p:sldId id="285" r:id="rId8"/>
    <p:sldId id="284" r:id="rId9"/>
    <p:sldId id="283" r:id="rId10"/>
    <p:sldId id="269" r:id="rId11"/>
    <p:sldId id="261" r:id="rId12"/>
    <p:sldId id="258" r:id="rId13"/>
    <p:sldId id="270" r:id="rId14"/>
    <p:sldId id="271" r:id="rId15"/>
    <p:sldId id="274" r:id="rId16"/>
    <p:sldId id="272" r:id="rId17"/>
    <p:sldId id="273" r:id="rId18"/>
    <p:sldId id="281" r:id="rId19"/>
    <p:sldId id="262" r:id="rId20"/>
    <p:sldId id="263" r:id="rId21"/>
    <p:sldId id="276" r:id="rId22"/>
    <p:sldId id="264" r:id="rId23"/>
    <p:sldId id="265" r:id="rId24"/>
    <p:sldId id="266" r:id="rId25"/>
    <p:sldId id="267" r:id="rId26"/>
    <p:sldId id="268" r:id="rId27"/>
    <p:sldId id="275"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B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34" d="100"/>
          <a:sy n="134" d="100"/>
        </p:scale>
        <p:origin x="-954"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E01A7-0809-429E-8EA4-7D9937554CDB}"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E01A7-0809-429E-8EA4-7D9937554CDB}"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E01A7-0809-429E-8EA4-7D9937554CDB}"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E01A7-0809-429E-8EA4-7D9937554CDB}"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5">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E01A7-0809-429E-8EA4-7D9937554CDB}" type="datetimeFigureOut">
              <a:rPr lang="en-US" smtClean="0"/>
              <a:t>7/26/2012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4E01A7-0809-429E-8EA4-7D9937554CDB}" type="datetimeFigureOut">
              <a:rPr lang="en-US" smtClean="0"/>
              <a:t>7/26/2012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4E01A7-0809-429E-8EA4-7D9937554CDB}" type="datetimeFigureOut">
              <a:rPr lang="en-US" smtClean="0"/>
              <a:t>7/26/2012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E01A7-0809-429E-8EA4-7D9937554CDB}" type="datetimeFigureOut">
              <a:rPr lang="en-US" smtClean="0"/>
              <a:t>7/26/2012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E01A7-0809-429E-8EA4-7D9937554CDB}" type="datetimeFigureOut">
              <a:rPr lang="en-US" smtClean="0"/>
              <a:t>7/26/2012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E01A7-0809-429E-8EA4-7D9937554CDB}" type="datetimeFigureOut">
              <a:rPr lang="en-US" smtClean="0"/>
              <a:t>7/26/2012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E01A7-0809-429E-8EA4-7D9937554CDB}" type="datetimeFigureOut">
              <a:rPr lang="en-US" smtClean="0"/>
              <a:t>7/26/2012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A9E87-CB54-4D82-B48C-6BFA00AE2D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2000" r="-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1">
              <a:lumMod val="20000"/>
              <a:lumOff val="80000"/>
              <a:alpha val="70000"/>
            </a:schemeClr>
          </a:solidFill>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a:solidFill>
            <a:schemeClr val="accent1">
              <a:lumMod val="20000"/>
              <a:lumOff val="80000"/>
              <a:alpha val="70000"/>
            </a:scheme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a:solidFill>
            <a:schemeClr val="accent1">
              <a:lumMod val="20000"/>
              <a:lumOff val="80000"/>
              <a:alpha val="70000"/>
            </a:schemeClr>
          </a:solidFill>
        </p:spPr>
        <p:txBody>
          <a:bodyPr vert="horz" lIns="91440" tIns="45720" rIns="91440" bIns="45720" rtlCol="0" anchor="ctr"/>
          <a:lstStyle>
            <a:lvl1pPr algn="l">
              <a:defRPr sz="1200">
                <a:solidFill>
                  <a:schemeClr val="accent1">
                    <a:lumMod val="50000"/>
                  </a:schemeClr>
                </a:solidFill>
              </a:defRPr>
            </a:lvl1pPr>
          </a:lstStyle>
          <a:p>
            <a:fld id="{3E4E01A7-0809-429E-8EA4-7D9937554CDB}" type="datetimeFigureOut">
              <a:rPr lang="en-US" smtClean="0"/>
              <a:pPr/>
              <a:t>7/26/2012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a:solidFill>
            <a:schemeClr val="accent1">
              <a:lumMod val="20000"/>
              <a:lumOff val="80000"/>
              <a:alpha val="70000"/>
            </a:schemeClr>
          </a:solidFill>
        </p:spPr>
        <p:txBody>
          <a:bodyPr vert="horz" lIns="91440" tIns="45720" rIns="91440" bIns="45720" rtlCol="0" anchor="ctr"/>
          <a:lstStyle>
            <a:lvl1pPr algn="ctr">
              <a:defRPr sz="12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1">
              <a:lumMod val="20000"/>
              <a:lumOff val="80000"/>
              <a:alpha val="70000"/>
            </a:schemeClr>
          </a:solidFill>
        </p:spPr>
        <p:txBody>
          <a:bodyPr vert="horz" lIns="91440" tIns="45720" rIns="91440" bIns="45720" rtlCol="0" anchor="ctr"/>
          <a:lstStyle>
            <a:lvl1pPr algn="r">
              <a:defRPr sz="1200">
                <a:solidFill>
                  <a:schemeClr val="accent1">
                    <a:lumMod val="50000"/>
                  </a:schemeClr>
                </a:solidFill>
              </a:defRPr>
            </a:lvl1pPr>
          </a:lstStyle>
          <a:p>
            <a:fld id="{029A9E87-CB54-4D82-B48C-6BFA00AE2D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2">
              <a:lumMod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0200"/>
            <a:ext cx="7772400" cy="1470025"/>
          </a:xfrm>
          <a:solidFill>
            <a:schemeClr val="accent1">
              <a:lumMod val="20000"/>
              <a:lumOff val="80000"/>
              <a:alpha val="73000"/>
            </a:schemeClr>
          </a:solidFill>
        </p:spPr>
        <p:txBody>
          <a:bodyPr>
            <a:normAutofit/>
          </a:bodyPr>
          <a:lstStyle/>
          <a:p>
            <a:r>
              <a:rPr lang="en-US" sz="7200" dirty="0" smtClean="0">
                <a:solidFill>
                  <a:schemeClr val="tx1">
                    <a:lumMod val="95000"/>
                    <a:lumOff val="5000"/>
                  </a:schemeClr>
                </a:solidFill>
                <a:latin typeface="Harlow Solid Italic" pitchFamily="82" charset="0"/>
              </a:rPr>
              <a:t>Hardware</a:t>
            </a:r>
            <a:endParaRPr lang="en-US" sz="7200" dirty="0">
              <a:solidFill>
                <a:schemeClr val="tx1">
                  <a:lumMod val="95000"/>
                  <a:lumOff val="5000"/>
                </a:schemeClr>
              </a:solidFill>
              <a:latin typeface="Harlow Solid Italic" pitchFamily="82" charset="0"/>
            </a:endParaRPr>
          </a:p>
        </p:txBody>
      </p:sp>
      <p:sp>
        <p:nvSpPr>
          <p:cNvPr id="3" name="Subtitle 2"/>
          <p:cNvSpPr>
            <a:spLocks noGrp="1"/>
          </p:cNvSpPr>
          <p:nvPr>
            <p:ph type="subTitle" idx="1"/>
          </p:nvPr>
        </p:nvSpPr>
        <p:spPr/>
        <p:txBody>
          <a:bodyPr/>
          <a:lstStyle/>
          <a:p>
            <a:r>
              <a:rPr lang="en-US" dirty="0" smtClean="0">
                <a:solidFill>
                  <a:schemeClr val="tx1">
                    <a:lumMod val="95000"/>
                    <a:lumOff val="5000"/>
                  </a:schemeClr>
                </a:solidFill>
                <a:latin typeface="Harlow Solid Italic" pitchFamily="82" charset="0"/>
              </a:rPr>
              <a:t>Presentation by:</a:t>
            </a:r>
          </a:p>
          <a:p>
            <a:r>
              <a:rPr lang="en-US" dirty="0" smtClean="0">
                <a:solidFill>
                  <a:schemeClr val="tx1">
                    <a:lumMod val="95000"/>
                    <a:lumOff val="5000"/>
                  </a:schemeClr>
                </a:solidFill>
                <a:latin typeface="Harlow Solid Italic" pitchFamily="82" charset="0"/>
              </a:rPr>
              <a:t>Serena, Ann &amp; Nicole</a:t>
            </a:r>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latin typeface="Harlow Solid Italic" pitchFamily="82" charset="0"/>
              </a:rPr>
              <a:t>Speakers</a:t>
            </a:r>
            <a:endParaRPr lang="en-US" b="1" dirty="0"/>
          </a:p>
        </p:txBody>
      </p:sp>
      <p:sp>
        <p:nvSpPr>
          <p:cNvPr id="5" name="Content Placeholder 4"/>
          <p:cNvSpPr>
            <a:spLocks noGrp="1"/>
          </p:cNvSpPr>
          <p:nvPr>
            <p:ph idx="1"/>
          </p:nvPr>
        </p:nvSpPr>
        <p:spPr/>
        <p:txBody>
          <a:bodyPr/>
          <a:lstStyle/>
          <a:p>
            <a:pPr marL="0" indent="0">
              <a:buNone/>
            </a:pPr>
            <a:r>
              <a:rPr lang="en-US" dirty="0" smtClean="0"/>
              <a:t>	Speakers and headphones output sound accordingly to electrical input.  They are plugged into audio jacks or USB-ports.</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76600"/>
            <a:ext cx="309562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1" y="3962400"/>
            <a:ext cx="3048000" cy="188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9924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Monitor</a:t>
            </a:r>
            <a:endParaRPr lang="en-US" dirty="0"/>
          </a:p>
        </p:txBody>
      </p:sp>
      <p:sp>
        <p:nvSpPr>
          <p:cNvPr id="3" name="Content Placeholder 2"/>
          <p:cNvSpPr>
            <a:spLocks noGrp="1"/>
          </p:cNvSpPr>
          <p:nvPr>
            <p:ph idx="1"/>
          </p:nvPr>
        </p:nvSpPr>
        <p:spPr/>
        <p:txBody>
          <a:bodyPr/>
          <a:lstStyle/>
          <a:p>
            <a:pPr marL="0" indent="0">
              <a:buNone/>
            </a:pPr>
            <a:r>
              <a:rPr lang="en-US" dirty="0" smtClean="0"/>
              <a:t>	Monitors are visual displays, much like TVs.  They do not process information, they display it.  The two main types of monitors are LCD and cathode ray tubes. Cathode ray</a:t>
            </a:r>
          </a:p>
          <a:p>
            <a:pPr marL="0" indent="0">
              <a:buNone/>
            </a:pPr>
            <a:r>
              <a:rPr lang="en-US" dirty="0" smtClean="0"/>
              <a:t>tubes take up much more </a:t>
            </a:r>
            <a:endParaRPr lang="en-US" dirty="0"/>
          </a:p>
          <a:p>
            <a:pPr marL="0" indent="0">
              <a:buNone/>
            </a:pPr>
            <a:r>
              <a:rPr lang="en-US" dirty="0" smtClean="0"/>
              <a:t>room and are becoming</a:t>
            </a:r>
          </a:p>
          <a:p>
            <a:pPr marL="0" indent="0">
              <a:buNone/>
            </a:pPr>
            <a:r>
              <a:rPr lang="en-US" dirty="0"/>
              <a:t>i</a:t>
            </a:r>
            <a:r>
              <a:rPr lang="en-US" dirty="0" smtClean="0"/>
              <a:t>ncreasingly outdated.</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505200"/>
            <a:ext cx="2566987" cy="255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4750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Printer</a:t>
            </a:r>
            <a:endParaRPr lang="en-US" dirty="0"/>
          </a:p>
        </p:txBody>
      </p:sp>
      <p:sp>
        <p:nvSpPr>
          <p:cNvPr id="3" name="Content Placeholder 2"/>
          <p:cNvSpPr>
            <a:spLocks noGrp="1"/>
          </p:cNvSpPr>
          <p:nvPr>
            <p:ph idx="1"/>
          </p:nvPr>
        </p:nvSpPr>
        <p:spPr/>
        <p:txBody>
          <a:bodyPr/>
          <a:lstStyle/>
          <a:p>
            <a:pPr marL="0" indent="0">
              <a:buNone/>
            </a:pPr>
            <a:r>
              <a:rPr lang="en-US" dirty="0" smtClean="0"/>
              <a:t>	Printers physically write text or pictures onto paper using ink.  They take pictures from the computer and write them  onto paper in lines of color.</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50976"/>
            <a:ext cx="2743200" cy="205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1035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l"/>
            <a:r>
              <a:rPr lang="en-US" sz="4000" dirty="0" smtClean="0">
                <a:solidFill>
                  <a:schemeClr val="tx1">
                    <a:lumMod val="95000"/>
                    <a:lumOff val="5000"/>
                  </a:schemeClr>
                </a:solidFill>
                <a:latin typeface="CourierThai" pitchFamily="49" charset="-34"/>
                <a:cs typeface="CourierThai" pitchFamily="49" charset="-34"/>
              </a:rPr>
              <a:t>Removable Data Storage</a:t>
            </a:r>
            <a:endParaRPr lang="en-US" sz="4000" b="1" dirty="0"/>
          </a:p>
        </p:txBody>
      </p:sp>
      <p:sp>
        <p:nvSpPr>
          <p:cNvPr id="3" name="Content Placeholder 2"/>
          <p:cNvSpPr>
            <a:spLocks noGrp="1"/>
          </p:cNvSpPr>
          <p:nvPr>
            <p:ph idx="1"/>
          </p:nvPr>
        </p:nvSpPr>
        <p:spPr/>
        <p:txBody>
          <a:bodyPr/>
          <a:lstStyle/>
          <a:p>
            <a:pPr marL="0" indent="0">
              <a:buNone/>
            </a:pPr>
            <a:r>
              <a:rPr lang="en-US" dirty="0" smtClean="0"/>
              <a:t>	Removable data storage is memory stored on hardware that can be put into and taken out of the computer and kept intact while outside of the computer.  </a:t>
            </a:r>
            <a:endParaRPr lang="en-US" dirty="0"/>
          </a:p>
        </p:txBody>
      </p:sp>
    </p:spTree>
    <p:extLst>
      <p:ext uri="{BB962C8B-B14F-4D97-AF65-F5344CB8AC3E}">
        <p14:creationId xmlns:p14="http://schemas.microsoft.com/office/powerpoint/2010/main" val="1204566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Memory Card</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A</a:t>
            </a:r>
            <a:r>
              <a:rPr lang="en-US" dirty="0"/>
              <a:t> </a:t>
            </a:r>
            <a:r>
              <a:rPr lang="en-US" dirty="0" smtClean="0"/>
              <a:t>memory</a:t>
            </a:r>
            <a:r>
              <a:rPr lang="en-US" dirty="0"/>
              <a:t> </a:t>
            </a:r>
            <a:r>
              <a:rPr lang="en-US" dirty="0" smtClean="0"/>
              <a:t>or</a:t>
            </a:r>
            <a:r>
              <a:rPr lang="en-US" dirty="0"/>
              <a:t> </a:t>
            </a:r>
            <a:r>
              <a:rPr lang="en-US" dirty="0" smtClean="0"/>
              <a:t>flash card</a:t>
            </a:r>
            <a:r>
              <a:rPr lang="en-US" dirty="0"/>
              <a:t> is </a:t>
            </a:r>
            <a:r>
              <a:rPr lang="en-US" dirty="0" smtClean="0"/>
              <a:t>a form of removable</a:t>
            </a:r>
            <a:r>
              <a:rPr lang="en-US" dirty="0"/>
              <a:t> data </a:t>
            </a:r>
            <a:r>
              <a:rPr lang="en-US" dirty="0" smtClean="0"/>
              <a:t>storage</a:t>
            </a:r>
            <a:r>
              <a:rPr lang="en-US" dirty="0"/>
              <a:t> used for storing digital information. They are </a:t>
            </a:r>
            <a:r>
              <a:rPr lang="en-US" dirty="0" smtClean="0"/>
              <a:t>used </a:t>
            </a:r>
            <a:r>
              <a:rPr lang="en-US" dirty="0"/>
              <a:t>in many electronic </a:t>
            </a:r>
            <a:r>
              <a:rPr lang="en-US" dirty="0" smtClean="0"/>
              <a:t>devices. They </a:t>
            </a:r>
            <a:r>
              <a:rPr lang="en-US" dirty="0"/>
              <a:t>are small, </a:t>
            </a:r>
            <a:r>
              <a:rPr lang="en-US" dirty="0" smtClean="0"/>
              <a:t>re-writable, </a:t>
            </a:r>
            <a:r>
              <a:rPr lang="en-US" dirty="0"/>
              <a:t>and able to retain data without power.</a:t>
            </a:r>
          </a:p>
        </p:txBody>
      </p:sp>
    </p:spTree>
    <p:extLst>
      <p:ext uri="{BB962C8B-B14F-4D97-AF65-F5344CB8AC3E}">
        <p14:creationId xmlns:p14="http://schemas.microsoft.com/office/powerpoint/2010/main" val="1545317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Forte" pitchFamily="66" charset="0"/>
              </a:rPr>
              <a:t>Optical Disks</a:t>
            </a:r>
            <a:endParaRPr lang="en-US" dirty="0">
              <a:latin typeface="Forte" pitchFamily="66" charset="0"/>
            </a:endParaRPr>
          </a:p>
        </p:txBody>
      </p:sp>
      <p:sp>
        <p:nvSpPr>
          <p:cNvPr id="3" name="Content Placeholder 2"/>
          <p:cNvSpPr>
            <a:spLocks noGrp="1"/>
          </p:cNvSpPr>
          <p:nvPr>
            <p:ph idx="1"/>
          </p:nvPr>
        </p:nvSpPr>
        <p:spPr/>
        <p:txBody>
          <a:bodyPr/>
          <a:lstStyle/>
          <a:p>
            <a:pPr marL="0" indent="0">
              <a:buNone/>
            </a:pPr>
            <a:r>
              <a:rPr lang="en-US" dirty="0" smtClean="0"/>
              <a:t>	Optical disks are forms of removable data storage that is written with a laser.  They either reflect in an area or don’t to give the computer data of either a 0 or a 1.  CDs and DVDs are examples of optical disks.  </a:t>
            </a:r>
            <a:endParaRPr lang="en-US" dirty="0"/>
          </a:p>
        </p:txBody>
      </p:sp>
    </p:spTree>
    <p:extLst>
      <p:ext uri="{BB962C8B-B14F-4D97-AF65-F5344CB8AC3E}">
        <p14:creationId xmlns:p14="http://schemas.microsoft.com/office/powerpoint/2010/main" val="1830752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USB flash drive</a:t>
            </a:r>
            <a:endParaRPr lang="en-US" dirty="0"/>
          </a:p>
        </p:txBody>
      </p:sp>
      <p:sp>
        <p:nvSpPr>
          <p:cNvPr id="3" name="Content Placeholder 2"/>
          <p:cNvSpPr>
            <a:spLocks noGrp="1"/>
          </p:cNvSpPr>
          <p:nvPr>
            <p:ph idx="1"/>
          </p:nvPr>
        </p:nvSpPr>
        <p:spPr/>
        <p:txBody>
          <a:bodyPr/>
          <a:lstStyle/>
          <a:p>
            <a:pPr marL="0" indent="0">
              <a:buNone/>
            </a:pPr>
            <a:r>
              <a:rPr lang="en-US" dirty="0" smtClean="0"/>
              <a:t>	Universal Serial Bus(USB) flash drives  are another form of removable data storage.  They are flash drives that store memory and go into USB ports and are generally writable. A USB port is a universal port designed so that keyboards, mice, headphones, speakers, etc. could all go into one slot.</a:t>
            </a:r>
            <a:endParaRPr lang="en-US"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5057837"/>
            <a:ext cx="1828800" cy="106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401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1">
                    <a:lumMod val="95000"/>
                    <a:lumOff val="5000"/>
                  </a:schemeClr>
                </a:solidFill>
                <a:latin typeface="CourierThai" pitchFamily="49" charset="-34"/>
                <a:cs typeface="CourierThai" pitchFamily="49" charset="-34"/>
              </a:rPr>
              <a:t>Computer Case</a:t>
            </a:r>
            <a:endParaRPr lang="en-US" dirty="0"/>
          </a:p>
        </p:txBody>
      </p:sp>
      <p:sp>
        <p:nvSpPr>
          <p:cNvPr id="3" name="Content Placeholder 2"/>
          <p:cNvSpPr>
            <a:spLocks noGrp="1"/>
          </p:cNvSpPr>
          <p:nvPr>
            <p:ph idx="1"/>
          </p:nvPr>
        </p:nvSpPr>
        <p:spPr/>
        <p:txBody>
          <a:bodyPr/>
          <a:lstStyle/>
          <a:p>
            <a:pPr marL="0" indent="0">
              <a:buNone/>
            </a:pPr>
            <a:r>
              <a:rPr lang="en-US" dirty="0" smtClean="0"/>
              <a:t>	A computer has hardware inside of its case which each have a function to run the computer, the computer case is just the outside “shell” of the computer so that you can’t damage the inside. It’s</a:t>
            </a:r>
          </a:p>
          <a:p>
            <a:pPr marL="0" indent="0">
              <a:buNone/>
            </a:pPr>
            <a:r>
              <a:rPr lang="en-US" dirty="0" smtClean="0"/>
              <a:t>what makes the computer </a:t>
            </a:r>
          </a:p>
          <a:p>
            <a:pPr marL="0" indent="0">
              <a:buNone/>
            </a:pPr>
            <a:r>
              <a:rPr lang="en-US" dirty="0" smtClean="0"/>
              <a:t>have it’s shape and look.</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33800"/>
            <a:ext cx="25146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532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Hard Disk</a:t>
            </a:r>
            <a:endParaRPr lang="en-US" dirty="0"/>
          </a:p>
        </p:txBody>
      </p:sp>
      <p:sp>
        <p:nvSpPr>
          <p:cNvPr id="3" name="Content Placeholder 2"/>
          <p:cNvSpPr>
            <a:spLocks noGrp="1"/>
          </p:cNvSpPr>
          <p:nvPr>
            <p:ph idx="1"/>
          </p:nvPr>
        </p:nvSpPr>
        <p:spPr>
          <a:xfrm>
            <a:off x="457200" y="1600200"/>
            <a:ext cx="8229600" cy="5136959"/>
          </a:xfrm>
        </p:spPr>
        <p:txBody>
          <a:bodyPr/>
          <a:lstStyle/>
          <a:p>
            <a:pPr marL="0" indent="0">
              <a:buNone/>
            </a:pPr>
            <a:r>
              <a:rPr lang="en-US" dirty="0" smtClean="0"/>
              <a:t>	A hard disk is </a:t>
            </a:r>
            <a:r>
              <a:rPr lang="en-US" dirty="0"/>
              <a:t>a device for storing and retrieving digital </a:t>
            </a:r>
            <a:r>
              <a:rPr lang="en-US" dirty="0" smtClean="0"/>
              <a:t>information.  The data is mechanically read and written to and from the disk by magnetic heads.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01590"/>
            <a:ext cx="3200400" cy="275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1005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Motherboard</a:t>
            </a:r>
            <a:endParaRPr lang="en-US" dirty="0"/>
          </a:p>
        </p:txBody>
      </p:sp>
      <p:sp>
        <p:nvSpPr>
          <p:cNvPr id="3" name="Content Placeholder 2"/>
          <p:cNvSpPr>
            <a:spLocks noGrp="1"/>
          </p:cNvSpPr>
          <p:nvPr>
            <p:ph idx="1"/>
          </p:nvPr>
        </p:nvSpPr>
        <p:spPr>
          <a:xfrm>
            <a:off x="457200" y="1600200"/>
            <a:ext cx="8229600" cy="4981575"/>
          </a:xfrm>
        </p:spPr>
        <p:txBody>
          <a:bodyPr/>
          <a:lstStyle/>
          <a:p>
            <a:pPr marL="0" indent="0">
              <a:buNone/>
            </a:pPr>
            <a:r>
              <a:rPr lang="en-US" dirty="0" smtClean="0"/>
              <a:t>				Everything in the </a:t>
            </a:r>
          </a:p>
          <a:p>
            <a:pPr marL="0" indent="0">
              <a:buNone/>
            </a:pPr>
            <a:r>
              <a:rPr lang="en-US" dirty="0"/>
              <a:t>	</a:t>
            </a:r>
            <a:r>
              <a:rPr lang="en-US" dirty="0" smtClean="0"/>
              <a:t>			computer connects to </a:t>
            </a:r>
          </a:p>
          <a:p>
            <a:pPr marL="0" indent="0">
              <a:buNone/>
            </a:pPr>
            <a:r>
              <a:rPr lang="en-US" dirty="0"/>
              <a:t>	</a:t>
            </a:r>
            <a:r>
              <a:rPr lang="en-US" dirty="0" smtClean="0"/>
              <a:t>			the motherboard. It </a:t>
            </a:r>
          </a:p>
          <a:p>
            <a:pPr marL="0" indent="0">
              <a:buNone/>
            </a:pPr>
            <a:r>
              <a:rPr lang="en-US" dirty="0"/>
              <a:t>	</a:t>
            </a:r>
            <a:r>
              <a:rPr lang="en-US" dirty="0" smtClean="0"/>
              <a:t>			consists of sockets for</a:t>
            </a:r>
          </a:p>
          <a:p>
            <a:pPr marL="0" indent="0">
              <a:buNone/>
            </a:pPr>
            <a:r>
              <a:rPr lang="en-US" dirty="0"/>
              <a:t>m</a:t>
            </a:r>
            <a:r>
              <a:rPr lang="en-US" dirty="0" smtClean="0"/>
              <a:t>icroprocessors, slots to install main memory, chip set, memory chips, clock generator, expansion cards, and connectors.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676650" cy="249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2373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solidFill>
                  <a:schemeClr val="tx1">
                    <a:lumMod val="95000"/>
                    <a:lumOff val="5000"/>
                  </a:schemeClr>
                </a:solidFill>
                <a:latin typeface="Harlow Solid Italic" pitchFamily="82" charset="0"/>
              </a:rPr>
              <a:t>Hardware</a:t>
            </a:r>
            <a:endParaRPr lang="en-US" dirty="0"/>
          </a:p>
        </p:txBody>
      </p:sp>
      <p:sp>
        <p:nvSpPr>
          <p:cNvPr id="3" name="Content Placeholder 2"/>
          <p:cNvSpPr>
            <a:spLocks noGrp="1"/>
          </p:cNvSpPr>
          <p:nvPr>
            <p:ph idx="1"/>
          </p:nvPr>
        </p:nvSpPr>
        <p:spPr/>
        <p:txBody>
          <a:bodyPr/>
          <a:lstStyle/>
          <a:p>
            <a:pPr marL="0" indent="0">
              <a:buNone/>
            </a:pPr>
            <a:r>
              <a:rPr lang="en-US" dirty="0" smtClean="0"/>
              <a:t>Computer hardware refers to the </a:t>
            </a:r>
            <a:r>
              <a:rPr lang="en-US" dirty="0"/>
              <a:t>physical </a:t>
            </a:r>
            <a:r>
              <a:rPr lang="en-US" dirty="0" smtClean="0"/>
              <a:t>parts </a:t>
            </a:r>
            <a:r>
              <a:rPr lang="en-US" dirty="0"/>
              <a:t>that </a:t>
            </a:r>
            <a:r>
              <a:rPr lang="en-US" dirty="0" smtClean="0"/>
              <a:t>make up </a:t>
            </a:r>
            <a:r>
              <a:rPr lang="en-US" dirty="0"/>
              <a:t>a </a:t>
            </a:r>
            <a:r>
              <a:rPr lang="en-US" dirty="0" smtClean="0"/>
              <a:t>computer.</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45270"/>
            <a:ext cx="4572000" cy="264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95600"/>
            <a:ext cx="333719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7323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Microprocessor</a:t>
            </a:r>
            <a:endParaRPr lang="en-US" dirty="0"/>
          </a:p>
        </p:txBody>
      </p:sp>
      <p:sp>
        <p:nvSpPr>
          <p:cNvPr id="3" name="Content Placeholder 2"/>
          <p:cNvSpPr>
            <a:spLocks noGrp="1"/>
          </p:cNvSpPr>
          <p:nvPr>
            <p:ph idx="1"/>
          </p:nvPr>
        </p:nvSpPr>
        <p:spPr>
          <a:xfrm>
            <a:off x="457200" y="1676400"/>
            <a:ext cx="8229600" cy="4525963"/>
          </a:xfrm>
        </p:spPr>
        <p:txBody>
          <a:bodyPr/>
          <a:lstStyle/>
          <a:p>
            <a:pPr marL="0" indent="0">
              <a:buNone/>
            </a:pPr>
            <a:r>
              <a:rPr lang="en-US" dirty="0" smtClean="0"/>
              <a:t>	A microprocessor is a programmable chip that uses digital data as input.  It then processes the digital data according to instructions stored in its memory, and runs the commands as output.  CPUs are all microprocessors but not all microprocessors are CPUs.</a:t>
            </a:r>
          </a:p>
          <a:p>
            <a:pPr marL="0" indent="0">
              <a:buNone/>
            </a:pPr>
            <a:endParaRPr lang="en-US" dirty="0"/>
          </a:p>
        </p:txBody>
      </p:sp>
    </p:spTree>
    <p:extLst>
      <p:ext uri="{BB962C8B-B14F-4D97-AF65-F5344CB8AC3E}">
        <p14:creationId xmlns:p14="http://schemas.microsoft.com/office/powerpoint/2010/main" val="2278537300"/>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chemeClr val="tx1"/>
                </a:solidFill>
                <a:latin typeface="Brush Script MT" pitchFamily="66" charset="0"/>
              </a:rPr>
              <a:t>CPU</a:t>
            </a:r>
            <a:endParaRPr lang="en-US" dirty="0">
              <a:solidFill>
                <a:schemeClr val="tx1"/>
              </a:solidFill>
              <a:latin typeface="Brush Script MT" pitchFamily="66" charset="0"/>
            </a:endParaRPr>
          </a:p>
        </p:txBody>
      </p:sp>
      <p:sp>
        <p:nvSpPr>
          <p:cNvPr id="3" name="Content Placeholder 2"/>
          <p:cNvSpPr>
            <a:spLocks noGrp="1"/>
          </p:cNvSpPr>
          <p:nvPr>
            <p:ph idx="1"/>
          </p:nvPr>
        </p:nvSpPr>
        <p:spPr/>
        <p:txBody>
          <a:bodyPr/>
          <a:lstStyle/>
          <a:p>
            <a:pPr marL="0" indent="0">
              <a:buNone/>
            </a:pPr>
            <a:r>
              <a:rPr lang="en-US" dirty="0" smtClean="0"/>
              <a:t>Central Processing Unit (CPU)</a:t>
            </a:r>
          </a:p>
          <a:p>
            <a:pPr marL="0" indent="0">
              <a:buNone/>
            </a:pPr>
            <a:r>
              <a:rPr lang="en-US" dirty="0" smtClean="0"/>
              <a:t>is </a:t>
            </a:r>
            <a:r>
              <a:rPr lang="en-US" dirty="0"/>
              <a:t>the hardware </a:t>
            </a:r>
            <a:r>
              <a:rPr lang="en-US" dirty="0" smtClean="0"/>
              <a:t>which runs the</a:t>
            </a:r>
          </a:p>
          <a:p>
            <a:pPr marL="0" indent="0">
              <a:buNone/>
            </a:pPr>
            <a:r>
              <a:rPr lang="en-US" dirty="0"/>
              <a:t>i</a:t>
            </a:r>
            <a:r>
              <a:rPr lang="en-US" dirty="0" smtClean="0"/>
              <a:t>nstructions of a computer </a:t>
            </a:r>
          </a:p>
          <a:p>
            <a:pPr marL="0" indent="0">
              <a:buNone/>
            </a:pPr>
            <a:r>
              <a:rPr lang="en-US" dirty="0"/>
              <a:t>p</a:t>
            </a:r>
            <a:r>
              <a:rPr lang="en-US" dirty="0" smtClean="0"/>
              <a:t>rogram.  It performs the basic logic, </a:t>
            </a:r>
          </a:p>
          <a:p>
            <a:pPr marL="0" indent="0">
              <a:buNone/>
            </a:pPr>
            <a:r>
              <a:rPr lang="en-US" dirty="0" smtClean="0"/>
              <a:t>arithmetical and input/output operations. </a:t>
            </a:r>
          </a:p>
          <a:p>
            <a:pPr marL="0" indent="0">
              <a:buNone/>
            </a:pPr>
            <a:r>
              <a:rPr lang="en-US" dirty="0" smtClean="0"/>
              <a:t>The CPU is often thought of as the “brain”</a:t>
            </a:r>
          </a:p>
          <a:p>
            <a:pPr marL="0" indent="0">
              <a:buNone/>
            </a:pPr>
            <a:r>
              <a:rPr lang="en-US" dirty="0" smtClean="0"/>
              <a:t>of the computer.</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676400"/>
            <a:ext cx="2514600" cy="147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7856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Graphics Card</a:t>
            </a:r>
            <a:endParaRPr lang="en-US" dirty="0"/>
          </a:p>
        </p:txBody>
      </p:sp>
      <p:sp>
        <p:nvSpPr>
          <p:cNvPr id="3" name="Content Placeholder 2"/>
          <p:cNvSpPr>
            <a:spLocks noGrp="1"/>
          </p:cNvSpPr>
          <p:nvPr>
            <p:ph idx="1"/>
          </p:nvPr>
        </p:nvSpPr>
        <p:spPr/>
        <p:txBody>
          <a:bodyPr/>
          <a:lstStyle/>
          <a:p>
            <a:pPr marL="0" indent="0">
              <a:buNone/>
            </a:pPr>
            <a:r>
              <a:rPr lang="en-US" dirty="0" smtClean="0"/>
              <a:t>	The graphics, or video card of a computer is hardware component</a:t>
            </a:r>
            <a:r>
              <a:rPr lang="en-US" dirty="0"/>
              <a:t> which </a:t>
            </a:r>
            <a:r>
              <a:rPr lang="en-US" dirty="0" smtClean="0"/>
              <a:t>outputs </a:t>
            </a:r>
            <a:r>
              <a:rPr lang="en-US" dirty="0"/>
              <a:t>images to a </a:t>
            </a:r>
            <a:r>
              <a:rPr lang="en-US" dirty="0" smtClean="0"/>
              <a:t>monitor.  Most </a:t>
            </a:r>
            <a:r>
              <a:rPr lang="en-US" dirty="0"/>
              <a:t>video cards </a:t>
            </a:r>
            <a:r>
              <a:rPr lang="en-US" dirty="0" smtClean="0"/>
              <a:t>render</a:t>
            </a:r>
            <a:r>
              <a:rPr lang="en-US" dirty="0"/>
              <a:t> 3D </a:t>
            </a:r>
            <a:r>
              <a:rPr lang="en-US" dirty="0" smtClean="0"/>
              <a:t>scenes, 2D graphics and format things such as text.  They usually have their own fan, ram and processors. </a:t>
            </a:r>
            <a:endParaRPr lang="en-US" dirty="0"/>
          </a:p>
        </p:txBody>
      </p:sp>
    </p:spTree>
    <p:extLst>
      <p:ext uri="{BB962C8B-B14F-4D97-AF65-F5344CB8AC3E}">
        <p14:creationId xmlns:p14="http://schemas.microsoft.com/office/powerpoint/2010/main" val="2622789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Sound Card</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The sound, or audio card is a piece of  hardware that controls input/output audio.</a:t>
            </a:r>
          </a:p>
          <a:p>
            <a:pPr marL="0" indent="0">
              <a:buNone/>
            </a:pPr>
            <a:r>
              <a:rPr lang="en-US" dirty="0" smtClean="0"/>
              <a:t>Most use a digital-to-analog converter to turn digital data into an electrical signal (analog) which is then converted to sound.</a:t>
            </a:r>
            <a:endParaRPr lang="en-US"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662912"/>
            <a:ext cx="3452813"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2501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Brush Script MT" pitchFamily="66" charset="0"/>
              </a:rPr>
              <a:t>RAM/ROM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3607144"/>
              </p:ext>
            </p:extLst>
          </p:nvPr>
        </p:nvGraphicFramePr>
        <p:xfrm>
          <a:off x="457200" y="1600200"/>
          <a:ext cx="8382000" cy="4572000"/>
        </p:xfrm>
        <a:graphic>
          <a:graphicData uri="http://schemas.openxmlformats.org/drawingml/2006/table">
            <a:tbl>
              <a:tblPr firstRow="1" bandRow="1">
                <a:tableStyleId>{5C22544A-7EE6-4342-B048-85BDC9FD1C3A}</a:tableStyleId>
              </a:tblPr>
              <a:tblGrid>
                <a:gridCol w="4191000"/>
                <a:gridCol w="4191000"/>
              </a:tblGrid>
              <a:tr h="4572000">
                <a:tc>
                  <a:txBody>
                    <a:bodyPr/>
                    <a:lstStyle/>
                    <a:p>
                      <a:r>
                        <a:rPr lang="en-US" dirty="0" smtClean="0"/>
                        <a:t>Random</a:t>
                      </a:r>
                      <a:r>
                        <a:rPr lang="en-US" baseline="0" dirty="0" smtClean="0"/>
                        <a:t> Access Memory (RAM) is a form of data storage on a computer</a:t>
                      </a:r>
                    </a:p>
                    <a:p>
                      <a:r>
                        <a:rPr lang="en-US" baseline="0" dirty="0" smtClean="0"/>
                        <a:t> </a:t>
                      </a:r>
                    </a:p>
                    <a:p>
                      <a:r>
                        <a:rPr lang="en-US" baseline="0" dirty="0" smtClean="0"/>
                        <a:t>It can be accessed in any order </a:t>
                      </a:r>
                    </a:p>
                    <a:p>
                      <a:endParaRPr lang="en-US" baseline="0" dirty="0" smtClean="0"/>
                    </a:p>
                    <a:p>
                      <a:r>
                        <a:rPr lang="en-US" baseline="0" dirty="0" smtClean="0"/>
                        <a:t>RAM can be added in physical cards, just like additional hard disks can be</a:t>
                      </a:r>
                    </a:p>
                    <a:p>
                      <a:r>
                        <a:rPr lang="en-US" baseline="0" dirty="0" smtClean="0"/>
                        <a:t>installed for extra memory</a:t>
                      </a:r>
                    </a:p>
                    <a:p>
                      <a:endParaRPr lang="en-US" baseline="0" dirty="0" smtClean="0"/>
                    </a:p>
                    <a:p>
                      <a:r>
                        <a:rPr lang="en-US" baseline="0" dirty="0" smtClean="0"/>
                        <a:t>An average computer has 4 slots for  additional RAM cards to be added.</a:t>
                      </a:r>
                    </a:p>
                    <a:p>
                      <a:endParaRPr lang="en-US" baseline="0" dirty="0" smtClean="0"/>
                    </a:p>
                    <a:p>
                      <a:r>
                        <a:rPr lang="en-US" baseline="0" dirty="0" smtClean="0"/>
                        <a:t>Adding RAM is the most basic way to speed up your computer</a:t>
                      </a: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Read-Only Memory (ROM) is a form of data storage on a computer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can only be accessed in the given order and can not be altered without taking large measures of effort.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 often used in distributing firmware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CD-ROMs are read-only so they can’t be modified easily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a:txBody>
                  <a:tcPr>
                    <a:solidFill>
                      <a:schemeClr val="tx1"/>
                    </a:solidFill>
                  </a:tcPr>
                </a:tc>
              </a:tr>
            </a:tbl>
          </a:graphicData>
        </a:graphic>
      </p:graphicFrame>
    </p:spTree>
    <p:extLst>
      <p:ext uri="{BB962C8B-B14F-4D97-AF65-F5344CB8AC3E}">
        <p14:creationId xmlns:p14="http://schemas.microsoft.com/office/powerpoint/2010/main" val="30030610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Fan</a:t>
            </a:r>
            <a:endParaRPr lang="en-US" dirty="0"/>
          </a:p>
        </p:txBody>
      </p:sp>
      <p:sp>
        <p:nvSpPr>
          <p:cNvPr id="3" name="Content Placeholder 2"/>
          <p:cNvSpPr>
            <a:spLocks noGrp="1"/>
          </p:cNvSpPr>
          <p:nvPr>
            <p:ph idx="1"/>
          </p:nvPr>
        </p:nvSpPr>
        <p:spPr/>
        <p:txBody>
          <a:bodyPr/>
          <a:lstStyle/>
          <a:p>
            <a:pPr marL="57150" indent="0">
              <a:buNone/>
            </a:pPr>
            <a:r>
              <a:rPr lang="en-US" dirty="0" smtClean="0"/>
              <a:t>Computer fans are designed to cool off the inside components of a computer so that they don’t fry up.  It draws cooler air from outside and expels hotter air or transfers air to a </a:t>
            </a:r>
            <a:r>
              <a:rPr lang="en-US" dirty="0" err="1" smtClean="0"/>
              <a:t>heatsink</a:t>
            </a:r>
            <a:r>
              <a:rPr lang="en-US" dirty="0" smtClean="0"/>
              <a:t>.  </a:t>
            </a:r>
            <a:r>
              <a:rPr lang="en-US" dirty="0" err="1" smtClean="0"/>
              <a:t>Heatsinks</a:t>
            </a:r>
            <a:r>
              <a:rPr lang="en-US" dirty="0" smtClean="0"/>
              <a:t> </a:t>
            </a:r>
            <a:r>
              <a:rPr lang="en-US" dirty="0" err="1" smtClean="0"/>
              <a:t>dispells</a:t>
            </a:r>
            <a:r>
              <a:rPr lang="en-US" dirty="0" smtClean="0"/>
              <a:t> heat into the air.</a:t>
            </a:r>
            <a:endParaRPr lang="en-US" dirty="0"/>
          </a:p>
        </p:txBody>
      </p:sp>
    </p:spTree>
    <p:extLst>
      <p:ext uri="{BB962C8B-B14F-4D97-AF65-F5344CB8AC3E}">
        <p14:creationId xmlns:p14="http://schemas.microsoft.com/office/powerpoint/2010/main" val="1815376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Moore’s Law</a:t>
            </a:r>
            <a:endParaRPr lang="en-US" dirty="0"/>
          </a:p>
        </p:txBody>
      </p:sp>
      <p:sp>
        <p:nvSpPr>
          <p:cNvPr id="3" name="Content Placeholder 2"/>
          <p:cNvSpPr>
            <a:spLocks noGrp="1"/>
          </p:cNvSpPr>
          <p:nvPr>
            <p:ph idx="1"/>
          </p:nvPr>
        </p:nvSpPr>
        <p:spPr/>
        <p:txBody>
          <a:bodyPr/>
          <a:lstStyle/>
          <a:p>
            <a:pPr marL="0" indent="0">
              <a:buNone/>
            </a:pPr>
            <a:r>
              <a:rPr lang="en-US" b="1" dirty="0"/>
              <a:t>	</a:t>
            </a:r>
            <a:r>
              <a:rPr lang="en-US" dirty="0" smtClean="0"/>
              <a:t>Moore’s Law is a prediction that </a:t>
            </a:r>
            <a:r>
              <a:rPr lang="en-US" dirty="0"/>
              <a:t>the </a:t>
            </a:r>
            <a:r>
              <a:rPr lang="en-US" dirty="0" smtClean="0"/>
              <a:t>number </a:t>
            </a:r>
            <a:r>
              <a:rPr lang="en-US" dirty="0"/>
              <a:t>of transistors </a:t>
            </a:r>
            <a:r>
              <a:rPr lang="en-US" dirty="0" smtClean="0"/>
              <a:t>on computer chips, or integrated circuits, will</a:t>
            </a:r>
            <a:r>
              <a:rPr lang="en-US" dirty="0"/>
              <a:t> </a:t>
            </a:r>
            <a:r>
              <a:rPr lang="en-US" dirty="0" smtClean="0"/>
              <a:t>double </a:t>
            </a:r>
            <a:r>
              <a:rPr lang="en-US" dirty="0"/>
              <a:t>approximately every two years</a:t>
            </a:r>
            <a:r>
              <a:rPr lang="en-US" dirty="0" smtClean="0"/>
              <a:t>.  It has been extremely accurate so far but is expected to slow down.</a:t>
            </a:r>
          </a:p>
          <a:p>
            <a:pPr marL="0" indent="0">
              <a:buNone/>
            </a:pP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14800"/>
            <a:ext cx="4114800" cy="265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11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205" y="2971800"/>
            <a:ext cx="4193124"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762000" y="533400"/>
            <a:ext cx="6858000" cy="2438400"/>
          </a:xfrm>
        </p:spPr>
        <p:txBody>
          <a:bodyPr>
            <a:normAutofit/>
          </a:bodyPr>
          <a:lstStyle/>
          <a:p>
            <a:pPr marL="0" indent="0">
              <a:buNone/>
            </a:pPr>
            <a:r>
              <a:rPr lang="en-US" dirty="0" smtClean="0"/>
              <a:t>	  Thanks for watching </a:t>
            </a:r>
          </a:p>
          <a:p>
            <a:pPr marL="0" indent="0">
              <a:buNone/>
            </a:pPr>
            <a:r>
              <a:rPr lang="en-US" dirty="0"/>
              <a:t>	 </a:t>
            </a:r>
            <a:r>
              <a:rPr lang="en-US" dirty="0" smtClean="0"/>
              <a:t>    our presentation! </a:t>
            </a:r>
          </a:p>
          <a:p>
            <a:pPr marL="0" indent="0">
              <a:buNone/>
            </a:pPr>
            <a:endParaRPr lang="en-US" dirty="0" smtClean="0"/>
          </a:p>
          <a:p>
            <a:pPr marL="0" indent="0">
              <a:buNone/>
            </a:pPr>
            <a:r>
              <a:rPr lang="en-US" dirty="0" smtClean="0"/>
              <a:t>-Nicole Morales, Serena Do, Ann Le</a:t>
            </a:r>
            <a:endParaRPr lang="en-US" dirty="0"/>
          </a:p>
        </p:txBody>
      </p:sp>
    </p:spTree>
    <p:extLst>
      <p:ext uri="{BB962C8B-B14F-4D97-AF65-F5344CB8AC3E}">
        <p14:creationId xmlns:p14="http://schemas.microsoft.com/office/powerpoint/2010/main" val="4244476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1">
                    <a:lumMod val="95000"/>
                    <a:lumOff val="5000"/>
                  </a:schemeClr>
                </a:solidFill>
                <a:latin typeface="CourierThai" pitchFamily="49" charset="-34"/>
                <a:cs typeface="CourierThai" pitchFamily="49" charset="-34"/>
              </a:rPr>
              <a:t>Input Devices</a:t>
            </a:r>
            <a:endParaRPr lang="en-US" dirty="0"/>
          </a:p>
        </p:txBody>
      </p:sp>
      <p:sp>
        <p:nvSpPr>
          <p:cNvPr id="3" name="Content Placeholder 2"/>
          <p:cNvSpPr>
            <a:spLocks noGrp="1"/>
          </p:cNvSpPr>
          <p:nvPr>
            <p:ph idx="1"/>
          </p:nvPr>
        </p:nvSpPr>
        <p:spPr/>
        <p:txBody>
          <a:bodyPr/>
          <a:lstStyle/>
          <a:p>
            <a:pPr marL="0" indent="0">
              <a:buNone/>
            </a:pPr>
            <a:r>
              <a:rPr lang="en-US" dirty="0"/>
              <a:t>	</a:t>
            </a:r>
            <a:r>
              <a:rPr lang="en-US" dirty="0" smtClean="0"/>
              <a:t>An input device is a piece of hardware that provides data to the computer to be interpreted.   </a:t>
            </a:r>
          </a:p>
          <a:p>
            <a:pPr marL="0" indent="0">
              <a:buNone/>
            </a:pPr>
            <a:r>
              <a:rPr lang="en-US" dirty="0" smtClean="0"/>
              <a:t>Examples of input devices are the keyboard, mouse, webcam, and scanner.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343400"/>
            <a:ext cx="2590800" cy="1727200"/>
          </a:xfrm>
          <a:prstGeom prst="rect">
            <a:avLst/>
          </a:prstGeom>
        </p:spPr>
      </p:pic>
    </p:spTree>
    <p:extLst>
      <p:ext uri="{BB962C8B-B14F-4D97-AF65-F5344CB8AC3E}">
        <p14:creationId xmlns:p14="http://schemas.microsoft.com/office/powerpoint/2010/main" val="6581738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Keyboard</a:t>
            </a:r>
            <a:endParaRPr lang="en-US" dirty="0"/>
          </a:p>
        </p:txBody>
      </p:sp>
      <p:sp>
        <p:nvSpPr>
          <p:cNvPr id="3" name="Content Placeholder 2"/>
          <p:cNvSpPr>
            <a:spLocks noGrp="1"/>
          </p:cNvSpPr>
          <p:nvPr>
            <p:ph idx="1"/>
          </p:nvPr>
        </p:nvSpPr>
        <p:spPr/>
        <p:txBody>
          <a:bodyPr/>
          <a:lstStyle/>
          <a:p>
            <a:pPr marL="0" indent="0">
              <a:buNone/>
            </a:pPr>
            <a:r>
              <a:rPr lang="en-US" dirty="0" smtClean="0"/>
              <a:t>	The keyboard is a device generally used to  </a:t>
            </a:r>
            <a:r>
              <a:rPr lang="en-US" dirty="0"/>
              <a:t>produce </a:t>
            </a:r>
            <a:r>
              <a:rPr lang="en-US" dirty="0" smtClean="0"/>
              <a:t>characters on the computer by pressing the labeled key.  Pressing certain keys in combinations can  give  the computer commands as well.</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19600"/>
            <a:ext cx="8077200" cy="258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36511"/>
            <a:ext cx="1905000" cy="1103923"/>
          </a:xfrm>
          <a:prstGeom prst="rect">
            <a:avLst/>
          </a:prstGeom>
        </p:spPr>
      </p:pic>
    </p:spTree>
    <p:extLst>
      <p:ext uri="{BB962C8B-B14F-4D97-AF65-F5344CB8AC3E}">
        <p14:creationId xmlns:p14="http://schemas.microsoft.com/office/powerpoint/2010/main" val="28316494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Mouse</a:t>
            </a:r>
            <a:endParaRPr lang="en-US" dirty="0"/>
          </a:p>
        </p:txBody>
      </p:sp>
      <p:sp>
        <p:nvSpPr>
          <p:cNvPr id="3" name="Content Placeholder 2"/>
          <p:cNvSpPr>
            <a:spLocks noGrp="1"/>
          </p:cNvSpPr>
          <p:nvPr>
            <p:ph idx="1"/>
          </p:nvPr>
        </p:nvSpPr>
        <p:spPr/>
        <p:txBody>
          <a:bodyPr/>
          <a:lstStyle/>
          <a:p>
            <a:pPr marL="0" indent="0">
              <a:buNone/>
            </a:pPr>
            <a:r>
              <a:rPr lang="en-US" dirty="0" smtClean="0"/>
              <a:t>A mouse</a:t>
            </a:r>
            <a:r>
              <a:rPr lang="en-US" dirty="0"/>
              <a:t> is </a:t>
            </a:r>
            <a:r>
              <a:rPr lang="en-US" dirty="0" smtClean="0"/>
              <a:t>an input</a:t>
            </a:r>
            <a:r>
              <a:rPr lang="en-US" dirty="0"/>
              <a:t> </a:t>
            </a:r>
            <a:r>
              <a:rPr lang="en-US" dirty="0" smtClean="0"/>
              <a:t>device</a:t>
            </a:r>
            <a:r>
              <a:rPr lang="en-US" dirty="0"/>
              <a:t> that functions by </a:t>
            </a:r>
            <a:r>
              <a:rPr lang="en-US" dirty="0" smtClean="0"/>
              <a:t>detecting</a:t>
            </a:r>
            <a:r>
              <a:rPr lang="en-US" dirty="0"/>
              <a:t> motion relative </a:t>
            </a:r>
            <a:r>
              <a:rPr lang="en-US" dirty="0" smtClean="0"/>
              <a:t>to the surface the mouse is on top of.  Computer mice use</a:t>
            </a:r>
          </a:p>
          <a:p>
            <a:pPr marL="0" indent="0">
              <a:buNone/>
            </a:pPr>
            <a:r>
              <a:rPr lang="en-US" dirty="0" smtClean="0"/>
              <a:t>either a light sensor or a track ball to interpret movement.  </a:t>
            </a:r>
            <a:endParaRPr lang="en-US" dirty="0"/>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4749" flipH="1">
            <a:off x="6586356" y="1590103"/>
            <a:ext cx="24384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69193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Microphone</a:t>
            </a:r>
            <a:endParaRPr lang="en-US" dirty="0"/>
          </a:p>
        </p:txBody>
      </p:sp>
      <p:sp>
        <p:nvSpPr>
          <p:cNvPr id="3" name="Content Placeholder 2"/>
          <p:cNvSpPr>
            <a:spLocks noGrp="1"/>
          </p:cNvSpPr>
          <p:nvPr>
            <p:ph idx="1"/>
          </p:nvPr>
        </p:nvSpPr>
        <p:spPr/>
        <p:txBody>
          <a:bodyPr>
            <a:normAutofit/>
          </a:bodyPr>
          <a:lstStyle/>
          <a:p>
            <a:pPr marL="0" indent="0">
              <a:buNone/>
            </a:pPr>
            <a:r>
              <a:rPr lang="en-US" dirty="0"/>
              <a:t>	</a:t>
            </a:r>
            <a:r>
              <a:rPr lang="en-US" dirty="0" smtClean="0"/>
              <a:t>A microphone is an input device that records sound and sends it to the computer in an electrical signal which the computer can understand and save as data.  Computer microphones are usually hooked up to a headset.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14" y="4648200"/>
            <a:ext cx="1378688" cy="13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5459" y="4648200"/>
            <a:ext cx="1361013" cy="13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027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Webcam</a:t>
            </a:r>
            <a:endParaRPr lang="en-US" dirty="0"/>
          </a:p>
        </p:txBody>
      </p:sp>
      <p:sp>
        <p:nvSpPr>
          <p:cNvPr id="3" name="Content Placeholder 2"/>
          <p:cNvSpPr>
            <a:spLocks noGrp="1"/>
          </p:cNvSpPr>
          <p:nvPr>
            <p:ph idx="1"/>
          </p:nvPr>
        </p:nvSpPr>
        <p:spPr/>
        <p:txBody>
          <a:bodyPr/>
          <a:lstStyle/>
          <a:p>
            <a:pPr marL="0" indent="0">
              <a:buNone/>
            </a:pPr>
            <a:r>
              <a:rPr lang="en-US" dirty="0" smtClean="0"/>
              <a:t>	A webca</a:t>
            </a:r>
            <a:r>
              <a:rPr lang="en-US" dirty="0"/>
              <a:t>m is a video </a:t>
            </a:r>
            <a:r>
              <a:rPr lang="en-US" dirty="0" smtClean="0"/>
              <a:t>camera</a:t>
            </a:r>
            <a:r>
              <a:rPr lang="en-US" dirty="0"/>
              <a:t> that feeds its images </a:t>
            </a:r>
            <a:r>
              <a:rPr lang="en-US" dirty="0" smtClean="0"/>
              <a:t>to a computer.  Webcams are very fast and so they can be used to stream live or video chat.  Webcams can also have microphones built-in to input sound as well.</a:t>
            </a:r>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343400"/>
            <a:ext cx="1490662" cy="157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03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latin typeface="Harlow Solid Italic" pitchFamily="82" charset="0"/>
              </a:rPr>
              <a:t>Scanner</a:t>
            </a:r>
            <a:endParaRPr lang="en-US" dirty="0"/>
          </a:p>
        </p:txBody>
      </p:sp>
      <p:sp>
        <p:nvSpPr>
          <p:cNvPr id="3" name="Content Placeholder 2"/>
          <p:cNvSpPr>
            <a:spLocks noGrp="1"/>
          </p:cNvSpPr>
          <p:nvPr>
            <p:ph idx="1"/>
          </p:nvPr>
        </p:nvSpPr>
        <p:spPr/>
        <p:txBody>
          <a:bodyPr/>
          <a:lstStyle/>
          <a:p>
            <a:pPr marL="0" indent="0">
              <a:buNone/>
            </a:pPr>
            <a:r>
              <a:rPr lang="en-US" dirty="0" smtClean="0"/>
              <a:t>	Scanners optically convert images into digital images, they basically take a picture.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772" y="37338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28708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1">
                    <a:lumMod val="95000"/>
                    <a:lumOff val="5000"/>
                  </a:schemeClr>
                </a:solidFill>
                <a:latin typeface="CourierThai" pitchFamily="49" charset="-34"/>
                <a:cs typeface="CourierThai" pitchFamily="49" charset="-34"/>
              </a:rPr>
              <a:t>OUTPUT DEVICES</a:t>
            </a:r>
            <a:endParaRPr lang="en-US" dirty="0">
              <a:latin typeface="CourierThai" pitchFamily="49" charset="-34"/>
              <a:cs typeface="CourierThai" pitchFamily="49" charset="-34"/>
            </a:endParaRPr>
          </a:p>
        </p:txBody>
      </p:sp>
      <p:sp>
        <p:nvSpPr>
          <p:cNvPr id="3" name="Content Placeholder 2"/>
          <p:cNvSpPr>
            <a:spLocks noGrp="1"/>
          </p:cNvSpPr>
          <p:nvPr>
            <p:ph idx="1"/>
          </p:nvPr>
        </p:nvSpPr>
        <p:spPr/>
        <p:txBody>
          <a:bodyPr/>
          <a:lstStyle/>
          <a:p>
            <a:pPr marL="0" indent="0">
              <a:buNone/>
            </a:pPr>
            <a:r>
              <a:rPr lang="en-US" dirty="0" smtClean="0"/>
              <a:t>	Output devices communicate computer data into a form humans can understand.</a:t>
            </a:r>
          </a:p>
        </p:txBody>
      </p:sp>
    </p:spTree>
    <p:extLst>
      <p:ext uri="{BB962C8B-B14F-4D97-AF65-F5344CB8AC3E}">
        <p14:creationId xmlns:p14="http://schemas.microsoft.com/office/powerpoint/2010/main" val="362823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S030000192">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DA4833-13C7-45BD-96F5-8FF6B958A7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TS030000192</Template>
  <TotalTime>538</TotalTime>
  <Words>266</Words>
  <Application>Microsoft Office PowerPoint</Application>
  <PresentationFormat>On-screen Show (4:3)</PresentationFormat>
  <Paragraphs>91</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TS030000192</vt:lpstr>
      <vt:lpstr>Hardware</vt:lpstr>
      <vt:lpstr>Hardware</vt:lpstr>
      <vt:lpstr>Input Devices</vt:lpstr>
      <vt:lpstr>Keyboard</vt:lpstr>
      <vt:lpstr>Mouse</vt:lpstr>
      <vt:lpstr>Microphone</vt:lpstr>
      <vt:lpstr>Webcam</vt:lpstr>
      <vt:lpstr>Scanner</vt:lpstr>
      <vt:lpstr>OUTPUT DEVICES</vt:lpstr>
      <vt:lpstr>Speakers</vt:lpstr>
      <vt:lpstr>Monitor</vt:lpstr>
      <vt:lpstr>Printer</vt:lpstr>
      <vt:lpstr>Removable Data Storage</vt:lpstr>
      <vt:lpstr>Memory Card</vt:lpstr>
      <vt:lpstr>Optical Disks</vt:lpstr>
      <vt:lpstr>USB flash drive</vt:lpstr>
      <vt:lpstr>Computer Case</vt:lpstr>
      <vt:lpstr>Hard Disk</vt:lpstr>
      <vt:lpstr>Motherboard</vt:lpstr>
      <vt:lpstr>Microprocessor</vt:lpstr>
      <vt:lpstr>CPU</vt:lpstr>
      <vt:lpstr>Graphics Card</vt:lpstr>
      <vt:lpstr>Sound Card</vt:lpstr>
      <vt:lpstr>RAM/ROM</vt:lpstr>
      <vt:lpstr>Fan</vt:lpstr>
      <vt:lpstr>Moore’s Law</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Hardware</dc:title>
  <dc:creator>Artemis, 24</dc:creator>
  <cp:lastModifiedBy>Artemis, 24</cp:lastModifiedBy>
  <cp:revision>55</cp:revision>
  <dcterms:created xsi:type="dcterms:W3CDTF">2012-07-25T13:21:49Z</dcterms:created>
  <dcterms:modified xsi:type="dcterms:W3CDTF">2012-07-26T18:19:40Z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TC300001929990</vt:lpwstr>
  </property>
</Properties>
</file>