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handoutMasterIdLst>
    <p:handoutMasterId r:id="rId21"/>
  </p:handoutMasterIdLst>
  <p:sldIdLst>
    <p:sldId id="256" r:id="rId2"/>
    <p:sldId id="257" r:id="rId3"/>
    <p:sldId id="269" r:id="rId4"/>
    <p:sldId id="259" r:id="rId5"/>
    <p:sldId id="260" r:id="rId6"/>
    <p:sldId id="261" r:id="rId7"/>
    <p:sldId id="262" r:id="rId8"/>
    <p:sldId id="277" r:id="rId9"/>
    <p:sldId id="263" r:id="rId10"/>
    <p:sldId id="264" r:id="rId11"/>
    <p:sldId id="265" r:id="rId12"/>
    <p:sldId id="266" r:id="rId13"/>
    <p:sldId id="270" r:id="rId14"/>
    <p:sldId id="267" r:id="rId15"/>
    <p:sldId id="272" r:id="rId16"/>
    <p:sldId id="273" r:id="rId17"/>
    <p:sldId id="271" r:id="rId18"/>
    <p:sldId id="276"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0" autoAdjust="0"/>
    <p:restoredTop sz="86432" autoAdjust="0"/>
  </p:normalViewPr>
  <p:slideViewPr>
    <p:cSldViewPr>
      <p:cViewPr varScale="1">
        <p:scale>
          <a:sx n="115" d="100"/>
          <a:sy n="115" d="100"/>
        </p:scale>
        <p:origin x="-1524" y="-108"/>
      </p:cViewPr>
      <p:guideLst>
        <p:guide orient="horz" pos="2160"/>
        <p:guide pos="2880"/>
      </p:guideLst>
    </p:cSldViewPr>
  </p:slideViewPr>
  <p:outlineViewPr>
    <p:cViewPr>
      <p:scale>
        <a:sx n="33" d="100"/>
        <a:sy n="33" d="100"/>
      </p:scale>
      <p:origin x="0" y="838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B97EE49-8367-4853-B6A7-58DD9F2899F4}" type="datetimeFigureOut">
              <a:rPr lang="en-US" smtClean="0"/>
              <a:t>7/26/2012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CE7F538-3D6A-4FBD-8733-E2BC930257D4}" type="slidenum">
              <a:rPr lang="en-US" smtClean="0"/>
              <a:t>‹#›</a:t>
            </a:fld>
            <a:endParaRPr lang="en-US"/>
          </a:p>
        </p:txBody>
      </p:sp>
    </p:spTree>
    <p:extLst>
      <p:ext uri="{BB962C8B-B14F-4D97-AF65-F5344CB8AC3E}">
        <p14:creationId xmlns:p14="http://schemas.microsoft.com/office/powerpoint/2010/main" val="2965037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C0436AA-A6C4-4AFB-9743-CD605D88160D}" type="datetimeFigureOut">
              <a:rPr lang="en-US" smtClean="0"/>
              <a:t>7/26/2012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202294D-A352-4C7B-B2D6-EB150380ECF5}" type="slidenum">
              <a:rPr lang="en-US" smtClean="0"/>
              <a:t>‹#›</a:t>
            </a:fld>
            <a:endParaRPr lang="en-US"/>
          </a:p>
        </p:txBody>
      </p:sp>
    </p:spTree>
    <p:extLst>
      <p:ext uri="{BB962C8B-B14F-4D97-AF65-F5344CB8AC3E}">
        <p14:creationId xmlns:p14="http://schemas.microsoft.com/office/powerpoint/2010/main" val="4015004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sym typeface="Wingdings" pitchFamily="2" charset="2"/>
              </a:rPr>
              <a:t>Hash Functions – one way encryption   in some sense uses no key</a:t>
            </a:r>
          </a:p>
          <a:p>
            <a:r>
              <a:rPr lang="en-US" baseline="0" dirty="0" smtClean="0">
                <a:sym typeface="Wingdings" pitchFamily="2" charset="2"/>
              </a:rPr>
              <a:t>	- uses fixed length hash value computed based upon the plaintext</a:t>
            </a:r>
          </a:p>
          <a:p>
            <a:r>
              <a:rPr lang="en-US" baseline="0" dirty="0" smtClean="0">
                <a:sym typeface="Wingdings" pitchFamily="2" charset="2"/>
              </a:rPr>
              <a:t>	- makes it impossible for either content or length of plaintext to be recovered</a:t>
            </a:r>
          </a:p>
          <a:p>
            <a:r>
              <a:rPr lang="en-US" baseline="0" dirty="0" smtClean="0">
                <a:sym typeface="Wingdings" pitchFamily="2" charset="2"/>
              </a:rPr>
              <a:t>	- typically used to provide digital fingerprint of a file’s content</a:t>
            </a:r>
          </a:p>
          <a:p>
            <a:r>
              <a:rPr lang="en-US" baseline="0" dirty="0" smtClean="0">
                <a:sym typeface="Wingdings" pitchFamily="2" charset="2"/>
              </a:rPr>
              <a:t>	- commonly employed to encrypt passwords</a:t>
            </a:r>
          </a:p>
          <a:p>
            <a:r>
              <a:rPr lang="en-US" baseline="0" dirty="0" smtClean="0">
                <a:sym typeface="Wingdings" pitchFamily="2" charset="2"/>
              </a:rPr>
              <a:t>	- provide measure of integrity of file</a:t>
            </a:r>
          </a:p>
          <a:p>
            <a:endParaRPr lang="en-US" dirty="0"/>
          </a:p>
        </p:txBody>
      </p:sp>
      <p:sp>
        <p:nvSpPr>
          <p:cNvPr id="4" name="Slide Number Placeholder 3"/>
          <p:cNvSpPr>
            <a:spLocks noGrp="1"/>
          </p:cNvSpPr>
          <p:nvPr>
            <p:ph type="sldNum" sz="quarter" idx="10"/>
          </p:nvPr>
        </p:nvSpPr>
        <p:spPr/>
        <p:txBody>
          <a:bodyPr/>
          <a:lstStyle/>
          <a:p>
            <a:fld id="{1202294D-A352-4C7B-B2D6-EB150380ECF5}" type="slidenum">
              <a:rPr lang="en-US" smtClean="0"/>
              <a:t>11</a:t>
            </a:fld>
            <a:endParaRPr lang="en-US"/>
          </a:p>
        </p:txBody>
      </p:sp>
    </p:spTree>
    <p:extLst>
      <p:ext uri="{BB962C8B-B14F-4D97-AF65-F5344CB8AC3E}">
        <p14:creationId xmlns:p14="http://schemas.microsoft.com/office/powerpoint/2010/main" val="3743118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was used to encode messages, letter by letter, in a very simple way and transmit it using a series of tap sounds. </a:t>
            </a:r>
          </a:p>
          <a:p>
            <a:pPr defTabSz="931774">
              <a:defRPr/>
            </a:pPr>
            <a:r>
              <a:rPr lang="en-US" dirty="0" smtClean="0"/>
              <a:t>It has been commonly used by prisoners to communicate with each other.</a:t>
            </a:r>
          </a:p>
          <a:p>
            <a:endParaRPr lang="en-US" dirty="0"/>
          </a:p>
        </p:txBody>
      </p:sp>
      <p:sp>
        <p:nvSpPr>
          <p:cNvPr id="4" name="Slide Number Placeholder 3"/>
          <p:cNvSpPr>
            <a:spLocks noGrp="1"/>
          </p:cNvSpPr>
          <p:nvPr>
            <p:ph type="sldNum" sz="quarter" idx="10"/>
          </p:nvPr>
        </p:nvSpPr>
        <p:spPr/>
        <p:txBody>
          <a:bodyPr/>
          <a:lstStyle/>
          <a:p>
            <a:fld id="{1202294D-A352-4C7B-B2D6-EB150380ECF5}" type="slidenum">
              <a:rPr lang="en-US" smtClean="0"/>
              <a:t>13</a:t>
            </a:fld>
            <a:endParaRPr lang="en-US"/>
          </a:p>
        </p:txBody>
      </p:sp>
    </p:spTree>
    <p:extLst>
      <p:ext uri="{BB962C8B-B14F-4D97-AF65-F5344CB8AC3E}">
        <p14:creationId xmlns:p14="http://schemas.microsoft.com/office/powerpoint/2010/main" val="2909182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 little</a:t>
            </a:r>
            <a:r>
              <a:rPr lang="en-US" baseline="0" dirty="0" smtClean="0"/>
              <a:t> </a:t>
            </a:r>
            <a:r>
              <a:rPr lang="en-US" baseline="0" dirty="0" err="1" smtClean="0"/>
              <a:t>demostration</a:t>
            </a:r>
            <a:endParaRPr lang="en-US" dirty="0"/>
          </a:p>
        </p:txBody>
      </p:sp>
      <p:sp>
        <p:nvSpPr>
          <p:cNvPr id="4" name="Slide Number Placeholder 3"/>
          <p:cNvSpPr>
            <a:spLocks noGrp="1"/>
          </p:cNvSpPr>
          <p:nvPr>
            <p:ph type="sldNum" sz="quarter" idx="10"/>
          </p:nvPr>
        </p:nvSpPr>
        <p:spPr/>
        <p:txBody>
          <a:bodyPr/>
          <a:lstStyle/>
          <a:p>
            <a:fld id="{1202294D-A352-4C7B-B2D6-EB150380ECF5}" type="slidenum">
              <a:rPr lang="en-US" smtClean="0"/>
              <a:t>17</a:t>
            </a:fld>
            <a:endParaRPr lang="en-US"/>
          </a:p>
        </p:txBody>
      </p:sp>
    </p:spTree>
    <p:extLst>
      <p:ext uri="{BB962C8B-B14F-4D97-AF65-F5344CB8AC3E}">
        <p14:creationId xmlns:p14="http://schemas.microsoft.com/office/powerpoint/2010/main" val="3735322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49EF7257-C9A3-4D36-A6F9-B75976BDE8E6}" type="datetimeFigureOut">
              <a:rPr lang="en-US" smtClean="0"/>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FE4F95-6647-42EF-912F-47179B0D9373}"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EF7257-C9A3-4D36-A6F9-B75976BDE8E6}" type="datetimeFigureOut">
              <a:rPr lang="en-US" smtClean="0"/>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FE4F95-6647-42EF-912F-47179B0D937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EF7257-C9A3-4D36-A6F9-B75976BDE8E6}" type="datetimeFigureOut">
              <a:rPr lang="en-US" smtClean="0"/>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FE4F95-6647-42EF-912F-47179B0D937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49EF7257-C9A3-4D36-A6F9-B75976BDE8E6}" type="datetimeFigureOut">
              <a:rPr lang="en-US" smtClean="0"/>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FE4F95-6647-42EF-912F-47179B0D9373}"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EF7257-C9A3-4D36-A6F9-B75976BDE8E6}" type="datetimeFigureOut">
              <a:rPr lang="en-US" smtClean="0"/>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FE4F95-6647-42EF-912F-47179B0D937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49EF7257-C9A3-4D36-A6F9-B75976BDE8E6}" type="datetimeFigureOut">
              <a:rPr lang="en-US" smtClean="0"/>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FE4F95-6647-42EF-912F-47179B0D937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9EF7257-C9A3-4D36-A6F9-B75976BDE8E6}" type="datetimeFigureOut">
              <a:rPr lang="en-US" smtClean="0"/>
              <a:t>7/26/2012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FE4F95-6647-42EF-912F-47179B0D937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9EF7257-C9A3-4D36-A6F9-B75976BDE8E6}" type="datetimeFigureOut">
              <a:rPr lang="en-US" smtClean="0"/>
              <a:t>7/26/2012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FE4F95-6647-42EF-912F-47179B0D937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EF7257-C9A3-4D36-A6F9-B75976BDE8E6}" type="datetimeFigureOut">
              <a:rPr lang="en-US" smtClean="0"/>
              <a:t>7/26/2012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FE4F95-6647-42EF-912F-47179B0D937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F7257-C9A3-4D36-A6F9-B75976BDE8E6}" type="datetimeFigureOut">
              <a:rPr lang="en-US" smtClean="0"/>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FE4F95-6647-42EF-912F-47179B0D937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F7257-C9A3-4D36-A6F9-B75976BDE8E6}" type="datetimeFigureOut">
              <a:rPr lang="en-US" smtClean="0"/>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FE4F95-6647-42EF-912F-47179B0D937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49EF7257-C9A3-4D36-A6F9-B75976BDE8E6}" type="datetimeFigureOut">
              <a:rPr lang="en-US" smtClean="0"/>
              <a:t>7/26/2012</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FEFE4F95-6647-42EF-912F-47179B0D937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1.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10000"/>
          </a:bodyPr>
          <a:lstStyle/>
          <a:p>
            <a:r>
              <a:rPr lang="en-US" u="sng" dirty="0" smtClean="0">
                <a:latin typeface="Courier New" pitchFamily="49" charset="0"/>
                <a:cs typeface="Courier New" pitchFamily="49" charset="0"/>
              </a:rPr>
              <a:t>A Presentation by:</a:t>
            </a:r>
            <a:endParaRPr lang="en-US" u="sng" dirty="0">
              <a:latin typeface="Courier New" pitchFamily="49" charset="0"/>
              <a:cs typeface="Courier New" pitchFamily="49" charset="0"/>
            </a:endParaRPr>
          </a:p>
          <a:p>
            <a:r>
              <a:rPr lang="en-US" dirty="0" smtClean="0">
                <a:latin typeface="Courier New" pitchFamily="49" charset="0"/>
                <a:cs typeface="Courier New" pitchFamily="49" charset="0"/>
              </a:rPr>
              <a:t>~Ksenia Potapov</a:t>
            </a:r>
          </a:p>
          <a:p>
            <a:r>
              <a:rPr lang="en-US" dirty="0" smtClean="0">
                <a:latin typeface="Courier New" pitchFamily="49" charset="0"/>
                <a:cs typeface="Courier New" pitchFamily="49" charset="0"/>
              </a:rPr>
              <a:t>~Amariah Condon</a:t>
            </a:r>
          </a:p>
          <a:p>
            <a:r>
              <a:rPr lang="en-US" dirty="0" smtClean="0">
                <a:latin typeface="Courier New" pitchFamily="49" charset="0"/>
                <a:cs typeface="Courier New" pitchFamily="49" charset="0"/>
              </a:rPr>
              <a:t>~Janette Fong</a:t>
            </a:r>
          </a:p>
          <a:p>
            <a:r>
              <a:rPr lang="en-US" dirty="0" smtClean="0">
                <a:latin typeface="Courier New" pitchFamily="49" charset="0"/>
                <a:cs typeface="Courier New" pitchFamily="49" charset="0"/>
              </a:rPr>
              <a:t>~Janice Lau</a:t>
            </a:r>
          </a:p>
        </p:txBody>
      </p:sp>
      <p:sp>
        <p:nvSpPr>
          <p:cNvPr id="2" name="Title 1"/>
          <p:cNvSpPr>
            <a:spLocks noGrp="1"/>
          </p:cNvSpPr>
          <p:nvPr>
            <p:ph type="ctrTitle"/>
          </p:nvPr>
        </p:nvSpPr>
        <p:spPr/>
        <p:txBody>
          <a:bodyPr/>
          <a:lstStyle/>
          <a:p>
            <a:r>
              <a:rPr lang="en-US" sz="8000" dirty="0" smtClean="0">
                <a:latin typeface="Courier New" pitchFamily="49" charset="0"/>
                <a:cs typeface="Courier New" pitchFamily="49" charset="0"/>
              </a:rPr>
              <a:t>Cryptography</a:t>
            </a:r>
            <a:endParaRPr lang="en-US" sz="8000" dirty="0">
              <a:latin typeface="Courier New" pitchFamily="49" charset="0"/>
              <a:cs typeface="Courier New" pitchFamily="49" charset="0"/>
            </a:endParaRPr>
          </a:p>
        </p:txBody>
      </p:sp>
    </p:spTree>
    <p:extLst>
      <p:ext uri="{BB962C8B-B14F-4D97-AF65-F5344CB8AC3E}">
        <p14:creationId xmlns:p14="http://schemas.microsoft.com/office/powerpoint/2010/main" val="176776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1000"/>
                                        <p:tgtEl>
                                          <p:spTgt spid="3">
                                            <p:txEl>
                                              <p:pRg st="1" end="1"/>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1000"/>
                                        <p:tgtEl>
                                          <p:spTgt spid="3">
                                            <p:txEl>
                                              <p:pRg st="2" end="2"/>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circle(in)">
                                      <p:cBhvr>
                                        <p:cTn id="13" dur="1000"/>
                                        <p:tgtEl>
                                          <p:spTgt spid="3">
                                            <p:txEl>
                                              <p:pRg st="3" end="3"/>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circle(in)">
                                      <p:cBhvr>
                                        <p:cTn id="1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urier New" pitchFamily="49" charset="0"/>
                <a:cs typeface="Courier New" pitchFamily="49" charset="0"/>
              </a:rPr>
              <a:t>Symmetry/Secret key – Janette</a:t>
            </a:r>
            <a:endParaRPr lang="en-US" dirty="0">
              <a:latin typeface="Courier New" pitchFamily="49" charset="0"/>
              <a:cs typeface="Courier New" pitchFamily="49" charset="0"/>
            </a:endParaRPr>
          </a:p>
        </p:txBody>
      </p:sp>
      <p:sp>
        <p:nvSpPr>
          <p:cNvPr id="3" name="Content Placeholder 2"/>
          <p:cNvSpPr>
            <a:spLocks noGrp="1"/>
          </p:cNvSpPr>
          <p:nvPr>
            <p:ph sz="quarter" idx="13"/>
          </p:nvPr>
        </p:nvSpPr>
        <p:spPr/>
        <p:txBody>
          <a:bodyPr/>
          <a:lstStyle/>
          <a:p>
            <a:r>
              <a:rPr lang="en-US" dirty="0" smtClean="0">
                <a:latin typeface="Courier New" pitchFamily="49" charset="0"/>
                <a:cs typeface="Courier New" pitchFamily="49" charset="0"/>
              </a:rPr>
              <a:t>Symmetry key is an encryption system in which the sender and the receiver of the message share one key that is used to encrypt and decrypt the message.</a:t>
            </a:r>
          </a:p>
          <a:p>
            <a:r>
              <a:rPr lang="en-US" dirty="0" smtClean="0">
                <a:latin typeface="Courier New" pitchFamily="49" charset="0"/>
                <a:cs typeface="Courier New" pitchFamily="49" charset="0"/>
              </a:rPr>
              <a:t>Symmetry key is a more simpler and faster way to communicate than public keys, but the only problem you would have to consider would be that you would have to get the key to the receiver of the message in a separately secure way.</a:t>
            </a:r>
          </a:p>
          <a:p>
            <a:r>
              <a:rPr lang="en-US" dirty="0" smtClean="0">
                <a:latin typeface="Courier New" pitchFamily="49" charset="0"/>
                <a:cs typeface="Courier New" pitchFamily="49" charset="0"/>
              </a:rPr>
              <a:t>Symmetry key may be called ‘secret key cryptography’.</a:t>
            </a:r>
            <a:endParaRPr lang="en-US" dirty="0">
              <a:latin typeface="Courier New" pitchFamily="49" charset="0"/>
              <a:cs typeface="Courier New" pitchFamily="49" charset="0"/>
            </a:endParaRPr>
          </a:p>
        </p:txBody>
      </p:sp>
      <p:pic>
        <p:nvPicPr>
          <p:cNvPr id="5122" name="Picture 2" descr="G:\secret-key.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4343401"/>
            <a:ext cx="3827721"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7128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125" autoRev="1" fill="hold">
                                          <p:stCondLst>
                                            <p:cond delay="0"/>
                                          </p:stCondLst>
                                        </p:cTn>
                                        <p:tgtEl>
                                          <p:spTgt spid="3">
                                            <p:txEl>
                                              <p:pRg st="0" end="0"/>
                                            </p:txEl>
                                          </p:spTgt>
                                        </p:tgtEl>
                                        <p:attrNameLst>
                                          <p:attrName>ppt_w</p:attrName>
                                        </p:attrNameLst>
                                      </p:cBhvr>
                                    </p:anim>
                                    <p:anim by="(#ppt_w*0.50)" calcmode="lin" valueType="num">
                                      <p:cBhvr>
                                        <p:cTn id="8" dur="125" decel="50000" autoRev="1" fill="hold">
                                          <p:stCondLst>
                                            <p:cond delay="0"/>
                                          </p:stCondLst>
                                        </p:cTn>
                                        <p:tgtEl>
                                          <p:spTgt spid="3">
                                            <p:txEl>
                                              <p:pRg st="0" end="0"/>
                                            </p:txEl>
                                          </p:spTgt>
                                        </p:tgtEl>
                                        <p:attrNameLst>
                                          <p:attrName>ppt_x</p:attrName>
                                        </p:attrNameLst>
                                      </p:cBhvr>
                                    </p:anim>
                                    <p:anim from="(-#ppt_h/2)" to="(#ppt_y)" calcmode="lin" valueType="num">
                                      <p:cBhvr>
                                        <p:cTn id="9" dur="250" fill="hold">
                                          <p:stCondLst>
                                            <p:cond delay="0"/>
                                          </p:stCondLst>
                                        </p:cTn>
                                        <p:tgtEl>
                                          <p:spTgt spid="3">
                                            <p:txEl>
                                              <p:pRg st="0" end="0"/>
                                            </p:txEl>
                                          </p:spTgt>
                                        </p:tgtEl>
                                        <p:attrNameLst>
                                          <p:attrName>ppt_y</p:attrName>
                                        </p:attrNameLst>
                                      </p:cBhvr>
                                    </p:anim>
                                    <p:animRot by="21600000">
                                      <p:cBhvr>
                                        <p:cTn id="10" dur="250" fill="hold">
                                          <p:stCondLst>
                                            <p:cond delay="0"/>
                                          </p:stCondLst>
                                        </p:cTn>
                                        <p:tgtEl>
                                          <p:spTgt spid="3">
                                            <p:txEl>
                                              <p:pRg st="0" end="0"/>
                                            </p:txEl>
                                          </p:spTgt>
                                        </p:tgtEl>
                                        <p:attrNameLst>
                                          <p:attrName>r</p:attrName>
                                        </p:attrNameLst>
                                      </p:cBhvr>
                                    </p:animRot>
                                  </p:childTnLst>
                                </p:cTn>
                              </p:par>
                              <p:par>
                                <p:cTn id="11" presetID="56" presetClass="entr" presetSubtype="0" fill="hold" nodeType="withEffect">
                                  <p:stCondLst>
                                    <p:cond delay="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 by="(-#ppt_w*2)" calcmode="lin" valueType="num">
                                      <p:cBhvr rctx="PPT">
                                        <p:cTn id="13" dur="125" autoRev="1" fill="hold">
                                          <p:stCondLst>
                                            <p:cond delay="0"/>
                                          </p:stCondLst>
                                        </p:cTn>
                                        <p:tgtEl>
                                          <p:spTgt spid="3">
                                            <p:txEl>
                                              <p:pRg st="1" end="1"/>
                                            </p:txEl>
                                          </p:spTgt>
                                        </p:tgtEl>
                                        <p:attrNameLst>
                                          <p:attrName>ppt_w</p:attrName>
                                        </p:attrNameLst>
                                      </p:cBhvr>
                                    </p:anim>
                                    <p:anim by="(#ppt_w*0.50)" calcmode="lin" valueType="num">
                                      <p:cBhvr>
                                        <p:cTn id="14" dur="125" decel="50000" autoRev="1" fill="hold">
                                          <p:stCondLst>
                                            <p:cond delay="0"/>
                                          </p:stCondLst>
                                        </p:cTn>
                                        <p:tgtEl>
                                          <p:spTgt spid="3">
                                            <p:txEl>
                                              <p:pRg st="1" end="1"/>
                                            </p:txEl>
                                          </p:spTgt>
                                        </p:tgtEl>
                                        <p:attrNameLst>
                                          <p:attrName>ppt_x</p:attrName>
                                        </p:attrNameLst>
                                      </p:cBhvr>
                                    </p:anim>
                                    <p:anim from="(-#ppt_h/2)" to="(#ppt_y)" calcmode="lin" valueType="num">
                                      <p:cBhvr>
                                        <p:cTn id="15" dur="250" fill="hold">
                                          <p:stCondLst>
                                            <p:cond delay="0"/>
                                          </p:stCondLst>
                                        </p:cTn>
                                        <p:tgtEl>
                                          <p:spTgt spid="3">
                                            <p:txEl>
                                              <p:pRg st="1" end="1"/>
                                            </p:txEl>
                                          </p:spTgt>
                                        </p:tgtEl>
                                        <p:attrNameLst>
                                          <p:attrName>ppt_y</p:attrName>
                                        </p:attrNameLst>
                                      </p:cBhvr>
                                    </p:anim>
                                    <p:animRot by="21600000">
                                      <p:cBhvr>
                                        <p:cTn id="16" dur="250" fill="hold">
                                          <p:stCondLst>
                                            <p:cond delay="0"/>
                                          </p:stCondLst>
                                        </p:cTn>
                                        <p:tgtEl>
                                          <p:spTgt spid="3">
                                            <p:txEl>
                                              <p:pRg st="1" end="1"/>
                                            </p:txEl>
                                          </p:spTgt>
                                        </p:tgtEl>
                                        <p:attrNameLst>
                                          <p:attrName>r</p:attrName>
                                        </p:attrNameLst>
                                      </p:cBhvr>
                                    </p:animRot>
                                  </p:childTnLst>
                                </p:cTn>
                              </p:par>
                              <p:par>
                                <p:cTn id="17" presetID="56" presetClass="entr" presetSubtype="0" fill="hold" nodeType="withEffect">
                                  <p:stCondLst>
                                    <p:cond delay="0"/>
                                  </p:stCondLst>
                                  <p:iterate type="lt">
                                    <p:tmPct val="10000"/>
                                  </p:iterate>
                                  <p:childTnLst>
                                    <p:set>
                                      <p:cBhvr>
                                        <p:cTn id="18" dur="1" fill="hold">
                                          <p:stCondLst>
                                            <p:cond delay="0"/>
                                          </p:stCondLst>
                                        </p:cTn>
                                        <p:tgtEl>
                                          <p:spTgt spid="3">
                                            <p:txEl>
                                              <p:pRg st="2" end="2"/>
                                            </p:txEl>
                                          </p:spTgt>
                                        </p:tgtEl>
                                        <p:attrNameLst>
                                          <p:attrName>style.visibility</p:attrName>
                                        </p:attrNameLst>
                                      </p:cBhvr>
                                      <p:to>
                                        <p:strVal val="visible"/>
                                      </p:to>
                                    </p:set>
                                    <p:anim by="(-#ppt_w*2)" calcmode="lin" valueType="num">
                                      <p:cBhvr rctx="PPT">
                                        <p:cTn id="19" dur="125" autoRev="1" fill="hold">
                                          <p:stCondLst>
                                            <p:cond delay="0"/>
                                          </p:stCondLst>
                                        </p:cTn>
                                        <p:tgtEl>
                                          <p:spTgt spid="3">
                                            <p:txEl>
                                              <p:pRg st="2" end="2"/>
                                            </p:txEl>
                                          </p:spTgt>
                                        </p:tgtEl>
                                        <p:attrNameLst>
                                          <p:attrName>ppt_w</p:attrName>
                                        </p:attrNameLst>
                                      </p:cBhvr>
                                    </p:anim>
                                    <p:anim by="(#ppt_w*0.50)" calcmode="lin" valueType="num">
                                      <p:cBhvr>
                                        <p:cTn id="20" dur="125" decel="50000" autoRev="1" fill="hold">
                                          <p:stCondLst>
                                            <p:cond delay="0"/>
                                          </p:stCondLst>
                                        </p:cTn>
                                        <p:tgtEl>
                                          <p:spTgt spid="3">
                                            <p:txEl>
                                              <p:pRg st="2" end="2"/>
                                            </p:txEl>
                                          </p:spTgt>
                                        </p:tgtEl>
                                        <p:attrNameLst>
                                          <p:attrName>ppt_x</p:attrName>
                                        </p:attrNameLst>
                                      </p:cBhvr>
                                    </p:anim>
                                    <p:anim from="(-#ppt_h/2)" to="(#ppt_y)" calcmode="lin" valueType="num">
                                      <p:cBhvr>
                                        <p:cTn id="21" dur="250" fill="hold">
                                          <p:stCondLst>
                                            <p:cond delay="0"/>
                                          </p:stCondLst>
                                        </p:cTn>
                                        <p:tgtEl>
                                          <p:spTgt spid="3">
                                            <p:txEl>
                                              <p:pRg st="2" end="2"/>
                                            </p:txEl>
                                          </p:spTgt>
                                        </p:tgtEl>
                                        <p:attrNameLst>
                                          <p:attrName>ppt_y</p:attrName>
                                        </p:attrNameLst>
                                      </p:cBhvr>
                                    </p:anim>
                                    <p:animRot by="21600000">
                                      <p:cBhvr>
                                        <p:cTn id="22" dur="250" fill="hold">
                                          <p:stCondLst>
                                            <p:cond delay="0"/>
                                          </p:stCondLst>
                                        </p:cTn>
                                        <p:tgtEl>
                                          <p:spTgt spid="3">
                                            <p:txEl>
                                              <p:pRg st="2" end="2"/>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5122"/>
                                        </p:tgtEl>
                                        <p:attrNameLst>
                                          <p:attrName>style.visibility</p:attrName>
                                        </p:attrNameLst>
                                      </p:cBhvr>
                                      <p:to>
                                        <p:strVal val="visible"/>
                                      </p:to>
                                    </p:set>
                                    <p:anim calcmode="lin" valueType="num">
                                      <p:cBhvr>
                                        <p:cTn id="27" dur="500" fill="hold"/>
                                        <p:tgtEl>
                                          <p:spTgt spid="5122"/>
                                        </p:tgtEl>
                                        <p:attrNameLst>
                                          <p:attrName>ppt_w</p:attrName>
                                        </p:attrNameLst>
                                      </p:cBhvr>
                                      <p:tavLst>
                                        <p:tav tm="0">
                                          <p:val>
                                            <p:fltVal val="0"/>
                                          </p:val>
                                        </p:tav>
                                        <p:tav tm="100000">
                                          <p:val>
                                            <p:strVal val="#ppt_w"/>
                                          </p:val>
                                        </p:tav>
                                      </p:tavLst>
                                    </p:anim>
                                    <p:anim calcmode="lin" valueType="num">
                                      <p:cBhvr>
                                        <p:cTn id="28" dur="500" fill="hold"/>
                                        <p:tgtEl>
                                          <p:spTgt spid="5122"/>
                                        </p:tgtEl>
                                        <p:attrNameLst>
                                          <p:attrName>ppt_h</p:attrName>
                                        </p:attrNameLst>
                                      </p:cBhvr>
                                      <p:tavLst>
                                        <p:tav tm="0">
                                          <p:val>
                                            <p:fltVal val="0"/>
                                          </p:val>
                                        </p:tav>
                                        <p:tav tm="100000">
                                          <p:val>
                                            <p:strVal val="#ppt_h"/>
                                          </p:val>
                                        </p:tav>
                                      </p:tavLst>
                                    </p:anim>
                                    <p:animEffect transition="in" filter="fade">
                                      <p:cBhvr>
                                        <p:cTn id="29"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urier New" pitchFamily="49" charset="0"/>
                <a:cs typeface="Courier New" pitchFamily="49" charset="0"/>
              </a:rPr>
              <a:t>Hash functions – Ksenia</a:t>
            </a:r>
            <a:endParaRPr lang="en-US" dirty="0">
              <a:latin typeface="Courier New" pitchFamily="49" charset="0"/>
              <a:cs typeface="Courier New" pitchFamily="49" charset="0"/>
            </a:endParaRPr>
          </a:p>
        </p:txBody>
      </p:sp>
      <p:sp>
        <p:nvSpPr>
          <p:cNvPr id="3" name="Content Placeholder 2"/>
          <p:cNvSpPr>
            <a:spLocks noGrp="1"/>
          </p:cNvSpPr>
          <p:nvPr>
            <p:ph sz="quarter" idx="13"/>
          </p:nvPr>
        </p:nvSpPr>
        <p:spPr/>
        <p:txBody>
          <a:bodyPr/>
          <a:lstStyle/>
          <a:p>
            <a:r>
              <a:rPr lang="en-US" dirty="0" smtClean="0">
                <a:latin typeface="Courier New" pitchFamily="49" charset="0"/>
                <a:cs typeface="Courier New" pitchFamily="49" charset="0"/>
              </a:rPr>
              <a:t>One-way cryptography</a:t>
            </a:r>
          </a:p>
          <a:p>
            <a:r>
              <a:rPr lang="en-US" dirty="0" smtClean="0">
                <a:latin typeface="Courier New" pitchFamily="49" charset="0"/>
                <a:cs typeface="Courier New" pitchFamily="49" charset="0"/>
              </a:rPr>
              <a:t>Have no key since the plaintext is not recoverable from the cipher text.</a:t>
            </a:r>
          </a:p>
          <a:p>
            <a:r>
              <a:rPr lang="en-US" dirty="0" smtClean="0">
                <a:latin typeface="Courier New" pitchFamily="49" charset="0"/>
                <a:cs typeface="Courier New" pitchFamily="49" charset="0"/>
              </a:rPr>
              <a:t>Applications: Facebook, twitter, </a:t>
            </a:r>
            <a:r>
              <a:rPr lang="en-US" dirty="0" err="1" smtClean="0">
                <a:latin typeface="Courier New" pitchFamily="49" charset="0"/>
                <a:cs typeface="Courier New" pitchFamily="49" charset="0"/>
              </a:rPr>
              <a:t>tumblr</a:t>
            </a:r>
            <a:r>
              <a:rPr lang="en-US" dirty="0" smtClean="0">
                <a:latin typeface="Courier New" pitchFamily="49" charset="0"/>
                <a:cs typeface="Courier New" pitchFamily="49" charset="0"/>
              </a:rPr>
              <a:t>, and any other application requiring a password.</a:t>
            </a:r>
            <a:endParaRPr lang="en-US" dirty="0">
              <a:latin typeface="Courier New" pitchFamily="49" charset="0"/>
              <a:cs typeface="Courier New" pitchFamily="49" charset="0"/>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4114800"/>
            <a:ext cx="4267200" cy="778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descr="http://www.unixwiz.net/images/password-hash-1.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3422074"/>
            <a:ext cx="2381249"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8023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5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25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3">
                                            <p:txEl>
                                              <p:pRg st="0" end="0"/>
                                            </p:txEl>
                                          </p:spTgt>
                                        </p:tgtEl>
                                      </p:cBhvr>
                                    </p:animEffect>
                                  </p:childTnLst>
                                </p:cTn>
                              </p:par>
                              <p:par>
                                <p:cTn id="12" presetID="41" presetClass="entr" presetSubtype="0" fill="hold" nodeType="withEffect">
                                  <p:stCondLst>
                                    <p:cond delay="0"/>
                                  </p:stCondLst>
                                  <p:iterate type="lt">
                                    <p:tmPct val="10000"/>
                                  </p:iterate>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5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25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6" dur="25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25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250" tmFilter="0,0; .5, 1; 1, 1"/>
                                        <p:tgtEl>
                                          <p:spTgt spid="3">
                                            <p:txEl>
                                              <p:pRg st="1" end="1"/>
                                            </p:txEl>
                                          </p:spTgt>
                                        </p:tgtEl>
                                      </p:cBhvr>
                                    </p:animEffect>
                                  </p:childTnLst>
                                </p:cTn>
                              </p:par>
                              <p:par>
                                <p:cTn id="19" presetID="41" presetClass="entr" presetSubtype="0" fill="hold" nodeType="withEffect">
                                  <p:stCondLst>
                                    <p:cond delay="0"/>
                                  </p:stCondLst>
                                  <p:iterate type="lt">
                                    <p:tmPct val="10000"/>
                                  </p:iterate>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5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25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3" dur="25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25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250" tmFilter="0,0; .5, 1; 1, 1"/>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6146"/>
                                        </p:tgtEl>
                                        <p:attrNameLst>
                                          <p:attrName>style.visibility</p:attrName>
                                        </p:attrNameLst>
                                      </p:cBhvr>
                                      <p:to>
                                        <p:strVal val="visible"/>
                                      </p:to>
                                    </p:set>
                                    <p:animEffect transition="in" filter="fade">
                                      <p:cBhvr>
                                        <p:cTn id="30" dur="1000"/>
                                        <p:tgtEl>
                                          <p:spTgt spid="6146"/>
                                        </p:tgtEl>
                                      </p:cBhvr>
                                    </p:animEffect>
                                    <p:anim calcmode="lin" valueType="num">
                                      <p:cBhvr>
                                        <p:cTn id="31" dur="1000" fill="hold"/>
                                        <p:tgtEl>
                                          <p:spTgt spid="6146"/>
                                        </p:tgtEl>
                                        <p:attrNameLst>
                                          <p:attrName>ppt_x</p:attrName>
                                        </p:attrNameLst>
                                      </p:cBhvr>
                                      <p:tavLst>
                                        <p:tav tm="0">
                                          <p:val>
                                            <p:strVal val="#ppt_x"/>
                                          </p:val>
                                        </p:tav>
                                        <p:tav tm="100000">
                                          <p:val>
                                            <p:strVal val="#ppt_x"/>
                                          </p:val>
                                        </p:tav>
                                      </p:tavLst>
                                    </p:anim>
                                    <p:anim calcmode="lin" valueType="num">
                                      <p:cBhvr>
                                        <p:cTn id="32" dur="1000" fill="hold"/>
                                        <p:tgtEl>
                                          <p:spTgt spid="6146"/>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2050"/>
                                        </p:tgtEl>
                                        <p:attrNameLst>
                                          <p:attrName>style.visibility</p:attrName>
                                        </p:attrNameLst>
                                      </p:cBhvr>
                                      <p:to>
                                        <p:strVal val="visible"/>
                                      </p:to>
                                    </p:set>
                                    <p:animEffect transition="in" filter="fade">
                                      <p:cBhvr>
                                        <p:cTn id="35" dur="1000"/>
                                        <p:tgtEl>
                                          <p:spTgt spid="2050"/>
                                        </p:tgtEl>
                                      </p:cBhvr>
                                    </p:animEffect>
                                    <p:anim calcmode="lin" valueType="num">
                                      <p:cBhvr>
                                        <p:cTn id="36" dur="1000" fill="hold"/>
                                        <p:tgtEl>
                                          <p:spTgt spid="2050"/>
                                        </p:tgtEl>
                                        <p:attrNameLst>
                                          <p:attrName>ppt_x</p:attrName>
                                        </p:attrNameLst>
                                      </p:cBhvr>
                                      <p:tavLst>
                                        <p:tav tm="0">
                                          <p:val>
                                            <p:strVal val="#ppt_x"/>
                                          </p:val>
                                        </p:tav>
                                        <p:tav tm="100000">
                                          <p:val>
                                            <p:strVal val="#ppt_x"/>
                                          </p:val>
                                        </p:tav>
                                      </p:tavLst>
                                    </p:anim>
                                    <p:anim calcmode="lin" valueType="num">
                                      <p:cBhvr>
                                        <p:cTn id="37"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924800" cy="1143000"/>
          </a:xfrm>
        </p:spPr>
        <p:txBody>
          <a:bodyPr/>
          <a:lstStyle/>
          <a:p>
            <a:r>
              <a:rPr lang="en-US" dirty="0" smtClean="0">
                <a:latin typeface="Courier New" pitchFamily="49" charset="0"/>
                <a:cs typeface="Courier New" pitchFamily="49" charset="0"/>
              </a:rPr>
              <a:t>Different Ciphers – Ksenia</a:t>
            </a:r>
            <a:endParaRPr lang="en-US" dirty="0">
              <a:latin typeface="Courier New" pitchFamily="49" charset="0"/>
              <a:cs typeface="Courier New" pitchFamily="49" charset="0"/>
            </a:endParaRPr>
          </a:p>
        </p:txBody>
      </p:sp>
      <p:sp>
        <p:nvSpPr>
          <p:cNvPr id="3" name="Content Placeholder 2"/>
          <p:cNvSpPr>
            <a:spLocks noGrp="1"/>
          </p:cNvSpPr>
          <p:nvPr>
            <p:ph sz="quarter" idx="13"/>
          </p:nvPr>
        </p:nvSpPr>
        <p:spPr>
          <a:xfrm>
            <a:off x="609600" y="1600200"/>
            <a:ext cx="7924800" cy="4191000"/>
          </a:xfrm>
        </p:spPr>
        <p:txBody>
          <a:bodyPr/>
          <a:lstStyle/>
          <a:p>
            <a:pPr marL="0" indent="0" algn="ctr">
              <a:buNone/>
            </a:pPr>
            <a:r>
              <a:rPr lang="en-US" b="1" dirty="0" smtClean="0">
                <a:latin typeface="Courier New" pitchFamily="49" charset="0"/>
                <a:cs typeface="Courier New" pitchFamily="49" charset="0"/>
              </a:rPr>
              <a:t>ATBASH</a:t>
            </a:r>
          </a:p>
          <a:p>
            <a:r>
              <a:rPr lang="en-US" dirty="0" smtClean="0">
                <a:latin typeface="Courier New" pitchFamily="49" charset="0"/>
                <a:cs typeface="Courier New" pitchFamily="49" charset="0"/>
              </a:rPr>
              <a:t>a </a:t>
            </a:r>
            <a:r>
              <a:rPr lang="en-US" dirty="0">
                <a:latin typeface="Courier New" pitchFamily="49" charset="0"/>
                <a:cs typeface="Courier New" pitchFamily="49" charset="0"/>
              </a:rPr>
              <a:t>simple substitution cipher originally made for the Hebrew alphabet. It consists in substituting the first letter for the last, the second for the one before last, and so on, reversing the alphabet.</a:t>
            </a:r>
          </a:p>
          <a:p>
            <a:pPr marL="0" indent="0">
              <a:buNone/>
            </a:pPr>
            <a:r>
              <a:rPr lang="en-US" dirty="0">
                <a:latin typeface="Courier New" pitchFamily="49" charset="0"/>
                <a:cs typeface="Courier New" pitchFamily="49" charset="0"/>
              </a:rPr>
              <a:t>An </a:t>
            </a:r>
            <a:r>
              <a:rPr lang="en-US" dirty="0" err="1">
                <a:latin typeface="Courier New" pitchFamily="49" charset="0"/>
                <a:cs typeface="Courier New" pitchFamily="49" charset="0"/>
              </a:rPr>
              <a:t>Atbash</a:t>
            </a:r>
            <a:r>
              <a:rPr lang="en-US" dirty="0">
                <a:latin typeface="Courier New" pitchFamily="49" charset="0"/>
                <a:cs typeface="Courier New" pitchFamily="49" charset="0"/>
              </a:rPr>
              <a:t> cipher for the Latin alphabet would be as follows:</a:t>
            </a:r>
          </a:p>
          <a:p>
            <a:r>
              <a:rPr lang="en-US" dirty="0">
                <a:latin typeface="Courier New" pitchFamily="49" charset="0"/>
                <a:cs typeface="Courier New" pitchFamily="49" charset="0"/>
              </a:rPr>
              <a:t> Plain:  </a:t>
            </a:r>
            <a:r>
              <a:rPr lang="en-US" dirty="0" err="1">
                <a:latin typeface="Courier New" pitchFamily="49" charset="0"/>
                <a:cs typeface="Courier New" pitchFamily="49" charset="0"/>
              </a:rPr>
              <a:t>abcdefghijklmnopqrstuvwxyz</a:t>
            </a:r>
            <a:r>
              <a:rPr lang="en-US" dirty="0">
                <a:latin typeface="Courier New" pitchFamily="49" charset="0"/>
                <a:cs typeface="Courier New" pitchFamily="49" charset="0"/>
              </a:rPr>
              <a:t> </a:t>
            </a:r>
            <a:r>
              <a:rPr lang="en-US" dirty="0" smtClean="0">
                <a:latin typeface="Courier New" pitchFamily="49" charset="0"/>
                <a:cs typeface="Courier New" pitchFamily="49" charset="0"/>
              </a:rPr>
              <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 Cipher</a:t>
            </a:r>
            <a:r>
              <a:rPr lang="en-US" dirty="0">
                <a:latin typeface="Courier New" pitchFamily="49" charset="0"/>
                <a:cs typeface="Courier New" pitchFamily="49" charset="0"/>
              </a:rPr>
              <a:t>: </a:t>
            </a:r>
            <a:r>
              <a:rPr lang="en-US" dirty="0" smtClean="0">
                <a:latin typeface="Courier New" pitchFamily="49" charset="0"/>
                <a:cs typeface="Courier New" pitchFamily="49" charset="0"/>
              </a:rPr>
              <a:t>ZYXWVUTSRQPONMLKJIHGFEDCBA</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Example: </a:t>
            </a:r>
          </a:p>
          <a:p>
            <a:r>
              <a:rPr lang="en-US" dirty="0">
                <a:latin typeface="Courier New" pitchFamily="49" charset="0"/>
                <a:cs typeface="Courier New" pitchFamily="49" charset="0"/>
              </a:rPr>
              <a:t>Message: “IT IS GOING TO RAIN THIS AFTERNOON”</a:t>
            </a:r>
            <a:br>
              <a:rPr lang="en-US" dirty="0">
                <a:latin typeface="Courier New" pitchFamily="49" charset="0"/>
                <a:cs typeface="Courier New" pitchFamily="49" charset="0"/>
              </a:rPr>
            </a:br>
            <a:r>
              <a:rPr lang="en-US" dirty="0">
                <a:latin typeface="Courier New" pitchFamily="49" charset="0"/>
                <a:cs typeface="Courier New" pitchFamily="49" charset="0"/>
              </a:rPr>
              <a:t>Cipher: </a:t>
            </a:r>
            <a:r>
              <a:rPr lang="en-US" dirty="0" err="1">
                <a:latin typeface="Courier New" pitchFamily="49" charset="0"/>
                <a:cs typeface="Courier New" pitchFamily="49" charset="0"/>
              </a:rPr>
              <a:t>Rg</a:t>
            </a:r>
            <a:r>
              <a:rPr lang="en-US" dirty="0">
                <a:latin typeface="Courier New" pitchFamily="49" charset="0"/>
                <a:cs typeface="Courier New" pitchFamily="49" charset="0"/>
              </a:rPr>
              <a:t> </a:t>
            </a:r>
            <a:r>
              <a:rPr lang="en-US" dirty="0" err="1">
                <a:latin typeface="Courier New" pitchFamily="49" charset="0"/>
                <a:cs typeface="Courier New" pitchFamily="49" charset="0"/>
              </a:rPr>
              <a:t>rh</a:t>
            </a:r>
            <a:r>
              <a:rPr lang="en-US" dirty="0">
                <a:latin typeface="Courier New" pitchFamily="49" charset="0"/>
                <a:cs typeface="Courier New" pitchFamily="49" charset="0"/>
              </a:rPr>
              <a:t> </a:t>
            </a:r>
            <a:r>
              <a:rPr lang="en-US" dirty="0" err="1">
                <a:latin typeface="Courier New" pitchFamily="49" charset="0"/>
                <a:cs typeface="Courier New" pitchFamily="49" charset="0"/>
              </a:rPr>
              <a:t>tlrmt</a:t>
            </a:r>
            <a:r>
              <a:rPr lang="en-US" dirty="0">
                <a:latin typeface="Courier New" pitchFamily="49" charset="0"/>
                <a:cs typeface="Courier New" pitchFamily="49" charset="0"/>
              </a:rPr>
              <a:t> </a:t>
            </a:r>
            <a:r>
              <a:rPr lang="en-US" dirty="0" err="1">
                <a:latin typeface="Courier New" pitchFamily="49" charset="0"/>
                <a:cs typeface="Courier New" pitchFamily="49" charset="0"/>
              </a:rPr>
              <a:t>gl</a:t>
            </a:r>
            <a:r>
              <a:rPr lang="en-US" dirty="0">
                <a:latin typeface="Courier New" pitchFamily="49" charset="0"/>
                <a:cs typeface="Courier New" pitchFamily="49" charset="0"/>
              </a:rPr>
              <a:t> </a:t>
            </a:r>
            <a:r>
              <a:rPr lang="en-US" dirty="0" err="1">
                <a:latin typeface="Courier New" pitchFamily="49" charset="0"/>
                <a:cs typeface="Courier New" pitchFamily="49" charset="0"/>
              </a:rPr>
              <a:t>izrm</a:t>
            </a:r>
            <a:r>
              <a:rPr lang="en-US" dirty="0">
                <a:latin typeface="Courier New" pitchFamily="49" charset="0"/>
                <a:cs typeface="Courier New" pitchFamily="49" charset="0"/>
              </a:rPr>
              <a:t> </a:t>
            </a:r>
            <a:r>
              <a:rPr lang="en-US" dirty="0" err="1">
                <a:latin typeface="Courier New" pitchFamily="49" charset="0"/>
                <a:cs typeface="Courier New" pitchFamily="49" charset="0"/>
              </a:rPr>
              <a:t>gsrh</a:t>
            </a:r>
            <a:r>
              <a:rPr lang="en-US" dirty="0">
                <a:latin typeface="Courier New" pitchFamily="49" charset="0"/>
                <a:cs typeface="Courier New" pitchFamily="49" charset="0"/>
              </a:rPr>
              <a:t> </a:t>
            </a:r>
            <a:r>
              <a:rPr lang="en-US" dirty="0" err="1">
                <a:latin typeface="Courier New" pitchFamily="49" charset="0"/>
                <a:cs typeface="Courier New" pitchFamily="49" charset="0"/>
              </a:rPr>
              <a:t>zugvimllm</a:t>
            </a:r>
            <a:endParaRPr lang="en-US" dirty="0">
              <a:latin typeface="Courier New" pitchFamily="49" charset="0"/>
              <a:cs typeface="Courier New" pitchFamily="49" charset="0"/>
            </a:endParaRPr>
          </a:p>
          <a:p>
            <a:endParaRPr lang="en-US" dirty="0">
              <a:latin typeface="Courier New" pitchFamily="49" charset="0"/>
              <a:cs typeface="Courier New" pitchFamily="49" charset="0"/>
            </a:endParaRPr>
          </a:p>
        </p:txBody>
      </p:sp>
    </p:spTree>
    <p:extLst>
      <p:ext uri="{BB962C8B-B14F-4D97-AF65-F5344CB8AC3E}">
        <p14:creationId xmlns:p14="http://schemas.microsoft.com/office/powerpoint/2010/main" val="2798039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125" autoRev="1" fill="hold">
                                          <p:stCondLst>
                                            <p:cond delay="0"/>
                                          </p:stCondLst>
                                        </p:cTn>
                                        <p:tgtEl>
                                          <p:spTgt spid="3">
                                            <p:txEl>
                                              <p:pRg st="0" end="0"/>
                                            </p:txEl>
                                          </p:spTgt>
                                        </p:tgtEl>
                                        <p:attrNameLst>
                                          <p:attrName>ppt_w</p:attrName>
                                        </p:attrNameLst>
                                      </p:cBhvr>
                                    </p:anim>
                                    <p:anim by="(#ppt_w*0.50)" calcmode="lin" valueType="num">
                                      <p:cBhvr>
                                        <p:cTn id="8" dur="125" decel="50000" autoRev="1" fill="hold">
                                          <p:stCondLst>
                                            <p:cond delay="0"/>
                                          </p:stCondLst>
                                        </p:cTn>
                                        <p:tgtEl>
                                          <p:spTgt spid="3">
                                            <p:txEl>
                                              <p:pRg st="0" end="0"/>
                                            </p:txEl>
                                          </p:spTgt>
                                        </p:tgtEl>
                                        <p:attrNameLst>
                                          <p:attrName>ppt_x</p:attrName>
                                        </p:attrNameLst>
                                      </p:cBhvr>
                                    </p:anim>
                                    <p:anim from="(-#ppt_h/2)" to="(#ppt_y)" calcmode="lin" valueType="num">
                                      <p:cBhvr>
                                        <p:cTn id="9" dur="250" fill="hold">
                                          <p:stCondLst>
                                            <p:cond delay="0"/>
                                          </p:stCondLst>
                                        </p:cTn>
                                        <p:tgtEl>
                                          <p:spTgt spid="3">
                                            <p:txEl>
                                              <p:pRg st="0" end="0"/>
                                            </p:txEl>
                                          </p:spTgt>
                                        </p:tgtEl>
                                        <p:attrNameLst>
                                          <p:attrName>ppt_y</p:attrName>
                                        </p:attrNameLst>
                                      </p:cBhvr>
                                    </p:anim>
                                    <p:animRot by="21600000">
                                      <p:cBhvr>
                                        <p:cTn id="10" dur="250" fill="hold">
                                          <p:stCondLst>
                                            <p:cond delay="0"/>
                                          </p:stCondLst>
                                        </p:cTn>
                                        <p:tgtEl>
                                          <p:spTgt spid="3">
                                            <p:txEl>
                                              <p:pRg st="0" end="0"/>
                                            </p:txEl>
                                          </p:spTgt>
                                        </p:tgtEl>
                                        <p:attrNameLst>
                                          <p:attrName>r</p:attrName>
                                        </p:attrNameLst>
                                      </p:cBhvr>
                                    </p:animRot>
                                  </p:childTnLst>
                                </p:cTn>
                              </p:par>
                              <p:par>
                                <p:cTn id="11" presetID="56" presetClass="entr" presetSubtype="0" fill="hold" grpId="0" nodeType="withEffect">
                                  <p:stCondLst>
                                    <p:cond delay="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 by="(-#ppt_w*2)" calcmode="lin" valueType="num">
                                      <p:cBhvr rctx="PPT">
                                        <p:cTn id="13" dur="125" autoRev="1" fill="hold">
                                          <p:stCondLst>
                                            <p:cond delay="0"/>
                                          </p:stCondLst>
                                        </p:cTn>
                                        <p:tgtEl>
                                          <p:spTgt spid="3">
                                            <p:txEl>
                                              <p:pRg st="1" end="1"/>
                                            </p:txEl>
                                          </p:spTgt>
                                        </p:tgtEl>
                                        <p:attrNameLst>
                                          <p:attrName>ppt_w</p:attrName>
                                        </p:attrNameLst>
                                      </p:cBhvr>
                                    </p:anim>
                                    <p:anim by="(#ppt_w*0.50)" calcmode="lin" valueType="num">
                                      <p:cBhvr>
                                        <p:cTn id="14" dur="125" decel="50000" autoRev="1" fill="hold">
                                          <p:stCondLst>
                                            <p:cond delay="0"/>
                                          </p:stCondLst>
                                        </p:cTn>
                                        <p:tgtEl>
                                          <p:spTgt spid="3">
                                            <p:txEl>
                                              <p:pRg st="1" end="1"/>
                                            </p:txEl>
                                          </p:spTgt>
                                        </p:tgtEl>
                                        <p:attrNameLst>
                                          <p:attrName>ppt_x</p:attrName>
                                        </p:attrNameLst>
                                      </p:cBhvr>
                                    </p:anim>
                                    <p:anim from="(-#ppt_h/2)" to="(#ppt_y)" calcmode="lin" valueType="num">
                                      <p:cBhvr>
                                        <p:cTn id="15" dur="250" fill="hold">
                                          <p:stCondLst>
                                            <p:cond delay="0"/>
                                          </p:stCondLst>
                                        </p:cTn>
                                        <p:tgtEl>
                                          <p:spTgt spid="3">
                                            <p:txEl>
                                              <p:pRg st="1" end="1"/>
                                            </p:txEl>
                                          </p:spTgt>
                                        </p:tgtEl>
                                        <p:attrNameLst>
                                          <p:attrName>ppt_y</p:attrName>
                                        </p:attrNameLst>
                                      </p:cBhvr>
                                    </p:anim>
                                    <p:animRot by="21600000">
                                      <p:cBhvr>
                                        <p:cTn id="16" dur="250" fill="hold">
                                          <p:stCondLst>
                                            <p:cond delay="0"/>
                                          </p:stCondLst>
                                        </p:cTn>
                                        <p:tgtEl>
                                          <p:spTgt spid="3">
                                            <p:txEl>
                                              <p:pRg st="1" end="1"/>
                                            </p:txEl>
                                          </p:spTgt>
                                        </p:tgtEl>
                                        <p:attrNameLst>
                                          <p:attrName>r</p:attrName>
                                        </p:attrNameLst>
                                      </p:cBhvr>
                                    </p:animRot>
                                  </p:childTnLst>
                                </p:cTn>
                              </p:par>
                              <p:par>
                                <p:cTn id="17" presetID="56" presetClass="entr" presetSubtype="0" fill="hold" grpId="0" nodeType="withEffect">
                                  <p:stCondLst>
                                    <p:cond delay="0"/>
                                  </p:stCondLst>
                                  <p:iterate type="lt">
                                    <p:tmPct val="10000"/>
                                  </p:iterate>
                                  <p:childTnLst>
                                    <p:set>
                                      <p:cBhvr>
                                        <p:cTn id="18" dur="1" fill="hold">
                                          <p:stCondLst>
                                            <p:cond delay="0"/>
                                          </p:stCondLst>
                                        </p:cTn>
                                        <p:tgtEl>
                                          <p:spTgt spid="3">
                                            <p:txEl>
                                              <p:pRg st="2" end="2"/>
                                            </p:txEl>
                                          </p:spTgt>
                                        </p:tgtEl>
                                        <p:attrNameLst>
                                          <p:attrName>style.visibility</p:attrName>
                                        </p:attrNameLst>
                                      </p:cBhvr>
                                      <p:to>
                                        <p:strVal val="visible"/>
                                      </p:to>
                                    </p:set>
                                    <p:anim by="(-#ppt_w*2)" calcmode="lin" valueType="num">
                                      <p:cBhvr rctx="PPT">
                                        <p:cTn id="19" dur="125" autoRev="1" fill="hold">
                                          <p:stCondLst>
                                            <p:cond delay="0"/>
                                          </p:stCondLst>
                                        </p:cTn>
                                        <p:tgtEl>
                                          <p:spTgt spid="3">
                                            <p:txEl>
                                              <p:pRg st="2" end="2"/>
                                            </p:txEl>
                                          </p:spTgt>
                                        </p:tgtEl>
                                        <p:attrNameLst>
                                          <p:attrName>ppt_w</p:attrName>
                                        </p:attrNameLst>
                                      </p:cBhvr>
                                    </p:anim>
                                    <p:anim by="(#ppt_w*0.50)" calcmode="lin" valueType="num">
                                      <p:cBhvr>
                                        <p:cTn id="20" dur="125" decel="50000" autoRev="1" fill="hold">
                                          <p:stCondLst>
                                            <p:cond delay="0"/>
                                          </p:stCondLst>
                                        </p:cTn>
                                        <p:tgtEl>
                                          <p:spTgt spid="3">
                                            <p:txEl>
                                              <p:pRg st="2" end="2"/>
                                            </p:txEl>
                                          </p:spTgt>
                                        </p:tgtEl>
                                        <p:attrNameLst>
                                          <p:attrName>ppt_x</p:attrName>
                                        </p:attrNameLst>
                                      </p:cBhvr>
                                    </p:anim>
                                    <p:anim from="(-#ppt_h/2)" to="(#ppt_y)" calcmode="lin" valueType="num">
                                      <p:cBhvr>
                                        <p:cTn id="21" dur="250" fill="hold">
                                          <p:stCondLst>
                                            <p:cond delay="0"/>
                                          </p:stCondLst>
                                        </p:cTn>
                                        <p:tgtEl>
                                          <p:spTgt spid="3">
                                            <p:txEl>
                                              <p:pRg st="2" end="2"/>
                                            </p:txEl>
                                          </p:spTgt>
                                        </p:tgtEl>
                                        <p:attrNameLst>
                                          <p:attrName>ppt_y</p:attrName>
                                        </p:attrNameLst>
                                      </p:cBhvr>
                                    </p:anim>
                                    <p:animRot by="21600000">
                                      <p:cBhvr>
                                        <p:cTn id="22" dur="250" fill="hold">
                                          <p:stCondLst>
                                            <p:cond delay="0"/>
                                          </p:stCondLst>
                                        </p:cTn>
                                        <p:tgtEl>
                                          <p:spTgt spid="3">
                                            <p:txEl>
                                              <p:pRg st="2" end="2"/>
                                            </p:txEl>
                                          </p:spTgt>
                                        </p:tgtEl>
                                        <p:attrNameLst>
                                          <p:attrName>r</p:attrName>
                                        </p:attrNameLst>
                                      </p:cBhvr>
                                    </p:animRot>
                                  </p:childTnLst>
                                </p:cTn>
                              </p:par>
                              <p:par>
                                <p:cTn id="23" presetID="56" presetClass="entr" presetSubtype="0" fill="hold" grpId="0" nodeType="withEffect">
                                  <p:stCondLst>
                                    <p:cond delay="0"/>
                                  </p:stCondLst>
                                  <p:iterate type="lt">
                                    <p:tmPct val="10000"/>
                                  </p:iterate>
                                  <p:childTnLst>
                                    <p:set>
                                      <p:cBhvr>
                                        <p:cTn id="24" dur="1" fill="hold">
                                          <p:stCondLst>
                                            <p:cond delay="0"/>
                                          </p:stCondLst>
                                        </p:cTn>
                                        <p:tgtEl>
                                          <p:spTgt spid="3">
                                            <p:txEl>
                                              <p:pRg st="3" end="3"/>
                                            </p:txEl>
                                          </p:spTgt>
                                        </p:tgtEl>
                                        <p:attrNameLst>
                                          <p:attrName>style.visibility</p:attrName>
                                        </p:attrNameLst>
                                      </p:cBhvr>
                                      <p:to>
                                        <p:strVal val="visible"/>
                                      </p:to>
                                    </p:set>
                                    <p:anim by="(-#ppt_w*2)" calcmode="lin" valueType="num">
                                      <p:cBhvr rctx="PPT">
                                        <p:cTn id="25" dur="125" autoRev="1" fill="hold">
                                          <p:stCondLst>
                                            <p:cond delay="0"/>
                                          </p:stCondLst>
                                        </p:cTn>
                                        <p:tgtEl>
                                          <p:spTgt spid="3">
                                            <p:txEl>
                                              <p:pRg st="3" end="3"/>
                                            </p:txEl>
                                          </p:spTgt>
                                        </p:tgtEl>
                                        <p:attrNameLst>
                                          <p:attrName>ppt_w</p:attrName>
                                        </p:attrNameLst>
                                      </p:cBhvr>
                                    </p:anim>
                                    <p:anim by="(#ppt_w*0.50)" calcmode="lin" valueType="num">
                                      <p:cBhvr>
                                        <p:cTn id="26" dur="125" decel="50000" autoRev="1" fill="hold">
                                          <p:stCondLst>
                                            <p:cond delay="0"/>
                                          </p:stCondLst>
                                        </p:cTn>
                                        <p:tgtEl>
                                          <p:spTgt spid="3">
                                            <p:txEl>
                                              <p:pRg st="3" end="3"/>
                                            </p:txEl>
                                          </p:spTgt>
                                        </p:tgtEl>
                                        <p:attrNameLst>
                                          <p:attrName>ppt_x</p:attrName>
                                        </p:attrNameLst>
                                      </p:cBhvr>
                                    </p:anim>
                                    <p:anim from="(-#ppt_h/2)" to="(#ppt_y)" calcmode="lin" valueType="num">
                                      <p:cBhvr>
                                        <p:cTn id="27" dur="250" fill="hold">
                                          <p:stCondLst>
                                            <p:cond delay="0"/>
                                          </p:stCondLst>
                                        </p:cTn>
                                        <p:tgtEl>
                                          <p:spTgt spid="3">
                                            <p:txEl>
                                              <p:pRg st="3" end="3"/>
                                            </p:txEl>
                                          </p:spTgt>
                                        </p:tgtEl>
                                        <p:attrNameLst>
                                          <p:attrName>ppt_y</p:attrName>
                                        </p:attrNameLst>
                                      </p:cBhvr>
                                    </p:anim>
                                    <p:animRot by="21600000">
                                      <p:cBhvr>
                                        <p:cTn id="28" dur="250" fill="hold">
                                          <p:stCondLst>
                                            <p:cond delay="0"/>
                                          </p:stCondLst>
                                        </p:cTn>
                                        <p:tgtEl>
                                          <p:spTgt spid="3">
                                            <p:txEl>
                                              <p:pRg st="3" end="3"/>
                                            </p:txEl>
                                          </p:spTgt>
                                        </p:tgtEl>
                                        <p:attrNameLst>
                                          <p:attrName>r</p:attrName>
                                        </p:attrNameLst>
                                      </p:cBhvr>
                                    </p:animRot>
                                  </p:childTnLst>
                                </p:cTn>
                              </p:par>
                              <p:par>
                                <p:cTn id="29" presetID="56" presetClass="entr" presetSubtype="0" fill="hold" grpId="0" nodeType="withEffect">
                                  <p:stCondLst>
                                    <p:cond delay="0"/>
                                  </p:stCondLst>
                                  <p:iterate type="lt">
                                    <p:tmPct val="10000"/>
                                  </p:iterate>
                                  <p:childTnLst>
                                    <p:set>
                                      <p:cBhvr>
                                        <p:cTn id="30" dur="1" fill="hold">
                                          <p:stCondLst>
                                            <p:cond delay="0"/>
                                          </p:stCondLst>
                                        </p:cTn>
                                        <p:tgtEl>
                                          <p:spTgt spid="3">
                                            <p:txEl>
                                              <p:pRg st="4" end="4"/>
                                            </p:txEl>
                                          </p:spTgt>
                                        </p:tgtEl>
                                        <p:attrNameLst>
                                          <p:attrName>style.visibility</p:attrName>
                                        </p:attrNameLst>
                                      </p:cBhvr>
                                      <p:to>
                                        <p:strVal val="visible"/>
                                      </p:to>
                                    </p:set>
                                    <p:anim by="(-#ppt_w*2)" calcmode="lin" valueType="num">
                                      <p:cBhvr rctx="PPT">
                                        <p:cTn id="31" dur="125" autoRev="1" fill="hold">
                                          <p:stCondLst>
                                            <p:cond delay="0"/>
                                          </p:stCondLst>
                                        </p:cTn>
                                        <p:tgtEl>
                                          <p:spTgt spid="3">
                                            <p:txEl>
                                              <p:pRg st="4" end="4"/>
                                            </p:txEl>
                                          </p:spTgt>
                                        </p:tgtEl>
                                        <p:attrNameLst>
                                          <p:attrName>ppt_w</p:attrName>
                                        </p:attrNameLst>
                                      </p:cBhvr>
                                    </p:anim>
                                    <p:anim by="(#ppt_w*0.50)" calcmode="lin" valueType="num">
                                      <p:cBhvr>
                                        <p:cTn id="32" dur="125" decel="50000" autoRev="1" fill="hold">
                                          <p:stCondLst>
                                            <p:cond delay="0"/>
                                          </p:stCondLst>
                                        </p:cTn>
                                        <p:tgtEl>
                                          <p:spTgt spid="3">
                                            <p:txEl>
                                              <p:pRg st="4" end="4"/>
                                            </p:txEl>
                                          </p:spTgt>
                                        </p:tgtEl>
                                        <p:attrNameLst>
                                          <p:attrName>ppt_x</p:attrName>
                                        </p:attrNameLst>
                                      </p:cBhvr>
                                    </p:anim>
                                    <p:anim from="(-#ppt_h/2)" to="(#ppt_y)" calcmode="lin" valueType="num">
                                      <p:cBhvr>
                                        <p:cTn id="33" dur="250" fill="hold">
                                          <p:stCondLst>
                                            <p:cond delay="0"/>
                                          </p:stCondLst>
                                        </p:cTn>
                                        <p:tgtEl>
                                          <p:spTgt spid="3">
                                            <p:txEl>
                                              <p:pRg st="4" end="4"/>
                                            </p:txEl>
                                          </p:spTgt>
                                        </p:tgtEl>
                                        <p:attrNameLst>
                                          <p:attrName>ppt_y</p:attrName>
                                        </p:attrNameLst>
                                      </p:cBhvr>
                                    </p:anim>
                                    <p:animRot by="21600000">
                                      <p:cBhvr>
                                        <p:cTn id="34" dur="250" fill="hold">
                                          <p:stCondLst>
                                            <p:cond delay="0"/>
                                          </p:stCondLst>
                                        </p:cTn>
                                        <p:tgtEl>
                                          <p:spTgt spid="3">
                                            <p:txEl>
                                              <p:pRg st="4" end="4"/>
                                            </p:txEl>
                                          </p:spTgt>
                                        </p:tgtEl>
                                        <p:attrNameLst>
                                          <p:attrName>r</p:attrName>
                                        </p:attrNameLst>
                                      </p:cBhvr>
                                    </p:animRot>
                                  </p:childTnLst>
                                </p:cTn>
                              </p:par>
                              <p:par>
                                <p:cTn id="35" presetID="56" presetClass="entr" presetSubtype="0" fill="hold" grpId="0" nodeType="withEffect">
                                  <p:stCondLst>
                                    <p:cond delay="0"/>
                                  </p:stCondLst>
                                  <p:iterate type="lt">
                                    <p:tmPct val="10000"/>
                                  </p:iterate>
                                  <p:childTnLst>
                                    <p:set>
                                      <p:cBhvr>
                                        <p:cTn id="36" dur="1" fill="hold">
                                          <p:stCondLst>
                                            <p:cond delay="0"/>
                                          </p:stCondLst>
                                        </p:cTn>
                                        <p:tgtEl>
                                          <p:spTgt spid="3">
                                            <p:txEl>
                                              <p:pRg st="5" end="5"/>
                                            </p:txEl>
                                          </p:spTgt>
                                        </p:tgtEl>
                                        <p:attrNameLst>
                                          <p:attrName>style.visibility</p:attrName>
                                        </p:attrNameLst>
                                      </p:cBhvr>
                                      <p:to>
                                        <p:strVal val="visible"/>
                                      </p:to>
                                    </p:set>
                                    <p:anim by="(-#ppt_w*2)" calcmode="lin" valueType="num">
                                      <p:cBhvr rctx="PPT">
                                        <p:cTn id="37" dur="125" autoRev="1" fill="hold">
                                          <p:stCondLst>
                                            <p:cond delay="0"/>
                                          </p:stCondLst>
                                        </p:cTn>
                                        <p:tgtEl>
                                          <p:spTgt spid="3">
                                            <p:txEl>
                                              <p:pRg st="5" end="5"/>
                                            </p:txEl>
                                          </p:spTgt>
                                        </p:tgtEl>
                                        <p:attrNameLst>
                                          <p:attrName>ppt_w</p:attrName>
                                        </p:attrNameLst>
                                      </p:cBhvr>
                                    </p:anim>
                                    <p:anim by="(#ppt_w*0.50)" calcmode="lin" valueType="num">
                                      <p:cBhvr>
                                        <p:cTn id="38" dur="125" decel="50000" autoRev="1" fill="hold">
                                          <p:stCondLst>
                                            <p:cond delay="0"/>
                                          </p:stCondLst>
                                        </p:cTn>
                                        <p:tgtEl>
                                          <p:spTgt spid="3">
                                            <p:txEl>
                                              <p:pRg st="5" end="5"/>
                                            </p:txEl>
                                          </p:spTgt>
                                        </p:tgtEl>
                                        <p:attrNameLst>
                                          <p:attrName>ppt_x</p:attrName>
                                        </p:attrNameLst>
                                      </p:cBhvr>
                                    </p:anim>
                                    <p:anim from="(-#ppt_h/2)" to="(#ppt_y)" calcmode="lin" valueType="num">
                                      <p:cBhvr>
                                        <p:cTn id="39" dur="250" fill="hold">
                                          <p:stCondLst>
                                            <p:cond delay="0"/>
                                          </p:stCondLst>
                                        </p:cTn>
                                        <p:tgtEl>
                                          <p:spTgt spid="3">
                                            <p:txEl>
                                              <p:pRg st="5" end="5"/>
                                            </p:txEl>
                                          </p:spTgt>
                                        </p:tgtEl>
                                        <p:attrNameLst>
                                          <p:attrName>ppt_y</p:attrName>
                                        </p:attrNameLst>
                                      </p:cBhvr>
                                    </p:anim>
                                    <p:animRot by="21600000">
                                      <p:cBhvr>
                                        <p:cTn id="40" dur="250" fill="hold">
                                          <p:stCondLst>
                                            <p:cond delay="0"/>
                                          </p:stCondLst>
                                        </p:cTn>
                                        <p:tgtEl>
                                          <p:spTgt spid="3">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1143000"/>
            <a:ext cx="7924800" cy="4191000"/>
          </a:xfrm>
        </p:spPr>
        <p:txBody>
          <a:bodyPr/>
          <a:lstStyle/>
          <a:p>
            <a:pPr marL="0" indent="0" algn="ctr">
              <a:buNone/>
            </a:pPr>
            <a:r>
              <a:rPr lang="en-US" dirty="0" smtClean="0">
                <a:latin typeface="Courier New" pitchFamily="49" charset="0"/>
                <a:cs typeface="Courier New" pitchFamily="49" charset="0"/>
              </a:rPr>
              <a:t>Tap Code</a:t>
            </a:r>
          </a:p>
          <a:p>
            <a:r>
              <a:rPr lang="en-US" dirty="0" smtClean="0">
                <a:latin typeface="Courier New" pitchFamily="49" charset="0"/>
                <a:cs typeface="Courier New" pitchFamily="49" charset="0"/>
              </a:rPr>
              <a:t>encodes</a:t>
            </a:r>
            <a:r>
              <a:rPr lang="en-US" dirty="0">
                <a:latin typeface="Courier New" pitchFamily="49" charset="0"/>
                <a:cs typeface="Courier New" pitchFamily="49" charset="0"/>
              </a:rPr>
              <a:t> messages, letter by letter, in a very simple way and transmits it using a series of tap sounds. </a:t>
            </a:r>
          </a:p>
          <a:p>
            <a:endParaRPr lang="en-US" dirty="0" smtClean="0">
              <a:latin typeface="Courier New" pitchFamily="49" charset="0"/>
              <a:cs typeface="Courier New" pitchFamily="49" charset="0"/>
            </a:endParaRPr>
          </a:p>
          <a:p>
            <a:endParaRPr lang="en-US" dirty="0" smtClean="0">
              <a:latin typeface="Courier New" pitchFamily="49" charset="0"/>
              <a:cs typeface="Courier New" pitchFamily="49" charset="0"/>
            </a:endParaRPr>
          </a:p>
          <a:p>
            <a:endParaRPr lang="en-US" dirty="0">
              <a:latin typeface="Courier New" pitchFamily="49" charset="0"/>
              <a:cs typeface="Courier New" pitchFamily="49" charset="0"/>
            </a:endParaRPr>
          </a:p>
          <a:p>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Note</a:t>
            </a:r>
            <a:r>
              <a:rPr lang="en-US" dirty="0">
                <a:latin typeface="Courier New" pitchFamily="49" charset="0"/>
                <a:cs typeface="Courier New" pitchFamily="49" charset="0"/>
              </a:rPr>
              <a:t>:  </a:t>
            </a:r>
            <a:r>
              <a:rPr lang="en-US" dirty="0" smtClean="0">
                <a:latin typeface="Courier New" pitchFamily="49" charset="0"/>
                <a:cs typeface="Courier New" pitchFamily="49" charset="0"/>
              </a:rPr>
              <a:t>Example</a:t>
            </a:r>
            <a:r>
              <a:rPr lang="en-US" dirty="0">
                <a:latin typeface="Courier New" pitchFamily="49" charset="0"/>
                <a:cs typeface="Courier New" pitchFamily="49" charset="0"/>
              </a:rPr>
              <a:t>:</a:t>
            </a:r>
          </a:p>
          <a:p>
            <a:r>
              <a:rPr lang="en-US" dirty="0">
                <a:latin typeface="Courier New" pitchFamily="49" charset="0"/>
                <a:cs typeface="Courier New" pitchFamily="49" charset="0"/>
              </a:rPr>
              <a:t>Message: “IT IS TIME”</a:t>
            </a:r>
            <a:br>
              <a:rPr lang="en-US" dirty="0">
                <a:latin typeface="Courier New" pitchFamily="49" charset="0"/>
                <a:cs typeface="Courier New" pitchFamily="49" charset="0"/>
              </a:rPr>
            </a:br>
            <a:r>
              <a:rPr lang="en-US" dirty="0">
                <a:latin typeface="Courier New" pitchFamily="49" charset="0"/>
                <a:cs typeface="Courier New" pitchFamily="49" charset="0"/>
              </a:rPr>
              <a:t>Cipher: (2,4)(4,4)(2,4)(4,3)(4,4)(2,4)(3,2)(1,5) </a:t>
            </a:r>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3124200" y="2286000"/>
            <a:ext cx="2335490" cy="1295400"/>
          </a:xfrm>
          <a:prstGeom prst="rect">
            <a:avLst/>
          </a:prstGeom>
          <a:noFill/>
          <a:ln>
            <a:noFill/>
          </a:ln>
        </p:spPr>
      </p:pic>
    </p:spTree>
    <p:extLst>
      <p:ext uri="{BB962C8B-B14F-4D97-AF65-F5344CB8AC3E}">
        <p14:creationId xmlns:p14="http://schemas.microsoft.com/office/powerpoint/2010/main" val="9540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125" autoRev="1" fill="hold">
                                          <p:stCondLst>
                                            <p:cond delay="0"/>
                                          </p:stCondLst>
                                        </p:cTn>
                                        <p:tgtEl>
                                          <p:spTgt spid="3">
                                            <p:txEl>
                                              <p:pRg st="0" end="0"/>
                                            </p:txEl>
                                          </p:spTgt>
                                        </p:tgtEl>
                                        <p:attrNameLst>
                                          <p:attrName>ppt_w</p:attrName>
                                        </p:attrNameLst>
                                      </p:cBhvr>
                                    </p:anim>
                                    <p:anim by="(#ppt_w*0.50)" calcmode="lin" valueType="num">
                                      <p:cBhvr>
                                        <p:cTn id="8" dur="125" decel="50000" autoRev="1" fill="hold">
                                          <p:stCondLst>
                                            <p:cond delay="0"/>
                                          </p:stCondLst>
                                        </p:cTn>
                                        <p:tgtEl>
                                          <p:spTgt spid="3">
                                            <p:txEl>
                                              <p:pRg st="0" end="0"/>
                                            </p:txEl>
                                          </p:spTgt>
                                        </p:tgtEl>
                                        <p:attrNameLst>
                                          <p:attrName>ppt_x</p:attrName>
                                        </p:attrNameLst>
                                      </p:cBhvr>
                                    </p:anim>
                                    <p:anim from="(-#ppt_h/2)" to="(#ppt_y)" calcmode="lin" valueType="num">
                                      <p:cBhvr>
                                        <p:cTn id="9" dur="250" fill="hold">
                                          <p:stCondLst>
                                            <p:cond delay="0"/>
                                          </p:stCondLst>
                                        </p:cTn>
                                        <p:tgtEl>
                                          <p:spTgt spid="3">
                                            <p:txEl>
                                              <p:pRg st="0" end="0"/>
                                            </p:txEl>
                                          </p:spTgt>
                                        </p:tgtEl>
                                        <p:attrNameLst>
                                          <p:attrName>ppt_y</p:attrName>
                                        </p:attrNameLst>
                                      </p:cBhvr>
                                    </p:anim>
                                    <p:animRot by="21600000">
                                      <p:cBhvr>
                                        <p:cTn id="10" dur="250" fill="hold">
                                          <p:stCondLst>
                                            <p:cond delay="0"/>
                                          </p:stCondLst>
                                        </p:cTn>
                                        <p:tgtEl>
                                          <p:spTgt spid="3">
                                            <p:txEl>
                                              <p:pRg st="0" end="0"/>
                                            </p:txEl>
                                          </p:spTgt>
                                        </p:tgtEl>
                                        <p:attrNameLst>
                                          <p:attrName>r</p:attrName>
                                        </p:attrNameLst>
                                      </p:cBhvr>
                                    </p:animRot>
                                  </p:childTnLst>
                                </p:cTn>
                              </p:par>
                              <p:par>
                                <p:cTn id="11" presetID="56" presetClass="entr" presetSubtype="0" fill="hold" nodeType="withEffect">
                                  <p:stCondLst>
                                    <p:cond delay="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 by="(-#ppt_w*2)" calcmode="lin" valueType="num">
                                      <p:cBhvr rctx="PPT">
                                        <p:cTn id="13" dur="125" autoRev="1" fill="hold">
                                          <p:stCondLst>
                                            <p:cond delay="0"/>
                                          </p:stCondLst>
                                        </p:cTn>
                                        <p:tgtEl>
                                          <p:spTgt spid="3">
                                            <p:txEl>
                                              <p:pRg st="1" end="1"/>
                                            </p:txEl>
                                          </p:spTgt>
                                        </p:tgtEl>
                                        <p:attrNameLst>
                                          <p:attrName>ppt_w</p:attrName>
                                        </p:attrNameLst>
                                      </p:cBhvr>
                                    </p:anim>
                                    <p:anim by="(#ppt_w*0.50)" calcmode="lin" valueType="num">
                                      <p:cBhvr>
                                        <p:cTn id="14" dur="125" decel="50000" autoRev="1" fill="hold">
                                          <p:stCondLst>
                                            <p:cond delay="0"/>
                                          </p:stCondLst>
                                        </p:cTn>
                                        <p:tgtEl>
                                          <p:spTgt spid="3">
                                            <p:txEl>
                                              <p:pRg st="1" end="1"/>
                                            </p:txEl>
                                          </p:spTgt>
                                        </p:tgtEl>
                                        <p:attrNameLst>
                                          <p:attrName>ppt_x</p:attrName>
                                        </p:attrNameLst>
                                      </p:cBhvr>
                                    </p:anim>
                                    <p:anim from="(-#ppt_h/2)" to="(#ppt_y)" calcmode="lin" valueType="num">
                                      <p:cBhvr>
                                        <p:cTn id="15" dur="250" fill="hold">
                                          <p:stCondLst>
                                            <p:cond delay="0"/>
                                          </p:stCondLst>
                                        </p:cTn>
                                        <p:tgtEl>
                                          <p:spTgt spid="3">
                                            <p:txEl>
                                              <p:pRg st="1" end="1"/>
                                            </p:txEl>
                                          </p:spTgt>
                                        </p:tgtEl>
                                        <p:attrNameLst>
                                          <p:attrName>ppt_y</p:attrName>
                                        </p:attrNameLst>
                                      </p:cBhvr>
                                    </p:anim>
                                    <p:animRot by="21600000">
                                      <p:cBhvr>
                                        <p:cTn id="16" dur="250" fill="hold">
                                          <p:stCondLst>
                                            <p:cond delay="0"/>
                                          </p:stCondLst>
                                        </p:cTn>
                                        <p:tgtEl>
                                          <p:spTgt spid="3">
                                            <p:txEl>
                                              <p:pRg st="1" end="1"/>
                                            </p:txEl>
                                          </p:spTgt>
                                        </p:tgtEl>
                                        <p:attrNameLst>
                                          <p:attrName>r</p:attrName>
                                        </p:attrNameLst>
                                      </p:cBhvr>
                                    </p:animRot>
                                  </p:childTnLst>
                                </p:cTn>
                              </p:par>
                              <p:par>
                                <p:cTn id="17" presetID="56" presetClass="entr" presetSubtype="0" fill="hold" nodeType="withEffect">
                                  <p:stCondLst>
                                    <p:cond delay="0"/>
                                  </p:stCondLst>
                                  <p:iterate type="lt">
                                    <p:tmPct val="10000"/>
                                  </p:iterate>
                                  <p:childTnLst>
                                    <p:set>
                                      <p:cBhvr>
                                        <p:cTn id="18" dur="1" fill="hold">
                                          <p:stCondLst>
                                            <p:cond delay="0"/>
                                          </p:stCondLst>
                                        </p:cTn>
                                        <p:tgtEl>
                                          <p:spTgt spid="3">
                                            <p:txEl>
                                              <p:pRg st="6" end="6"/>
                                            </p:txEl>
                                          </p:spTgt>
                                        </p:tgtEl>
                                        <p:attrNameLst>
                                          <p:attrName>style.visibility</p:attrName>
                                        </p:attrNameLst>
                                      </p:cBhvr>
                                      <p:to>
                                        <p:strVal val="visible"/>
                                      </p:to>
                                    </p:set>
                                    <p:anim by="(-#ppt_w*2)" calcmode="lin" valueType="num">
                                      <p:cBhvr rctx="PPT">
                                        <p:cTn id="19" dur="125" autoRev="1" fill="hold">
                                          <p:stCondLst>
                                            <p:cond delay="0"/>
                                          </p:stCondLst>
                                        </p:cTn>
                                        <p:tgtEl>
                                          <p:spTgt spid="3">
                                            <p:txEl>
                                              <p:pRg st="6" end="6"/>
                                            </p:txEl>
                                          </p:spTgt>
                                        </p:tgtEl>
                                        <p:attrNameLst>
                                          <p:attrName>ppt_w</p:attrName>
                                        </p:attrNameLst>
                                      </p:cBhvr>
                                    </p:anim>
                                    <p:anim by="(#ppt_w*0.50)" calcmode="lin" valueType="num">
                                      <p:cBhvr>
                                        <p:cTn id="20" dur="125" decel="50000" autoRev="1" fill="hold">
                                          <p:stCondLst>
                                            <p:cond delay="0"/>
                                          </p:stCondLst>
                                        </p:cTn>
                                        <p:tgtEl>
                                          <p:spTgt spid="3">
                                            <p:txEl>
                                              <p:pRg st="6" end="6"/>
                                            </p:txEl>
                                          </p:spTgt>
                                        </p:tgtEl>
                                        <p:attrNameLst>
                                          <p:attrName>ppt_x</p:attrName>
                                        </p:attrNameLst>
                                      </p:cBhvr>
                                    </p:anim>
                                    <p:anim from="(-#ppt_h/2)" to="(#ppt_y)" calcmode="lin" valueType="num">
                                      <p:cBhvr>
                                        <p:cTn id="21" dur="250" fill="hold">
                                          <p:stCondLst>
                                            <p:cond delay="0"/>
                                          </p:stCondLst>
                                        </p:cTn>
                                        <p:tgtEl>
                                          <p:spTgt spid="3">
                                            <p:txEl>
                                              <p:pRg st="6" end="6"/>
                                            </p:txEl>
                                          </p:spTgt>
                                        </p:tgtEl>
                                        <p:attrNameLst>
                                          <p:attrName>ppt_y</p:attrName>
                                        </p:attrNameLst>
                                      </p:cBhvr>
                                    </p:anim>
                                    <p:animRot by="21600000">
                                      <p:cBhvr>
                                        <p:cTn id="22" dur="250" fill="hold">
                                          <p:stCondLst>
                                            <p:cond delay="0"/>
                                          </p:stCondLst>
                                        </p:cTn>
                                        <p:tgtEl>
                                          <p:spTgt spid="3">
                                            <p:txEl>
                                              <p:pRg st="6" end="6"/>
                                            </p:txEl>
                                          </p:spTgt>
                                        </p:tgtEl>
                                        <p:attrNameLst>
                                          <p:attrName>r</p:attrName>
                                        </p:attrNameLst>
                                      </p:cBhvr>
                                    </p:animRot>
                                  </p:childTnLst>
                                </p:cTn>
                              </p:par>
                              <p:par>
                                <p:cTn id="23" presetID="56" presetClass="entr" presetSubtype="0" fill="hold" nodeType="withEffect">
                                  <p:stCondLst>
                                    <p:cond delay="0"/>
                                  </p:stCondLst>
                                  <p:iterate type="lt">
                                    <p:tmPct val="10000"/>
                                  </p:iterate>
                                  <p:childTnLst>
                                    <p:set>
                                      <p:cBhvr>
                                        <p:cTn id="24" dur="1" fill="hold">
                                          <p:stCondLst>
                                            <p:cond delay="0"/>
                                          </p:stCondLst>
                                        </p:cTn>
                                        <p:tgtEl>
                                          <p:spTgt spid="3">
                                            <p:txEl>
                                              <p:pRg st="7" end="7"/>
                                            </p:txEl>
                                          </p:spTgt>
                                        </p:tgtEl>
                                        <p:attrNameLst>
                                          <p:attrName>style.visibility</p:attrName>
                                        </p:attrNameLst>
                                      </p:cBhvr>
                                      <p:to>
                                        <p:strVal val="visible"/>
                                      </p:to>
                                    </p:set>
                                    <p:anim by="(-#ppt_w*2)" calcmode="lin" valueType="num">
                                      <p:cBhvr rctx="PPT">
                                        <p:cTn id="25" dur="125" autoRev="1" fill="hold">
                                          <p:stCondLst>
                                            <p:cond delay="0"/>
                                          </p:stCondLst>
                                        </p:cTn>
                                        <p:tgtEl>
                                          <p:spTgt spid="3">
                                            <p:txEl>
                                              <p:pRg st="7" end="7"/>
                                            </p:txEl>
                                          </p:spTgt>
                                        </p:tgtEl>
                                        <p:attrNameLst>
                                          <p:attrName>ppt_w</p:attrName>
                                        </p:attrNameLst>
                                      </p:cBhvr>
                                    </p:anim>
                                    <p:anim by="(#ppt_w*0.50)" calcmode="lin" valueType="num">
                                      <p:cBhvr>
                                        <p:cTn id="26" dur="125" decel="50000" autoRev="1" fill="hold">
                                          <p:stCondLst>
                                            <p:cond delay="0"/>
                                          </p:stCondLst>
                                        </p:cTn>
                                        <p:tgtEl>
                                          <p:spTgt spid="3">
                                            <p:txEl>
                                              <p:pRg st="7" end="7"/>
                                            </p:txEl>
                                          </p:spTgt>
                                        </p:tgtEl>
                                        <p:attrNameLst>
                                          <p:attrName>ppt_x</p:attrName>
                                        </p:attrNameLst>
                                      </p:cBhvr>
                                    </p:anim>
                                    <p:anim from="(-#ppt_h/2)" to="(#ppt_y)" calcmode="lin" valueType="num">
                                      <p:cBhvr>
                                        <p:cTn id="27" dur="250" fill="hold">
                                          <p:stCondLst>
                                            <p:cond delay="0"/>
                                          </p:stCondLst>
                                        </p:cTn>
                                        <p:tgtEl>
                                          <p:spTgt spid="3">
                                            <p:txEl>
                                              <p:pRg st="7" end="7"/>
                                            </p:txEl>
                                          </p:spTgt>
                                        </p:tgtEl>
                                        <p:attrNameLst>
                                          <p:attrName>ppt_y</p:attrName>
                                        </p:attrNameLst>
                                      </p:cBhvr>
                                    </p:anim>
                                    <p:animRot by="21600000">
                                      <p:cBhvr>
                                        <p:cTn id="28" dur="250" fill="hold">
                                          <p:stCondLst>
                                            <p:cond delay="0"/>
                                          </p:stCondLst>
                                        </p:cTn>
                                        <p:tgtEl>
                                          <p:spTgt spid="3">
                                            <p:txEl>
                                              <p:pRg st="7" end="7"/>
                                            </p:txEl>
                                          </p:spTgt>
                                        </p:tgtEl>
                                        <p:attrNameLst>
                                          <p:attrName>r</p:attrName>
                                        </p:attrNameLst>
                                      </p:cBhvr>
                                    </p:animRo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randombar(horizontal)">
                                      <p:cBhvr>
                                        <p:cTn id="3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urier New" pitchFamily="49" charset="0"/>
                <a:cs typeface="Courier New" pitchFamily="49" charset="0"/>
              </a:rPr>
              <a:t>Breaking</a:t>
            </a:r>
            <a:r>
              <a:rPr lang="en-US" baseline="0" dirty="0" smtClean="0">
                <a:latin typeface="Courier New" pitchFamily="49" charset="0"/>
                <a:cs typeface="Courier New" pitchFamily="49" charset="0"/>
              </a:rPr>
              <a:t> Ciphers – Janice </a:t>
            </a:r>
            <a:endParaRPr lang="en-US" dirty="0">
              <a:latin typeface="Courier New" pitchFamily="49" charset="0"/>
              <a:cs typeface="Courier New" pitchFamily="49" charset="0"/>
            </a:endParaRPr>
          </a:p>
        </p:txBody>
      </p:sp>
      <p:sp>
        <p:nvSpPr>
          <p:cNvPr id="3" name="Content Placeholder 2"/>
          <p:cNvSpPr>
            <a:spLocks noGrp="1"/>
          </p:cNvSpPr>
          <p:nvPr>
            <p:ph sz="quarter" idx="13"/>
          </p:nvPr>
        </p:nvSpPr>
        <p:spPr/>
        <p:txBody>
          <a:bodyPr/>
          <a:lstStyle/>
          <a:p>
            <a:r>
              <a:rPr lang="en-US" dirty="0" smtClean="0">
                <a:latin typeface="Courier New" pitchFamily="49" charset="0"/>
                <a:cs typeface="Courier New" pitchFamily="49" charset="0"/>
              </a:rPr>
              <a:t>Cryptographic attacks: designed to subvert security of cryptographic algorithms, used to attempt to decrypt data without access to a key.</a:t>
            </a:r>
          </a:p>
          <a:p>
            <a:r>
              <a:rPr lang="en-US" u="sng" dirty="0" smtClean="0">
                <a:latin typeface="Courier New" pitchFamily="49" charset="0"/>
                <a:cs typeface="Courier New" pitchFamily="49" charset="0"/>
              </a:rPr>
              <a:t>Attack Methods</a:t>
            </a:r>
          </a:p>
          <a:p>
            <a:pPr lvl="1"/>
            <a:r>
              <a:rPr lang="en-US" dirty="0" smtClean="0">
                <a:latin typeface="Courier New" pitchFamily="49" charset="0"/>
                <a:cs typeface="Courier New" pitchFamily="49" charset="0"/>
              </a:rPr>
              <a:t>There are six related cryptographic attack methods: three plaintext-based, and three </a:t>
            </a:r>
            <a:r>
              <a:rPr lang="en-US" dirty="0" err="1" smtClean="0">
                <a:latin typeface="Courier New" pitchFamily="49" charset="0"/>
                <a:cs typeface="Courier New" pitchFamily="49" charset="0"/>
              </a:rPr>
              <a:t>ciphertext</a:t>
            </a:r>
            <a:r>
              <a:rPr lang="en-US" dirty="0" smtClean="0">
                <a:latin typeface="Courier New" pitchFamily="49" charset="0"/>
                <a:cs typeface="Courier New" pitchFamily="49" charset="0"/>
              </a:rPr>
              <a:t>-based.</a:t>
            </a:r>
          </a:p>
          <a:p>
            <a:pPr lvl="1"/>
            <a:endParaRPr lang="en-US" dirty="0"/>
          </a:p>
          <a:p>
            <a:pPr lvl="1"/>
            <a:endParaRPr lang="en-US" dirty="0" smtClean="0"/>
          </a:p>
          <a:p>
            <a:pPr lvl="1"/>
            <a:endParaRPr lang="en-US" dirty="0" smtClean="0"/>
          </a:p>
          <a:p>
            <a:pPr lvl="1"/>
            <a:endParaRPr lang="en-US" dirty="0"/>
          </a:p>
        </p:txBody>
      </p:sp>
      <p:pic>
        <p:nvPicPr>
          <p:cNvPr id="4098" name="Picture 2" descr="G:\Final Project\cryptographic attack method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7667" y="3581400"/>
            <a:ext cx="5553851" cy="8287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0877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5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25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3">
                                            <p:txEl>
                                              <p:pRg st="0" end="0"/>
                                            </p:txEl>
                                          </p:spTgt>
                                        </p:tgtEl>
                                      </p:cBhvr>
                                    </p:animEffect>
                                  </p:childTnLst>
                                </p:cTn>
                              </p:par>
                              <p:par>
                                <p:cTn id="12" presetID="41" presetClass="entr" presetSubtype="0" fill="hold" nodeType="withEffect">
                                  <p:stCondLst>
                                    <p:cond delay="0"/>
                                  </p:stCondLst>
                                  <p:iterate type="lt">
                                    <p:tmPct val="10000"/>
                                  </p:iterate>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5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25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6" dur="25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25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250" tmFilter="0,0; .5, 1; 1, 1"/>
                                        <p:tgtEl>
                                          <p:spTgt spid="3">
                                            <p:txEl>
                                              <p:pRg st="1" end="1"/>
                                            </p:txEl>
                                          </p:spTgt>
                                        </p:tgtEl>
                                      </p:cBhvr>
                                    </p:animEffect>
                                  </p:childTnLst>
                                </p:cTn>
                              </p:par>
                              <p:par>
                                <p:cTn id="19" presetID="41" presetClass="entr" presetSubtype="0" fill="hold" nodeType="withEffect">
                                  <p:stCondLst>
                                    <p:cond delay="0"/>
                                  </p:stCondLst>
                                  <p:iterate type="lt">
                                    <p:tmPct val="10000"/>
                                  </p:iterate>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5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25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3" dur="25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25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250" tmFilter="0,0; .5, 1; 1, 1"/>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nodeType="clickEffect">
                                  <p:stCondLst>
                                    <p:cond delay="0"/>
                                  </p:stCondLst>
                                  <p:childTnLst>
                                    <p:set>
                                      <p:cBhvr>
                                        <p:cTn id="29" dur="1" fill="hold">
                                          <p:stCondLst>
                                            <p:cond delay="0"/>
                                          </p:stCondLst>
                                        </p:cTn>
                                        <p:tgtEl>
                                          <p:spTgt spid="4098"/>
                                        </p:tgtEl>
                                        <p:attrNameLst>
                                          <p:attrName>style.visibility</p:attrName>
                                        </p:attrNameLst>
                                      </p:cBhvr>
                                      <p:to>
                                        <p:strVal val="visible"/>
                                      </p:to>
                                    </p:set>
                                    <p:anim calcmode="lin" valueType="num">
                                      <p:cBhvr>
                                        <p:cTn id="30" dur="500" fill="hold"/>
                                        <p:tgtEl>
                                          <p:spTgt spid="4098"/>
                                        </p:tgtEl>
                                        <p:attrNameLst>
                                          <p:attrName>ppt_w</p:attrName>
                                        </p:attrNameLst>
                                      </p:cBhvr>
                                      <p:tavLst>
                                        <p:tav tm="0">
                                          <p:val>
                                            <p:fltVal val="0"/>
                                          </p:val>
                                        </p:tav>
                                        <p:tav tm="100000">
                                          <p:val>
                                            <p:strVal val="#ppt_w"/>
                                          </p:val>
                                        </p:tav>
                                      </p:tavLst>
                                    </p:anim>
                                    <p:anim calcmode="lin" valueType="num">
                                      <p:cBhvr>
                                        <p:cTn id="31" dur="500" fill="hold"/>
                                        <p:tgtEl>
                                          <p:spTgt spid="4098"/>
                                        </p:tgtEl>
                                        <p:attrNameLst>
                                          <p:attrName>ppt_h</p:attrName>
                                        </p:attrNameLst>
                                      </p:cBhvr>
                                      <p:tavLst>
                                        <p:tav tm="0">
                                          <p:val>
                                            <p:fltVal val="0"/>
                                          </p:val>
                                        </p:tav>
                                        <p:tav tm="100000">
                                          <p:val>
                                            <p:strVal val="#ppt_h"/>
                                          </p:val>
                                        </p:tav>
                                      </p:tavLst>
                                    </p:anim>
                                    <p:animEffect transition="in" filter="fade">
                                      <p:cBhvr>
                                        <p:cTn id="32"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304800"/>
            <a:ext cx="7924800" cy="5410200"/>
          </a:xfrm>
        </p:spPr>
        <p:txBody>
          <a:bodyPr>
            <a:normAutofit/>
          </a:bodyPr>
          <a:lstStyle/>
          <a:p>
            <a:pPr marL="0" indent="0">
              <a:buNone/>
            </a:pPr>
            <a:r>
              <a:rPr lang="en-US" u="sng" dirty="0" smtClean="0">
                <a:latin typeface="Courier New" pitchFamily="49" charset="0"/>
                <a:cs typeface="Courier New" pitchFamily="49" charset="0"/>
              </a:rPr>
              <a:t>Known Plaintext and </a:t>
            </a:r>
            <a:r>
              <a:rPr lang="en-US" u="sng" dirty="0" err="1" smtClean="0">
                <a:latin typeface="Courier New" pitchFamily="49" charset="0"/>
                <a:cs typeface="Courier New" pitchFamily="49" charset="0"/>
              </a:rPr>
              <a:t>Ciphertext</a:t>
            </a:r>
            <a:r>
              <a:rPr lang="en-US" u="sng" dirty="0" smtClean="0">
                <a:latin typeface="Courier New" pitchFamily="49" charset="0"/>
                <a:cs typeface="Courier New" pitchFamily="49" charset="0"/>
              </a:rPr>
              <a:t>-Only Attacks</a:t>
            </a:r>
          </a:p>
          <a:p>
            <a:r>
              <a:rPr lang="en-US" dirty="0" smtClean="0">
                <a:latin typeface="Courier New" pitchFamily="49" charset="0"/>
                <a:cs typeface="Courier New" pitchFamily="49" charset="0"/>
              </a:rPr>
              <a:t>Known plaintext attacks: </a:t>
            </a:r>
            <a:r>
              <a:rPr lang="en-US" dirty="0">
                <a:latin typeface="Courier New" pitchFamily="49" charset="0"/>
                <a:cs typeface="Courier New" pitchFamily="49" charset="0"/>
              </a:rPr>
              <a:t>a cryptanalyst has access to a plaintext and corresponding </a:t>
            </a:r>
            <a:r>
              <a:rPr lang="en-US" dirty="0" err="1">
                <a:latin typeface="Courier New" pitchFamily="49" charset="0"/>
                <a:cs typeface="Courier New" pitchFamily="49" charset="0"/>
              </a:rPr>
              <a:t>ciphertext</a:t>
            </a:r>
            <a:r>
              <a:rPr lang="en-US" dirty="0">
                <a:latin typeface="Courier New" pitchFamily="49" charset="0"/>
                <a:cs typeface="Courier New" pitchFamily="49" charset="0"/>
              </a:rPr>
              <a:t>, seeks to discover a correlation between the </a:t>
            </a:r>
            <a:r>
              <a:rPr lang="en-US" dirty="0" smtClean="0">
                <a:latin typeface="Courier New" pitchFamily="49" charset="0"/>
                <a:cs typeface="Courier New" pitchFamily="49" charset="0"/>
              </a:rPr>
              <a:t>two</a:t>
            </a:r>
          </a:p>
          <a:p>
            <a:pPr marL="342900" lvl="1" indent="-342900"/>
            <a:r>
              <a:rPr lang="en-US" dirty="0" err="1" smtClean="0">
                <a:latin typeface="Courier New" pitchFamily="49" charset="0"/>
                <a:cs typeface="Courier New" pitchFamily="49" charset="0"/>
              </a:rPr>
              <a:t>Ciphertext</a:t>
            </a:r>
            <a:r>
              <a:rPr lang="en-US" dirty="0" smtClean="0">
                <a:latin typeface="Courier New" pitchFamily="49" charset="0"/>
                <a:cs typeface="Courier New" pitchFamily="49" charset="0"/>
              </a:rPr>
              <a:t>-only attacks: </a:t>
            </a:r>
            <a:r>
              <a:rPr lang="en-US" dirty="0">
                <a:latin typeface="Courier New" pitchFamily="49" charset="0"/>
                <a:cs typeface="Courier New" pitchFamily="49" charset="0"/>
              </a:rPr>
              <a:t>where a cryptanalyst has access to a </a:t>
            </a:r>
            <a:r>
              <a:rPr lang="en-US" dirty="0" err="1">
                <a:latin typeface="Courier New" pitchFamily="49" charset="0"/>
                <a:cs typeface="Courier New" pitchFamily="49" charset="0"/>
              </a:rPr>
              <a:t>ciphertext</a:t>
            </a:r>
            <a:r>
              <a:rPr lang="en-US" dirty="0">
                <a:latin typeface="Courier New" pitchFamily="49" charset="0"/>
                <a:cs typeface="Courier New" pitchFamily="49" charset="0"/>
              </a:rPr>
              <a:t>, but no access to corresponding </a:t>
            </a:r>
            <a:r>
              <a:rPr lang="en-US" dirty="0" smtClean="0">
                <a:latin typeface="Courier New" pitchFamily="49" charset="0"/>
                <a:cs typeface="Courier New" pitchFamily="49" charset="0"/>
              </a:rPr>
              <a:t>plaintext</a:t>
            </a:r>
          </a:p>
          <a:p>
            <a:pPr marL="742950" lvl="2" indent="-342900"/>
            <a:r>
              <a:rPr lang="en-US" dirty="0" smtClean="0">
                <a:latin typeface="Courier New" pitchFamily="49" charset="0"/>
                <a:cs typeface="Courier New" pitchFamily="49" charset="0"/>
              </a:rPr>
              <a:t>With </a:t>
            </a:r>
            <a:r>
              <a:rPr lang="en-US" dirty="0">
                <a:latin typeface="Courier New" pitchFamily="49" charset="0"/>
                <a:cs typeface="Courier New" pitchFamily="49" charset="0"/>
              </a:rPr>
              <a:t>simple ciphers, frequency analysis can be used to break the </a:t>
            </a:r>
            <a:r>
              <a:rPr lang="en-US" dirty="0" smtClean="0">
                <a:latin typeface="Courier New" pitchFamily="49" charset="0"/>
                <a:cs typeface="Courier New" pitchFamily="49" charset="0"/>
              </a:rPr>
              <a:t>cipher.</a:t>
            </a:r>
          </a:p>
          <a:p>
            <a:pPr marL="0" indent="0">
              <a:buNone/>
            </a:pPr>
            <a:r>
              <a:rPr lang="en-US" u="sng" dirty="0" smtClean="0">
                <a:latin typeface="Courier New" pitchFamily="49" charset="0"/>
                <a:cs typeface="Courier New" pitchFamily="49" charset="0"/>
              </a:rPr>
              <a:t>Chosen Plaintext and Chosen </a:t>
            </a:r>
            <a:r>
              <a:rPr lang="en-US" u="sng" dirty="0" err="1" smtClean="0">
                <a:latin typeface="Courier New" pitchFamily="49" charset="0"/>
                <a:cs typeface="Courier New" pitchFamily="49" charset="0"/>
              </a:rPr>
              <a:t>Ciphertext</a:t>
            </a:r>
            <a:r>
              <a:rPr lang="en-US" u="sng" dirty="0" smtClean="0">
                <a:latin typeface="Courier New" pitchFamily="49" charset="0"/>
                <a:cs typeface="Courier New" pitchFamily="49" charset="0"/>
              </a:rPr>
              <a:t> Attacks</a:t>
            </a:r>
          </a:p>
          <a:p>
            <a:r>
              <a:rPr lang="en-US" dirty="0" smtClean="0">
                <a:latin typeface="Courier New" pitchFamily="49" charset="0"/>
                <a:cs typeface="Courier New" pitchFamily="49" charset="0"/>
              </a:rPr>
              <a:t>Chosen plaintext attacks: </a:t>
            </a:r>
            <a:r>
              <a:rPr lang="en-US" dirty="0">
                <a:latin typeface="Courier New" pitchFamily="49" charset="0"/>
                <a:cs typeface="Courier New" pitchFamily="49" charset="0"/>
              </a:rPr>
              <a:t>a cryptanalyst can encrypt a plaintext of choice and study resulting </a:t>
            </a:r>
            <a:r>
              <a:rPr lang="en-US" dirty="0" err="1">
                <a:latin typeface="Courier New" pitchFamily="49" charset="0"/>
                <a:cs typeface="Courier New" pitchFamily="49" charset="0"/>
              </a:rPr>
              <a:t>ciphertext</a:t>
            </a:r>
            <a:endParaRPr lang="en-US" dirty="0">
              <a:latin typeface="Courier New" pitchFamily="49" charset="0"/>
              <a:cs typeface="Courier New" pitchFamily="49" charset="0"/>
            </a:endParaRPr>
          </a:p>
          <a:p>
            <a:r>
              <a:rPr lang="en-US" dirty="0" smtClean="0">
                <a:latin typeface="Courier New" pitchFamily="49" charset="0"/>
                <a:cs typeface="Courier New" pitchFamily="49" charset="0"/>
              </a:rPr>
              <a:t>Chosen </a:t>
            </a:r>
            <a:r>
              <a:rPr lang="en-US" dirty="0" err="1" smtClean="0">
                <a:latin typeface="Courier New" pitchFamily="49" charset="0"/>
                <a:cs typeface="Courier New" pitchFamily="49" charset="0"/>
              </a:rPr>
              <a:t>ciphertext</a:t>
            </a:r>
            <a:r>
              <a:rPr lang="en-US" dirty="0" smtClean="0">
                <a:latin typeface="Courier New" pitchFamily="49" charset="0"/>
                <a:cs typeface="Courier New" pitchFamily="49" charset="0"/>
              </a:rPr>
              <a:t> attacks: </a:t>
            </a:r>
            <a:r>
              <a:rPr lang="en-US" dirty="0">
                <a:latin typeface="Courier New" pitchFamily="49" charset="0"/>
                <a:cs typeface="Courier New" pitchFamily="49" charset="0"/>
              </a:rPr>
              <a:t>a cryptanalyst chooses a </a:t>
            </a:r>
            <a:r>
              <a:rPr lang="en-US" dirty="0" err="1">
                <a:latin typeface="Courier New" pitchFamily="49" charset="0"/>
                <a:cs typeface="Courier New" pitchFamily="49" charset="0"/>
              </a:rPr>
              <a:t>ciphertext</a:t>
            </a:r>
            <a:r>
              <a:rPr lang="en-US" dirty="0">
                <a:latin typeface="Courier New" pitchFamily="49" charset="0"/>
                <a:cs typeface="Courier New" pitchFamily="49" charset="0"/>
              </a:rPr>
              <a:t> and tries to find a matching plaintext</a:t>
            </a:r>
          </a:p>
          <a:p>
            <a:pPr lvl="1"/>
            <a:r>
              <a:rPr lang="en-US" dirty="0">
                <a:latin typeface="Courier New" pitchFamily="49" charset="0"/>
                <a:cs typeface="Courier New" pitchFamily="49" charset="0"/>
              </a:rPr>
              <a:t>C</a:t>
            </a:r>
            <a:r>
              <a:rPr lang="en-US" dirty="0" smtClean="0">
                <a:latin typeface="Courier New" pitchFamily="49" charset="0"/>
                <a:cs typeface="Courier New" pitchFamily="49" charset="0"/>
              </a:rPr>
              <a:t>an </a:t>
            </a:r>
            <a:r>
              <a:rPr lang="en-US" dirty="0">
                <a:latin typeface="Courier New" pitchFamily="49" charset="0"/>
                <a:cs typeface="Courier New" pitchFamily="49" charset="0"/>
              </a:rPr>
              <a:t>be done </a:t>
            </a:r>
            <a:r>
              <a:rPr lang="en-US" dirty="0" smtClean="0">
                <a:latin typeface="Courier New" pitchFamily="49" charset="0"/>
                <a:cs typeface="Courier New" pitchFamily="49" charset="0"/>
              </a:rPr>
              <a:t>with a decryption </a:t>
            </a:r>
            <a:r>
              <a:rPr lang="en-US" dirty="0">
                <a:latin typeface="Courier New" pitchFamily="49" charset="0"/>
                <a:cs typeface="Courier New" pitchFamily="49" charset="0"/>
              </a:rPr>
              <a:t>oracle </a:t>
            </a:r>
            <a:r>
              <a:rPr lang="en-US" dirty="0" smtClean="0">
                <a:latin typeface="Courier New" pitchFamily="49" charset="0"/>
                <a:cs typeface="Courier New" pitchFamily="49" charset="0"/>
              </a:rPr>
              <a:t>(a machine </a:t>
            </a:r>
            <a:r>
              <a:rPr lang="en-US" dirty="0">
                <a:latin typeface="Courier New" pitchFamily="49" charset="0"/>
                <a:cs typeface="Courier New" pitchFamily="49" charset="0"/>
              </a:rPr>
              <a:t>that decrypts </a:t>
            </a:r>
            <a:r>
              <a:rPr lang="en-US" dirty="0" smtClean="0">
                <a:latin typeface="Courier New" pitchFamily="49" charset="0"/>
                <a:cs typeface="Courier New" pitchFamily="49" charset="0"/>
              </a:rPr>
              <a:t>without </a:t>
            </a:r>
            <a:r>
              <a:rPr lang="en-US" dirty="0">
                <a:latin typeface="Courier New" pitchFamily="49" charset="0"/>
                <a:cs typeface="Courier New" pitchFamily="49" charset="0"/>
              </a:rPr>
              <a:t>exposing the key)</a:t>
            </a:r>
          </a:p>
        </p:txBody>
      </p:sp>
    </p:spTree>
    <p:extLst>
      <p:ext uri="{BB962C8B-B14F-4D97-AF65-F5344CB8AC3E}">
        <p14:creationId xmlns:p14="http://schemas.microsoft.com/office/powerpoint/2010/main" val="824829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5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25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3">
                                            <p:txEl>
                                              <p:pRg st="0" end="0"/>
                                            </p:txEl>
                                          </p:spTgt>
                                        </p:tgtEl>
                                      </p:cBhvr>
                                    </p:animEffect>
                                  </p:childTnLst>
                                </p:cTn>
                              </p:par>
                              <p:par>
                                <p:cTn id="12" presetID="41" presetClass="entr" presetSubtype="0" fill="hold" nodeType="withEffect">
                                  <p:stCondLst>
                                    <p:cond delay="0"/>
                                  </p:stCondLst>
                                  <p:iterate type="lt">
                                    <p:tmPct val="10000"/>
                                  </p:iterate>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5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25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6" dur="25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25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250" tmFilter="0,0; .5, 1; 1, 1"/>
                                        <p:tgtEl>
                                          <p:spTgt spid="3">
                                            <p:txEl>
                                              <p:pRg st="1" end="1"/>
                                            </p:txEl>
                                          </p:spTgt>
                                        </p:tgtEl>
                                      </p:cBhvr>
                                    </p:animEffect>
                                  </p:childTnLst>
                                </p:cTn>
                              </p:par>
                              <p:par>
                                <p:cTn id="19" presetID="41" presetClass="entr" presetSubtype="0" fill="hold" nodeType="withEffect">
                                  <p:stCondLst>
                                    <p:cond delay="0"/>
                                  </p:stCondLst>
                                  <p:iterate type="lt">
                                    <p:tmPct val="10000"/>
                                  </p:iterate>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5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25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3" dur="25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25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250" tmFilter="0,0; .5, 1; 1, 1"/>
                                        <p:tgtEl>
                                          <p:spTgt spid="3">
                                            <p:txEl>
                                              <p:pRg st="2" end="2"/>
                                            </p:txEl>
                                          </p:spTgt>
                                        </p:tgtEl>
                                      </p:cBhvr>
                                    </p:animEffect>
                                  </p:childTnLst>
                                </p:cTn>
                              </p:par>
                              <p:par>
                                <p:cTn id="26" presetID="41" presetClass="entr" presetSubtype="0" fill="hold" nodeType="withEffect">
                                  <p:stCondLst>
                                    <p:cond delay="0"/>
                                  </p:stCondLst>
                                  <p:iterate type="lt">
                                    <p:tmPct val="10000"/>
                                  </p:iterate>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25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25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0" dur="25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25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250" tmFilter="0,0; .5, 1; 1, 1"/>
                                        <p:tgtEl>
                                          <p:spTgt spid="3">
                                            <p:txEl>
                                              <p:pRg st="3" end="3"/>
                                            </p:txEl>
                                          </p:spTgt>
                                        </p:tgtEl>
                                      </p:cBhvr>
                                    </p:animEffect>
                                  </p:childTnLst>
                                </p:cTn>
                              </p:par>
                              <p:par>
                                <p:cTn id="33" presetID="41" presetClass="entr" presetSubtype="0" fill="hold" nodeType="withEffect">
                                  <p:stCondLst>
                                    <p:cond delay="0"/>
                                  </p:stCondLst>
                                  <p:iterate type="lt">
                                    <p:tmPct val="10000"/>
                                  </p:iterate>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25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6" dur="25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37" dur="25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8" dur="25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9" dur="250" tmFilter="0,0; .5, 1; 1, 1"/>
                                        <p:tgtEl>
                                          <p:spTgt spid="3">
                                            <p:txEl>
                                              <p:pRg st="4" end="4"/>
                                            </p:txEl>
                                          </p:spTgt>
                                        </p:tgtEl>
                                      </p:cBhvr>
                                    </p:animEffect>
                                  </p:childTnLst>
                                </p:cTn>
                              </p:par>
                              <p:par>
                                <p:cTn id="40" presetID="41" presetClass="entr" presetSubtype="0" fill="hold" nodeType="withEffect">
                                  <p:stCondLst>
                                    <p:cond delay="0"/>
                                  </p:stCondLst>
                                  <p:iterate type="lt">
                                    <p:tmPct val="10000"/>
                                  </p:iterate>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25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3" dur="25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44" dur="25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5" dur="25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6" dur="250" tmFilter="0,0; .5, 1; 1, 1"/>
                                        <p:tgtEl>
                                          <p:spTgt spid="3">
                                            <p:txEl>
                                              <p:pRg st="5" end="5"/>
                                            </p:txEl>
                                          </p:spTgt>
                                        </p:tgtEl>
                                      </p:cBhvr>
                                    </p:animEffect>
                                  </p:childTnLst>
                                </p:cTn>
                              </p:par>
                              <p:par>
                                <p:cTn id="47" presetID="41" presetClass="entr" presetSubtype="0" fill="hold" nodeType="withEffect">
                                  <p:stCondLst>
                                    <p:cond delay="0"/>
                                  </p:stCondLst>
                                  <p:iterate type="lt">
                                    <p:tmPct val="10000"/>
                                  </p:iterate>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25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50" dur="25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51" dur="25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2" dur="25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3" dur="250" tmFilter="0,0; .5, 1; 1, 1"/>
                                        <p:tgtEl>
                                          <p:spTgt spid="3">
                                            <p:txEl>
                                              <p:pRg st="6" end="6"/>
                                            </p:txEl>
                                          </p:spTgt>
                                        </p:tgtEl>
                                      </p:cBhvr>
                                    </p:animEffect>
                                  </p:childTnLst>
                                </p:cTn>
                              </p:par>
                              <p:par>
                                <p:cTn id="54" presetID="41" presetClass="entr" presetSubtype="0" fill="hold" nodeType="withEffect">
                                  <p:stCondLst>
                                    <p:cond delay="0"/>
                                  </p:stCondLst>
                                  <p:iterate type="lt">
                                    <p:tmPct val="10000"/>
                                  </p:iterate>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250" fill="hold"/>
                                        <p:tgtEl>
                                          <p:spTgt spid="3">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57" dur="250" fill="hold"/>
                                        <p:tgtEl>
                                          <p:spTgt spid="3">
                                            <p:txEl>
                                              <p:pRg st="7" end="7"/>
                                            </p:txEl>
                                          </p:spTgt>
                                        </p:tgtEl>
                                        <p:attrNameLst>
                                          <p:attrName>ppt_y</p:attrName>
                                        </p:attrNameLst>
                                      </p:cBhvr>
                                      <p:tavLst>
                                        <p:tav tm="0">
                                          <p:val>
                                            <p:strVal val="#ppt_y"/>
                                          </p:val>
                                        </p:tav>
                                        <p:tav tm="100000">
                                          <p:val>
                                            <p:strVal val="#ppt_y"/>
                                          </p:val>
                                        </p:tav>
                                      </p:tavLst>
                                    </p:anim>
                                    <p:anim calcmode="lin" valueType="num">
                                      <p:cBhvr>
                                        <p:cTn id="58" dur="250" fill="hold"/>
                                        <p:tgtEl>
                                          <p:spTgt spid="3">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9" dur="250" fill="hold"/>
                                        <p:tgtEl>
                                          <p:spTgt spid="3">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0" dur="250" tmFilter="0,0; .5, 1; 1, 1"/>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33400" y="304800"/>
            <a:ext cx="7924800" cy="5181600"/>
          </a:xfrm>
        </p:spPr>
        <p:txBody>
          <a:bodyPr>
            <a:normAutofit/>
          </a:bodyPr>
          <a:lstStyle/>
          <a:p>
            <a:pPr marL="0" indent="0">
              <a:buNone/>
            </a:pPr>
            <a:r>
              <a:rPr lang="en-US" u="sng" dirty="0" smtClean="0">
                <a:latin typeface="Courier New" pitchFamily="49" charset="0"/>
                <a:cs typeface="Courier New" pitchFamily="49" charset="0"/>
              </a:rPr>
              <a:t>Adaptive Chosen Plaintext and Adaptive Chosen </a:t>
            </a:r>
            <a:r>
              <a:rPr lang="en-US" u="sng" dirty="0" err="1" smtClean="0">
                <a:latin typeface="Courier New" pitchFamily="49" charset="0"/>
                <a:cs typeface="Courier New" pitchFamily="49" charset="0"/>
              </a:rPr>
              <a:t>Ciphertext</a:t>
            </a:r>
            <a:r>
              <a:rPr lang="en-US" u="sng" dirty="0" smtClean="0">
                <a:latin typeface="Courier New" pitchFamily="49" charset="0"/>
                <a:cs typeface="Courier New" pitchFamily="49" charset="0"/>
              </a:rPr>
              <a:t> Attacks</a:t>
            </a:r>
          </a:p>
          <a:p>
            <a:r>
              <a:rPr lang="en-US" dirty="0" smtClean="0">
                <a:latin typeface="Courier New" pitchFamily="49" charset="0"/>
                <a:cs typeface="Courier New" pitchFamily="49" charset="0"/>
              </a:rPr>
              <a:t>In both, a cryptanalyst </a:t>
            </a:r>
            <a:r>
              <a:rPr lang="en-US" dirty="0">
                <a:latin typeface="Courier New" pitchFamily="49" charset="0"/>
                <a:cs typeface="Courier New" pitchFamily="49" charset="0"/>
              </a:rPr>
              <a:t>chooses further plaintexts or </a:t>
            </a:r>
            <a:r>
              <a:rPr lang="en-US" dirty="0" err="1">
                <a:latin typeface="Courier New" pitchFamily="49" charset="0"/>
                <a:cs typeface="Courier New" pitchFamily="49" charset="0"/>
              </a:rPr>
              <a:t>ciphertexts</a:t>
            </a:r>
            <a:r>
              <a:rPr lang="en-US" dirty="0">
                <a:latin typeface="Courier New" pitchFamily="49" charset="0"/>
                <a:cs typeface="Courier New" pitchFamily="49" charset="0"/>
              </a:rPr>
              <a:t> </a:t>
            </a:r>
            <a:r>
              <a:rPr lang="en-US" dirty="0" smtClean="0">
                <a:latin typeface="Courier New" pitchFamily="49" charset="0"/>
                <a:cs typeface="Courier New" pitchFamily="49" charset="0"/>
              </a:rPr>
              <a:t>(which adapts </a:t>
            </a:r>
            <a:r>
              <a:rPr lang="en-US" dirty="0">
                <a:latin typeface="Courier New" pitchFamily="49" charset="0"/>
                <a:cs typeface="Courier New" pitchFamily="49" charset="0"/>
              </a:rPr>
              <a:t>the attack) based on prior </a:t>
            </a:r>
            <a:r>
              <a:rPr lang="en-US" dirty="0" smtClean="0">
                <a:latin typeface="Courier New" pitchFamily="49" charset="0"/>
                <a:cs typeface="Courier New" pitchFamily="49" charset="0"/>
              </a:rPr>
              <a:t>results.</a:t>
            </a:r>
            <a:endParaRPr lang="en-US" dirty="0">
              <a:latin typeface="Courier New" pitchFamily="49" charset="0"/>
              <a:cs typeface="Courier New" pitchFamily="49" charset="0"/>
            </a:endParaRPr>
          </a:p>
          <a:p>
            <a:pPr marL="0" indent="0">
              <a:buNone/>
            </a:pPr>
            <a:r>
              <a:rPr lang="en-US" u="sng" dirty="0" smtClean="0">
                <a:latin typeface="Courier New" pitchFamily="49" charset="0"/>
                <a:cs typeface="Courier New" pitchFamily="49" charset="0"/>
              </a:rPr>
              <a:t>Side Channel Attacks</a:t>
            </a:r>
          </a:p>
          <a:p>
            <a:r>
              <a:rPr lang="en-US" dirty="0" smtClean="0">
                <a:latin typeface="Courier New" pitchFamily="49" charset="0"/>
                <a:cs typeface="Courier New" pitchFamily="49" charset="0"/>
              </a:rPr>
              <a:t>These attacks leverage additional information </a:t>
            </a:r>
            <a:r>
              <a:rPr lang="en-US" dirty="0">
                <a:latin typeface="Courier New" pitchFamily="49" charset="0"/>
                <a:cs typeface="Courier New" pitchFamily="49" charset="0"/>
              </a:rPr>
              <a:t>based on physical implementation of a cryptographic algorithm, including hardware used to </a:t>
            </a:r>
            <a:r>
              <a:rPr lang="en-US" dirty="0" smtClean="0">
                <a:latin typeface="Courier New" pitchFamily="49" charset="0"/>
                <a:cs typeface="Courier New" pitchFamily="49" charset="0"/>
              </a:rPr>
              <a:t>encrypt or decrypt data.</a:t>
            </a:r>
          </a:p>
          <a:p>
            <a:pPr marL="0" indent="0">
              <a:buNone/>
            </a:pPr>
            <a:r>
              <a:rPr lang="en-US" u="sng" dirty="0" smtClean="0">
                <a:latin typeface="Courier New" pitchFamily="49" charset="0"/>
                <a:cs typeface="Courier New" pitchFamily="49" charset="0"/>
              </a:rPr>
              <a:t>Brute Force Attacks</a:t>
            </a:r>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These attacks systematically attempt every possible key.</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Example on a 4-bit key</a:t>
            </a:r>
          </a:p>
        </p:txBody>
      </p:sp>
      <p:pic>
        <p:nvPicPr>
          <p:cNvPr id="4" name="Picture 3"/>
          <p:cNvPicPr/>
          <p:nvPr/>
        </p:nvPicPr>
        <p:blipFill>
          <a:blip r:embed="rId2"/>
          <a:stretch>
            <a:fillRect/>
          </a:stretch>
        </p:blipFill>
        <p:spPr>
          <a:xfrm>
            <a:off x="1708265" y="5181600"/>
            <a:ext cx="5591175" cy="457200"/>
          </a:xfrm>
          <a:prstGeom prst="rect">
            <a:avLst/>
          </a:prstGeom>
        </p:spPr>
      </p:pic>
    </p:spTree>
    <p:extLst>
      <p:ext uri="{BB962C8B-B14F-4D97-AF65-F5344CB8AC3E}">
        <p14:creationId xmlns:p14="http://schemas.microsoft.com/office/powerpoint/2010/main" val="1140204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5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25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3">
                                            <p:txEl>
                                              <p:pRg st="0" end="0"/>
                                            </p:txEl>
                                          </p:spTgt>
                                        </p:tgtEl>
                                      </p:cBhvr>
                                    </p:animEffect>
                                  </p:childTnLst>
                                </p:cTn>
                              </p:par>
                              <p:par>
                                <p:cTn id="12" presetID="41" presetClass="entr" presetSubtype="0" fill="hold" nodeType="withEffect">
                                  <p:stCondLst>
                                    <p:cond delay="0"/>
                                  </p:stCondLst>
                                  <p:iterate type="lt">
                                    <p:tmPct val="10000"/>
                                  </p:iterate>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5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25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6" dur="25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25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250" tmFilter="0,0; .5, 1; 1, 1"/>
                                        <p:tgtEl>
                                          <p:spTgt spid="3">
                                            <p:txEl>
                                              <p:pRg st="1" end="1"/>
                                            </p:txEl>
                                          </p:spTgt>
                                        </p:tgtEl>
                                      </p:cBhvr>
                                    </p:animEffect>
                                  </p:childTnLst>
                                </p:cTn>
                              </p:par>
                              <p:par>
                                <p:cTn id="19" presetID="41" presetClass="entr" presetSubtype="0" fill="hold" nodeType="withEffect">
                                  <p:stCondLst>
                                    <p:cond delay="0"/>
                                  </p:stCondLst>
                                  <p:iterate type="lt">
                                    <p:tmPct val="10000"/>
                                  </p:iterate>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5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25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3" dur="25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25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250" tmFilter="0,0; .5, 1; 1, 1"/>
                                        <p:tgtEl>
                                          <p:spTgt spid="3">
                                            <p:txEl>
                                              <p:pRg st="2" end="2"/>
                                            </p:txEl>
                                          </p:spTgt>
                                        </p:tgtEl>
                                      </p:cBhvr>
                                    </p:animEffect>
                                  </p:childTnLst>
                                </p:cTn>
                              </p:par>
                              <p:par>
                                <p:cTn id="26" presetID="41" presetClass="entr" presetSubtype="0" fill="hold" nodeType="withEffect">
                                  <p:stCondLst>
                                    <p:cond delay="0"/>
                                  </p:stCondLst>
                                  <p:iterate type="lt">
                                    <p:tmPct val="10000"/>
                                  </p:iterate>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25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25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0" dur="25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25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250" tmFilter="0,0; .5, 1; 1, 1"/>
                                        <p:tgtEl>
                                          <p:spTgt spid="3">
                                            <p:txEl>
                                              <p:pRg st="3" end="3"/>
                                            </p:txEl>
                                          </p:spTgt>
                                        </p:tgtEl>
                                      </p:cBhvr>
                                    </p:animEffect>
                                  </p:childTnLst>
                                </p:cTn>
                              </p:par>
                              <p:par>
                                <p:cTn id="33" presetID="41" presetClass="entr" presetSubtype="0" fill="hold" nodeType="withEffect">
                                  <p:stCondLst>
                                    <p:cond delay="0"/>
                                  </p:stCondLst>
                                  <p:iterate type="lt">
                                    <p:tmPct val="10000"/>
                                  </p:iterate>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25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6" dur="25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37" dur="25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8" dur="25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9" dur="250" tmFilter="0,0; .5, 1; 1, 1"/>
                                        <p:tgtEl>
                                          <p:spTgt spid="3">
                                            <p:txEl>
                                              <p:pRg st="4" end="4"/>
                                            </p:txEl>
                                          </p:spTgt>
                                        </p:tgtEl>
                                      </p:cBhvr>
                                    </p:animEffect>
                                  </p:childTnLst>
                                </p:cTn>
                              </p:par>
                              <p:par>
                                <p:cTn id="40" presetID="41" presetClass="entr" presetSubtype="0" fill="hold" nodeType="withEffect">
                                  <p:stCondLst>
                                    <p:cond delay="0"/>
                                  </p:stCondLst>
                                  <p:iterate type="lt">
                                    <p:tmPct val="10000"/>
                                  </p:iterate>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25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3" dur="25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44" dur="25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5" dur="25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6" dur="250" tmFilter="0,0; .5, 1; 1, 1"/>
                                        <p:tgtEl>
                                          <p:spTgt spid="3">
                                            <p:txEl>
                                              <p:pRg st="5" end="5"/>
                                            </p:txEl>
                                          </p:spTgt>
                                        </p:tgtEl>
                                      </p:cBhvr>
                                    </p:animEffect>
                                  </p:childTnLst>
                                </p:cTn>
                              </p:par>
                              <p:par>
                                <p:cTn id="47" presetID="41" presetClass="entr" presetSubtype="0" fill="hold" nodeType="withEffect">
                                  <p:stCondLst>
                                    <p:cond delay="0"/>
                                  </p:stCondLst>
                                  <p:iterate type="lt">
                                    <p:tmPct val="10000"/>
                                  </p:iterate>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25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50" dur="25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51" dur="25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2" dur="25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3" dur="250" tmFilter="0,0; .5, 1; 1, 1"/>
                                        <p:tgtEl>
                                          <p:spTgt spid="3">
                                            <p:txEl>
                                              <p:pRg st="6" end="6"/>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53" presetClass="entr" presetSubtype="16" fill="hold" nodeType="clickEffect">
                                  <p:stCondLst>
                                    <p:cond delay="0"/>
                                  </p:stCondLst>
                                  <p:childTnLst>
                                    <p:set>
                                      <p:cBhvr>
                                        <p:cTn id="57" dur="1" fill="hold">
                                          <p:stCondLst>
                                            <p:cond delay="0"/>
                                          </p:stCondLst>
                                        </p:cTn>
                                        <p:tgtEl>
                                          <p:spTgt spid="4"/>
                                        </p:tgtEl>
                                        <p:attrNameLst>
                                          <p:attrName>style.visibility</p:attrName>
                                        </p:attrNameLst>
                                      </p:cBhvr>
                                      <p:to>
                                        <p:strVal val="visible"/>
                                      </p:to>
                                    </p:set>
                                    <p:anim calcmode="lin" valueType="num">
                                      <p:cBhvr>
                                        <p:cTn id="58" dur="500" fill="hold"/>
                                        <p:tgtEl>
                                          <p:spTgt spid="4"/>
                                        </p:tgtEl>
                                        <p:attrNameLst>
                                          <p:attrName>ppt_w</p:attrName>
                                        </p:attrNameLst>
                                      </p:cBhvr>
                                      <p:tavLst>
                                        <p:tav tm="0">
                                          <p:val>
                                            <p:fltVal val="0"/>
                                          </p:val>
                                        </p:tav>
                                        <p:tav tm="100000">
                                          <p:val>
                                            <p:strVal val="#ppt_w"/>
                                          </p:val>
                                        </p:tav>
                                      </p:tavLst>
                                    </p:anim>
                                    <p:anim calcmode="lin" valueType="num">
                                      <p:cBhvr>
                                        <p:cTn id="59" dur="500" fill="hold"/>
                                        <p:tgtEl>
                                          <p:spTgt spid="4"/>
                                        </p:tgtEl>
                                        <p:attrNameLst>
                                          <p:attrName>ppt_h</p:attrName>
                                        </p:attrNameLst>
                                      </p:cBhvr>
                                      <p:tavLst>
                                        <p:tav tm="0">
                                          <p:val>
                                            <p:fltVal val="0"/>
                                          </p:val>
                                        </p:tav>
                                        <p:tav tm="100000">
                                          <p:val>
                                            <p:strVal val="#ppt_h"/>
                                          </p:val>
                                        </p:tav>
                                      </p:tavLst>
                                    </p:anim>
                                    <p:animEffect transition="in" filter="fade">
                                      <p:cBhvr>
                                        <p:cTn id="6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Title 2"/>
          <p:cNvSpPr>
            <a:spLocks noGrp="1"/>
          </p:cNvSpPr>
          <p:nvPr>
            <p:ph type="ctrTitle"/>
          </p:nvPr>
        </p:nvSpPr>
        <p:spPr/>
        <p:txBody>
          <a:bodyPr/>
          <a:lstStyle/>
          <a:p>
            <a:r>
              <a:rPr lang="en-US" sz="7200" dirty="0" smtClean="0">
                <a:latin typeface="Courier New" pitchFamily="49" charset="0"/>
                <a:cs typeface="Courier New" pitchFamily="49" charset="0"/>
              </a:rPr>
              <a:t>Demonstration</a:t>
            </a:r>
            <a:endParaRPr lang="en-US" sz="7200" dirty="0">
              <a:latin typeface="Courier New" pitchFamily="49" charset="0"/>
              <a:cs typeface="Courier New" pitchFamily="49" charset="0"/>
            </a:endParaRPr>
          </a:p>
        </p:txBody>
      </p:sp>
    </p:spTree>
    <p:extLst>
      <p:ext uri="{BB962C8B-B14F-4D97-AF65-F5344CB8AC3E}">
        <p14:creationId xmlns:p14="http://schemas.microsoft.com/office/powerpoint/2010/main" val="24674475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dirty="0"/>
          </a:p>
        </p:txBody>
      </p:sp>
      <p:sp>
        <p:nvSpPr>
          <p:cNvPr id="3" name="Title 2"/>
          <p:cNvSpPr>
            <a:spLocks noGrp="1"/>
          </p:cNvSpPr>
          <p:nvPr>
            <p:ph type="ctrTitle"/>
          </p:nvPr>
        </p:nvSpPr>
        <p:spPr/>
        <p:txBody>
          <a:bodyPr/>
          <a:lstStyle/>
          <a:p>
            <a:r>
              <a:rPr lang="en-US" sz="9600" dirty="0" smtClean="0">
                <a:latin typeface="Courier New" pitchFamily="49" charset="0"/>
                <a:cs typeface="Courier New" pitchFamily="49" charset="0"/>
              </a:rPr>
              <a:t>Thank you!</a:t>
            </a:r>
            <a:endParaRPr lang="en-US" sz="9600" dirty="0">
              <a:latin typeface="Courier New" pitchFamily="49" charset="0"/>
              <a:cs typeface="Courier New" pitchFamily="49" charset="0"/>
            </a:endParaRPr>
          </a:p>
        </p:txBody>
      </p:sp>
    </p:spTree>
    <p:extLst>
      <p:ext uri="{BB962C8B-B14F-4D97-AF65-F5344CB8AC3E}">
        <p14:creationId xmlns:p14="http://schemas.microsoft.com/office/powerpoint/2010/main" val="3500192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gtEl>
                                        <p:attrNameLst>
                                          <p:attrName>ppt_x</p:attrName>
                                          <p:attrName>ppt_y</p:attrName>
                                        </p:attrNameLst>
                                      </p:cBhvr>
                                    </p:animMotion>
                                    <p:animRot by="1500000">
                                      <p:cBhvr>
                                        <p:cTn id="7" dur="125" fill="hold">
                                          <p:stCondLst>
                                            <p:cond delay="0"/>
                                          </p:stCondLst>
                                        </p:cTn>
                                        <p:tgtEl>
                                          <p:spTgt spid="3"/>
                                        </p:tgtEl>
                                        <p:attrNameLst>
                                          <p:attrName>r</p:attrName>
                                        </p:attrNameLst>
                                      </p:cBhvr>
                                    </p:animRot>
                                    <p:animRot by="-1500000">
                                      <p:cBhvr>
                                        <p:cTn id="8" dur="125" fill="hold">
                                          <p:stCondLst>
                                            <p:cond delay="125"/>
                                          </p:stCondLst>
                                        </p:cTn>
                                        <p:tgtEl>
                                          <p:spTgt spid="3"/>
                                        </p:tgtEl>
                                        <p:attrNameLst>
                                          <p:attrName>r</p:attrName>
                                        </p:attrNameLst>
                                      </p:cBhvr>
                                    </p:animRot>
                                    <p:animRot by="-1500000">
                                      <p:cBhvr>
                                        <p:cTn id="9" dur="125" fill="hold">
                                          <p:stCondLst>
                                            <p:cond delay="250"/>
                                          </p:stCondLst>
                                        </p:cTn>
                                        <p:tgtEl>
                                          <p:spTgt spid="3"/>
                                        </p:tgtEl>
                                        <p:attrNameLst>
                                          <p:attrName>r</p:attrName>
                                        </p:attrNameLst>
                                      </p:cBhvr>
                                    </p:animRot>
                                    <p:animRot by="1500000">
                                      <p:cBhvr>
                                        <p:cTn id="10" dur="125" fill="hold">
                                          <p:stCondLst>
                                            <p:cond delay="375"/>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urier New" pitchFamily="49" charset="0"/>
                <a:cs typeface="Courier New" pitchFamily="49" charset="0"/>
              </a:rPr>
              <a:t>Definition – </a:t>
            </a:r>
            <a:r>
              <a:rPr lang="en-US" dirty="0" err="1" smtClean="0">
                <a:latin typeface="Courier New" pitchFamily="49" charset="0"/>
                <a:cs typeface="Courier New" pitchFamily="49" charset="0"/>
              </a:rPr>
              <a:t>JANETTe</a:t>
            </a:r>
            <a:endParaRPr lang="en-US" dirty="0">
              <a:latin typeface="Courier New" pitchFamily="49" charset="0"/>
              <a:cs typeface="Courier New" pitchFamily="49" charset="0"/>
            </a:endParaRPr>
          </a:p>
        </p:txBody>
      </p:sp>
      <p:sp>
        <p:nvSpPr>
          <p:cNvPr id="3" name="Content Placeholder 2"/>
          <p:cNvSpPr>
            <a:spLocks noGrp="1"/>
          </p:cNvSpPr>
          <p:nvPr>
            <p:ph sz="quarter" idx="13"/>
          </p:nvPr>
        </p:nvSpPr>
        <p:spPr/>
        <p:txBody>
          <a:bodyPr/>
          <a:lstStyle/>
          <a:p>
            <a:r>
              <a:rPr lang="en-US" dirty="0" smtClean="0">
                <a:latin typeface="Courier New" pitchFamily="49" charset="0"/>
                <a:cs typeface="Courier New" pitchFamily="49" charset="0"/>
              </a:rPr>
              <a:t>Cryptography is the study of techniques for secure communication in the presence of third parties.</a:t>
            </a:r>
          </a:p>
          <a:p>
            <a:r>
              <a:rPr lang="en-US" dirty="0" smtClean="0">
                <a:latin typeface="Courier New" pitchFamily="49" charset="0"/>
                <a:cs typeface="Courier New" pitchFamily="49" charset="0"/>
              </a:rPr>
              <a:t>Applications of cryptography include ATM cards, computer passwords, etc.</a:t>
            </a:r>
          </a:p>
          <a:p>
            <a:r>
              <a:rPr lang="en-US" dirty="0" smtClean="0">
                <a:latin typeface="Courier New" pitchFamily="49" charset="0"/>
                <a:cs typeface="Courier New" pitchFamily="49" charset="0"/>
              </a:rPr>
              <a:t>Used to protect email messages, credit cards, etc.</a:t>
            </a:r>
            <a:endParaRPr lang="en-US" dirty="0">
              <a:latin typeface="Courier New" pitchFamily="49" charset="0"/>
              <a:cs typeface="Courier New" pitchFamily="49" charset="0"/>
            </a:endParaRPr>
          </a:p>
        </p:txBody>
      </p:sp>
    </p:spTree>
    <p:extLst>
      <p:ext uri="{BB962C8B-B14F-4D97-AF65-F5344CB8AC3E}">
        <p14:creationId xmlns:p14="http://schemas.microsoft.com/office/powerpoint/2010/main" val="3308259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5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25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3">
                                            <p:txEl>
                                              <p:pRg st="0" end="0"/>
                                            </p:txEl>
                                          </p:spTgt>
                                        </p:tgtEl>
                                      </p:cBhvr>
                                    </p:animEffect>
                                  </p:childTnLst>
                                </p:cTn>
                              </p:par>
                              <p:par>
                                <p:cTn id="12" presetID="41" presetClass="entr" presetSubtype="0" fill="hold" nodeType="withEffect">
                                  <p:stCondLst>
                                    <p:cond delay="0"/>
                                  </p:stCondLst>
                                  <p:iterate type="lt">
                                    <p:tmPct val="10000"/>
                                  </p:iterate>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5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25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6" dur="25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25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250" tmFilter="0,0; .5, 1; 1, 1"/>
                                        <p:tgtEl>
                                          <p:spTgt spid="3">
                                            <p:txEl>
                                              <p:pRg st="1" end="1"/>
                                            </p:txEl>
                                          </p:spTgt>
                                        </p:tgtEl>
                                      </p:cBhvr>
                                    </p:animEffect>
                                  </p:childTnLst>
                                </p:cTn>
                              </p:par>
                              <p:par>
                                <p:cTn id="19" presetID="41" presetClass="entr" presetSubtype="0" fill="hold" nodeType="withEffect">
                                  <p:stCondLst>
                                    <p:cond delay="0"/>
                                  </p:stCondLst>
                                  <p:iterate type="lt">
                                    <p:tmPct val="10000"/>
                                  </p:iterate>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5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25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3" dur="25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25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250" tmFilter="0,0; .5, 1; 1, 1"/>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urier New" pitchFamily="49" charset="0"/>
                <a:cs typeface="Courier New" pitchFamily="49" charset="0"/>
              </a:rPr>
              <a:t>Important Terms/Steps – Amariah and Janice</a:t>
            </a:r>
            <a:endParaRPr lang="en-US" dirty="0">
              <a:latin typeface="Courier New" pitchFamily="49" charset="0"/>
              <a:cs typeface="Courier New" pitchFamily="49" charset="0"/>
            </a:endParaRPr>
          </a:p>
        </p:txBody>
      </p:sp>
      <p:sp>
        <p:nvSpPr>
          <p:cNvPr id="3" name="Content Placeholder 2"/>
          <p:cNvSpPr>
            <a:spLocks noGrp="1"/>
          </p:cNvSpPr>
          <p:nvPr>
            <p:ph sz="quarter" idx="13"/>
          </p:nvPr>
        </p:nvSpPr>
        <p:spPr/>
        <p:txBody>
          <a:bodyPr/>
          <a:lstStyle/>
          <a:p>
            <a:r>
              <a:rPr lang="en-US" dirty="0" smtClean="0">
                <a:latin typeface="Courier New" pitchFamily="49" charset="0"/>
                <a:cs typeface="Courier New" pitchFamily="49" charset="0"/>
              </a:rPr>
              <a:t>Authentication – Process of proving one’s identity.</a:t>
            </a:r>
          </a:p>
          <a:p>
            <a:r>
              <a:rPr lang="en-US" dirty="0" smtClean="0">
                <a:latin typeface="Courier New" pitchFamily="49" charset="0"/>
                <a:cs typeface="Courier New" pitchFamily="49" charset="0"/>
              </a:rPr>
              <a:t>Privacy/Confidentiality – Ensuring that no one can read the message except the intended person.</a:t>
            </a:r>
          </a:p>
          <a:p>
            <a:r>
              <a:rPr lang="en-US" dirty="0" smtClean="0">
                <a:latin typeface="Courier New" pitchFamily="49" charset="0"/>
                <a:cs typeface="Courier New" pitchFamily="49" charset="0"/>
              </a:rPr>
              <a:t>Integrity – Assuring the intended receiver that the original message has not been altered in any way.</a:t>
            </a:r>
          </a:p>
          <a:p>
            <a:r>
              <a:rPr lang="en-US" dirty="0" smtClean="0">
                <a:latin typeface="Courier New" pitchFamily="49" charset="0"/>
                <a:cs typeface="Courier New" pitchFamily="49" charset="0"/>
              </a:rPr>
              <a:t>Non-Repudiation – Mechanism to prove that sender really sent the message.</a:t>
            </a:r>
            <a:endParaRPr lang="en-US" dirty="0">
              <a:latin typeface="Courier New" pitchFamily="49" charset="0"/>
              <a:cs typeface="Courier New" pitchFamily="49" charset="0"/>
            </a:endParaRPr>
          </a:p>
        </p:txBody>
      </p:sp>
    </p:spTree>
    <p:extLst>
      <p:ext uri="{BB962C8B-B14F-4D97-AF65-F5344CB8AC3E}">
        <p14:creationId xmlns:p14="http://schemas.microsoft.com/office/powerpoint/2010/main" val="95280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125" autoRev="1" fill="hold">
                                          <p:stCondLst>
                                            <p:cond delay="0"/>
                                          </p:stCondLst>
                                        </p:cTn>
                                        <p:tgtEl>
                                          <p:spTgt spid="3">
                                            <p:txEl>
                                              <p:pRg st="0" end="0"/>
                                            </p:txEl>
                                          </p:spTgt>
                                        </p:tgtEl>
                                        <p:attrNameLst>
                                          <p:attrName>ppt_w</p:attrName>
                                        </p:attrNameLst>
                                      </p:cBhvr>
                                    </p:anim>
                                    <p:anim by="(#ppt_w*0.50)" calcmode="lin" valueType="num">
                                      <p:cBhvr>
                                        <p:cTn id="8" dur="125" decel="50000" autoRev="1" fill="hold">
                                          <p:stCondLst>
                                            <p:cond delay="0"/>
                                          </p:stCondLst>
                                        </p:cTn>
                                        <p:tgtEl>
                                          <p:spTgt spid="3">
                                            <p:txEl>
                                              <p:pRg st="0" end="0"/>
                                            </p:txEl>
                                          </p:spTgt>
                                        </p:tgtEl>
                                        <p:attrNameLst>
                                          <p:attrName>ppt_x</p:attrName>
                                        </p:attrNameLst>
                                      </p:cBhvr>
                                    </p:anim>
                                    <p:anim from="(-#ppt_h/2)" to="(#ppt_y)" calcmode="lin" valueType="num">
                                      <p:cBhvr>
                                        <p:cTn id="9" dur="250" fill="hold">
                                          <p:stCondLst>
                                            <p:cond delay="0"/>
                                          </p:stCondLst>
                                        </p:cTn>
                                        <p:tgtEl>
                                          <p:spTgt spid="3">
                                            <p:txEl>
                                              <p:pRg st="0" end="0"/>
                                            </p:txEl>
                                          </p:spTgt>
                                        </p:tgtEl>
                                        <p:attrNameLst>
                                          <p:attrName>ppt_y</p:attrName>
                                        </p:attrNameLst>
                                      </p:cBhvr>
                                    </p:anim>
                                    <p:animRot by="21600000">
                                      <p:cBhvr>
                                        <p:cTn id="10" dur="250" fill="hold">
                                          <p:stCondLst>
                                            <p:cond delay="0"/>
                                          </p:stCondLst>
                                        </p:cTn>
                                        <p:tgtEl>
                                          <p:spTgt spid="3">
                                            <p:txEl>
                                              <p:pRg st="0" end="0"/>
                                            </p:txEl>
                                          </p:spTgt>
                                        </p:tgtEl>
                                        <p:attrNameLst>
                                          <p:attrName>r</p:attrName>
                                        </p:attrNameLst>
                                      </p:cBhvr>
                                    </p:animRot>
                                  </p:childTnLst>
                                </p:cTn>
                              </p:par>
                              <p:par>
                                <p:cTn id="11" presetID="56" presetClass="entr" presetSubtype="0" fill="hold" nodeType="withEffect">
                                  <p:stCondLst>
                                    <p:cond delay="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 by="(-#ppt_w*2)" calcmode="lin" valueType="num">
                                      <p:cBhvr rctx="PPT">
                                        <p:cTn id="13" dur="125" autoRev="1" fill="hold">
                                          <p:stCondLst>
                                            <p:cond delay="0"/>
                                          </p:stCondLst>
                                        </p:cTn>
                                        <p:tgtEl>
                                          <p:spTgt spid="3">
                                            <p:txEl>
                                              <p:pRg st="1" end="1"/>
                                            </p:txEl>
                                          </p:spTgt>
                                        </p:tgtEl>
                                        <p:attrNameLst>
                                          <p:attrName>ppt_w</p:attrName>
                                        </p:attrNameLst>
                                      </p:cBhvr>
                                    </p:anim>
                                    <p:anim by="(#ppt_w*0.50)" calcmode="lin" valueType="num">
                                      <p:cBhvr>
                                        <p:cTn id="14" dur="125" decel="50000" autoRev="1" fill="hold">
                                          <p:stCondLst>
                                            <p:cond delay="0"/>
                                          </p:stCondLst>
                                        </p:cTn>
                                        <p:tgtEl>
                                          <p:spTgt spid="3">
                                            <p:txEl>
                                              <p:pRg st="1" end="1"/>
                                            </p:txEl>
                                          </p:spTgt>
                                        </p:tgtEl>
                                        <p:attrNameLst>
                                          <p:attrName>ppt_x</p:attrName>
                                        </p:attrNameLst>
                                      </p:cBhvr>
                                    </p:anim>
                                    <p:anim from="(-#ppt_h/2)" to="(#ppt_y)" calcmode="lin" valueType="num">
                                      <p:cBhvr>
                                        <p:cTn id="15" dur="250" fill="hold">
                                          <p:stCondLst>
                                            <p:cond delay="0"/>
                                          </p:stCondLst>
                                        </p:cTn>
                                        <p:tgtEl>
                                          <p:spTgt spid="3">
                                            <p:txEl>
                                              <p:pRg st="1" end="1"/>
                                            </p:txEl>
                                          </p:spTgt>
                                        </p:tgtEl>
                                        <p:attrNameLst>
                                          <p:attrName>ppt_y</p:attrName>
                                        </p:attrNameLst>
                                      </p:cBhvr>
                                    </p:anim>
                                    <p:animRot by="21600000">
                                      <p:cBhvr>
                                        <p:cTn id="16" dur="250" fill="hold">
                                          <p:stCondLst>
                                            <p:cond delay="0"/>
                                          </p:stCondLst>
                                        </p:cTn>
                                        <p:tgtEl>
                                          <p:spTgt spid="3">
                                            <p:txEl>
                                              <p:pRg st="1" end="1"/>
                                            </p:txEl>
                                          </p:spTgt>
                                        </p:tgtEl>
                                        <p:attrNameLst>
                                          <p:attrName>r</p:attrName>
                                        </p:attrNameLst>
                                      </p:cBhvr>
                                    </p:animRot>
                                  </p:childTnLst>
                                </p:cTn>
                              </p:par>
                              <p:par>
                                <p:cTn id="17" presetID="56" presetClass="entr" presetSubtype="0" fill="hold" nodeType="withEffect">
                                  <p:stCondLst>
                                    <p:cond delay="0"/>
                                  </p:stCondLst>
                                  <p:iterate type="lt">
                                    <p:tmPct val="10000"/>
                                  </p:iterate>
                                  <p:childTnLst>
                                    <p:set>
                                      <p:cBhvr>
                                        <p:cTn id="18" dur="1" fill="hold">
                                          <p:stCondLst>
                                            <p:cond delay="0"/>
                                          </p:stCondLst>
                                        </p:cTn>
                                        <p:tgtEl>
                                          <p:spTgt spid="3">
                                            <p:txEl>
                                              <p:pRg st="2" end="2"/>
                                            </p:txEl>
                                          </p:spTgt>
                                        </p:tgtEl>
                                        <p:attrNameLst>
                                          <p:attrName>style.visibility</p:attrName>
                                        </p:attrNameLst>
                                      </p:cBhvr>
                                      <p:to>
                                        <p:strVal val="visible"/>
                                      </p:to>
                                    </p:set>
                                    <p:anim by="(-#ppt_w*2)" calcmode="lin" valueType="num">
                                      <p:cBhvr rctx="PPT">
                                        <p:cTn id="19" dur="125" autoRev="1" fill="hold">
                                          <p:stCondLst>
                                            <p:cond delay="0"/>
                                          </p:stCondLst>
                                        </p:cTn>
                                        <p:tgtEl>
                                          <p:spTgt spid="3">
                                            <p:txEl>
                                              <p:pRg st="2" end="2"/>
                                            </p:txEl>
                                          </p:spTgt>
                                        </p:tgtEl>
                                        <p:attrNameLst>
                                          <p:attrName>ppt_w</p:attrName>
                                        </p:attrNameLst>
                                      </p:cBhvr>
                                    </p:anim>
                                    <p:anim by="(#ppt_w*0.50)" calcmode="lin" valueType="num">
                                      <p:cBhvr>
                                        <p:cTn id="20" dur="125" decel="50000" autoRev="1" fill="hold">
                                          <p:stCondLst>
                                            <p:cond delay="0"/>
                                          </p:stCondLst>
                                        </p:cTn>
                                        <p:tgtEl>
                                          <p:spTgt spid="3">
                                            <p:txEl>
                                              <p:pRg st="2" end="2"/>
                                            </p:txEl>
                                          </p:spTgt>
                                        </p:tgtEl>
                                        <p:attrNameLst>
                                          <p:attrName>ppt_x</p:attrName>
                                        </p:attrNameLst>
                                      </p:cBhvr>
                                    </p:anim>
                                    <p:anim from="(-#ppt_h/2)" to="(#ppt_y)" calcmode="lin" valueType="num">
                                      <p:cBhvr>
                                        <p:cTn id="21" dur="250" fill="hold">
                                          <p:stCondLst>
                                            <p:cond delay="0"/>
                                          </p:stCondLst>
                                        </p:cTn>
                                        <p:tgtEl>
                                          <p:spTgt spid="3">
                                            <p:txEl>
                                              <p:pRg st="2" end="2"/>
                                            </p:txEl>
                                          </p:spTgt>
                                        </p:tgtEl>
                                        <p:attrNameLst>
                                          <p:attrName>ppt_y</p:attrName>
                                        </p:attrNameLst>
                                      </p:cBhvr>
                                    </p:anim>
                                    <p:animRot by="21600000">
                                      <p:cBhvr>
                                        <p:cTn id="22" dur="250" fill="hold">
                                          <p:stCondLst>
                                            <p:cond delay="0"/>
                                          </p:stCondLst>
                                        </p:cTn>
                                        <p:tgtEl>
                                          <p:spTgt spid="3">
                                            <p:txEl>
                                              <p:pRg st="2" end="2"/>
                                            </p:txEl>
                                          </p:spTgt>
                                        </p:tgtEl>
                                        <p:attrNameLst>
                                          <p:attrName>r</p:attrName>
                                        </p:attrNameLst>
                                      </p:cBhvr>
                                    </p:animRot>
                                  </p:childTnLst>
                                </p:cTn>
                              </p:par>
                              <p:par>
                                <p:cTn id="23" presetID="56" presetClass="entr" presetSubtype="0" fill="hold" nodeType="withEffect">
                                  <p:stCondLst>
                                    <p:cond delay="0"/>
                                  </p:stCondLst>
                                  <p:iterate type="lt">
                                    <p:tmPct val="10000"/>
                                  </p:iterate>
                                  <p:childTnLst>
                                    <p:set>
                                      <p:cBhvr>
                                        <p:cTn id="24" dur="1" fill="hold">
                                          <p:stCondLst>
                                            <p:cond delay="0"/>
                                          </p:stCondLst>
                                        </p:cTn>
                                        <p:tgtEl>
                                          <p:spTgt spid="3">
                                            <p:txEl>
                                              <p:pRg st="3" end="3"/>
                                            </p:txEl>
                                          </p:spTgt>
                                        </p:tgtEl>
                                        <p:attrNameLst>
                                          <p:attrName>style.visibility</p:attrName>
                                        </p:attrNameLst>
                                      </p:cBhvr>
                                      <p:to>
                                        <p:strVal val="visible"/>
                                      </p:to>
                                    </p:set>
                                    <p:anim by="(-#ppt_w*2)" calcmode="lin" valueType="num">
                                      <p:cBhvr rctx="PPT">
                                        <p:cTn id="25" dur="125" autoRev="1" fill="hold">
                                          <p:stCondLst>
                                            <p:cond delay="0"/>
                                          </p:stCondLst>
                                        </p:cTn>
                                        <p:tgtEl>
                                          <p:spTgt spid="3">
                                            <p:txEl>
                                              <p:pRg st="3" end="3"/>
                                            </p:txEl>
                                          </p:spTgt>
                                        </p:tgtEl>
                                        <p:attrNameLst>
                                          <p:attrName>ppt_w</p:attrName>
                                        </p:attrNameLst>
                                      </p:cBhvr>
                                    </p:anim>
                                    <p:anim by="(#ppt_w*0.50)" calcmode="lin" valueType="num">
                                      <p:cBhvr>
                                        <p:cTn id="26" dur="125" decel="50000" autoRev="1" fill="hold">
                                          <p:stCondLst>
                                            <p:cond delay="0"/>
                                          </p:stCondLst>
                                        </p:cTn>
                                        <p:tgtEl>
                                          <p:spTgt spid="3">
                                            <p:txEl>
                                              <p:pRg st="3" end="3"/>
                                            </p:txEl>
                                          </p:spTgt>
                                        </p:tgtEl>
                                        <p:attrNameLst>
                                          <p:attrName>ppt_x</p:attrName>
                                        </p:attrNameLst>
                                      </p:cBhvr>
                                    </p:anim>
                                    <p:anim from="(-#ppt_h/2)" to="(#ppt_y)" calcmode="lin" valueType="num">
                                      <p:cBhvr>
                                        <p:cTn id="27" dur="250" fill="hold">
                                          <p:stCondLst>
                                            <p:cond delay="0"/>
                                          </p:stCondLst>
                                        </p:cTn>
                                        <p:tgtEl>
                                          <p:spTgt spid="3">
                                            <p:txEl>
                                              <p:pRg st="3" end="3"/>
                                            </p:txEl>
                                          </p:spTgt>
                                        </p:tgtEl>
                                        <p:attrNameLst>
                                          <p:attrName>ppt_y</p:attrName>
                                        </p:attrNameLst>
                                      </p:cBhvr>
                                    </p:anim>
                                    <p:animRot by="21600000">
                                      <p:cBhvr>
                                        <p:cTn id="28" dur="250" fill="hold">
                                          <p:stCondLst>
                                            <p:cond delay="0"/>
                                          </p:stCondLst>
                                        </p:cTn>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924800" cy="1143000"/>
          </a:xfrm>
        </p:spPr>
        <p:txBody>
          <a:bodyPr/>
          <a:lstStyle/>
          <a:p>
            <a:r>
              <a:rPr lang="en-US" dirty="0" smtClean="0">
                <a:latin typeface="Courier New" pitchFamily="49" charset="0"/>
                <a:cs typeface="Courier New" pitchFamily="49" charset="0"/>
              </a:rPr>
              <a:t>History – Amariah</a:t>
            </a:r>
            <a:endParaRPr lang="en-US" dirty="0">
              <a:latin typeface="Courier New" pitchFamily="49" charset="0"/>
              <a:cs typeface="Courier New" pitchFamily="49" charset="0"/>
            </a:endParaRPr>
          </a:p>
        </p:txBody>
      </p:sp>
      <p:sp>
        <p:nvSpPr>
          <p:cNvPr id="3" name="Content Placeholder 2"/>
          <p:cNvSpPr>
            <a:spLocks noGrp="1"/>
          </p:cNvSpPr>
          <p:nvPr>
            <p:ph sz="quarter" idx="13"/>
          </p:nvPr>
        </p:nvSpPr>
        <p:spPr/>
        <p:txBody>
          <a:bodyPr/>
          <a:lstStyle/>
          <a:p>
            <a:r>
              <a:rPr lang="en-US" dirty="0" smtClean="0">
                <a:latin typeface="Courier New" pitchFamily="49" charset="0"/>
                <a:cs typeface="Courier New" pitchFamily="49" charset="0"/>
              </a:rPr>
              <a:t>Cryptography has been around for hundreds of years.</a:t>
            </a:r>
          </a:p>
          <a:p>
            <a:r>
              <a:rPr lang="en-US" dirty="0" smtClean="0">
                <a:latin typeface="Courier New" pitchFamily="49" charset="0"/>
                <a:cs typeface="Courier New" pitchFamily="49" charset="0"/>
              </a:rPr>
              <a:t>Was only used in governments until the creation of DES, a standard for data encryption, and public-key cryptography.</a:t>
            </a:r>
          </a:p>
          <a:p>
            <a:r>
              <a:rPr lang="en-US" dirty="0" smtClean="0">
                <a:latin typeface="Courier New" pitchFamily="49" charset="0"/>
                <a:cs typeface="Courier New" pitchFamily="49" charset="0"/>
              </a:rPr>
              <a:t>Babington Plot: 1586 plot to assassinate Queen Elizabeth and put Mary, Queen of Scots on the throne in her place. Ultimately led to Mary’s execution.</a:t>
            </a:r>
          </a:p>
          <a:p>
            <a:r>
              <a:rPr lang="en-US" dirty="0" smtClean="0">
                <a:latin typeface="Courier New" pitchFamily="49" charset="0"/>
                <a:cs typeface="Courier New" pitchFamily="49" charset="0"/>
              </a:rPr>
              <a:t>Edgar Allen Poe used cryptanalysis, which is code-breaking, as a subject for </a:t>
            </a:r>
            <a:r>
              <a:rPr lang="en-US" i="1" dirty="0" smtClean="0">
                <a:latin typeface="Courier New" pitchFamily="49" charset="0"/>
                <a:cs typeface="Courier New" pitchFamily="49" charset="0"/>
              </a:rPr>
              <a:t>The Gold-Bug</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WWII: mechanical and electromechanical ciphers were used.</a:t>
            </a:r>
          </a:p>
          <a:p>
            <a:endParaRPr lang="en-US" dirty="0">
              <a:latin typeface="Courier New" pitchFamily="49" charset="0"/>
              <a:cs typeface="Courier New" pitchFamily="49"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5029200"/>
            <a:ext cx="150377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8210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5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25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3">
                                            <p:txEl>
                                              <p:pRg st="0" end="0"/>
                                            </p:txEl>
                                          </p:spTgt>
                                        </p:tgtEl>
                                      </p:cBhvr>
                                    </p:animEffect>
                                  </p:childTnLst>
                                </p:cTn>
                              </p:par>
                              <p:par>
                                <p:cTn id="12" presetID="41" presetClass="entr" presetSubtype="0" fill="hold" nodeType="withEffect">
                                  <p:stCondLst>
                                    <p:cond delay="0"/>
                                  </p:stCondLst>
                                  <p:iterate type="lt">
                                    <p:tmPct val="10000"/>
                                  </p:iterate>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5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25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6" dur="25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25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250" tmFilter="0,0; .5, 1; 1, 1"/>
                                        <p:tgtEl>
                                          <p:spTgt spid="3">
                                            <p:txEl>
                                              <p:pRg st="1" end="1"/>
                                            </p:txEl>
                                          </p:spTgt>
                                        </p:tgtEl>
                                      </p:cBhvr>
                                    </p:animEffect>
                                  </p:childTnLst>
                                </p:cTn>
                              </p:par>
                              <p:par>
                                <p:cTn id="19" presetID="41" presetClass="entr" presetSubtype="0" fill="hold" nodeType="withEffect">
                                  <p:stCondLst>
                                    <p:cond delay="0"/>
                                  </p:stCondLst>
                                  <p:iterate type="lt">
                                    <p:tmPct val="10000"/>
                                  </p:iterate>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5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25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3" dur="25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25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250" tmFilter="0,0; .5, 1; 1, 1"/>
                                        <p:tgtEl>
                                          <p:spTgt spid="3">
                                            <p:txEl>
                                              <p:pRg st="2" end="2"/>
                                            </p:txEl>
                                          </p:spTgt>
                                        </p:tgtEl>
                                      </p:cBhvr>
                                    </p:animEffect>
                                  </p:childTnLst>
                                </p:cTn>
                              </p:par>
                              <p:par>
                                <p:cTn id="26" presetID="41" presetClass="entr" presetSubtype="0" fill="hold" nodeType="withEffect">
                                  <p:stCondLst>
                                    <p:cond delay="0"/>
                                  </p:stCondLst>
                                  <p:iterate type="lt">
                                    <p:tmPct val="10000"/>
                                  </p:iterate>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25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25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0" dur="25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25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250" tmFilter="0,0; .5, 1; 1, 1"/>
                                        <p:tgtEl>
                                          <p:spTgt spid="3">
                                            <p:txEl>
                                              <p:pRg st="3" end="3"/>
                                            </p:txEl>
                                          </p:spTgt>
                                        </p:tgtEl>
                                      </p:cBhvr>
                                    </p:animEffect>
                                  </p:childTnLst>
                                </p:cTn>
                              </p:par>
                              <p:par>
                                <p:cTn id="33" presetID="41" presetClass="entr" presetSubtype="0" fill="hold" nodeType="withEffect">
                                  <p:stCondLst>
                                    <p:cond delay="0"/>
                                  </p:stCondLst>
                                  <p:iterate type="lt">
                                    <p:tmPct val="10000"/>
                                  </p:iterate>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25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6" dur="25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37" dur="25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8" dur="25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9" dur="250" tmFilter="0,0; .5, 1; 1, 1"/>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nodeType="clickEffect">
                                  <p:stCondLst>
                                    <p:cond delay="0"/>
                                  </p:stCondLst>
                                  <p:childTnLst>
                                    <p:set>
                                      <p:cBhvr>
                                        <p:cTn id="43" dur="1" fill="hold">
                                          <p:stCondLst>
                                            <p:cond delay="0"/>
                                          </p:stCondLst>
                                        </p:cTn>
                                        <p:tgtEl>
                                          <p:spTgt spid="2050"/>
                                        </p:tgtEl>
                                        <p:attrNameLst>
                                          <p:attrName>style.visibility</p:attrName>
                                        </p:attrNameLst>
                                      </p:cBhvr>
                                      <p:to>
                                        <p:strVal val="visible"/>
                                      </p:to>
                                    </p:set>
                                    <p:animEffect transition="in" filter="randombar(horizontal)">
                                      <p:cBhvr>
                                        <p:cTn id="44"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urier New" pitchFamily="49" charset="0"/>
                <a:cs typeface="Courier New" pitchFamily="49" charset="0"/>
              </a:rPr>
              <a:t>Types of ciphers – Ksenia &amp; Janette</a:t>
            </a:r>
            <a:endParaRPr lang="en-US" dirty="0">
              <a:latin typeface="Courier New" pitchFamily="49" charset="0"/>
              <a:cs typeface="Courier New" pitchFamily="49" charset="0"/>
            </a:endParaRPr>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952625" y="2095500"/>
            <a:ext cx="5238750" cy="31242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3165903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urier New" pitchFamily="49" charset="0"/>
                <a:cs typeface="Courier New" pitchFamily="49" charset="0"/>
              </a:rPr>
              <a:t>Classical – Amariah</a:t>
            </a:r>
            <a:endParaRPr lang="en-US" dirty="0">
              <a:latin typeface="Courier New" pitchFamily="49" charset="0"/>
              <a:cs typeface="Courier New" pitchFamily="49" charset="0"/>
            </a:endParaRPr>
          </a:p>
        </p:txBody>
      </p:sp>
      <p:sp>
        <p:nvSpPr>
          <p:cNvPr id="3" name="Content Placeholder 2"/>
          <p:cNvSpPr>
            <a:spLocks noGrp="1"/>
          </p:cNvSpPr>
          <p:nvPr>
            <p:ph sz="quarter" idx="13"/>
          </p:nvPr>
        </p:nvSpPr>
        <p:spPr/>
        <p:txBody>
          <a:bodyPr>
            <a:normAutofit/>
          </a:bodyPr>
          <a:lstStyle/>
          <a:p>
            <a:r>
              <a:rPr lang="en-US" dirty="0" smtClean="0">
                <a:latin typeface="Courier New" pitchFamily="49" charset="0"/>
                <a:cs typeface="Courier New" pitchFamily="49" charset="0"/>
              </a:rPr>
              <a:t>There are two types of classical ciphers: substitution and transposition</a:t>
            </a:r>
          </a:p>
          <a:p>
            <a:r>
              <a:rPr lang="en-US" u="sng" dirty="0" smtClean="0">
                <a:latin typeface="Courier New" pitchFamily="49" charset="0"/>
                <a:cs typeface="Courier New" pitchFamily="49" charset="0"/>
              </a:rPr>
              <a:t>Substitution examples:</a:t>
            </a:r>
          </a:p>
          <a:p>
            <a:pPr lvl="1"/>
            <a:r>
              <a:rPr lang="en-US" dirty="0" smtClean="0">
                <a:latin typeface="Courier New" pitchFamily="49" charset="0"/>
                <a:cs typeface="Courier New" pitchFamily="49" charset="0"/>
              </a:rPr>
              <a:t>Caesar cipher</a:t>
            </a:r>
          </a:p>
          <a:p>
            <a:pPr lvl="1"/>
            <a:r>
              <a:rPr lang="en-US" dirty="0" smtClean="0">
                <a:latin typeface="Courier New" pitchFamily="49" charset="0"/>
                <a:cs typeface="Courier New" pitchFamily="49" charset="0"/>
              </a:rPr>
              <a:t>cipherstuvwxyzabdfgjklmnoq</a:t>
            </a:r>
          </a:p>
          <a:p>
            <a:pPr lvl="1"/>
            <a:r>
              <a:rPr lang="en-US" dirty="0" err="1">
                <a:latin typeface="Courier New" pitchFamily="49" charset="0"/>
                <a:cs typeface="Courier New" pitchFamily="49" charset="0"/>
              </a:rPr>
              <a:t>Vigenère</a:t>
            </a:r>
            <a:r>
              <a:rPr lang="en-US" dirty="0" smtClean="0">
                <a:latin typeface="Courier New" pitchFamily="49" charset="0"/>
                <a:cs typeface="Courier New" pitchFamily="49" charset="0"/>
              </a:rPr>
              <a:t> Square</a:t>
            </a:r>
          </a:p>
          <a:p>
            <a:r>
              <a:rPr lang="en-US" u="sng" dirty="0" smtClean="0">
                <a:latin typeface="Courier New" pitchFamily="49" charset="0"/>
                <a:cs typeface="Courier New" pitchFamily="49" charset="0"/>
              </a:rPr>
              <a:t>Transposition examples:</a:t>
            </a:r>
            <a:r>
              <a:rPr lang="en-US" dirty="0" smtClean="0">
                <a:latin typeface="Courier New" pitchFamily="49" charset="0"/>
                <a:cs typeface="Courier New" pitchFamily="49" charset="0"/>
              </a:rPr>
              <a:t> </a:t>
            </a:r>
          </a:p>
          <a:p>
            <a:pPr lvl="1"/>
            <a:r>
              <a:rPr lang="en-US" dirty="0" smtClean="0">
                <a:latin typeface="Courier New" pitchFamily="49" charset="0"/>
                <a:cs typeface="Courier New" pitchFamily="49" charset="0"/>
              </a:rPr>
              <a:t>write every word backwards	</a:t>
            </a:r>
            <a:endParaRPr lang="en-US" dirty="0">
              <a:latin typeface="Courier New" pitchFamily="49" charset="0"/>
              <a:cs typeface="Courier New" pitchFamily="49" charset="0"/>
            </a:endParaRPr>
          </a:p>
          <a:p>
            <a:pPr lvl="1"/>
            <a:r>
              <a:rPr lang="en-US" dirty="0" smtClean="0">
                <a:latin typeface="Courier New" pitchFamily="49" charset="0"/>
                <a:cs typeface="Courier New" pitchFamily="49" charset="0"/>
              </a:rPr>
              <a:t>Columnar cipher</a:t>
            </a:r>
            <a:r>
              <a:rPr lang="pt-BR" dirty="0">
                <a:latin typeface="Courier New" pitchFamily="49" charset="0"/>
                <a:cs typeface="Courier New" pitchFamily="49" charset="0"/>
              </a:rPr>
              <a:t> </a:t>
            </a:r>
            <a:r>
              <a:rPr lang="pt-BR" dirty="0" smtClean="0">
                <a:latin typeface="Courier New" pitchFamily="49" charset="0"/>
                <a:cs typeface="Courier New" pitchFamily="49" charset="0"/>
              </a:rPr>
              <a:t>	    </a:t>
            </a:r>
            <a:r>
              <a:rPr lang="pt-BR" sz="1400" dirty="0" smtClean="0">
                <a:latin typeface="Courier New" pitchFamily="49" charset="0"/>
                <a:cs typeface="Courier New" pitchFamily="49" charset="0"/>
              </a:rPr>
              <a:t>R </a:t>
            </a:r>
            <a:r>
              <a:rPr lang="pt-BR" sz="1400" dirty="0">
                <a:latin typeface="Courier New" pitchFamily="49" charset="0"/>
                <a:cs typeface="Courier New" pitchFamily="49" charset="0"/>
              </a:rPr>
              <a:t>R G T</a:t>
            </a:r>
            <a:endParaRPr lang="en-US" sz="1400" dirty="0" smtClean="0">
              <a:latin typeface="Courier New" pitchFamily="49" charset="0"/>
              <a:cs typeface="Courier New" pitchFamily="49" charset="0"/>
            </a:endParaRPr>
          </a:p>
          <a:p>
            <a:pPr lvl="1"/>
            <a:r>
              <a:rPr lang="en-US" dirty="0" smtClean="0">
                <a:latin typeface="Courier New" pitchFamily="49" charset="0"/>
                <a:cs typeface="Courier New" pitchFamily="49" charset="0"/>
              </a:rPr>
              <a:t>Chinese cipher</a:t>
            </a:r>
            <a:r>
              <a:rPr lang="pt-BR" dirty="0" smtClean="0">
                <a:latin typeface="Courier New" pitchFamily="49" charset="0"/>
                <a:cs typeface="Courier New" pitchFamily="49" charset="0"/>
              </a:rPr>
              <a:t>            </a:t>
            </a:r>
            <a:r>
              <a:rPr lang="pt-BR" sz="1400" dirty="0">
                <a:latin typeface="Courier New" pitchFamily="49" charset="0"/>
                <a:cs typeface="Courier New" pitchFamily="49" charset="0"/>
              </a:rPr>
              <a:t>A A O H</a:t>
            </a:r>
          </a:p>
          <a:p>
            <a:pPr marL="457200" lvl="1" indent="0">
              <a:buNone/>
            </a:pPr>
            <a:r>
              <a:rPr lang="pt-BR" dirty="0" smtClean="0">
                <a:latin typeface="Courier New" pitchFamily="49" charset="0"/>
                <a:cs typeface="Courier New" pitchFamily="49" charset="0"/>
              </a:rPr>
              <a:t>                            </a:t>
            </a:r>
            <a:r>
              <a:rPr lang="pt-BR" sz="1400" dirty="0">
                <a:latin typeface="Courier New" pitchFamily="49" charset="0"/>
                <a:cs typeface="Courier New" pitchFamily="49" charset="0"/>
              </a:rPr>
              <a:t>F N D E</a:t>
            </a:r>
            <a:endParaRPr lang="en-US" sz="1400" dirty="0">
              <a:latin typeface="Courier New" pitchFamily="49" charset="0"/>
              <a:cs typeface="Courier New" pitchFamily="49"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9309" y="2101735"/>
            <a:ext cx="1371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3962400"/>
            <a:ext cx="144819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975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5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25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3">
                                            <p:txEl>
                                              <p:pRg st="0" end="0"/>
                                            </p:txEl>
                                          </p:spTgt>
                                        </p:tgtEl>
                                      </p:cBhvr>
                                    </p:animEffect>
                                  </p:childTnLst>
                                </p:cTn>
                              </p:par>
                              <p:par>
                                <p:cTn id="12" presetID="41" presetClass="entr" presetSubtype="0" fill="hold" nodeType="withEffect">
                                  <p:stCondLst>
                                    <p:cond delay="0"/>
                                  </p:stCondLst>
                                  <p:iterate type="lt">
                                    <p:tmPct val="10000"/>
                                  </p:iterate>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5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25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6" dur="25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25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250" tmFilter="0,0; .5, 1; 1, 1"/>
                                        <p:tgtEl>
                                          <p:spTgt spid="3">
                                            <p:txEl>
                                              <p:pRg st="1" end="1"/>
                                            </p:txEl>
                                          </p:spTgt>
                                        </p:tgtEl>
                                      </p:cBhvr>
                                    </p:animEffect>
                                  </p:childTnLst>
                                </p:cTn>
                              </p:par>
                              <p:par>
                                <p:cTn id="19" presetID="41" presetClass="entr" presetSubtype="0" fill="hold" nodeType="withEffect">
                                  <p:stCondLst>
                                    <p:cond delay="0"/>
                                  </p:stCondLst>
                                  <p:iterate type="lt">
                                    <p:tmPct val="10000"/>
                                  </p:iterate>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5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25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3" dur="25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25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250" tmFilter="0,0; .5, 1; 1, 1"/>
                                        <p:tgtEl>
                                          <p:spTgt spid="3">
                                            <p:txEl>
                                              <p:pRg st="2" end="2"/>
                                            </p:txEl>
                                          </p:spTgt>
                                        </p:tgtEl>
                                      </p:cBhvr>
                                    </p:animEffect>
                                  </p:childTnLst>
                                </p:cTn>
                              </p:par>
                              <p:par>
                                <p:cTn id="26" presetID="41" presetClass="entr" presetSubtype="0" fill="hold" nodeType="withEffect">
                                  <p:stCondLst>
                                    <p:cond delay="0"/>
                                  </p:stCondLst>
                                  <p:iterate type="lt">
                                    <p:tmPct val="10000"/>
                                  </p:iterate>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25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25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0" dur="25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25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250" tmFilter="0,0; .5, 1; 1, 1"/>
                                        <p:tgtEl>
                                          <p:spTgt spid="3">
                                            <p:txEl>
                                              <p:pRg st="3" end="3"/>
                                            </p:txEl>
                                          </p:spTgt>
                                        </p:tgtEl>
                                      </p:cBhvr>
                                    </p:animEffect>
                                  </p:childTnLst>
                                </p:cTn>
                              </p:par>
                              <p:par>
                                <p:cTn id="33" presetID="41" presetClass="entr" presetSubtype="0" fill="hold" nodeType="withEffect">
                                  <p:stCondLst>
                                    <p:cond delay="0"/>
                                  </p:stCondLst>
                                  <p:iterate type="lt">
                                    <p:tmPct val="10000"/>
                                  </p:iterate>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25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6" dur="25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37" dur="25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8" dur="25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9" dur="250" tmFilter="0,0; .5, 1; 1, 1"/>
                                        <p:tgtEl>
                                          <p:spTgt spid="3">
                                            <p:txEl>
                                              <p:pRg st="4" end="4"/>
                                            </p:txEl>
                                          </p:spTgt>
                                        </p:tgtEl>
                                      </p:cBhvr>
                                    </p:animEffect>
                                  </p:childTnLst>
                                </p:cTn>
                              </p:par>
                              <p:par>
                                <p:cTn id="40" presetID="41" presetClass="entr" presetSubtype="0" fill="hold" nodeType="withEffect">
                                  <p:stCondLst>
                                    <p:cond delay="0"/>
                                  </p:stCondLst>
                                  <p:iterate type="lt">
                                    <p:tmPct val="10000"/>
                                  </p:iterate>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25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3" dur="25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44" dur="25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5" dur="25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6" dur="250" tmFilter="0,0; .5, 1; 1, 1"/>
                                        <p:tgtEl>
                                          <p:spTgt spid="3">
                                            <p:txEl>
                                              <p:pRg st="5" end="5"/>
                                            </p:txEl>
                                          </p:spTgt>
                                        </p:tgtEl>
                                      </p:cBhvr>
                                    </p:animEffect>
                                  </p:childTnLst>
                                </p:cTn>
                              </p:par>
                              <p:par>
                                <p:cTn id="47" presetID="41" presetClass="entr" presetSubtype="0" fill="hold" nodeType="withEffect">
                                  <p:stCondLst>
                                    <p:cond delay="0"/>
                                  </p:stCondLst>
                                  <p:iterate type="lt">
                                    <p:tmPct val="10000"/>
                                  </p:iterate>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25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50" dur="25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51" dur="25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2" dur="25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3" dur="250" tmFilter="0,0; .5, 1; 1, 1"/>
                                        <p:tgtEl>
                                          <p:spTgt spid="3">
                                            <p:txEl>
                                              <p:pRg st="6" end="6"/>
                                            </p:txEl>
                                          </p:spTgt>
                                        </p:tgtEl>
                                      </p:cBhvr>
                                    </p:animEffect>
                                  </p:childTnLst>
                                </p:cTn>
                              </p:par>
                              <p:par>
                                <p:cTn id="54" presetID="41" presetClass="entr" presetSubtype="0" fill="hold" nodeType="withEffect">
                                  <p:stCondLst>
                                    <p:cond delay="0"/>
                                  </p:stCondLst>
                                  <p:iterate type="lt">
                                    <p:tmPct val="10000"/>
                                  </p:iterate>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250" fill="hold"/>
                                        <p:tgtEl>
                                          <p:spTgt spid="3">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57" dur="250" fill="hold"/>
                                        <p:tgtEl>
                                          <p:spTgt spid="3">
                                            <p:txEl>
                                              <p:pRg st="7" end="7"/>
                                            </p:txEl>
                                          </p:spTgt>
                                        </p:tgtEl>
                                        <p:attrNameLst>
                                          <p:attrName>ppt_y</p:attrName>
                                        </p:attrNameLst>
                                      </p:cBhvr>
                                      <p:tavLst>
                                        <p:tav tm="0">
                                          <p:val>
                                            <p:strVal val="#ppt_y"/>
                                          </p:val>
                                        </p:tav>
                                        <p:tav tm="100000">
                                          <p:val>
                                            <p:strVal val="#ppt_y"/>
                                          </p:val>
                                        </p:tav>
                                      </p:tavLst>
                                    </p:anim>
                                    <p:anim calcmode="lin" valueType="num">
                                      <p:cBhvr>
                                        <p:cTn id="58" dur="250" fill="hold"/>
                                        <p:tgtEl>
                                          <p:spTgt spid="3">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9" dur="250" fill="hold"/>
                                        <p:tgtEl>
                                          <p:spTgt spid="3">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0" dur="250" tmFilter="0,0; .5, 1; 1, 1"/>
                                        <p:tgtEl>
                                          <p:spTgt spid="3">
                                            <p:txEl>
                                              <p:pRg st="7" end="7"/>
                                            </p:txEl>
                                          </p:spTgt>
                                        </p:tgtEl>
                                      </p:cBhvr>
                                    </p:animEffect>
                                  </p:childTnLst>
                                </p:cTn>
                              </p:par>
                              <p:par>
                                <p:cTn id="61" presetID="41" presetClass="entr" presetSubtype="0" fill="hold" nodeType="withEffect">
                                  <p:stCondLst>
                                    <p:cond delay="0"/>
                                  </p:stCondLst>
                                  <p:iterate type="lt">
                                    <p:tmPct val="10000"/>
                                  </p:iterate>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250" fill="hold"/>
                                        <p:tgtEl>
                                          <p:spTgt spid="3">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64" dur="250" fill="hold"/>
                                        <p:tgtEl>
                                          <p:spTgt spid="3">
                                            <p:txEl>
                                              <p:pRg st="8" end="8"/>
                                            </p:txEl>
                                          </p:spTgt>
                                        </p:tgtEl>
                                        <p:attrNameLst>
                                          <p:attrName>ppt_y</p:attrName>
                                        </p:attrNameLst>
                                      </p:cBhvr>
                                      <p:tavLst>
                                        <p:tav tm="0">
                                          <p:val>
                                            <p:strVal val="#ppt_y"/>
                                          </p:val>
                                        </p:tav>
                                        <p:tav tm="100000">
                                          <p:val>
                                            <p:strVal val="#ppt_y"/>
                                          </p:val>
                                        </p:tav>
                                      </p:tavLst>
                                    </p:anim>
                                    <p:anim calcmode="lin" valueType="num">
                                      <p:cBhvr>
                                        <p:cTn id="65" dur="250" fill="hold"/>
                                        <p:tgtEl>
                                          <p:spTgt spid="3">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6" dur="250" fill="hold"/>
                                        <p:tgtEl>
                                          <p:spTgt spid="3">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7" dur="250" tmFilter="0,0; .5, 1; 1, 1"/>
                                        <p:tgtEl>
                                          <p:spTgt spid="3">
                                            <p:txEl>
                                              <p:pRg st="8" end="8"/>
                                            </p:txEl>
                                          </p:spTgt>
                                        </p:tgtEl>
                                      </p:cBhvr>
                                    </p:animEffect>
                                  </p:childTnLst>
                                </p:cTn>
                              </p:par>
                              <p:par>
                                <p:cTn id="68" presetID="41" presetClass="entr" presetSubtype="0" fill="hold" nodeType="withEffect">
                                  <p:stCondLst>
                                    <p:cond delay="0"/>
                                  </p:stCondLst>
                                  <p:iterate type="lt">
                                    <p:tmPct val="10000"/>
                                  </p:iterate>
                                  <p:childTnLst>
                                    <p:set>
                                      <p:cBhvr>
                                        <p:cTn id="69" dur="1" fill="hold">
                                          <p:stCondLst>
                                            <p:cond delay="0"/>
                                          </p:stCondLst>
                                        </p:cTn>
                                        <p:tgtEl>
                                          <p:spTgt spid="3">
                                            <p:txEl>
                                              <p:pRg st="9" end="9"/>
                                            </p:txEl>
                                          </p:spTgt>
                                        </p:tgtEl>
                                        <p:attrNameLst>
                                          <p:attrName>style.visibility</p:attrName>
                                        </p:attrNameLst>
                                      </p:cBhvr>
                                      <p:to>
                                        <p:strVal val="visible"/>
                                      </p:to>
                                    </p:set>
                                    <p:anim calcmode="lin" valueType="num">
                                      <p:cBhvr>
                                        <p:cTn id="70" dur="250" fill="hold"/>
                                        <p:tgtEl>
                                          <p:spTgt spid="3">
                                            <p:txEl>
                                              <p:pRg st="9" end="9"/>
                                            </p:txEl>
                                          </p:spTgt>
                                        </p:tgtEl>
                                        <p:attrNameLst>
                                          <p:attrName>ppt_x</p:attrName>
                                        </p:attrNameLst>
                                      </p:cBhvr>
                                      <p:tavLst>
                                        <p:tav tm="0">
                                          <p:val>
                                            <p:strVal val="#ppt_x"/>
                                          </p:val>
                                        </p:tav>
                                        <p:tav tm="50000">
                                          <p:val>
                                            <p:strVal val="#ppt_x+.1"/>
                                          </p:val>
                                        </p:tav>
                                        <p:tav tm="100000">
                                          <p:val>
                                            <p:strVal val="#ppt_x"/>
                                          </p:val>
                                        </p:tav>
                                      </p:tavLst>
                                    </p:anim>
                                    <p:anim calcmode="lin" valueType="num">
                                      <p:cBhvr>
                                        <p:cTn id="71" dur="250" fill="hold"/>
                                        <p:tgtEl>
                                          <p:spTgt spid="3">
                                            <p:txEl>
                                              <p:pRg st="9" end="9"/>
                                            </p:txEl>
                                          </p:spTgt>
                                        </p:tgtEl>
                                        <p:attrNameLst>
                                          <p:attrName>ppt_y</p:attrName>
                                        </p:attrNameLst>
                                      </p:cBhvr>
                                      <p:tavLst>
                                        <p:tav tm="0">
                                          <p:val>
                                            <p:strVal val="#ppt_y"/>
                                          </p:val>
                                        </p:tav>
                                        <p:tav tm="100000">
                                          <p:val>
                                            <p:strVal val="#ppt_y"/>
                                          </p:val>
                                        </p:tav>
                                      </p:tavLst>
                                    </p:anim>
                                    <p:anim calcmode="lin" valueType="num">
                                      <p:cBhvr>
                                        <p:cTn id="72" dur="250" fill="hold"/>
                                        <p:tgtEl>
                                          <p:spTgt spid="3">
                                            <p:txEl>
                                              <p:pRg st="9" end="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3" dur="250" fill="hold"/>
                                        <p:tgtEl>
                                          <p:spTgt spid="3">
                                            <p:txEl>
                                              <p:pRg st="9" end="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4" dur="250" tmFilter="0,0; .5, 1; 1, 1"/>
                                        <p:tgtEl>
                                          <p:spTgt spid="3">
                                            <p:txEl>
                                              <p:pRg st="9" end="9"/>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14" presetClass="entr" presetSubtype="10" fill="hold" nodeType="clickEffect">
                                  <p:stCondLst>
                                    <p:cond delay="0"/>
                                  </p:stCondLst>
                                  <p:childTnLst>
                                    <p:set>
                                      <p:cBhvr>
                                        <p:cTn id="78" dur="1" fill="hold">
                                          <p:stCondLst>
                                            <p:cond delay="0"/>
                                          </p:stCondLst>
                                        </p:cTn>
                                        <p:tgtEl>
                                          <p:spTgt spid="1026"/>
                                        </p:tgtEl>
                                        <p:attrNameLst>
                                          <p:attrName>style.visibility</p:attrName>
                                        </p:attrNameLst>
                                      </p:cBhvr>
                                      <p:to>
                                        <p:strVal val="visible"/>
                                      </p:to>
                                    </p:set>
                                    <p:animEffect transition="in" filter="randombar(horizontal)">
                                      <p:cBhvr>
                                        <p:cTn id="79" dur="500"/>
                                        <p:tgtEl>
                                          <p:spTgt spid="1026"/>
                                        </p:tgtEl>
                                      </p:cBhvr>
                                    </p:animEffect>
                                  </p:childTnLst>
                                </p:cTn>
                              </p:par>
                            </p:childTnLst>
                          </p:cTn>
                        </p:par>
                      </p:childTnLst>
                    </p:cTn>
                  </p:par>
                  <p:par>
                    <p:cTn id="80" fill="hold">
                      <p:stCondLst>
                        <p:cond delay="indefinite"/>
                      </p:stCondLst>
                      <p:childTnLst>
                        <p:par>
                          <p:cTn id="81" fill="hold">
                            <p:stCondLst>
                              <p:cond delay="0"/>
                            </p:stCondLst>
                            <p:childTnLst>
                              <p:par>
                                <p:cTn id="82" presetID="14" presetClass="entr" presetSubtype="10" fill="hold" nodeType="clickEffect">
                                  <p:stCondLst>
                                    <p:cond delay="0"/>
                                  </p:stCondLst>
                                  <p:childTnLst>
                                    <p:set>
                                      <p:cBhvr>
                                        <p:cTn id="83" dur="1" fill="hold">
                                          <p:stCondLst>
                                            <p:cond delay="0"/>
                                          </p:stCondLst>
                                        </p:cTn>
                                        <p:tgtEl>
                                          <p:spTgt spid="3074"/>
                                        </p:tgtEl>
                                        <p:attrNameLst>
                                          <p:attrName>style.visibility</p:attrName>
                                        </p:attrNameLst>
                                      </p:cBhvr>
                                      <p:to>
                                        <p:strVal val="visible"/>
                                      </p:to>
                                    </p:set>
                                    <p:animEffect transition="in" filter="randombar(horizontal)">
                                      <p:cBhvr>
                                        <p:cTn id="84"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924800" cy="1066800"/>
          </a:xfrm>
        </p:spPr>
        <p:txBody>
          <a:bodyPr/>
          <a:lstStyle/>
          <a:p>
            <a:r>
              <a:rPr lang="en-US" dirty="0" smtClean="0">
                <a:latin typeface="Courier New" pitchFamily="49" charset="0"/>
                <a:cs typeface="Courier New" pitchFamily="49" charset="0"/>
              </a:rPr>
              <a:t>Rotor Machines – Janice</a:t>
            </a:r>
            <a:endParaRPr lang="en-US" dirty="0">
              <a:latin typeface="Courier New" pitchFamily="49" charset="0"/>
              <a:cs typeface="Courier New" pitchFamily="49" charset="0"/>
            </a:endParaRPr>
          </a:p>
        </p:txBody>
      </p:sp>
      <p:sp>
        <p:nvSpPr>
          <p:cNvPr id="3" name="Content Placeholder 2"/>
          <p:cNvSpPr>
            <a:spLocks noGrp="1"/>
          </p:cNvSpPr>
          <p:nvPr>
            <p:ph sz="quarter" idx="13"/>
          </p:nvPr>
        </p:nvSpPr>
        <p:spPr>
          <a:xfrm>
            <a:off x="152400" y="1295400"/>
            <a:ext cx="8763000" cy="5029200"/>
          </a:xfrm>
        </p:spPr>
        <p:txBody>
          <a:bodyPr>
            <a:normAutofit fontScale="92500" lnSpcReduction="20000"/>
          </a:bodyPr>
          <a:lstStyle/>
          <a:p>
            <a:r>
              <a:rPr lang="en-US" dirty="0" smtClean="0">
                <a:latin typeface="Courier New" pitchFamily="49" charset="0"/>
                <a:cs typeface="Courier New" pitchFamily="49" charset="0"/>
              </a:rPr>
              <a:t>In cryptography, it is an electro-mechanical stream cipher device for encrypting or decrypting secret messages.</a:t>
            </a:r>
          </a:p>
          <a:p>
            <a:r>
              <a:rPr lang="en-US" u="sng" dirty="0" smtClean="0">
                <a:latin typeface="Courier New" pitchFamily="49" charset="0"/>
                <a:cs typeface="Courier New" pitchFamily="49" charset="0"/>
              </a:rPr>
              <a:t>Composed of:</a:t>
            </a:r>
          </a:p>
          <a:p>
            <a:pPr lvl="1"/>
            <a:r>
              <a:rPr lang="en-US" dirty="0" smtClean="0">
                <a:latin typeface="Courier New" pitchFamily="49" charset="0"/>
                <a:cs typeface="Courier New" pitchFamily="49" charset="0"/>
              </a:rPr>
              <a:t>Primary component: a set of rotors, which are rotating disks with an array of electrical contacts on either side.</a:t>
            </a:r>
          </a:p>
          <a:p>
            <a:pPr lvl="1"/>
            <a:r>
              <a:rPr lang="en-US" dirty="0" smtClean="0">
                <a:latin typeface="Courier New" pitchFamily="49" charset="0"/>
                <a:cs typeface="Courier New" pitchFamily="49" charset="0"/>
              </a:rPr>
              <a:t>Wiring between contacts implements a fixed substitution of letters, replacing them in complex fashion.</a:t>
            </a:r>
          </a:p>
          <a:p>
            <a:pPr lvl="2"/>
            <a:r>
              <a:rPr lang="en-US" dirty="0" smtClean="0">
                <a:latin typeface="Courier New" pitchFamily="49" charset="0"/>
                <a:cs typeface="Courier New" pitchFamily="49" charset="0"/>
              </a:rPr>
              <a:t>After encrypting each letter, rotors advance positions, changing substitution.</a:t>
            </a:r>
          </a:p>
          <a:p>
            <a:pPr lvl="1"/>
            <a:r>
              <a:rPr lang="en-US" dirty="0" smtClean="0">
                <a:latin typeface="Courier New" pitchFamily="49" charset="0"/>
                <a:cs typeface="Courier New" pitchFamily="49" charset="0"/>
              </a:rPr>
              <a:t>It produces a complex polyalphabetic substitution cipher that changes with every </a:t>
            </a:r>
            <a:r>
              <a:rPr lang="en-US" dirty="0" err="1" smtClean="0">
                <a:latin typeface="Courier New" pitchFamily="49" charset="0"/>
                <a:cs typeface="Courier New" pitchFamily="49" charset="0"/>
              </a:rPr>
              <a:t>keypress</a:t>
            </a:r>
            <a:r>
              <a:rPr lang="en-US" dirty="0" smtClean="0">
                <a:latin typeface="Courier New" pitchFamily="49" charset="0"/>
                <a:cs typeface="Courier New" pitchFamily="49" charset="0"/>
              </a:rPr>
              <a:t>.</a:t>
            </a:r>
          </a:p>
          <a:p>
            <a:r>
              <a:rPr lang="en-US" u="sng" dirty="0" smtClean="0">
                <a:latin typeface="Courier New" pitchFamily="49" charset="0"/>
                <a:cs typeface="Courier New" pitchFamily="49" charset="0"/>
              </a:rPr>
              <a:t>Mechanization</a:t>
            </a:r>
          </a:p>
          <a:p>
            <a:pPr lvl="1"/>
            <a:r>
              <a:rPr lang="en-US" dirty="0" smtClean="0">
                <a:latin typeface="Courier New" pitchFamily="49" charset="0"/>
                <a:cs typeface="Courier New" pitchFamily="49" charset="0"/>
              </a:rPr>
              <a:t>Rotor machines change the wiring with each key stroke.</a:t>
            </a:r>
          </a:p>
          <a:p>
            <a:pPr lvl="1"/>
            <a:r>
              <a:rPr lang="en-US" dirty="0" smtClean="0">
                <a:latin typeface="Courier New" pitchFamily="49" charset="0"/>
                <a:cs typeface="Courier New" pitchFamily="49" charset="0"/>
              </a:rPr>
              <a:t>Wiring is placed inside a rotor and rotated with a gear every time a letter is pressed.</a:t>
            </a:r>
          </a:p>
          <a:p>
            <a:pPr lvl="1"/>
            <a:r>
              <a:rPr lang="en-US" dirty="0" smtClean="0">
                <a:latin typeface="Courier New" pitchFamily="49" charset="0"/>
                <a:cs typeface="Courier New" pitchFamily="49" charset="0"/>
              </a:rPr>
              <a:t>Every letter press on the keyboard spins the rotor and gets a new substitution, implementing a polyalphabetic substitution cipher.</a:t>
            </a:r>
            <a:endParaRPr lang="en-US" dirty="0">
              <a:latin typeface="Courier New" pitchFamily="49" charset="0"/>
              <a:cs typeface="Courier New" pitchFamily="49" charset="0"/>
            </a:endParaRPr>
          </a:p>
        </p:txBody>
      </p:sp>
    </p:spTree>
    <p:extLst>
      <p:ext uri="{BB962C8B-B14F-4D97-AF65-F5344CB8AC3E}">
        <p14:creationId xmlns:p14="http://schemas.microsoft.com/office/powerpoint/2010/main" val="1587039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125" autoRev="1" fill="hold">
                                          <p:stCondLst>
                                            <p:cond delay="0"/>
                                          </p:stCondLst>
                                        </p:cTn>
                                        <p:tgtEl>
                                          <p:spTgt spid="3">
                                            <p:txEl>
                                              <p:pRg st="0" end="0"/>
                                            </p:txEl>
                                          </p:spTgt>
                                        </p:tgtEl>
                                        <p:attrNameLst>
                                          <p:attrName>ppt_w</p:attrName>
                                        </p:attrNameLst>
                                      </p:cBhvr>
                                    </p:anim>
                                    <p:anim by="(#ppt_w*0.50)" calcmode="lin" valueType="num">
                                      <p:cBhvr>
                                        <p:cTn id="8" dur="125" decel="50000" autoRev="1" fill="hold">
                                          <p:stCondLst>
                                            <p:cond delay="0"/>
                                          </p:stCondLst>
                                        </p:cTn>
                                        <p:tgtEl>
                                          <p:spTgt spid="3">
                                            <p:txEl>
                                              <p:pRg st="0" end="0"/>
                                            </p:txEl>
                                          </p:spTgt>
                                        </p:tgtEl>
                                        <p:attrNameLst>
                                          <p:attrName>ppt_x</p:attrName>
                                        </p:attrNameLst>
                                      </p:cBhvr>
                                    </p:anim>
                                    <p:anim from="(-#ppt_h/2)" to="(#ppt_y)" calcmode="lin" valueType="num">
                                      <p:cBhvr>
                                        <p:cTn id="9" dur="250" fill="hold">
                                          <p:stCondLst>
                                            <p:cond delay="0"/>
                                          </p:stCondLst>
                                        </p:cTn>
                                        <p:tgtEl>
                                          <p:spTgt spid="3">
                                            <p:txEl>
                                              <p:pRg st="0" end="0"/>
                                            </p:txEl>
                                          </p:spTgt>
                                        </p:tgtEl>
                                        <p:attrNameLst>
                                          <p:attrName>ppt_y</p:attrName>
                                        </p:attrNameLst>
                                      </p:cBhvr>
                                    </p:anim>
                                    <p:animRot by="21600000">
                                      <p:cBhvr>
                                        <p:cTn id="10" dur="250" fill="hold">
                                          <p:stCondLst>
                                            <p:cond delay="0"/>
                                          </p:stCondLst>
                                        </p:cTn>
                                        <p:tgtEl>
                                          <p:spTgt spid="3">
                                            <p:txEl>
                                              <p:pRg st="0" end="0"/>
                                            </p:txEl>
                                          </p:spTgt>
                                        </p:tgtEl>
                                        <p:attrNameLst>
                                          <p:attrName>r</p:attrName>
                                        </p:attrNameLst>
                                      </p:cBhvr>
                                    </p:animRot>
                                  </p:childTnLst>
                                </p:cTn>
                              </p:par>
                              <p:par>
                                <p:cTn id="11" presetID="56" presetClass="entr" presetSubtype="0" fill="hold" grpId="0" nodeType="withEffect">
                                  <p:stCondLst>
                                    <p:cond delay="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 by="(-#ppt_w*2)" calcmode="lin" valueType="num">
                                      <p:cBhvr rctx="PPT">
                                        <p:cTn id="13" dur="125" autoRev="1" fill="hold">
                                          <p:stCondLst>
                                            <p:cond delay="0"/>
                                          </p:stCondLst>
                                        </p:cTn>
                                        <p:tgtEl>
                                          <p:spTgt spid="3">
                                            <p:txEl>
                                              <p:pRg st="1" end="1"/>
                                            </p:txEl>
                                          </p:spTgt>
                                        </p:tgtEl>
                                        <p:attrNameLst>
                                          <p:attrName>ppt_w</p:attrName>
                                        </p:attrNameLst>
                                      </p:cBhvr>
                                    </p:anim>
                                    <p:anim by="(#ppt_w*0.50)" calcmode="lin" valueType="num">
                                      <p:cBhvr>
                                        <p:cTn id="14" dur="125" decel="50000" autoRev="1" fill="hold">
                                          <p:stCondLst>
                                            <p:cond delay="0"/>
                                          </p:stCondLst>
                                        </p:cTn>
                                        <p:tgtEl>
                                          <p:spTgt spid="3">
                                            <p:txEl>
                                              <p:pRg st="1" end="1"/>
                                            </p:txEl>
                                          </p:spTgt>
                                        </p:tgtEl>
                                        <p:attrNameLst>
                                          <p:attrName>ppt_x</p:attrName>
                                        </p:attrNameLst>
                                      </p:cBhvr>
                                    </p:anim>
                                    <p:anim from="(-#ppt_h/2)" to="(#ppt_y)" calcmode="lin" valueType="num">
                                      <p:cBhvr>
                                        <p:cTn id="15" dur="250" fill="hold">
                                          <p:stCondLst>
                                            <p:cond delay="0"/>
                                          </p:stCondLst>
                                        </p:cTn>
                                        <p:tgtEl>
                                          <p:spTgt spid="3">
                                            <p:txEl>
                                              <p:pRg st="1" end="1"/>
                                            </p:txEl>
                                          </p:spTgt>
                                        </p:tgtEl>
                                        <p:attrNameLst>
                                          <p:attrName>ppt_y</p:attrName>
                                        </p:attrNameLst>
                                      </p:cBhvr>
                                    </p:anim>
                                    <p:animRot by="21600000">
                                      <p:cBhvr>
                                        <p:cTn id="16" dur="250" fill="hold">
                                          <p:stCondLst>
                                            <p:cond delay="0"/>
                                          </p:stCondLst>
                                        </p:cTn>
                                        <p:tgtEl>
                                          <p:spTgt spid="3">
                                            <p:txEl>
                                              <p:pRg st="1" end="1"/>
                                            </p:txEl>
                                          </p:spTgt>
                                        </p:tgtEl>
                                        <p:attrNameLst>
                                          <p:attrName>r</p:attrName>
                                        </p:attrNameLst>
                                      </p:cBhvr>
                                    </p:animRot>
                                  </p:childTnLst>
                                </p:cTn>
                              </p:par>
                              <p:par>
                                <p:cTn id="17" presetID="56" presetClass="entr" presetSubtype="0" fill="hold" grpId="0" nodeType="withEffect">
                                  <p:stCondLst>
                                    <p:cond delay="0"/>
                                  </p:stCondLst>
                                  <p:iterate type="lt">
                                    <p:tmPct val="10000"/>
                                  </p:iterate>
                                  <p:childTnLst>
                                    <p:set>
                                      <p:cBhvr>
                                        <p:cTn id="18" dur="1" fill="hold">
                                          <p:stCondLst>
                                            <p:cond delay="0"/>
                                          </p:stCondLst>
                                        </p:cTn>
                                        <p:tgtEl>
                                          <p:spTgt spid="3">
                                            <p:txEl>
                                              <p:pRg st="2" end="2"/>
                                            </p:txEl>
                                          </p:spTgt>
                                        </p:tgtEl>
                                        <p:attrNameLst>
                                          <p:attrName>style.visibility</p:attrName>
                                        </p:attrNameLst>
                                      </p:cBhvr>
                                      <p:to>
                                        <p:strVal val="visible"/>
                                      </p:to>
                                    </p:set>
                                    <p:anim by="(-#ppt_w*2)" calcmode="lin" valueType="num">
                                      <p:cBhvr rctx="PPT">
                                        <p:cTn id="19" dur="125" autoRev="1" fill="hold">
                                          <p:stCondLst>
                                            <p:cond delay="0"/>
                                          </p:stCondLst>
                                        </p:cTn>
                                        <p:tgtEl>
                                          <p:spTgt spid="3">
                                            <p:txEl>
                                              <p:pRg st="2" end="2"/>
                                            </p:txEl>
                                          </p:spTgt>
                                        </p:tgtEl>
                                        <p:attrNameLst>
                                          <p:attrName>ppt_w</p:attrName>
                                        </p:attrNameLst>
                                      </p:cBhvr>
                                    </p:anim>
                                    <p:anim by="(#ppt_w*0.50)" calcmode="lin" valueType="num">
                                      <p:cBhvr>
                                        <p:cTn id="20" dur="125" decel="50000" autoRev="1" fill="hold">
                                          <p:stCondLst>
                                            <p:cond delay="0"/>
                                          </p:stCondLst>
                                        </p:cTn>
                                        <p:tgtEl>
                                          <p:spTgt spid="3">
                                            <p:txEl>
                                              <p:pRg st="2" end="2"/>
                                            </p:txEl>
                                          </p:spTgt>
                                        </p:tgtEl>
                                        <p:attrNameLst>
                                          <p:attrName>ppt_x</p:attrName>
                                        </p:attrNameLst>
                                      </p:cBhvr>
                                    </p:anim>
                                    <p:anim from="(-#ppt_h/2)" to="(#ppt_y)" calcmode="lin" valueType="num">
                                      <p:cBhvr>
                                        <p:cTn id="21" dur="250" fill="hold">
                                          <p:stCondLst>
                                            <p:cond delay="0"/>
                                          </p:stCondLst>
                                        </p:cTn>
                                        <p:tgtEl>
                                          <p:spTgt spid="3">
                                            <p:txEl>
                                              <p:pRg st="2" end="2"/>
                                            </p:txEl>
                                          </p:spTgt>
                                        </p:tgtEl>
                                        <p:attrNameLst>
                                          <p:attrName>ppt_y</p:attrName>
                                        </p:attrNameLst>
                                      </p:cBhvr>
                                    </p:anim>
                                    <p:animRot by="21600000">
                                      <p:cBhvr>
                                        <p:cTn id="22" dur="250" fill="hold">
                                          <p:stCondLst>
                                            <p:cond delay="0"/>
                                          </p:stCondLst>
                                        </p:cTn>
                                        <p:tgtEl>
                                          <p:spTgt spid="3">
                                            <p:txEl>
                                              <p:pRg st="2" end="2"/>
                                            </p:txEl>
                                          </p:spTgt>
                                        </p:tgtEl>
                                        <p:attrNameLst>
                                          <p:attrName>r</p:attrName>
                                        </p:attrNameLst>
                                      </p:cBhvr>
                                    </p:animRot>
                                  </p:childTnLst>
                                </p:cTn>
                              </p:par>
                              <p:par>
                                <p:cTn id="23" presetID="56" presetClass="entr" presetSubtype="0" fill="hold" grpId="0" nodeType="withEffect">
                                  <p:stCondLst>
                                    <p:cond delay="0"/>
                                  </p:stCondLst>
                                  <p:iterate type="lt">
                                    <p:tmPct val="10000"/>
                                  </p:iterate>
                                  <p:childTnLst>
                                    <p:set>
                                      <p:cBhvr>
                                        <p:cTn id="24" dur="1" fill="hold">
                                          <p:stCondLst>
                                            <p:cond delay="0"/>
                                          </p:stCondLst>
                                        </p:cTn>
                                        <p:tgtEl>
                                          <p:spTgt spid="3">
                                            <p:txEl>
                                              <p:pRg st="3" end="3"/>
                                            </p:txEl>
                                          </p:spTgt>
                                        </p:tgtEl>
                                        <p:attrNameLst>
                                          <p:attrName>style.visibility</p:attrName>
                                        </p:attrNameLst>
                                      </p:cBhvr>
                                      <p:to>
                                        <p:strVal val="visible"/>
                                      </p:to>
                                    </p:set>
                                    <p:anim by="(-#ppt_w*2)" calcmode="lin" valueType="num">
                                      <p:cBhvr rctx="PPT">
                                        <p:cTn id="25" dur="125" autoRev="1" fill="hold">
                                          <p:stCondLst>
                                            <p:cond delay="0"/>
                                          </p:stCondLst>
                                        </p:cTn>
                                        <p:tgtEl>
                                          <p:spTgt spid="3">
                                            <p:txEl>
                                              <p:pRg st="3" end="3"/>
                                            </p:txEl>
                                          </p:spTgt>
                                        </p:tgtEl>
                                        <p:attrNameLst>
                                          <p:attrName>ppt_w</p:attrName>
                                        </p:attrNameLst>
                                      </p:cBhvr>
                                    </p:anim>
                                    <p:anim by="(#ppt_w*0.50)" calcmode="lin" valueType="num">
                                      <p:cBhvr>
                                        <p:cTn id="26" dur="125" decel="50000" autoRev="1" fill="hold">
                                          <p:stCondLst>
                                            <p:cond delay="0"/>
                                          </p:stCondLst>
                                        </p:cTn>
                                        <p:tgtEl>
                                          <p:spTgt spid="3">
                                            <p:txEl>
                                              <p:pRg st="3" end="3"/>
                                            </p:txEl>
                                          </p:spTgt>
                                        </p:tgtEl>
                                        <p:attrNameLst>
                                          <p:attrName>ppt_x</p:attrName>
                                        </p:attrNameLst>
                                      </p:cBhvr>
                                    </p:anim>
                                    <p:anim from="(-#ppt_h/2)" to="(#ppt_y)" calcmode="lin" valueType="num">
                                      <p:cBhvr>
                                        <p:cTn id="27" dur="250" fill="hold">
                                          <p:stCondLst>
                                            <p:cond delay="0"/>
                                          </p:stCondLst>
                                        </p:cTn>
                                        <p:tgtEl>
                                          <p:spTgt spid="3">
                                            <p:txEl>
                                              <p:pRg st="3" end="3"/>
                                            </p:txEl>
                                          </p:spTgt>
                                        </p:tgtEl>
                                        <p:attrNameLst>
                                          <p:attrName>ppt_y</p:attrName>
                                        </p:attrNameLst>
                                      </p:cBhvr>
                                    </p:anim>
                                    <p:animRot by="21600000">
                                      <p:cBhvr>
                                        <p:cTn id="28" dur="250" fill="hold">
                                          <p:stCondLst>
                                            <p:cond delay="0"/>
                                          </p:stCondLst>
                                        </p:cTn>
                                        <p:tgtEl>
                                          <p:spTgt spid="3">
                                            <p:txEl>
                                              <p:pRg st="3" end="3"/>
                                            </p:txEl>
                                          </p:spTgt>
                                        </p:tgtEl>
                                        <p:attrNameLst>
                                          <p:attrName>r</p:attrName>
                                        </p:attrNameLst>
                                      </p:cBhvr>
                                    </p:animRot>
                                  </p:childTnLst>
                                </p:cTn>
                              </p:par>
                              <p:par>
                                <p:cTn id="29" presetID="56" presetClass="entr" presetSubtype="0" fill="hold" grpId="0" nodeType="withEffect">
                                  <p:stCondLst>
                                    <p:cond delay="0"/>
                                  </p:stCondLst>
                                  <p:iterate type="lt">
                                    <p:tmPct val="10000"/>
                                  </p:iterate>
                                  <p:childTnLst>
                                    <p:set>
                                      <p:cBhvr>
                                        <p:cTn id="30" dur="1" fill="hold">
                                          <p:stCondLst>
                                            <p:cond delay="0"/>
                                          </p:stCondLst>
                                        </p:cTn>
                                        <p:tgtEl>
                                          <p:spTgt spid="3">
                                            <p:txEl>
                                              <p:pRg st="4" end="4"/>
                                            </p:txEl>
                                          </p:spTgt>
                                        </p:tgtEl>
                                        <p:attrNameLst>
                                          <p:attrName>style.visibility</p:attrName>
                                        </p:attrNameLst>
                                      </p:cBhvr>
                                      <p:to>
                                        <p:strVal val="visible"/>
                                      </p:to>
                                    </p:set>
                                    <p:anim by="(-#ppt_w*2)" calcmode="lin" valueType="num">
                                      <p:cBhvr rctx="PPT">
                                        <p:cTn id="31" dur="125" autoRev="1" fill="hold">
                                          <p:stCondLst>
                                            <p:cond delay="0"/>
                                          </p:stCondLst>
                                        </p:cTn>
                                        <p:tgtEl>
                                          <p:spTgt spid="3">
                                            <p:txEl>
                                              <p:pRg st="4" end="4"/>
                                            </p:txEl>
                                          </p:spTgt>
                                        </p:tgtEl>
                                        <p:attrNameLst>
                                          <p:attrName>ppt_w</p:attrName>
                                        </p:attrNameLst>
                                      </p:cBhvr>
                                    </p:anim>
                                    <p:anim by="(#ppt_w*0.50)" calcmode="lin" valueType="num">
                                      <p:cBhvr>
                                        <p:cTn id="32" dur="125" decel="50000" autoRev="1" fill="hold">
                                          <p:stCondLst>
                                            <p:cond delay="0"/>
                                          </p:stCondLst>
                                        </p:cTn>
                                        <p:tgtEl>
                                          <p:spTgt spid="3">
                                            <p:txEl>
                                              <p:pRg st="4" end="4"/>
                                            </p:txEl>
                                          </p:spTgt>
                                        </p:tgtEl>
                                        <p:attrNameLst>
                                          <p:attrName>ppt_x</p:attrName>
                                        </p:attrNameLst>
                                      </p:cBhvr>
                                    </p:anim>
                                    <p:anim from="(-#ppt_h/2)" to="(#ppt_y)" calcmode="lin" valueType="num">
                                      <p:cBhvr>
                                        <p:cTn id="33" dur="250" fill="hold">
                                          <p:stCondLst>
                                            <p:cond delay="0"/>
                                          </p:stCondLst>
                                        </p:cTn>
                                        <p:tgtEl>
                                          <p:spTgt spid="3">
                                            <p:txEl>
                                              <p:pRg st="4" end="4"/>
                                            </p:txEl>
                                          </p:spTgt>
                                        </p:tgtEl>
                                        <p:attrNameLst>
                                          <p:attrName>ppt_y</p:attrName>
                                        </p:attrNameLst>
                                      </p:cBhvr>
                                    </p:anim>
                                    <p:animRot by="21600000">
                                      <p:cBhvr>
                                        <p:cTn id="34" dur="250" fill="hold">
                                          <p:stCondLst>
                                            <p:cond delay="0"/>
                                          </p:stCondLst>
                                        </p:cTn>
                                        <p:tgtEl>
                                          <p:spTgt spid="3">
                                            <p:txEl>
                                              <p:pRg st="4" end="4"/>
                                            </p:txEl>
                                          </p:spTgt>
                                        </p:tgtEl>
                                        <p:attrNameLst>
                                          <p:attrName>r</p:attrName>
                                        </p:attrNameLst>
                                      </p:cBhvr>
                                    </p:animRot>
                                  </p:childTnLst>
                                </p:cTn>
                              </p:par>
                              <p:par>
                                <p:cTn id="35" presetID="56" presetClass="entr" presetSubtype="0" fill="hold" grpId="0" nodeType="withEffect">
                                  <p:stCondLst>
                                    <p:cond delay="0"/>
                                  </p:stCondLst>
                                  <p:iterate type="lt">
                                    <p:tmPct val="10000"/>
                                  </p:iterate>
                                  <p:childTnLst>
                                    <p:set>
                                      <p:cBhvr>
                                        <p:cTn id="36" dur="1" fill="hold">
                                          <p:stCondLst>
                                            <p:cond delay="0"/>
                                          </p:stCondLst>
                                        </p:cTn>
                                        <p:tgtEl>
                                          <p:spTgt spid="3">
                                            <p:txEl>
                                              <p:pRg st="5" end="5"/>
                                            </p:txEl>
                                          </p:spTgt>
                                        </p:tgtEl>
                                        <p:attrNameLst>
                                          <p:attrName>style.visibility</p:attrName>
                                        </p:attrNameLst>
                                      </p:cBhvr>
                                      <p:to>
                                        <p:strVal val="visible"/>
                                      </p:to>
                                    </p:set>
                                    <p:anim by="(-#ppt_w*2)" calcmode="lin" valueType="num">
                                      <p:cBhvr rctx="PPT">
                                        <p:cTn id="37" dur="125" autoRev="1" fill="hold">
                                          <p:stCondLst>
                                            <p:cond delay="0"/>
                                          </p:stCondLst>
                                        </p:cTn>
                                        <p:tgtEl>
                                          <p:spTgt spid="3">
                                            <p:txEl>
                                              <p:pRg st="5" end="5"/>
                                            </p:txEl>
                                          </p:spTgt>
                                        </p:tgtEl>
                                        <p:attrNameLst>
                                          <p:attrName>ppt_w</p:attrName>
                                        </p:attrNameLst>
                                      </p:cBhvr>
                                    </p:anim>
                                    <p:anim by="(#ppt_w*0.50)" calcmode="lin" valueType="num">
                                      <p:cBhvr>
                                        <p:cTn id="38" dur="125" decel="50000" autoRev="1" fill="hold">
                                          <p:stCondLst>
                                            <p:cond delay="0"/>
                                          </p:stCondLst>
                                        </p:cTn>
                                        <p:tgtEl>
                                          <p:spTgt spid="3">
                                            <p:txEl>
                                              <p:pRg st="5" end="5"/>
                                            </p:txEl>
                                          </p:spTgt>
                                        </p:tgtEl>
                                        <p:attrNameLst>
                                          <p:attrName>ppt_x</p:attrName>
                                        </p:attrNameLst>
                                      </p:cBhvr>
                                    </p:anim>
                                    <p:anim from="(-#ppt_h/2)" to="(#ppt_y)" calcmode="lin" valueType="num">
                                      <p:cBhvr>
                                        <p:cTn id="39" dur="250" fill="hold">
                                          <p:stCondLst>
                                            <p:cond delay="0"/>
                                          </p:stCondLst>
                                        </p:cTn>
                                        <p:tgtEl>
                                          <p:spTgt spid="3">
                                            <p:txEl>
                                              <p:pRg st="5" end="5"/>
                                            </p:txEl>
                                          </p:spTgt>
                                        </p:tgtEl>
                                        <p:attrNameLst>
                                          <p:attrName>ppt_y</p:attrName>
                                        </p:attrNameLst>
                                      </p:cBhvr>
                                    </p:anim>
                                    <p:animRot by="21600000">
                                      <p:cBhvr>
                                        <p:cTn id="40" dur="250" fill="hold">
                                          <p:stCondLst>
                                            <p:cond delay="0"/>
                                          </p:stCondLst>
                                        </p:cTn>
                                        <p:tgtEl>
                                          <p:spTgt spid="3">
                                            <p:txEl>
                                              <p:pRg st="5" end="5"/>
                                            </p:txEl>
                                          </p:spTgt>
                                        </p:tgtEl>
                                        <p:attrNameLst>
                                          <p:attrName>r</p:attrName>
                                        </p:attrNameLst>
                                      </p:cBhvr>
                                    </p:animRot>
                                  </p:childTnLst>
                                </p:cTn>
                              </p:par>
                              <p:par>
                                <p:cTn id="41" presetID="56" presetClass="entr" presetSubtype="0" fill="hold" grpId="0" nodeType="withEffect">
                                  <p:stCondLst>
                                    <p:cond delay="0"/>
                                  </p:stCondLst>
                                  <p:iterate type="lt">
                                    <p:tmPct val="10000"/>
                                  </p:iterate>
                                  <p:childTnLst>
                                    <p:set>
                                      <p:cBhvr>
                                        <p:cTn id="42" dur="1" fill="hold">
                                          <p:stCondLst>
                                            <p:cond delay="0"/>
                                          </p:stCondLst>
                                        </p:cTn>
                                        <p:tgtEl>
                                          <p:spTgt spid="3">
                                            <p:txEl>
                                              <p:pRg st="6" end="6"/>
                                            </p:txEl>
                                          </p:spTgt>
                                        </p:tgtEl>
                                        <p:attrNameLst>
                                          <p:attrName>style.visibility</p:attrName>
                                        </p:attrNameLst>
                                      </p:cBhvr>
                                      <p:to>
                                        <p:strVal val="visible"/>
                                      </p:to>
                                    </p:set>
                                    <p:anim by="(-#ppt_w*2)" calcmode="lin" valueType="num">
                                      <p:cBhvr rctx="PPT">
                                        <p:cTn id="43" dur="125" autoRev="1" fill="hold">
                                          <p:stCondLst>
                                            <p:cond delay="0"/>
                                          </p:stCondLst>
                                        </p:cTn>
                                        <p:tgtEl>
                                          <p:spTgt spid="3">
                                            <p:txEl>
                                              <p:pRg st="6" end="6"/>
                                            </p:txEl>
                                          </p:spTgt>
                                        </p:tgtEl>
                                        <p:attrNameLst>
                                          <p:attrName>ppt_w</p:attrName>
                                        </p:attrNameLst>
                                      </p:cBhvr>
                                    </p:anim>
                                    <p:anim by="(#ppt_w*0.50)" calcmode="lin" valueType="num">
                                      <p:cBhvr>
                                        <p:cTn id="44" dur="125" decel="50000" autoRev="1" fill="hold">
                                          <p:stCondLst>
                                            <p:cond delay="0"/>
                                          </p:stCondLst>
                                        </p:cTn>
                                        <p:tgtEl>
                                          <p:spTgt spid="3">
                                            <p:txEl>
                                              <p:pRg st="6" end="6"/>
                                            </p:txEl>
                                          </p:spTgt>
                                        </p:tgtEl>
                                        <p:attrNameLst>
                                          <p:attrName>ppt_x</p:attrName>
                                        </p:attrNameLst>
                                      </p:cBhvr>
                                    </p:anim>
                                    <p:anim from="(-#ppt_h/2)" to="(#ppt_y)" calcmode="lin" valueType="num">
                                      <p:cBhvr>
                                        <p:cTn id="45" dur="250" fill="hold">
                                          <p:stCondLst>
                                            <p:cond delay="0"/>
                                          </p:stCondLst>
                                        </p:cTn>
                                        <p:tgtEl>
                                          <p:spTgt spid="3">
                                            <p:txEl>
                                              <p:pRg st="6" end="6"/>
                                            </p:txEl>
                                          </p:spTgt>
                                        </p:tgtEl>
                                        <p:attrNameLst>
                                          <p:attrName>ppt_y</p:attrName>
                                        </p:attrNameLst>
                                      </p:cBhvr>
                                    </p:anim>
                                    <p:animRot by="21600000">
                                      <p:cBhvr>
                                        <p:cTn id="46" dur="250" fill="hold">
                                          <p:stCondLst>
                                            <p:cond delay="0"/>
                                          </p:stCondLst>
                                        </p:cTn>
                                        <p:tgtEl>
                                          <p:spTgt spid="3">
                                            <p:txEl>
                                              <p:pRg st="6" end="6"/>
                                            </p:txEl>
                                          </p:spTgt>
                                        </p:tgtEl>
                                        <p:attrNameLst>
                                          <p:attrName>r</p:attrName>
                                        </p:attrNameLst>
                                      </p:cBhvr>
                                    </p:animRot>
                                  </p:childTnLst>
                                </p:cTn>
                              </p:par>
                              <p:par>
                                <p:cTn id="47" presetID="56" presetClass="entr" presetSubtype="0" fill="hold" grpId="0" nodeType="withEffect">
                                  <p:stCondLst>
                                    <p:cond delay="0"/>
                                  </p:stCondLst>
                                  <p:iterate type="lt">
                                    <p:tmPct val="10000"/>
                                  </p:iterate>
                                  <p:childTnLst>
                                    <p:set>
                                      <p:cBhvr>
                                        <p:cTn id="48" dur="1" fill="hold">
                                          <p:stCondLst>
                                            <p:cond delay="0"/>
                                          </p:stCondLst>
                                        </p:cTn>
                                        <p:tgtEl>
                                          <p:spTgt spid="3">
                                            <p:txEl>
                                              <p:pRg st="7" end="7"/>
                                            </p:txEl>
                                          </p:spTgt>
                                        </p:tgtEl>
                                        <p:attrNameLst>
                                          <p:attrName>style.visibility</p:attrName>
                                        </p:attrNameLst>
                                      </p:cBhvr>
                                      <p:to>
                                        <p:strVal val="visible"/>
                                      </p:to>
                                    </p:set>
                                    <p:anim by="(-#ppt_w*2)" calcmode="lin" valueType="num">
                                      <p:cBhvr rctx="PPT">
                                        <p:cTn id="49" dur="125" autoRev="1" fill="hold">
                                          <p:stCondLst>
                                            <p:cond delay="0"/>
                                          </p:stCondLst>
                                        </p:cTn>
                                        <p:tgtEl>
                                          <p:spTgt spid="3">
                                            <p:txEl>
                                              <p:pRg st="7" end="7"/>
                                            </p:txEl>
                                          </p:spTgt>
                                        </p:tgtEl>
                                        <p:attrNameLst>
                                          <p:attrName>ppt_w</p:attrName>
                                        </p:attrNameLst>
                                      </p:cBhvr>
                                    </p:anim>
                                    <p:anim by="(#ppt_w*0.50)" calcmode="lin" valueType="num">
                                      <p:cBhvr>
                                        <p:cTn id="50" dur="125" decel="50000" autoRev="1" fill="hold">
                                          <p:stCondLst>
                                            <p:cond delay="0"/>
                                          </p:stCondLst>
                                        </p:cTn>
                                        <p:tgtEl>
                                          <p:spTgt spid="3">
                                            <p:txEl>
                                              <p:pRg st="7" end="7"/>
                                            </p:txEl>
                                          </p:spTgt>
                                        </p:tgtEl>
                                        <p:attrNameLst>
                                          <p:attrName>ppt_x</p:attrName>
                                        </p:attrNameLst>
                                      </p:cBhvr>
                                    </p:anim>
                                    <p:anim from="(-#ppt_h/2)" to="(#ppt_y)" calcmode="lin" valueType="num">
                                      <p:cBhvr>
                                        <p:cTn id="51" dur="250" fill="hold">
                                          <p:stCondLst>
                                            <p:cond delay="0"/>
                                          </p:stCondLst>
                                        </p:cTn>
                                        <p:tgtEl>
                                          <p:spTgt spid="3">
                                            <p:txEl>
                                              <p:pRg st="7" end="7"/>
                                            </p:txEl>
                                          </p:spTgt>
                                        </p:tgtEl>
                                        <p:attrNameLst>
                                          <p:attrName>ppt_y</p:attrName>
                                        </p:attrNameLst>
                                      </p:cBhvr>
                                    </p:anim>
                                    <p:animRot by="21600000">
                                      <p:cBhvr>
                                        <p:cTn id="52" dur="250" fill="hold">
                                          <p:stCondLst>
                                            <p:cond delay="0"/>
                                          </p:stCondLst>
                                        </p:cTn>
                                        <p:tgtEl>
                                          <p:spTgt spid="3">
                                            <p:txEl>
                                              <p:pRg st="7" end="7"/>
                                            </p:txEl>
                                          </p:spTgt>
                                        </p:tgtEl>
                                        <p:attrNameLst>
                                          <p:attrName>r</p:attrName>
                                        </p:attrNameLst>
                                      </p:cBhvr>
                                    </p:animRot>
                                  </p:childTnLst>
                                </p:cTn>
                              </p:par>
                              <p:par>
                                <p:cTn id="53" presetID="56" presetClass="entr" presetSubtype="0" fill="hold" grpId="0" nodeType="withEffect">
                                  <p:stCondLst>
                                    <p:cond delay="0"/>
                                  </p:stCondLst>
                                  <p:iterate type="lt">
                                    <p:tmPct val="10000"/>
                                  </p:iterate>
                                  <p:childTnLst>
                                    <p:set>
                                      <p:cBhvr>
                                        <p:cTn id="54" dur="1" fill="hold">
                                          <p:stCondLst>
                                            <p:cond delay="0"/>
                                          </p:stCondLst>
                                        </p:cTn>
                                        <p:tgtEl>
                                          <p:spTgt spid="3">
                                            <p:txEl>
                                              <p:pRg st="8" end="8"/>
                                            </p:txEl>
                                          </p:spTgt>
                                        </p:tgtEl>
                                        <p:attrNameLst>
                                          <p:attrName>style.visibility</p:attrName>
                                        </p:attrNameLst>
                                      </p:cBhvr>
                                      <p:to>
                                        <p:strVal val="visible"/>
                                      </p:to>
                                    </p:set>
                                    <p:anim by="(-#ppt_w*2)" calcmode="lin" valueType="num">
                                      <p:cBhvr rctx="PPT">
                                        <p:cTn id="55" dur="125" autoRev="1" fill="hold">
                                          <p:stCondLst>
                                            <p:cond delay="0"/>
                                          </p:stCondLst>
                                        </p:cTn>
                                        <p:tgtEl>
                                          <p:spTgt spid="3">
                                            <p:txEl>
                                              <p:pRg st="8" end="8"/>
                                            </p:txEl>
                                          </p:spTgt>
                                        </p:tgtEl>
                                        <p:attrNameLst>
                                          <p:attrName>ppt_w</p:attrName>
                                        </p:attrNameLst>
                                      </p:cBhvr>
                                    </p:anim>
                                    <p:anim by="(#ppt_w*0.50)" calcmode="lin" valueType="num">
                                      <p:cBhvr>
                                        <p:cTn id="56" dur="125" decel="50000" autoRev="1" fill="hold">
                                          <p:stCondLst>
                                            <p:cond delay="0"/>
                                          </p:stCondLst>
                                        </p:cTn>
                                        <p:tgtEl>
                                          <p:spTgt spid="3">
                                            <p:txEl>
                                              <p:pRg st="8" end="8"/>
                                            </p:txEl>
                                          </p:spTgt>
                                        </p:tgtEl>
                                        <p:attrNameLst>
                                          <p:attrName>ppt_x</p:attrName>
                                        </p:attrNameLst>
                                      </p:cBhvr>
                                    </p:anim>
                                    <p:anim from="(-#ppt_h/2)" to="(#ppt_y)" calcmode="lin" valueType="num">
                                      <p:cBhvr>
                                        <p:cTn id="57" dur="250" fill="hold">
                                          <p:stCondLst>
                                            <p:cond delay="0"/>
                                          </p:stCondLst>
                                        </p:cTn>
                                        <p:tgtEl>
                                          <p:spTgt spid="3">
                                            <p:txEl>
                                              <p:pRg st="8" end="8"/>
                                            </p:txEl>
                                          </p:spTgt>
                                        </p:tgtEl>
                                        <p:attrNameLst>
                                          <p:attrName>ppt_y</p:attrName>
                                        </p:attrNameLst>
                                      </p:cBhvr>
                                    </p:anim>
                                    <p:animRot by="21600000">
                                      <p:cBhvr>
                                        <p:cTn id="58" dur="250" fill="hold">
                                          <p:stCondLst>
                                            <p:cond delay="0"/>
                                          </p:stCondLst>
                                        </p:cTn>
                                        <p:tgtEl>
                                          <p:spTgt spid="3">
                                            <p:txEl>
                                              <p:pRg st="8" end="8"/>
                                            </p:txEl>
                                          </p:spTgt>
                                        </p:tgtEl>
                                        <p:attrNameLst>
                                          <p:attrName>r</p:attrName>
                                        </p:attrNameLst>
                                      </p:cBhvr>
                                    </p:animRot>
                                  </p:childTnLst>
                                </p:cTn>
                              </p:par>
                              <p:par>
                                <p:cTn id="59" presetID="56" presetClass="entr" presetSubtype="0" fill="hold" grpId="0" nodeType="withEffect">
                                  <p:stCondLst>
                                    <p:cond delay="0"/>
                                  </p:stCondLst>
                                  <p:iterate type="lt">
                                    <p:tmPct val="10000"/>
                                  </p:iterate>
                                  <p:childTnLst>
                                    <p:set>
                                      <p:cBhvr>
                                        <p:cTn id="60" dur="1" fill="hold">
                                          <p:stCondLst>
                                            <p:cond delay="0"/>
                                          </p:stCondLst>
                                        </p:cTn>
                                        <p:tgtEl>
                                          <p:spTgt spid="3">
                                            <p:txEl>
                                              <p:pRg st="9" end="9"/>
                                            </p:txEl>
                                          </p:spTgt>
                                        </p:tgtEl>
                                        <p:attrNameLst>
                                          <p:attrName>style.visibility</p:attrName>
                                        </p:attrNameLst>
                                      </p:cBhvr>
                                      <p:to>
                                        <p:strVal val="visible"/>
                                      </p:to>
                                    </p:set>
                                    <p:anim by="(-#ppt_w*2)" calcmode="lin" valueType="num">
                                      <p:cBhvr rctx="PPT">
                                        <p:cTn id="61" dur="125" autoRev="1" fill="hold">
                                          <p:stCondLst>
                                            <p:cond delay="0"/>
                                          </p:stCondLst>
                                        </p:cTn>
                                        <p:tgtEl>
                                          <p:spTgt spid="3">
                                            <p:txEl>
                                              <p:pRg st="9" end="9"/>
                                            </p:txEl>
                                          </p:spTgt>
                                        </p:tgtEl>
                                        <p:attrNameLst>
                                          <p:attrName>ppt_w</p:attrName>
                                        </p:attrNameLst>
                                      </p:cBhvr>
                                    </p:anim>
                                    <p:anim by="(#ppt_w*0.50)" calcmode="lin" valueType="num">
                                      <p:cBhvr>
                                        <p:cTn id="62" dur="125" decel="50000" autoRev="1" fill="hold">
                                          <p:stCondLst>
                                            <p:cond delay="0"/>
                                          </p:stCondLst>
                                        </p:cTn>
                                        <p:tgtEl>
                                          <p:spTgt spid="3">
                                            <p:txEl>
                                              <p:pRg st="9" end="9"/>
                                            </p:txEl>
                                          </p:spTgt>
                                        </p:tgtEl>
                                        <p:attrNameLst>
                                          <p:attrName>ppt_x</p:attrName>
                                        </p:attrNameLst>
                                      </p:cBhvr>
                                    </p:anim>
                                    <p:anim from="(-#ppt_h/2)" to="(#ppt_y)" calcmode="lin" valueType="num">
                                      <p:cBhvr>
                                        <p:cTn id="63" dur="250" fill="hold">
                                          <p:stCondLst>
                                            <p:cond delay="0"/>
                                          </p:stCondLst>
                                        </p:cTn>
                                        <p:tgtEl>
                                          <p:spTgt spid="3">
                                            <p:txEl>
                                              <p:pRg st="9" end="9"/>
                                            </p:txEl>
                                          </p:spTgt>
                                        </p:tgtEl>
                                        <p:attrNameLst>
                                          <p:attrName>ppt_y</p:attrName>
                                        </p:attrNameLst>
                                      </p:cBhvr>
                                    </p:anim>
                                    <p:animRot by="21600000">
                                      <p:cBhvr>
                                        <p:cTn id="64" dur="250" fill="hold">
                                          <p:stCondLst>
                                            <p:cond delay="0"/>
                                          </p:stCondLst>
                                        </p:cTn>
                                        <p:tgtEl>
                                          <p:spTgt spid="3">
                                            <p:txEl>
                                              <p:pRg st="9" end="9"/>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a:xfrm>
            <a:off x="1270462" y="5410200"/>
            <a:ext cx="6400800" cy="304800"/>
          </a:xfrm>
        </p:spPr>
        <p:txBody>
          <a:bodyPr>
            <a:normAutofit fontScale="92500" lnSpcReduction="20000"/>
          </a:bodyPr>
          <a:lstStyle/>
          <a:p>
            <a:pPr marL="0" indent="0">
              <a:buNone/>
            </a:pPr>
            <a:r>
              <a:rPr lang="en-US" dirty="0" smtClean="0">
                <a:latin typeface="Courier New" pitchFamily="49" charset="0"/>
                <a:cs typeface="Courier New" pitchFamily="49" charset="0"/>
              </a:rPr>
              <a:t>The </a:t>
            </a:r>
            <a:r>
              <a:rPr lang="en-US" i="1" dirty="0" smtClean="0">
                <a:latin typeface="Courier New" pitchFamily="49" charset="0"/>
                <a:cs typeface="Courier New" pitchFamily="49" charset="0"/>
              </a:rPr>
              <a:t>Lorenz cipher </a:t>
            </a:r>
            <a:r>
              <a:rPr lang="en-US" dirty="0" smtClean="0">
                <a:latin typeface="Courier New" pitchFamily="49" charset="0"/>
                <a:cs typeface="Courier New" pitchFamily="49" charset="0"/>
              </a:rPr>
              <a:t>used during WWII by the Germans</a:t>
            </a:r>
            <a:endParaRPr lang="en-US" dirty="0">
              <a:latin typeface="Courier New" pitchFamily="49" charset="0"/>
              <a:cs typeface="Courier New" pitchFamily="49" charset="0"/>
            </a:endParaRPr>
          </a:p>
        </p:txBody>
      </p:sp>
      <p:pic>
        <p:nvPicPr>
          <p:cNvPr id="1026" name="Picture 2" descr="http://upload.wikimedia.org/wikipedia/commons/4/4d/Lorenz-SZ42-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304800"/>
            <a:ext cx="6629400" cy="4927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0713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125" autoRev="1" fill="hold">
                                          <p:stCondLst>
                                            <p:cond delay="0"/>
                                          </p:stCondLst>
                                        </p:cTn>
                                        <p:tgtEl>
                                          <p:spTgt spid="3">
                                            <p:txEl>
                                              <p:pRg st="0" end="0"/>
                                            </p:txEl>
                                          </p:spTgt>
                                        </p:tgtEl>
                                        <p:attrNameLst>
                                          <p:attrName>ppt_w</p:attrName>
                                        </p:attrNameLst>
                                      </p:cBhvr>
                                    </p:anim>
                                    <p:anim by="(#ppt_w*0.50)" calcmode="lin" valueType="num">
                                      <p:cBhvr>
                                        <p:cTn id="8" dur="125" decel="50000" autoRev="1" fill="hold">
                                          <p:stCondLst>
                                            <p:cond delay="0"/>
                                          </p:stCondLst>
                                        </p:cTn>
                                        <p:tgtEl>
                                          <p:spTgt spid="3">
                                            <p:txEl>
                                              <p:pRg st="0" end="0"/>
                                            </p:txEl>
                                          </p:spTgt>
                                        </p:tgtEl>
                                        <p:attrNameLst>
                                          <p:attrName>ppt_x</p:attrName>
                                        </p:attrNameLst>
                                      </p:cBhvr>
                                    </p:anim>
                                    <p:anim from="(-#ppt_h/2)" to="(#ppt_y)" calcmode="lin" valueType="num">
                                      <p:cBhvr>
                                        <p:cTn id="9" dur="250" fill="hold">
                                          <p:stCondLst>
                                            <p:cond delay="0"/>
                                          </p:stCondLst>
                                        </p:cTn>
                                        <p:tgtEl>
                                          <p:spTgt spid="3">
                                            <p:txEl>
                                              <p:pRg st="0" end="0"/>
                                            </p:txEl>
                                          </p:spTgt>
                                        </p:tgtEl>
                                        <p:attrNameLst>
                                          <p:attrName>ppt_y</p:attrName>
                                        </p:attrNameLst>
                                      </p:cBhvr>
                                    </p:anim>
                                    <p:animRot by="21600000">
                                      <p:cBhvr>
                                        <p:cTn id="10" dur="250" fill="hold">
                                          <p:stCondLst>
                                            <p:cond delay="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urier New" pitchFamily="49" charset="0"/>
                <a:cs typeface="Courier New" pitchFamily="49" charset="0"/>
              </a:rPr>
              <a:t>Public key – Amariah</a:t>
            </a:r>
            <a:endParaRPr lang="en-US" dirty="0">
              <a:latin typeface="Courier New" pitchFamily="49" charset="0"/>
              <a:cs typeface="Courier New" pitchFamily="49" charset="0"/>
            </a:endParaRPr>
          </a:p>
        </p:txBody>
      </p:sp>
      <p:sp>
        <p:nvSpPr>
          <p:cNvPr id="3" name="Content Placeholder 2"/>
          <p:cNvSpPr>
            <a:spLocks noGrp="1"/>
          </p:cNvSpPr>
          <p:nvPr>
            <p:ph sz="quarter" idx="13"/>
          </p:nvPr>
        </p:nvSpPr>
        <p:spPr/>
        <p:txBody>
          <a:bodyPr/>
          <a:lstStyle/>
          <a:p>
            <a:r>
              <a:rPr lang="en-US" dirty="0" smtClean="0">
                <a:latin typeface="Courier New" pitchFamily="49" charset="0"/>
                <a:cs typeface="Courier New" pitchFamily="49" charset="0"/>
              </a:rPr>
              <a:t>Type of encryption that uses two keys,</a:t>
            </a:r>
            <a:r>
              <a:rPr lang="en-US" dirty="0">
                <a:latin typeface="Courier New" pitchFamily="49" charset="0"/>
                <a:cs typeface="Courier New" pitchFamily="49" charset="0"/>
              </a:rPr>
              <a:t> </a:t>
            </a:r>
            <a:r>
              <a:rPr lang="en-US" dirty="0" smtClean="0">
                <a:latin typeface="Courier New" pitchFamily="49" charset="0"/>
                <a:cs typeface="Courier New" pitchFamily="49" charset="0"/>
              </a:rPr>
              <a:t>a </a:t>
            </a:r>
            <a:r>
              <a:rPr lang="en-US" dirty="0">
                <a:latin typeface="Courier New" pitchFamily="49" charset="0"/>
                <a:cs typeface="Courier New" pitchFamily="49" charset="0"/>
              </a:rPr>
              <a:t>public key that everyone knows </a:t>
            </a:r>
            <a:r>
              <a:rPr lang="en-US" dirty="0" smtClean="0">
                <a:latin typeface="Courier New" pitchFamily="49" charset="0"/>
                <a:cs typeface="Courier New" pitchFamily="49" charset="0"/>
              </a:rPr>
              <a:t>and a private key, to encrypt a message. </a:t>
            </a:r>
          </a:p>
          <a:p>
            <a:r>
              <a:rPr lang="en-US" dirty="0" smtClean="0">
                <a:latin typeface="Courier New" pitchFamily="49" charset="0"/>
                <a:cs typeface="Courier New" pitchFamily="49" charset="0"/>
              </a:rPr>
              <a:t>Both keys are related in a special way so only the public key can be used to encrypt messages and only the correct private key can be used to decrypt the message.</a:t>
            </a:r>
          </a:p>
          <a:p>
            <a:r>
              <a:rPr lang="en-US" dirty="0" smtClean="0">
                <a:latin typeface="Courier New" pitchFamily="49" charset="0"/>
                <a:cs typeface="Courier New" pitchFamily="49" charset="0"/>
              </a:rPr>
              <a:t>It is impossible to guess what the private key is even if you know the public key.</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4114800"/>
            <a:ext cx="2962275" cy="154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6335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5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25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3">
                                            <p:txEl>
                                              <p:pRg st="0" end="0"/>
                                            </p:txEl>
                                          </p:spTgt>
                                        </p:tgtEl>
                                      </p:cBhvr>
                                    </p:animEffect>
                                  </p:childTnLst>
                                </p:cTn>
                              </p:par>
                              <p:par>
                                <p:cTn id="12" presetID="41" presetClass="entr" presetSubtype="0" fill="hold" nodeType="withEffect">
                                  <p:stCondLst>
                                    <p:cond delay="0"/>
                                  </p:stCondLst>
                                  <p:iterate type="lt">
                                    <p:tmPct val="10000"/>
                                  </p:iterate>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5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25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6" dur="25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25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250" tmFilter="0,0; .5, 1; 1, 1"/>
                                        <p:tgtEl>
                                          <p:spTgt spid="3">
                                            <p:txEl>
                                              <p:pRg st="1" end="1"/>
                                            </p:txEl>
                                          </p:spTgt>
                                        </p:tgtEl>
                                      </p:cBhvr>
                                    </p:animEffect>
                                  </p:childTnLst>
                                </p:cTn>
                              </p:par>
                              <p:par>
                                <p:cTn id="19" presetID="41" presetClass="entr" presetSubtype="0" fill="hold" nodeType="withEffect">
                                  <p:stCondLst>
                                    <p:cond delay="0"/>
                                  </p:stCondLst>
                                  <p:iterate type="lt">
                                    <p:tmPct val="10000"/>
                                  </p:iterate>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5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25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3" dur="25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25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250" tmFilter="0,0; .5, 1; 1, 1"/>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3074"/>
                                        </p:tgtEl>
                                        <p:attrNameLst>
                                          <p:attrName>style.visibility</p:attrName>
                                        </p:attrNameLst>
                                      </p:cBhvr>
                                      <p:to>
                                        <p:strVal val="visible"/>
                                      </p:to>
                                    </p:set>
                                    <p:animEffect transition="in" filter="randombar(horizontal)">
                                      <p:cBhvr>
                                        <p:cTn id="30"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654</TotalTime>
  <Words>863</Words>
  <Application>Microsoft Office PowerPoint</Application>
  <PresentationFormat>On-screen Show (4:3)</PresentationFormat>
  <Paragraphs>107</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Horizon</vt:lpstr>
      <vt:lpstr>Cryptography</vt:lpstr>
      <vt:lpstr>Definition – JANETTe</vt:lpstr>
      <vt:lpstr>Important Terms/Steps – Amariah and Janice</vt:lpstr>
      <vt:lpstr>History – Amariah</vt:lpstr>
      <vt:lpstr>Types of ciphers – Ksenia &amp; Janette</vt:lpstr>
      <vt:lpstr>Classical – Amariah</vt:lpstr>
      <vt:lpstr>Rotor Machines – Janice</vt:lpstr>
      <vt:lpstr>PowerPoint Presentation</vt:lpstr>
      <vt:lpstr>Public key – Amariah</vt:lpstr>
      <vt:lpstr>Symmetry/Secret key – Janette</vt:lpstr>
      <vt:lpstr>Hash functions – Ksenia</vt:lpstr>
      <vt:lpstr>Different Ciphers – Ksenia</vt:lpstr>
      <vt:lpstr>PowerPoint Presentation</vt:lpstr>
      <vt:lpstr>Breaking Ciphers – Janice </vt:lpstr>
      <vt:lpstr>PowerPoint Presentation</vt:lpstr>
      <vt:lpstr>PowerPoint Presentation</vt:lpstr>
      <vt:lpstr>Demonstration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Cryptography</dc:title>
  <dc:creator>Artemis, 05</dc:creator>
  <cp:lastModifiedBy>Artemis, 05</cp:lastModifiedBy>
  <cp:revision>58</cp:revision>
  <cp:lastPrinted>2012-07-26T13:13:23Z</cp:lastPrinted>
  <dcterms:created xsi:type="dcterms:W3CDTF">2012-07-25T13:24:38Z</dcterms:created>
  <dcterms:modified xsi:type="dcterms:W3CDTF">2012-07-26T18:22:51Z</dcterms:modified>
</cp:coreProperties>
</file>