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7" r:id="rId3"/>
    <p:sldId id="258" r:id="rId4"/>
    <p:sldId id="259" r:id="rId5"/>
    <p:sldId id="260" r:id="rId6"/>
    <p:sldId id="264" r:id="rId7"/>
    <p:sldId id="261" r:id="rId8"/>
    <p:sldId id="262" r:id="rId9"/>
    <p:sldId id="266" r:id="rId10"/>
    <p:sldId id="263" r:id="rId11"/>
    <p:sldId id="265" r:id="rId12"/>
    <p:sldId id="272" r:id="rId13"/>
    <p:sldId id="267" r:id="rId14"/>
    <p:sldId id="268" r:id="rId15"/>
    <p:sldId id="269" r:id="rId16"/>
    <p:sldId id="270" r:id="rId17"/>
    <p:sldId id="271" r:id="rId18"/>
    <p:sldId id="273" r:id="rId19"/>
  </p:sldIdLst>
  <p:sldSz cx="9144000" cy="6858000" type="screen4x3"/>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FFFF00"/>
    <a:srgbClr val="0066FF"/>
    <a:srgbClr val="00CC00"/>
    <a:srgbClr val="66FF33"/>
    <a:srgbClr val="FF5050"/>
    <a:srgbClr val="990033"/>
    <a:srgbClr val="800080"/>
    <a:srgbClr val="CC3399"/>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73" autoAdjust="0"/>
  </p:normalViewPr>
  <p:slideViewPr>
    <p:cSldViewPr>
      <p:cViewPr varScale="1">
        <p:scale>
          <a:sx n="124" d="100"/>
          <a:sy n="124" d="100"/>
        </p:scale>
        <p:origin x="-125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E21FDFFF-18C2-4BA5-A10A-1F1439749C6F}" type="datetimeFigureOut">
              <a:rPr lang="en-US" smtClean="0"/>
              <a:t>7/26/2012</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8386083-EA21-4546-AD74-03FD7268414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1FDFFF-18C2-4BA5-A10A-1F1439749C6F}" type="datetimeFigureOut">
              <a:rPr lang="en-US" smtClean="0"/>
              <a:t>7/26/2012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86083-EA21-4546-AD74-03FD726841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1FDFFF-18C2-4BA5-A10A-1F1439749C6F}" type="datetimeFigureOut">
              <a:rPr lang="en-US" smtClean="0"/>
              <a:t>7/26/2012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86083-EA21-4546-AD74-03FD726841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E21FDFFF-18C2-4BA5-A10A-1F1439749C6F}" type="datetimeFigureOut">
              <a:rPr lang="en-US" smtClean="0"/>
              <a:t>7/26/2012</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78386083-EA21-4546-AD74-03FD726841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E21FDFFF-18C2-4BA5-A10A-1F1439749C6F}" type="datetimeFigureOut">
              <a:rPr lang="en-US" smtClean="0"/>
              <a:t>7/26/2012</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78386083-EA21-4546-AD74-03FD72684143}"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E21FDFFF-18C2-4BA5-A10A-1F1439749C6F}" type="datetimeFigureOut">
              <a:rPr lang="en-US" smtClean="0"/>
              <a:t>7/26/2012</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78386083-EA21-4546-AD74-03FD726841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E21FDFFF-18C2-4BA5-A10A-1F1439749C6F}" type="datetimeFigureOut">
              <a:rPr lang="en-US" smtClean="0"/>
              <a:t>7/26/2012</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78386083-EA21-4546-AD74-03FD7268414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1FDFFF-18C2-4BA5-A10A-1F1439749C6F}" type="datetimeFigureOut">
              <a:rPr lang="en-US" smtClean="0"/>
              <a:t>7/26/2012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86083-EA21-4546-AD74-03FD726841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E21FDFFF-18C2-4BA5-A10A-1F1439749C6F}" type="datetimeFigureOut">
              <a:rPr lang="en-US" smtClean="0"/>
              <a:t>7/26/2012</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78386083-EA21-4546-AD74-03FD726841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E21FDFFF-18C2-4BA5-A10A-1F1439749C6F}" type="datetimeFigureOut">
              <a:rPr lang="en-US" smtClean="0"/>
              <a:t>7/26/2012</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78386083-EA21-4546-AD74-03FD7268414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E21FDFFF-18C2-4BA5-A10A-1F1439749C6F}" type="datetimeFigureOut">
              <a:rPr lang="en-US" smtClean="0"/>
              <a:t>7/26/2012</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78386083-EA21-4546-AD74-03FD7268414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E21FDFFF-18C2-4BA5-A10A-1F1439749C6F}" type="datetimeFigureOut">
              <a:rPr lang="en-US" smtClean="0"/>
              <a:t>7/26/2012</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8386083-EA21-4546-AD74-03FD7268414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3800" y="1524000"/>
            <a:ext cx="8062912" cy="2232025"/>
          </a:xfrm>
        </p:spPr>
        <p:txBody>
          <a:bodyPr>
            <a:normAutofit fontScale="90000"/>
          </a:bodyPr>
          <a:lstStyle/>
          <a:p>
            <a:r>
              <a:rPr lang="en-US" sz="8800" dirty="0" smtClean="0">
                <a:latin typeface="Eras Bold ITC" pitchFamily="34" charset="0"/>
              </a:rPr>
              <a:t/>
            </a:r>
            <a:br>
              <a:rPr lang="en-US" sz="8800" dirty="0" smtClean="0">
                <a:latin typeface="Eras Bold ITC" pitchFamily="34" charset="0"/>
              </a:rPr>
            </a:br>
            <a:endParaRPr lang="en-US" sz="8800" dirty="0">
              <a:latin typeface="Eras Bold ITC" pitchFamily="34" charset="0"/>
            </a:endParaRPr>
          </a:p>
        </p:txBody>
      </p:sp>
      <p:sp>
        <p:nvSpPr>
          <p:cNvPr id="3" name="Subtitle 2"/>
          <p:cNvSpPr>
            <a:spLocks noGrp="1"/>
          </p:cNvSpPr>
          <p:nvPr>
            <p:ph type="subTitle" idx="1"/>
          </p:nvPr>
        </p:nvSpPr>
        <p:spPr>
          <a:xfrm>
            <a:off x="-990600" y="3657600"/>
            <a:ext cx="762000" cy="345280"/>
          </a:xfrm>
        </p:spPr>
        <p:txBody>
          <a:bodyPr>
            <a:normAutofit fontScale="62500" lnSpcReduction="20000"/>
          </a:bodyPr>
          <a:lstStyle/>
          <a:p>
            <a:endParaRPr lang="en-US" dirty="0"/>
          </a:p>
        </p:txBody>
      </p:sp>
      <p:sp>
        <p:nvSpPr>
          <p:cNvPr id="5" name="TextBox 4"/>
          <p:cNvSpPr txBox="1"/>
          <p:nvPr/>
        </p:nvSpPr>
        <p:spPr>
          <a:xfrm>
            <a:off x="990600" y="1219200"/>
            <a:ext cx="6248400" cy="2123658"/>
          </a:xfrm>
          <a:prstGeom prst="rect">
            <a:avLst/>
          </a:prstGeom>
          <a:noFill/>
        </p:spPr>
        <p:txBody>
          <a:bodyPr wrap="square" rtlCol="0">
            <a:spAutoFit/>
          </a:bodyPr>
          <a:lstStyle/>
          <a:p>
            <a:r>
              <a:rPr lang="en-US" sz="6600" dirty="0" smtClean="0">
                <a:solidFill>
                  <a:srgbClr val="00B0F0"/>
                </a:solidFill>
                <a:latin typeface="Forte" pitchFamily="66" charset="0"/>
              </a:rPr>
              <a:t>Circuits &amp; Logic 		Gates</a:t>
            </a:r>
            <a:endParaRPr lang="en-US" sz="6600" dirty="0">
              <a:solidFill>
                <a:srgbClr val="00B0F0"/>
              </a:solidFill>
              <a:latin typeface="Forte" pitchFamily="66" charset="0"/>
            </a:endParaRPr>
          </a:p>
        </p:txBody>
      </p:sp>
      <p:sp>
        <p:nvSpPr>
          <p:cNvPr id="6" name="TextBox 5"/>
          <p:cNvSpPr txBox="1"/>
          <p:nvPr/>
        </p:nvSpPr>
        <p:spPr>
          <a:xfrm>
            <a:off x="1066800" y="5181600"/>
            <a:ext cx="6172200" cy="954107"/>
          </a:xfrm>
          <a:prstGeom prst="rect">
            <a:avLst/>
          </a:prstGeom>
          <a:noFill/>
        </p:spPr>
        <p:txBody>
          <a:bodyPr wrap="square" rtlCol="0">
            <a:spAutoFit/>
          </a:bodyPr>
          <a:lstStyle/>
          <a:p>
            <a:r>
              <a:rPr lang="en-US" dirty="0" smtClean="0"/>
              <a:t>	</a:t>
            </a:r>
            <a:r>
              <a:rPr lang="en-US" sz="2800" dirty="0" smtClean="0">
                <a:latin typeface="Forte" pitchFamily="66" charset="0"/>
              </a:rPr>
              <a:t>By: </a:t>
            </a:r>
          </a:p>
          <a:p>
            <a:r>
              <a:rPr lang="en-US" sz="2800" dirty="0" err="1" smtClean="0">
                <a:latin typeface="Forte" pitchFamily="66" charset="0"/>
              </a:rPr>
              <a:t>Hanan</a:t>
            </a:r>
            <a:r>
              <a:rPr lang="en-US" sz="2800" smtClean="0">
                <a:latin typeface="Forte" pitchFamily="66" charset="0"/>
              </a:rPr>
              <a:t>, Nakilah</a:t>
            </a:r>
            <a:r>
              <a:rPr lang="en-US" sz="2800" dirty="0" smtClean="0">
                <a:latin typeface="Forte" pitchFamily="66" charset="0"/>
              </a:rPr>
              <a:t>, and </a:t>
            </a:r>
            <a:r>
              <a:rPr lang="en-US" sz="2800" dirty="0" err="1" smtClean="0">
                <a:latin typeface="Forte" pitchFamily="66" charset="0"/>
              </a:rPr>
              <a:t>Amani</a:t>
            </a:r>
            <a:r>
              <a:rPr lang="en-US" sz="2800" dirty="0" smtClean="0">
                <a:latin typeface="Forte" pitchFamily="66" charset="0"/>
              </a:rPr>
              <a:t> </a:t>
            </a:r>
            <a:endParaRPr lang="en-US" sz="2800" dirty="0">
              <a:latin typeface="Forte" pitchFamily="66" charset="0"/>
            </a:endParaRPr>
          </a:p>
        </p:txBody>
      </p:sp>
    </p:spTree>
    <p:extLst>
      <p:ext uri="{BB962C8B-B14F-4D97-AF65-F5344CB8AC3E}">
        <p14:creationId xmlns:p14="http://schemas.microsoft.com/office/powerpoint/2010/main" val="2070186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B0F0"/>
                </a:solidFill>
              </a:rPr>
              <a:t>Parallel Circuits</a:t>
            </a:r>
            <a:endParaRPr lang="en-US" dirty="0">
              <a:solidFill>
                <a:srgbClr val="00B0F0"/>
              </a:solidFill>
            </a:endParaRPr>
          </a:p>
        </p:txBody>
      </p:sp>
      <p:sp>
        <p:nvSpPr>
          <p:cNvPr id="7" name="Content Placeholder 6"/>
          <p:cNvSpPr>
            <a:spLocks noGrp="1"/>
          </p:cNvSpPr>
          <p:nvPr>
            <p:ph idx="1"/>
          </p:nvPr>
        </p:nvSpPr>
        <p:spPr/>
        <p:txBody>
          <a:bodyPr>
            <a:normAutofit fontScale="92500" lnSpcReduction="10000"/>
          </a:bodyPr>
          <a:lstStyle/>
          <a:p>
            <a:r>
              <a:rPr lang="en-US" dirty="0" smtClean="0">
                <a:solidFill>
                  <a:srgbClr val="FF5050"/>
                </a:solidFill>
              </a:rPr>
              <a:t>Electricity Can flow through many paths making branches, but each load usually has its own branch. A break in one branch will not cause for the other branches to not work.</a:t>
            </a:r>
          </a:p>
          <a:p>
            <a:r>
              <a:rPr lang="en-US" dirty="0" smtClean="0">
                <a:solidFill>
                  <a:srgbClr val="FF5050"/>
                </a:solidFill>
              </a:rPr>
              <a:t>The resistance decreases as the loads increases.</a:t>
            </a:r>
          </a:p>
          <a:p>
            <a:r>
              <a:rPr lang="en-US" dirty="0" smtClean="0">
                <a:solidFill>
                  <a:srgbClr val="FF5050"/>
                </a:solidFill>
              </a:rPr>
              <a:t>The voltage stays the same.</a:t>
            </a:r>
          </a:p>
          <a:p>
            <a:r>
              <a:rPr lang="en-US" dirty="0" smtClean="0">
                <a:solidFill>
                  <a:srgbClr val="FF5050"/>
                </a:solidFill>
              </a:rPr>
              <a:t>The more paths that the circuits have the more energy is </a:t>
            </a:r>
            <a:r>
              <a:rPr lang="en-US" dirty="0" err="1" smtClean="0">
                <a:solidFill>
                  <a:srgbClr val="FF5050"/>
                </a:solidFill>
              </a:rPr>
              <a:t>demamded</a:t>
            </a:r>
            <a:r>
              <a:rPr lang="en-US" dirty="0" smtClean="0">
                <a:solidFill>
                  <a:srgbClr val="FF5050"/>
                </a:solidFill>
              </a:rPr>
              <a:t> to have to make it work. </a:t>
            </a:r>
          </a:p>
          <a:p>
            <a:endParaRPr lang="en-US" dirty="0"/>
          </a:p>
        </p:txBody>
      </p:sp>
    </p:spTree>
    <p:extLst>
      <p:ext uri="{BB962C8B-B14F-4D97-AF65-F5344CB8AC3E}">
        <p14:creationId xmlns:p14="http://schemas.microsoft.com/office/powerpoint/2010/main" val="2071248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5400000">
            <a:off x="3505200" y="2895600"/>
            <a:ext cx="914400" cy="6400800"/>
          </a:xfrm>
        </p:spPr>
        <p:txBody>
          <a:bodyPr>
            <a:noAutofit/>
          </a:bodyPr>
          <a:lstStyle/>
          <a:p>
            <a:r>
              <a:rPr lang="en-US" sz="5400" dirty="0" smtClean="0"/>
              <a:t>	    A </a:t>
            </a:r>
            <a:r>
              <a:rPr lang="en-US" sz="5400" dirty="0" smtClean="0"/>
              <a:t>Parallel </a:t>
            </a:r>
            <a:r>
              <a:rPr lang="en-US" sz="5400" dirty="0" smtClean="0"/>
              <a:t>		  Circuit</a:t>
            </a:r>
            <a:r>
              <a:rPr lang="en-US" sz="5400" dirty="0" smtClean="0"/>
              <a:t>!</a:t>
            </a:r>
            <a:endParaRPr lang="en-US" sz="54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2752645" y="280869"/>
            <a:ext cx="2571213"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9851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276600" y="2251364"/>
            <a:ext cx="7924800" cy="1219200"/>
          </a:xfrm>
        </p:spPr>
        <p:txBody>
          <a:bodyPr/>
          <a:lstStyle/>
          <a:p>
            <a:r>
              <a:rPr lang="en-US" dirty="0" smtClean="0">
                <a:solidFill>
                  <a:srgbClr val="66FF33"/>
                </a:solidFill>
              </a:rPr>
              <a:t>	</a:t>
            </a:r>
            <a:r>
              <a:rPr lang="en-US" dirty="0" smtClean="0">
                <a:solidFill>
                  <a:srgbClr val="00CC00"/>
                </a:solidFill>
              </a:rPr>
              <a:t>Dance Pad Circuit!!</a:t>
            </a:r>
            <a:endParaRPr lang="en-US" dirty="0">
              <a:solidFill>
                <a:srgbClr val="00CC00"/>
              </a:solidFill>
            </a:endParaRPr>
          </a:p>
        </p:txBody>
      </p:sp>
      <p:pic>
        <p:nvPicPr>
          <p:cNvPr id="4" name="IMG_0699.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7000" y="228600"/>
            <a:ext cx="3352800" cy="6231466"/>
          </a:xfrm>
        </p:spPr>
      </p:pic>
    </p:spTree>
    <p:extLst>
      <p:ext uri="{BB962C8B-B14F-4D97-AF65-F5344CB8AC3E}">
        <p14:creationId xmlns:p14="http://schemas.microsoft.com/office/powerpoint/2010/main" val="12829679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B0F0"/>
                </a:solidFill>
              </a:rPr>
              <a:t>Logic Gates</a:t>
            </a:r>
            <a:endParaRPr lang="en-US" dirty="0">
              <a:solidFill>
                <a:srgbClr val="00B0F0"/>
              </a:solidFill>
            </a:endParaRPr>
          </a:p>
        </p:txBody>
      </p:sp>
      <p:sp>
        <p:nvSpPr>
          <p:cNvPr id="6" name="Content Placeholder 5"/>
          <p:cNvSpPr>
            <a:spLocks noGrp="1"/>
          </p:cNvSpPr>
          <p:nvPr>
            <p:ph idx="1"/>
          </p:nvPr>
        </p:nvSpPr>
        <p:spPr>
          <a:xfrm flipH="1">
            <a:off x="-533400" y="5943600"/>
            <a:ext cx="304800" cy="358808"/>
          </a:xfrm>
        </p:spPr>
        <p:txBody>
          <a:bodyPr>
            <a:normAutofit fontScale="85000" lnSpcReduction="20000"/>
          </a:bodyPr>
          <a:lstStyle/>
          <a:p>
            <a:pPr marL="2331720" lvl="8" indent="0">
              <a:buNone/>
            </a:pPr>
            <a:endParaRPr lang="en-US" sz="2400" dirty="0" smtClean="0"/>
          </a:p>
        </p:txBody>
      </p:sp>
      <p:sp>
        <p:nvSpPr>
          <p:cNvPr id="2" name="TextBox 1"/>
          <p:cNvSpPr txBox="1"/>
          <p:nvPr/>
        </p:nvSpPr>
        <p:spPr>
          <a:xfrm>
            <a:off x="685800" y="2209800"/>
            <a:ext cx="7239000" cy="1015663"/>
          </a:xfrm>
          <a:prstGeom prst="rect">
            <a:avLst/>
          </a:prstGeom>
          <a:noFill/>
        </p:spPr>
        <p:txBody>
          <a:bodyPr wrap="square" rtlCol="0">
            <a:spAutoFit/>
          </a:bodyPr>
          <a:lstStyle/>
          <a:p>
            <a:r>
              <a:rPr lang="en-US" sz="2000" dirty="0">
                <a:solidFill>
                  <a:srgbClr val="0066FF"/>
                </a:solidFill>
              </a:rPr>
              <a:t>A logic gate is a type of circuit that controls the flow of electricity that the  Boolean logic computers use to make decisions. </a:t>
            </a:r>
          </a:p>
        </p:txBody>
      </p:sp>
    </p:spTree>
    <p:extLst>
      <p:ext uri="{BB962C8B-B14F-4D97-AF65-F5344CB8AC3E}">
        <p14:creationId xmlns:p14="http://schemas.microsoft.com/office/powerpoint/2010/main" val="2328977822"/>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FFFF00"/>
                </a:solidFill>
              </a:rPr>
              <a:t>The Boolean Logic is a form of algebra where all values are transferred into either “TRUE” or “FALSE”.</a:t>
            </a:r>
            <a:endParaRPr lang="en-US" dirty="0">
              <a:solidFill>
                <a:srgbClr val="FFFF00"/>
              </a:solidFill>
            </a:endParaRPr>
          </a:p>
        </p:txBody>
      </p:sp>
    </p:spTree>
    <p:extLst>
      <p:ext uri="{BB962C8B-B14F-4D97-AF65-F5344CB8AC3E}">
        <p14:creationId xmlns:p14="http://schemas.microsoft.com/office/powerpoint/2010/main" val="19034718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Example of a Logic Gate</a:t>
            </a:r>
            <a:endParaRPr lang="en-US" dirty="0">
              <a:solidFill>
                <a:srgbClr val="00B0F0"/>
              </a:solidFill>
            </a:endParaRP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11026"/>
            <a:ext cx="5500687" cy="342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24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The different types of Logic Gates</a:t>
            </a:r>
            <a:endParaRPr lang="en-US" dirty="0">
              <a:solidFill>
                <a:srgbClr val="00B0F0"/>
              </a:solidFill>
            </a:endParaRPr>
          </a:p>
        </p:txBody>
      </p:sp>
      <p:sp>
        <p:nvSpPr>
          <p:cNvPr id="3" name="Content Placeholder 2"/>
          <p:cNvSpPr>
            <a:spLocks noGrp="1"/>
          </p:cNvSpPr>
          <p:nvPr>
            <p:ph idx="1"/>
          </p:nvPr>
        </p:nvSpPr>
        <p:spPr/>
        <p:txBody>
          <a:bodyPr/>
          <a:lstStyle/>
          <a:p>
            <a:r>
              <a:rPr lang="en-US" dirty="0" smtClean="0">
                <a:solidFill>
                  <a:srgbClr val="660033"/>
                </a:solidFill>
              </a:rPr>
              <a:t>And</a:t>
            </a:r>
          </a:p>
          <a:p>
            <a:r>
              <a:rPr lang="en-US" dirty="0" smtClean="0">
                <a:solidFill>
                  <a:srgbClr val="660033"/>
                </a:solidFill>
              </a:rPr>
              <a:t>Or</a:t>
            </a:r>
          </a:p>
          <a:p>
            <a:r>
              <a:rPr lang="en-US" dirty="0" err="1" smtClean="0">
                <a:solidFill>
                  <a:srgbClr val="660033"/>
                </a:solidFill>
              </a:rPr>
              <a:t>Xor</a:t>
            </a:r>
            <a:endParaRPr lang="en-US" dirty="0" smtClean="0">
              <a:solidFill>
                <a:srgbClr val="660033"/>
              </a:solidFill>
            </a:endParaRPr>
          </a:p>
          <a:p>
            <a:r>
              <a:rPr lang="en-US" dirty="0" smtClean="0">
                <a:solidFill>
                  <a:srgbClr val="660033"/>
                </a:solidFill>
              </a:rPr>
              <a:t>Nor</a:t>
            </a:r>
          </a:p>
          <a:p>
            <a:r>
              <a:rPr lang="en-US" dirty="0" smtClean="0">
                <a:solidFill>
                  <a:srgbClr val="660033"/>
                </a:solidFill>
              </a:rPr>
              <a:t>Not</a:t>
            </a:r>
          </a:p>
          <a:p>
            <a:r>
              <a:rPr lang="en-US" dirty="0" err="1" smtClean="0">
                <a:solidFill>
                  <a:srgbClr val="660033"/>
                </a:solidFill>
              </a:rPr>
              <a:t>Nand</a:t>
            </a:r>
            <a:endParaRPr lang="en-US" dirty="0" smtClean="0">
              <a:solidFill>
                <a:srgbClr val="660033"/>
              </a:solidFill>
            </a:endParaRPr>
          </a:p>
          <a:p>
            <a:endParaRPr lang="en-US" dirty="0" smtClean="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404937"/>
            <a:ext cx="267652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546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Examples:</a:t>
            </a:r>
            <a:endParaRPr lang="en-US" dirty="0">
              <a:solidFill>
                <a:srgbClr val="00B0F0"/>
              </a:solidFill>
            </a:endParaRP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57400"/>
            <a:ext cx="6973517" cy="376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16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5" y="2438400"/>
            <a:ext cx="8229600" cy="1399032"/>
          </a:xfrm>
        </p:spPr>
        <p:txBody>
          <a:bodyPr>
            <a:normAutofit fontScale="90000"/>
          </a:bodyPr>
          <a:lstStyle/>
          <a:p>
            <a:r>
              <a:rPr lang="en-US" dirty="0" smtClean="0"/>
              <a:t>		</a:t>
            </a:r>
            <a:r>
              <a:rPr lang="en-US" sz="9600" dirty="0" smtClean="0">
                <a:solidFill>
                  <a:srgbClr val="00B0F0"/>
                </a:solidFill>
                <a:latin typeface="Cooper Black" pitchFamily="18" charset="0"/>
              </a:rPr>
              <a:t>THE END!!!</a:t>
            </a:r>
            <a:endParaRPr lang="en-US" sz="9600" dirty="0">
              <a:solidFill>
                <a:srgbClr val="00B0F0"/>
              </a:solidFill>
              <a:latin typeface="Cooper Black" pitchFamily="18" charset="0"/>
            </a:endParaRPr>
          </a:p>
        </p:txBody>
      </p:sp>
      <p:sp>
        <p:nvSpPr>
          <p:cNvPr id="3" name="Content Placeholder 2"/>
          <p:cNvSpPr>
            <a:spLocks noGrp="1"/>
          </p:cNvSpPr>
          <p:nvPr>
            <p:ph idx="1"/>
          </p:nvPr>
        </p:nvSpPr>
        <p:spPr>
          <a:xfrm>
            <a:off x="-1143000" y="3810000"/>
            <a:ext cx="228600" cy="1120808"/>
          </a:xfrm>
        </p:spPr>
        <p:txBody>
          <a:bodyPr/>
          <a:lstStyle/>
          <a:p>
            <a:endParaRPr lang="en-US" dirty="0"/>
          </a:p>
        </p:txBody>
      </p:sp>
    </p:spTree>
    <p:extLst>
      <p:ext uri="{BB962C8B-B14F-4D97-AF65-F5344CB8AC3E}">
        <p14:creationId xmlns:p14="http://schemas.microsoft.com/office/powerpoint/2010/main" val="158402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00B0F0"/>
                </a:solidFill>
              </a:rPr>
              <a:t>The four main parts of a circuit</a:t>
            </a:r>
            <a:endParaRPr lang="en-US" dirty="0">
              <a:solidFill>
                <a:srgbClr val="00B0F0"/>
              </a:solidFill>
            </a:endParaRPr>
          </a:p>
        </p:txBody>
      </p:sp>
      <p:sp>
        <p:nvSpPr>
          <p:cNvPr id="5" name="Content Placeholder 4"/>
          <p:cNvSpPr>
            <a:spLocks noGrp="1"/>
          </p:cNvSpPr>
          <p:nvPr>
            <p:ph idx="1"/>
          </p:nvPr>
        </p:nvSpPr>
        <p:spPr/>
        <p:txBody>
          <a:bodyPr>
            <a:normAutofit/>
          </a:bodyPr>
          <a:lstStyle/>
          <a:p>
            <a:r>
              <a:rPr lang="en-US" dirty="0" smtClean="0">
                <a:solidFill>
                  <a:srgbClr val="9933FF"/>
                </a:solidFill>
              </a:rPr>
              <a:t>Switch</a:t>
            </a:r>
          </a:p>
          <a:p>
            <a:r>
              <a:rPr lang="en-US" dirty="0" smtClean="0">
                <a:solidFill>
                  <a:srgbClr val="9933FF"/>
                </a:solidFill>
              </a:rPr>
              <a:t>Energy source</a:t>
            </a:r>
          </a:p>
          <a:p>
            <a:r>
              <a:rPr lang="en-US" dirty="0" smtClean="0">
                <a:solidFill>
                  <a:srgbClr val="9933FF"/>
                </a:solidFill>
              </a:rPr>
              <a:t>Load</a:t>
            </a:r>
          </a:p>
          <a:p>
            <a:r>
              <a:rPr lang="en-US" dirty="0" smtClean="0">
                <a:solidFill>
                  <a:srgbClr val="9933FF"/>
                </a:solidFill>
              </a:rPr>
              <a:t>Wires</a:t>
            </a:r>
          </a:p>
          <a:p>
            <a:r>
              <a:rPr lang="en-US" sz="2800" dirty="0" smtClean="0">
                <a:solidFill>
                  <a:srgbClr val="9933FF"/>
                </a:solidFill>
              </a:rPr>
              <a:t>The current flows from a power-source to a “load” then the load converts the electric energy into another type of energy current.</a:t>
            </a:r>
            <a:endParaRPr lang="en-US" sz="2800" dirty="0">
              <a:solidFill>
                <a:srgbClr val="9933FF"/>
              </a:solidFill>
            </a:endParaRPr>
          </a:p>
        </p:txBody>
      </p:sp>
    </p:spTree>
    <p:extLst>
      <p:ext uri="{BB962C8B-B14F-4D97-AF65-F5344CB8AC3E}">
        <p14:creationId xmlns:p14="http://schemas.microsoft.com/office/powerpoint/2010/main" val="1674500289"/>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How a circuit works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a:t> </a:t>
            </a:r>
            <a:r>
              <a:rPr lang="en-US" sz="2800" dirty="0" smtClean="0">
                <a:solidFill>
                  <a:srgbClr val="92D050"/>
                </a:solidFill>
              </a:rPr>
              <a:t>A circuit is a pathway of wires that electrons can go through. The electrons move from the voltage that the battery or the power source gives off. When the electrons reach the light bulb or the switch it gives it the power to make it work.</a:t>
            </a:r>
          </a:p>
          <a:p>
            <a:pPr marL="0" indent="0">
              <a:buNone/>
            </a:pPr>
            <a:endParaRPr lang="en-US" sz="2800" dirty="0"/>
          </a:p>
        </p:txBody>
      </p:sp>
    </p:spTree>
    <p:extLst>
      <p:ext uri="{BB962C8B-B14F-4D97-AF65-F5344CB8AC3E}">
        <p14:creationId xmlns:p14="http://schemas.microsoft.com/office/powerpoint/2010/main" val="25764561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normAutofit/>
          </a:bodyPr>
          <a:lstStyle/>
          <a:p>
            <a:pPr marL="0" indent="0">
              <a:buNone/>
            </a:pPr>
            <a:r>
              <a:rPr lang="en-US" sz="2800" dirty="0" smtClean="0">
                <a:solidFill>
                  <a:srgbClr val="FFFF00"/>
                </a:solidFill>
              </a:rPr>
              <a:t>The wires have to go from the power source to the device and back again in almost a circle in order for it to work. This allows the electrons to go in and out of the circuit.</a:t>
            </a:r>
            <a:endParaRPr lang="en-US" sz="2800" dirty="0">
              <a:solidFill>
                <a:srgbClr val="FFFF00"/>
              </a:solidFill>
            </a:endParaRPr>
          </a:p>
        </p:txBody>
      </p:sp>
    </p:spTree>
    <p:extLst>
      <p:ext uri="{BB962C8B-B14F-4D97-AF65-F5344CB8AC3E}">
        <p14:creationId xmlns:p14="http://schemas.microsoft.com/office/powerpoint/2010/main" val="999372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normAutofit/>
          </a:bodyPr>
          <a:lstStyle/>
          <a:p>
            <a:pPr marL="0" indent="0">
              <a:buNone/>
            </a:pPr>
            <a:r>
              <a:rPr lang="en-US" sz="2800" dirty="0" smtClean="0">
                <a:solidFill>
                  <a:srgbClr val="FFC000"/>
                </a:solidFill>
              </a:rPr>
              <a:t>When you see a circuit it will almost always have an “on” “off” switch. When the switch is off it makes a gap and the electrons cant move through. When it is turned on the electrons can move though since the gap is closed.</a:t>
            </a:r>
            <a:endParaRPr lang="en-US" sz="2800" dirty="0">
              <a:solidFill>
                <a:srgbClr val="FFC000"/>
              </a:solidFill>
            </a:endParaRPr>
          </a:p>
        </p:txBody>
      </p:sp>
    </p:spTree>
    <p:extLst>
      <p:ext uri="{BB962C8B-B14F-4D97-AF65-F5344CB8AC3E}">
        <p14:creationId xmlns:p14="http://schemas.microsoft.com/office/powerpoint/2010/main" val="3859356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5400000">
            <a:off x="3657600" y="2590800"/>
            <a:ext cx="914400" cy="6400800"/>
          </a:xfrm>
        </p:spPr>
        <p:txBody>
          <a:bodyPr>
            <a:noAutofit/>
          </a:bodyPr>
          <a:lstStyle/>
          <a:p>
            <a:r>
              <a:rPr lang="en-US" sz="3200" dirty="0" smtClean="0"/>
              <a:t>How an electrical circuit </a:t>
            </a:r>
            <a:r>
              <a:rPr lang="en-US" sz="3200" dirty="0" smtClean="0"/>
              <a:t>		works</a:t>
            </a:r>
            <a:r>
              <a:rPr lang="en-US" sz="3200" dirty="0" smtClean="0"/>
              <a:t>!</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392430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6958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B0F0"/>
                </a:solidFill>
              </a:rPr>
              <a:t>Types of Circuits</a:t>
            </a:r>
            <a:endParaRPr lang="en-US" dirty="0">
              <a:solidFill>
                <a:srgbClr val="00B0F0"/>
              </a:solidFill>
            </a:endParaRPr>
          </a:p>
        </p:txBody>
      </p:sp>
      <p:sp>
        <p:nvSpPr>
          <p:cNvPr id="5" name="Content Placeholder 4"/>
          <p:cNvSpPr>
            <a:spLocks noGrp="1"/>
          </p:cNvSpPr>
          <p:nvPr>
            <p:ph idx="1"/>
          </p:nvPr>
        </p:nvSpPr>
        <p:spPr/>
        <p:txBody>
          <a:bodyPr/>
          <a:lstStyle/>
          <a:p>
            <a:r>
              <a:rPr lang="en-US" dirty="0" smtClean="0">
                <a:solidFill>
                  <a:srgbClr val="800080"/>
                </a:solidFill>
              </a:rPr>
              <a:t>There are two main types of circuits:</a:t>
            </a:r>
          </a:p>
          <a:p>
            <a:r>
              <a:rPr lang="en-US" dirty="0" smtClean="0">
                <a:solidFill>
                  <a:srgbClr val="800080"/>
                </a:solidFill>
              </a:rPr>
              <a:t>Series Circuits </a:t>
            </a:r>
          </a:p>
          <a:p>
            <a:r>
              <a:rPr lang="en-US" dirty="0" smtClean="0">
                <a:solidFill>
                  <a:srgbClr val="800080"/>
                </a:solidFill>
              </a:rPr>
              <a:t>Parallel Circuits</a:t>
            </a:r>
          </a:p>
          <a:p>
            <a:endParaRPr lang="en-US" dirty="0" smtClean="0"/>
          </a:p>
        </p:txBody>
      </p:sp>
    </p:spTree>
    <p:extLst>
      <p:ext uri="{BB962C8B-B14F-4D97-AF65-F5344CB8AC3E}">
        <p14:creationId xmlns:p14="http://schemas.microsoft.com/office/powerpoint/2010/main" val="1302843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B0F0"/>
                </a:solidFill>
              </a:rPr>
              <a:t>Series Circuits</a:t>
            </a:r>
            <a:endParaRPr lang="en-US" dirty="0">
              <a:solidFill>
                <a:srgbClr val="00B0F0"/>
              </a:solidFill>
            </a:endParaRPr>
          </a:p>
        </p:txBody>
      </p:sp>
      <p:sp>
        <p:nvSpPr>
          <p:cNvPr id="5" name="Content Placeholder 4"/>
          <p:cNvSpPr>
            <a:spLocks noGrp="1"/>
          </p:cNvSpPr>
          <p:nvPr>
            <p:ph idx="1"/>
          </p:nvPr>
        </p:nvSpPr>
        <p:spPr/>
        <p:txBody>
          <a:bodyPr>
            <a:normAutofit lnSpcReduction="10000"/>
          </a:bodyPr>
          <a:lstStyle/>
          <a:p>
            <a:r>
              <a:rPr lang="en-US" dirty="0" smtClean="0">
                <a:solidFill>
                  <a:srgbClr val="990033"/>
                </a:solidFill>
              </a:rPr>
              <a:t>The series circuit only have one path, but all the loads are connected side by side on one path. There must not be a break in that path or the circuit will not work at all. </a:t>
            </a:r>
          </a:p>
          <a:p>
            <a:r>
              <a:rPr lang="en-US" dirty="0" smtClean="0">
                <a:solidFill>
                  <a:srgbClr val="990033"/>
                </a:solidFill>
              </a:rPr>
              <a:t>The resistance increases when each load is added. </a:t>
            </a:r>
          </a:p>
          <a:p>
            <a:r>
              <a:rPr lang="en-US" dirty="0" smtClean="0">
                <a:solidFill>
                  <a:srgbClr val="990033"/>
                </a:solidFill>
              </a:rPr>
              <a:t>The voltage will stay the same.</a:t>
            </a:r>
          </a:p>
          <a:p>
            <a:r>
              <a:rPr lang="en-US" dirty="0" smtClean="0">
                <a:solidFill>
                  <a:srgbClr val="990033"/>
                </a:solidFill>
              </a:rPr>
              <a:t>The current stays the same in all the parts but it decreases as the loads are added.</a:t>
            </a:r>
          </a:p>
        </p:txBody>
      </p:sp>
    </p:spTree>
    <p:extLst>
      <p:ext uri="{BB962C8B-B14F-4D97-AF65-F5344CB8AC3E}">
        <p14:creationId xmlns:p14="http://schemas.microsoft.com/office/powerpoint/2010/main" val="41707573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5400000">
            <a:off x="4267200" y="2514600"/>
            <a:ext cx="914400" cy="6400800"/>
          </a:xfrm>
        </p:spPr>
        <p:txBody>
          <a:bodyPr>
            <a:noAutofit/>
          </a:bodyPr>
          <a:lstStyle/>
          <a:p>
            <a:r>
              <a:rPr lang="en-US" sz="5400" dirty="0" smtClean="0">
                <a:solidFill>
                  <a:srgbClr val="00B0F0"/>
                </a:solidFill>
              </a:rPr>
              <a:t>A series Circuit! </a:t>
            </a:r>
            <a:endParaRPr lang="en-US" sz="5400" dirty="0">
              <a:solidFill>
                <a:srgbClr val="00B0F0"/>
              </a:solidFill>
            </a:endParaRPr>
          </a:p>
        </p:txBody>
      </p:sp>
      <p:sp>
        <p:nvSpPr>
          <p:cNvPr id="5" name="Picture Placeholder 4"/>
          <p:cNvSpPr>
            <a:spLocks noGrp="1"/>
          </p:cNvSpPr>
          <p:nvPr>
            <p:ph type="pic" idx="1"/>
          </p:nvPr>
        </p:nvSpPr>
        <p:spPr>
          <a:xfrm rot="900000">
            <a:off x="3249090" y="2093251"/>
            <a:ext cx="2264820" cy="1680897"/>
          </a:xfrm>
        </p:spPr>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5198962"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5407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543</TotalTime>
  <Words>418</Words>
  <Application>Microsoft Office PowerPoint</Application>
  <PresentationFormat>On-screen Show (4:3)</PresentationFormat>
  <Paragraphs>45</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Verve</vt:lpstr>
      <vt:lpstr> </vt:lpstr>
      <vt:lpstr>The four main parts of a circuit</vt:lpstr>
      <vt:lpstr>How a circuit works </vt:lpstr>
      <vt:lpstr>PowerPoint Presentation</vt:lpstr>
      <vt:lpstr>PowerPoint Presentation</vt:lpstr>
      <vt:lpstr>How an electrical circuit   works!</vt:lpstr>
      <vt:lpstr>Types of Circuits</vt:lpstr>
      <vt:lpstr>Series Circuits</vt:lpstr>
      <vt:lpstr>A series Circuit! </vt:lpstr>
      <vt:lpstr>Parallel Circuits</vt:lpstr>
      <vt:lpstr>     A Parallel     Circuit!</vt:lpstr>
      <vt:lpstr> Dance Pad Circuit!!</vt:lpstr>
      <vt:lpstr>Logic Gates</vt:lpstr>
      <vt:lpstr>PowerPoint Presentation</vt:lpstr>
      <vt:lpstr>Example of a Logic Gate</vt:lpstr>
      <vt:lpstr>The different types of Logic Gates</vt:lpstr>
      <vt:lpstr>Examples:</vt:lpstr>
      <vt:lpstr>  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Binary!</dc:title>
  <dc:creator>Artemis, 11</dc:creator>
  <cp:lastModifiedBy>Artemis, 11</cp:lastModifiedBy>
  <cp:revision>23</cp:revision>
  <cp:lastPrinted>2012-07-26T13:11:19Z</cp:lastPrinted>
  <dcterms:created xsi:type="dcterms:W3CDTF">2012-07-25T13:29:45Z</dcterms:created>
  <dcterms:modified xsi:type="dcterms:W3CDTF">2012-07-26T16:53:14Z</dcterms:modified>
</cp:coreProperties>
</file>