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4"/>
  </p:sldMasterIdLst>
  <p:notesMasterIdLst>
    <p:notesMasterId r:id="rId30"/>
  </p:notesMasterIdLst>
  <p:handoutMasterIdLst>
    <p:handoutMasterId r:id="rId31"/>
  </p:handoutMasterIdLst>
  <p:sldIdLst>
    <p:sldId id="256" r:id="rId5"/>
    <p:sldId id="257" r:id="rId6"/>
    <p:sldId id="258" r:id="rId7"/>
    <p:sldId id="259" r:id="rId8"/>
    <p:sldId id="260" r:id="rId9"/>
    <p:sldId id="261" r:id="rId10"/>
    <p:sldId id="262" r:id="rId11"/>
    <p:sldId id="280" r:id="rId12"/>
    <p:sldId id="263" r:id="rId13"/>
    <p:sldId id="264" r:id="rId14"/>
    <p:sldId id="265" r:id="rId15"/>
    <p:sldId id="266" r:id="rId16"/>
    <p:sldId id="267" r:id="rId17"/>
    <p:sldId id="268" r:id="rId18"/>
    <p:sldId id="269" r:id="rId19"/>
    <p:sldId id="270" r:id="rId20"/>
    <p:sldId id="273" r:id="rId21"/>
    <p:sldId id="272" r:id="rId22"/>
    <p:sldId id="275" r:id="rId23"/>
    <p:sldId id="271" r:id="rId24"/>
    <p:sldId id="274" r:id="rId25"/>
    <p:sldId id="276" r:id="rId26"/>
    <p:sldId id="277" r:id="rId27"/>
    <p:sldId id="278" r:id="rId28"/>
    <p:sldId id="279" r:id="rId29"/>
  </p:sldIdLst>
  <p:sldSz cx="9144000" cy="6858000" type="screen4x3"/>
  <p:notesSz cx="7010400" cy="9296400"/>
  <p:defaultTextStyle>
    <a:defPPr>
      <a:defRPr lang="en-US"/>
    </a:defPPr>
    <a:lvl1pPr algn="l" rtl="0" eaLnBrk="0" fontAlgn="base" hangingPunct="0">
      <a:spcBef>
        <a:spcPct val="0"/>
      </a:spcBef>
      <a:spcAft>
        <a:spcPct val="0"/>
      </a:spcAft>
      <a:defRPr sz="2400" kern="1200">
        <a:solidFill>
          <a:schemeClr val="tx1"/>
        </a:solidFill>
        <a:latin typeface="Arial" panose="020B0604020202020204" pitchFamily="34" charset="0"/>
        <a:ea typeface="Osaka" pitchFamily="28" charset="-128"/>
        <a:cs typeface="+mn-cs"/>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Osaka" pitchFamily="28" charset="-128"/>
        <a:cs typeface="+mn-cs"/>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Osaka" pitchFamily="28" charset="-128"/>
        <a:cs typeface="+mn-cs"/>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Osaka" pitchFamily="28" charset="-128"/>
        <a:cs typeface="+mn-cs"/>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Osaka" pitchFamily="28" charset="-128"/>
        <a:cs typeface="+mn-cs"/>
      </a:defRPr>
    </a:lvl5pPr>
    <a:lvl6pPr marL="2286000" algn="l" defTabSz="914400" rtl="0" eaLnBrk="1" latinLnBrk="0" hangingPunct="1">
      <a:defRPr sz="2400" kern="1200">
        <a:solidFill>
          <a:schemeClr val="tx1"/>
        </a:solidFill>
        <a:latin typeface="Arial" panose="020B0604020202020204" pitchFamily="34" charset="0"/>
        <a:ea typeface="Osaka" pitchFamily="28" charset="-128"/>
        <a:cs typeface="+mn-cs"/>
      </a:defRPr>
    </a:lvl6pPr>
    <a:lvl7pPr marL="2743200" algn="l" defTabSz="914400" rtl="0" eaLnBrk="1" latinLnBrk="0" hangingPunct="1">
      <a:defRPr sz="2400" kern="1200">
        <a:solidFill>
          <a:schemeClr val="tx1"/>
        </a:solidFill>
        <a:latin typeface="Arial" panose="020B0604020202020204" pitchFamily="34" charset="0"/>
        <a:ea typeface="Osaka" pitchFamily="28" charset="-128"/>
        <a:cs typeface="+mn-cs"/>
      </a:defRPr>
    </a:lvl7pPr>
    <a:lvl8pPr marL="3200400" algn="l" defTabSz="914400" rtl="0" eaLnBrk="1" latinLnBrk="0" hangingPunct="1">
      <a:defRPr sz="2400" kern="1200">
        <a:solidFill>
          <a:schemeClr val="tx1"/>
        </a:solidFill>
        <a:latin typeface="Arial" panose="020B0604020202020204" pitchFamily="34" charset="0"/>
        <a:ea typeface="Osaka" pitchFamily="28" charset="-128"/>
        <a:cs typeface="+mn-cs"/>
      </a:defRPr>
    </a:lvl8pPr>
    <a:lvl9pPr marL="3657600" algn="l" defTabSz="914400" rtl="0" eaLnBrk="1" latinLnBrk="0" hangingPunct="1">
      <a:defRPr sz="2400" kern="1200">
        <a:solidFill>
          <a:schemeClr val="tx1"/>
        </a:solidFill>
        <a:latin typeface="Arial" panose="020B0604020202020204" pitchFamily="34" charset="0"/>
        <a:ea typeface="Osaka" pitchFamily="28"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99"/>
    <a:srgbClr val="4D4D4D"/>
    <a:srgbClr val="333333"/>
    <a:srgbClr val="2675B4"/>
    <a:srgbClr val="CC0000"/>
    <a:srgbClr val="D9D9D9"/>
    <a:srgbClr val="F2F2F2"/>
    <a:srgbClr val="CC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264" autoAdjust="0"/>
    <p:restoredTop sz="80846" autoAdjust="0"/>
  </p:normalViewPr>
  <p:slideViewPr>
    <p:cSldViewPr>
      <p:cViewPr varScale="1">
        <p:scale>
          <a:sx n="84" d="100"/>
          <a:sy n="84" d="100"/>
        </p:scale>
        <p:origin x="2028" y="12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144" d="100"/>
          <a:sy n="144" d="100"/>
        </p:scale>
        <p:origin x="-2328" y="-12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cCloskey, Jennifer" userId="49835b9f-f0a9-4c2a-8732-cea4e1a2fb9f" providerId="ADAL" clId="{E411D08C-F9EF-4F7F-8C79-D518F66712C3}"/>
    <pc:docChg chg="modSld">
      <pc:chgData name="McCloskey, Jennifer" userId="49835b9f-f0a9-4c2a-8732-cea4e1a2fb9f" providerId="ADAL" clId="{E411D08C-F9EF-4F7F-8C79-D518F66712C3}" dt="2024-10-23T19:54:06.105" v="22" actId="20577"/>
      <pc:docMkLst>
        <pc:docMk/>
      </pc:docMkLst>
      <pc:sldChg chg="modSp mod">
        <pc:chgData name="McCloskey, Jennifer" userId="49835b9f-f0a9-4c2a-8732-cea4e1a2fb9f" providerId="ADAL" clId="{E411D08C-F9EF-4F7F-8C79-D518F66712C3}" dt="2024-10-23T19:54:06.105" v="22" actId="20577"/>
        <pc:sldMkLst>
          <pc:docMk/>
          <pc:sldMk cId="2555676999" sldId="258"/>
        </pc:sldMkLst>
      </pc:sldChg>
    </pc:docChg>
  </pc:docChgLst>
  <pc:docChgLst>
    <pc:chgData name="McCloskey, Jennifer" userId="49835b9f-f0a9-4c2a-8732-cea4e1a2fb9f" providerId="ADAL" clId="{78CA87AB-55B9-49B6-A41E-ED34DFEE2773}"/>
    <pc:docChg chg="custSel addSld modSld">
      <pc:chgData name="McCloskey, Jennifer" userId="49835b9f-f0a9-4c2a-8732-cea4e1a2fb9f" providerId="ADAL" clId="{78CA87AB-55B9-49B6-A41E-ED34DFEE2773}" dt="2024-10-18T14:24:27.499" v="427" actId="20577"/>
      <pc:docMkLst>
        <pc:docMk/>
      </pc:docMkLst>
      <pc:sldChg chg="modSp mod">
        <pc:chgData name="McCloskey, Jennifer" userId="49835b9f-f0a9-4c2a-8732-cea4e1a2fb9f" providerId="ADAL" clId="{78CA87AB-55B9-49B6-A41E-ED34DFEE2773}" dt="2024-10-08T19:27:27.872" v="5" actId="20577"/>
        <pc:sldMkLst>
          <pc:docMk/>
          <pc:sldMk cId="0" sldId="256"/>
        </pc:sldMkLst>
      </pc:sldChg>
      <pc:sldChg chg="modSp mod">
        <pc:chgData name="McCloskey, Jennifer" userId="49835b9f-f0a9-4c2a-8732-cea4e1a2fb9f" providerId="ADAL" clId="{78CA87AB-55B9-49B6-A41E-ED34DFEE2773}" dt="2024-10-18T14:24:27.499" v="427" actId="20577"/>
        <pc:sldMkLst>
          <pc:docMk/>
          <pc:sldMk cId="800174427" sldId="274"/>
        </pc:sldMkLst>
      </pc:sldChg>
      <pc:sldChg chg="modSp mod">
        <pc:chgData name="McCloskey, Jennifer" userId="49835b9f-f0a9-4c2a-8732-cea4e1a2fb9f" providerId="ADAL" clId="{78CA87AB-55B9-49B6-A41E-ED34DFEE2773}" dt="2024-10-08T19:31:01.732" v="85" actId="20577"/>
        <pc:sldMkLst>
          <pc:docMk/>
          <pc:sldMk cId="1504992375" sldId="279"/>
        </pc:sldMkLst>
      </pc:sldChg>
      <pc:sldChg chg="modSp add mod modNotesTx">
        <pc:chgData name="McCloskey, Jennifer" userId="49835b9f-f0a9-4c2a-8732-cea4e1a2fb9f" providerId="ADAL" clId="{78CA87AB-55B9-49B6-A41E-ED34DFEE2773}" dt="2024-10-18T14:24:11.772" v="402" actId="20577"/>
        <pc:sldMkLst>
          <pc:docMk/>
          <pc:sldMk cId="3244052404" sldId="280"/>
        </pc:sldMkLst>
      </pc:sldChg>
    </pc:docChg>
  </pc:docChgLst>
  <pc:docChgLst>
    <pc:chgData name="McCloskey, Jennifer" userId="49835b9f-f0a9-4c2a-8732-cea4e1a2fb9f" providerId="ADAL" clId="{BEC12522-0A94-4E54-A748-A532F349C1B5}"/>
    <pc:docChg chg="modSld">
      <pc:chgData name="McCloskey, Jennifer" userId="49835b9f-f0a9-4c2a-8732-cea4e1a2fb9f" providerId="ADAL" clId="{BEC12522-0A94-4E54-A748-A532F349C1B5}" dt="2025-10-20T16:10:59.869" v="36" actId="20577"/>
      <pc:docMkLst>
        <pc:docMk/>
      </pc:docMkLst>
      <pc:sldChg chg="modSp mod">
        <pc:chgData name="McCloskey, Jennifer" userId="49835b9f-f0a9-4c2a-8732-cea4e1a2fb9f" providerId="ADAL" clId="{BEC12522-0A94-4E54-A748-A532F349C1B5}" dt="2025-10-20T16:10:59.869" v="36" actId="20577"/>
        <pc:sldMkLst>
          <pc:docMk/>
          <pc:sldMk cId="1504992375" sldId="279"/>
        </pc:sldMkLst>
        <pc:spChg chg="mod">
          <ac:chgData name="McCloskey, Jennifer" userId="49835b9f-f0a9-4c2a-8732-cea4e1a2fb9f" providerId="ADAL" clId="{BEC12522-0A94-4E54-A748-A532F349C1B5}" dt="2025-10-20T16:10:59.869" v="36" actId="20577"/>
          <ac:spMkLst>
            <pc:docMk/>
            <pc:sldMk cId="1504992375" sldId="279"/>
            <ac:spMk id="5123" creationId="{00000000-0000-0000-0000-000000000000}"/>
          </ac:spMkLst>
        </pc:spChg>
      </pc:sldChg>
    </pc:docChg>
  </pc:docChgLst>
  <pc:docChgLst>
    <pc:chgData name="McCloskey, Jennifer" userId="49835b9f-f0a9-4c2a-8732-cea4e1a2fb9f" providerId="ADAL" clId="{7CC2CAB3-80DF-4E4F-A769-33E0EC3DF215}"/>
    <pc:docChg chg="modSld">
      <pc:chgData name="McCloskey, Jennifer" userId="49835b9f-f0a9-4c2a-8732-cea4e1a2fb9f" providerId="ADAL" clId="{7CC2CAB3-80DF-4E4F-A769-33E0EC3DF215}" dt="2025-10-08T20:47:23.601" v="3" actId="20577"/>
      <pc:docMkLst>
        <pc:docMk/>
      </pc:docMkLst>
      <pc:sldChg chg="modSp mod">
        <pc:chgData name="McCloskey, Jennifer" userId="49835b9f-f0a9-4c2a-8732-cea4e1a2fb9f" providerId="ADAL" clId="{7CC2CAB3-80DF-4E4F-A769-33E0EC3DF215}" dt="2025-10-08T20:47:23.601" v="3" actId="20577"/>
        <pc:sldMkLst>
          <pc:docMk/>
          <pc:sldMk cId="0" sldId="256"/>
        </pc:sldMkLst>
        <pc:spChg chg="mod">
          <ac:chgData name="McCloskey, Jennifer" userId="49835b9f-f0a9-4c2a-8732-cea4e1a2fb9f" providerId="ADAL" clId="{7CC2CAB3-80DF-4E4F-A769-33E0EC3DF215}" dt="2025-10-08T20:47:23.601" v="3" actId="20577"/>
          <ac:spMkLst>
            <pc:docMk/>
            <pc:sldMk cId="0" sldId="256"/>
            <ac:spMk id="4099"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3037840"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50" tIns="46576" rIns="93150" bIns="46576" numCol="1" anchor="t" anchorCtr="0" compatLnSpc="1">
            <a:prstTxWarp prst="textNoShape">
              <a:avLst/>
            </a:prstTxWarp>
          </a:bodyPr>
          <a:lstStyle>
            <a:lvl1pPr>
              <a:defRPr sz="1200"/>
            </a:lvl1pPr>
          </a:lstStyle>
          <a:p>
            <a:endParaRPr lang="en-US" altLang="en-US"/>
          </a:p>
        </p:txBody>
      </p:sp>
      <p:sp>
        <p:nvSpPr>
          <p:cNvPr id="8195" name="Rectangle 3"/>
          <p:cNvSpPr>
            <a:spLocks noGrp="1" noChangeArrowheads="1"/>
          </p:cNvSpPr>
          <p:nvPr>
            <p:ph type="dt" sz="quarter" idx="1"/>
          </p:nvPr>
        </p:nvSpPr>
        <p:spPr bwMode="auto">
          <a:xfrm>
            <a:off x="3972560" y="0"/>
            <a:ext cx="3037840"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50" tIns="46576" rIns="93150" bIns="46576" numCol="1" anchor="t" anchorCtr="0" compatLnSpc="1">
            <a:prstTxWarp prst="textNoShape">
              <a:avLst/>
            </a:prstTxWarp>
          </a:bodyPr>
          <a:lstStyle>
            <a:lvl1pPr algn="r">
              <a:defRPr sz="1200"/>
            </a:lvl1pPr>
          </a:lstStyle>
          <a:p>
            <a:endParaRPr lang="en-US" altLang="en-US"/>
          </a:p>
        </p:txBody>
      </p:sp>
      <p:sp>
        <p:nvSpPr>
          <p:cNvPr id="8196" name="Rectangle 4"/>
          <p:cNvSpPr>
            <a:spLocks noGrp="1" noChangeArrowheads="1"/>
          </p:cNvSpPr>
          <p:nvPr>
            <p:ph type="ftr" sz="quarter" idx="2"/>
          </p:nvPr>
        </p:nvSpPr>
        <p:spPr bwMode="auto">
          <a:xfrm>
            <a:off x="0" y="8831580"/>
            <a:ext cx="3037840"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50" tIns="46576" rIns="93150" bIns="46576" numCol="1" anchor="b" anchorCtr="0" compatLnSpc="1">
            <a:prstTxWarp prst="textNoShape">
              <a:avLst/>
            </a:prstTxWarp>
          </a:bodyPr>
          <a:lstStyle>
            <a:lvl1pPr>
              <a:defRPr sz="1200"/>
            </a:lvl1pPr>
          </a:lstStyle>
          <a:p>
            <a:endParaRPr lang="en-US" altLang="en-US"/>
          </a:p>
        </p:txBody>
      </p:sp>
      <p:sp>
        <p:nvSpPr>
          <p:cNvPr id="8197" name="Rectangle 5"/>
          <p:cNvSpPr>
            <a:spLocks noGrp="1" noChangeArrowheads="1"/>
          </p:cNvSpPr>
          <p:nvPr>
            <p:ph type="sldNum" sz="quarter" idx="3"/>
          </p:nvPr>
        </p:nvSpPr>
        <p:spPr bwMode="auto">
          <a:xfrm>
            <a:off x="3972560" y="8831580"/>
            <a:ext cx="3037840"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50" tIns="46576" rIns="93150" bIns="46576" numCol="1" anchor="b" anchorCtr="0" compatLnSpc="1">
            <a:prstTxWarp prst="textNoShape">
              <a:avLst/>
            </a:prstTxWarp>
          </a:bodyPr>
          <a:lstStyle>
            <a:lvl1pPr algn="r">
              <a:defRPr sz="1200"/>
            </a:lvl1pPr>
          </a:lstStyle>
          <a:p>
            <a:fld id="{8D3F50B2-5F80-4E77-ABC2-E2344BCC1251}" type="slidenum">
              <a:rPr lang="en-US" altLang="en-US"/>
              <a:pPr/>
              <a:t>‹#›</a:t>
            </a:fld>
            <a:endParaRPr lang="en-US" altLang="en-US"/>
          </a:p>
        </p:txBody>
      </p:sp>
    </p:spTree>
    <p:extLst>
      <p:ext uri="{BB962C8B-B14F-4D97-AF65-F5344CB8AC3E}">
        <p14:creationId xmlns:p14="http://schemas.microsoft.com/office/powerpoint/2010/main" val="32917459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3037840"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50" tIns="46576" rIns="93150" bIns="46576" numCol="1" anchor="t" anchorCtr="0" compatLnSpc="1">
            <a:prstTxWarp prst="textNoShape">
              <a:avLst/>
            </a:prstTxWarp>
          </a:bodyPr>
          <a:lstStyle>
            <a:lvl1pPr>
              <a:defRPr sz="1200"/>
            </a:lvl1pPr>
          </a:lstStyle>
          <a:p>
            <a:endParaRPr lang="en-US" altLang="en-US"/>
          </a:p>
        </p:txBody>
      </p:sp>
      <p:sp>
        <p:nvSpPr>
          <p:cNvPr id="6147" name="Rectangle 3"/>
          <p:cNvSpPr>
            <a:spLocks noGrp="1" noChangeArrowheads="1"/>
          </p:cNvSpPr>
          <p:nvPr>
            <p:ph type="dt" idx="1"/>
          </p:nvPr>
        </p:nvSpPr>
        <p:spPr bwMode="auto">
          <a:xfrm>
            <a:off x="3972560" y="0"/>
            <a:ext cx="3037840"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50" tIns="46576" rIns="93150" bIns="46576" numCol="1" anchor="t" anchorCtr="0" compatLnSpc="1">
            <a:prstTxWarp prst="textNoShape">
              <a:avLst/>
            </a:prstTxWarp>
          </a:bodyPr>
          <a:lstStyle>
            <a:lvl1pPr algn="r">
              <a:defRPr sz="1200"/>
            </a:lvl1pPr>
          </a:lstStyle>
          <a:p>
            <a:endParaRPr lang="en-US" altLang="en-US"/>
          </a:p>
        </p:txBody>
      </p:sp>
      <p:sp>
        <p:nvSpPr>
          <p:cNvPr id="6148"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149" name="Rectangle 5"/>
          <p:cNvSpPr>
            <a:spLocks noGrp="1" noChangeArrowheads="1"/>
          </p:cNvSpPr>
          <p:nvPr>
            <p:ph type="body" sz="quarter" idx="3"/>
          </p:nvPr>
        </p:nvSpPr>
        <p:spPr bwMode="auto">
          <a:xfrm>
            <a:off x="934720" y="4415790"/>
            <a:ext cx="5140960" cy="41833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50" tIns="46576" rIns="93150" bIns="46576"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150" name="Rectangle 6"/>
          <p:cNvSpPr>
            <a:spLocks noGrp="1" noChangeArrowheads="1"/>
          </p:cNvSpPr>
          <p:nvPr>
            <p:ph type="ftr" sz="quarter" idx="4"/>
          </p:nvPr>
        </p:nvSpPr>
        <p:spPr bwMode="auto">
          <a:xfrm>
            <a:off x="0" y="8831580"/>
            <a:ext cx="3037840"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50" tIns="46576" rIns="93150" bIns="46576" numCol="1" anchor="b" anchorCtr="0" compatLnSpc="1">
            <a:prstTxWarp prst="textNoShape">
              <a:avLst/>
            </a:prstTxWarp>
          </a:bodyPr>
          <a:lstStyle>
            <a:lvl1pPr>
              <a:defRPr sz="1200"/>
            </a:lvl1pPr>
          </a:lstStyle>
          <a:p>
            <a:endParaRPr lang="en-US" altLang="en-US"/>
          </a:p>
        </p:txBody>
      </p:sp>
      <p:sp>
        <p:nvSpPr>
          <p:cNvPr id="6151" name="Rectangle 7"/>
          <p:cNvSpPr>
            <a:spLocks noGrp="1" noChangeArrowheads="1"/>
          </p:cNvSpPr>
          <p:nvPr>
            <p:ph type="sldNum" sz="quarter" idx="5"/>
          </p:nvPr>
        </p:nvSpPr>
        <p:spPr bwMode="auto">
          <a:xfrm>
            <a:off x="3972560" y="8831580"/>
            <a:ext cx="3037840"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50" tIns="46576" rIns="93150" bIns="46576" numCol="1" anchor="b" anchorCtr="0" compatLnSpc="1">
            <a:prstTxWarp prst="textNoShape">
              <a:avLst/>
            </a:prstTxWarp>
          </a:bodyPr>
          <a:lstStyle>
            <a:lvl1pPr algn="r">
              <a:defRPr sz="1200"/>
            </a:lvl1pPr>
          </a:lstStyle>
          <a:p>
            <a:fld id="{AF462AD2-4653-4163-AC76-52E056E3D399}" type="slidenum">
              <a:rPr lang="en-US" altLang="en-US"/>
              <a:pPr/>
              <a:t>‹#›</a:t>
            </a:fld>
            <a:endParaRPr lang="en-US" altLang="en-US"/>
          </a:p>
        </p:txBody>
      </p:sp>
    </p:spTree>
    <p:extLst>
      <p:ext uri="{BB962C8B-B14F-4D97-AF65-F5344CB8AC3E}">
        <p14:creationId xmlns:p14="http://schemas.microsoft.com/office/powerpoint/2010/main" val="165944388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Osaka" pitchFamily="28" charset="-128"/>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Osaka" pitchFamily="28" charset="-128"/>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Osaka" pitchFamily="28" charset="-128"/>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Osaka" pitchFamily="28" charset="-128"/>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Osaka" pitchFamily="28"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5974299-27EF-4F3C-A188-08B8DB280ABF}" type="slidenum">
              <a:rPr lang="en-US" altLang="en-US"/>
              <a:pPr/>
              <a:t>1</a:t>
            </a:fld>
            <a:endParaRPr lang="en-US" altLang="en-US"/>
          </a:p>
        </p:txBody>
      </p:sp>
      <p:sp>
        <p:nvSpPr>
          <p:cNvPr id="10242" name="Rectangle 2"/>
          <p:cNvSpPr>
            <a:spLocks noGrp="1" noRot="1" noChangeAspect="1" noChangeArrowheads="1" noTextEdit="1"/>
          </p:cNvSpPr>
          <p:nvPr>
            <p:ph type="sldImg"/>
          </p:nvPr>
        </p:nvSpPr>
        <p:spPr>
          <a:ln/>
        </p:spPr>
      </p:sp>
      <p:sp>
        <p:nvSpPr>
          <p:cNvPr id="10243"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9213429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1D2FE59-17EE-458E-A86F-4280F6C40B43}" type="slidenum">
              <a:rPr lang="en-US" altLang="en-US"/>
              <a:pPr/>
              <a:t>10</a:t>
            </a:fld>
            <a:endParaRPr lang="en-US" altLang="en-US"/>
          </a:p>
        </p:txBody>
      </p:sp>
      <p:sp>
        <p:nvSpPr>
          <p:cNvPr id="7170" name="Rectangle 2"/>
          <p:cNvSpPr>
            <a:spLocks noGrp="1" noRot="1" noChangeAspect="1" noChangeArrowheads="1" noTextEdit="1"/>
          </p:cNvSpPr>
          <p:nvPr>
            <p:ph type="sldImg"/>
          </p:nvPr>
        </p:nvSpPr>
        <p:spPr>
          <a:ln/>
        </p:spPr>
      </p:sp>
      <p:sp>
        <p:nvSpPr>
          <p:cNvPr id="7171" name="Rectangle 3"/>
          <p:cNvSpPr>
            <a:spLocks noGrp="1" noChangeArrowheads="1"/>
          </p:cNvSpPr>
          <p:nvPr>
            <p:ph type="body" idx="1"/>
          </p:nvPr>
        </p:nvSpPr>
        <p:spPr/>
        <p:txBody>
          <a:bodyPr/>
          <a:lstStyle/>
          <a:p>
            <a:r>
              <a:rPr lang="en-US" dirty="0"/>
              <a:t>Check in on the 6</a:t>
            </a:r>
            <a:r>
              <a:rPr lang="en-US" baseline="30000" dirty="0"/>
              <a:t>th</a:t>
            </a:r>
            <a:r>
              <a:rPr lang="en-US" dirty="0"/>
              <a:t> floor, in the jury room</a:t>
            </a:r>
            <a:r>
              <a:rPr lang="en-US" baseline="0" dirty="0"/>
              <a:t>, NOT at the room you are scheduled to be in.</a:t>
            </a:r>
            <a:endParaRPr lang="en-US" dirty="0"/>
          </a:p>
          <a:p>
            <a:endParaRPr lang="en-US" dirty="0"/>
          </a:p>
          <a:p>
            <a:r>
              <a:rPr lang="en-US" dirty="0"/>
              <a:t>Appellants – when you check in with</a:t>
            </a:r>
            <a:r>
              <a:rPr lang="en-US" baseline="0" dirty="0"/>
              <a:t> the clerk you may advise him or her if you want time for rebuttal and how you want your remaining time allocated.</a:t>
            </a:r>
          </a:p>
          <a:p>
            <a:endParaRPr lang="en-US" baseline="0" dirty="0"/>
          </a:p>
          <a:p>
            <a:r>
              <a:rPr lang="en-US" baseline="0" dirty="0"/>
              <a:t>Appellant/Petitioner sits on the left as you face the bench</a:t>
            </a:r>
          </a:p>
          <a:p>
            <a:endParaRPr lang="en-US" baseline="0" dirty="0"/>
          </a:p>
          <a:p>
            <a:r>
              <a:rPr lang="en-US" baseline="0" dirty="0"/>
              <a:t>Moot court manual covers the mechanics of oral arguments as well.</a:t>
            </a:r>
            <a:endParaRPr lang="en-US" dirty="0"/>
          </a:p>
        </p:txBody>
      </p:sp>
    </p:spTree>
    <p:extLst>
      <p:ext uri="{BB962C8B-B14F-4D97-AF65-F5344CB8AC3E}">
        <p14:creationId xmlns:p14="http://schemas.microsoft.com/office/powerpoint/2010/main" val="21668832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1D2FE59-17EE-458E-A86F-4280F6C40B43}" type="slidenum">
              <a:rPr lang="en-US" altLang="en-US"/>
              <a:pPr/>
              <a:t>11</a:t>
            </a:fld>
            <a:endParaRPr lang="en-US" altLang="en-US"/>
          </a:p>
        </p:txBody>
      </p:sp>
      <p:sp>
        <p:nvSpPr>
          <p:cNvPr id="7170" name="Rectangle 2"/>
          <p:cNvSpPr>
            <a:spLocks noGrp="1" noRot="1" noChangeAspect="1" noChangeArrowheads="1" noTextEdit="1"/>
          </p:cNvSpPr>
          <p:nvPr>
            <p:ph type="sldImg"/>
          </p:nvPr>
        </p:nvSpPr>
        <p:spPr>
          <a:ln/>
        </p:spPr>
      </p:sp>
      <p:sp>
        <p:nvSpPr>
          <p:cNvPr id="7171"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13196257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1D2FE59-17EE-458E-A86F-4280F6C40B43}" type="slidenum">
              <a:rPr lang="en-US" altLang="en-US"/>
              <a:pPr/>
              <a:t>12</a:t>
            </a:fld>
            <a:endParaRPr lang="en-US" altLang="en-US"/>
          </a:p>
        </p:txBody>
      </p:sp>
      <p:sp>
        <p:nvSpPr>
          <p:cNvPr id="7170" name="Rectangle 2"/>
          <p:cNvSpPr>
            <a:spLocks noGrp="1" noRot="1" noChangeAspect="1" noChangeArrowheads="1" noTextEdit="1"/>
          </p:cNvSpPr>
          <p:nvPr>
            <p:ph type="sldImg"/>
          </p:nvPr>
        </p:nvSpPr>
        <p:spPr>
          <a:ln/>
        </p:spPr>
      </p:sp>
      <p:sp>
        <p:nvSpPr>
          <p:cNvPr id="7171" name="Rectangle 3"/>
          <p:cNvSpPr>
            <a:spLocks noGrp="1" noChangeArrowheads="1"/>
          </p:cNvSpPr>
          <p:nvPr>
            <p:ph type="body" idx="1"/>
          </p:nvPr>
        </p:nvSpPr>
        <p:spPr/>
        <p:txBody>
          <a:bodyPr/>
          <a:lstStyle/>
          <a:p>
            <a:pPr defTabSz="931500">
              <a:defRPr/>
            </a:pPr>
            <a:r>
              <a:rPr lang="en-US" dirty="0">
                <a:solidFill>
                  <a:schemeClr val="bg1"/>
                </a:solidFill>
              </a:rPr>
              <a:t>“Good evening, your honors, may it please the court: my name is Jennifer McCloskey and I, along with my co-counsel Robert Volk, represent Boston University, the Appellant in this case.”</a:t>
            </a:r>
          </a:p>
          <a:p>
            <a:pPr defTabSz="931500">
              <a:defRPr/>
            </a:pPr>
            <a:endParaRPr lang="en-US" dirty="0">
              <a:solidFill>
                <a:schemeClr val="bg1"/>
              </a:solidFill>
            </a:endParaRPr>
          </a:p>
          <a:p>
            <a:pPr defTabSz="931500">
              <a:defRPr/>
            </a:pPr>
            <a:r>
              <a:rPr lang="en-US" dirty="0">
                <a:solidFill>
                  <a:schemeClr val="bg1"/>
                </a:solidFill>
              </a:rPr>
              <a:t>Explain what each of you will show  - very </a:t>
            </a:r>
            <a:r>
              <a:rPr lang="en-US" dirty="0" err="1">
                <a:solidFill>
                  <a:schemeClr val="bg1"/>
                </a:solidFill>
              </a:rPr>
              <a:t>very</a:t>
            </a:r>
            <a:r>
              <a:rPr lang="en-US" dirty="0">
                <a:solidFill>
                  <a:schemeClr val="bg1"/>
                </a:solidFill>
              </a:rPr>
              <a:t> briefly. I will show [brief answer]. My co-counsel will show [brief answer] (or swap the order)</a:t>
            </a:r>
          </a:p>
          <a:p>
            <a:endParaRPr lang="en-US" dirty="0"/>
          </a:p>
        </p:txBody>
      </p:sp>
    </p:spTree>
    <p:extLst>
      <p:ext uri="{BB962C8B-B14F-4D97-AF65-F5344CB8AC3E}">
        <p14:creationId xmlns:p14="http://schemas.microsoft.com/office/powerpoint/2010/main" val="13535990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1D2FE59-17EE-458E-A86F-4280F6C40B43}" type="slidenum">
              <a:rPr lang="en-US" altLang="en-US"/>
              <a:pPr/>
              <a:t>13</a:t>
            </a:fld>
            <a:endParaRPr lang="en-US" altLang="en-US"/>
          </a:p>
        </p:txBody>
      </p:sp>
      <p:sp>
        <p:nvSpPr>
          <p:cNvPr id="7170" name="Rectangle 2"/>
          <p:cNvSpPr>
            <a:spLocks noGrp="1" noRot="1" noChangeAspect="1" noChangeArrowheads="1" noTextEdit="1"/>
          </p:cNvSpPr>
          <p:nvPr>
            <p:ph type="sldImg"/>
          </p:nvPr>
        </p:nvSpPr>
        <p:spPr>
          <a:ln/>
        </p:spPr>
      </p:sp>
      <p:sp>
        <p:nvSpPr>
          <p:cNvPr id="7171" name="Rectangle 3"/>
          <p:cNvSpPr>
            <a:spLocks noGrp="1" noChangeArrowheads="1"/>
          </p:cNvSpPr>
          <p:nvPr>
            <p:ph type="body" idx="1"/>
          </p:nvPr>
        </p:nvSpPr>
        <p:spPr/>
        <p:txBody>
          <a:bodyPr/>
          <a:lstStyle/>
          <a:p>
            <a:pPr defTabSz="931500">
              <a:defRPr/>
            </a:pPr>
            <a:r>
              <a:rPr lang="en-US" dirty="0">
                <a:solidFill>
                  <a:schemeClr val="bg1"/>
                </a:solidFill>
              </a:rPr>
              <a:t>Roadmap intro versus story intro</a:t>
            </a:r>
          </a:p>
          <a:p>
            <a:pPr defTabSz="931500">
              <a:defRPr/>
            </a:pPr>
            <a:r>
              <a:rPr lang="en-US" dirty="0">
                <a:solidFill>
                  <a:schemeClr val="bg1"/>
                </a:solidFill>
              </a:rPr>
              <a:t>Roadmap: Your honors, this court should reverse the decision of the probate court for three reasons. First . . . </a:t>
            </a:r>
          </a:p>
          <a:p>
            <a:pPr defTabSz="931500">
              <a:defRPr/>
            </a:pPr>
            <a:r>
              <a:rPr lang="en-US" dirty="0">
                <a:solidFill>
                  <a:schemeClr val="bg1"/>
                </a:solidFill>
              </a:rPr>
              <a:t>Story: Your honors, this court should reverse the decision of the Court of Appeals for the Fourteenth Circuit affirming the district court’s denial of Mr. Duarte’s motion to suppress because the district court’s decision impermissibly expands the plain view doctrine to permit the seizure of, essentially, all electronic data on any device. This expansion is so broad . . . </a:t>
            </a:r>
          </a:p>
          <a:p>
            <a:pPr defTabSz="931500">
              <a:defRPr/>
            </a:pPr>
            <a:r>
              <a:rPr lang="en-US" dirty="0">
                <a:solidFill>
                  <a:schemeClr val="bg1"/>
                </a:solidFill>
              </a:rPr>
              <a:t>Speak clearly – first impression</a:t>
            </a:r>
          </a:p>
          <a:p>
            <a:pPr defTabSz="931500">
              <a:defRPr/>
            </a:pPr>
            <a:r>
              <a:rPr lang="en-US" dirty="0">
                <a:solidFill>
                  <a:schemeClr val="bg1"/>
                </a:solidFill>
              </a:rPr>
              <a:t>You may get interrupted pretty quickly, so it’s important to front-load your intro with what you want this court to actually do.</a:t>
            </a:r>
          </a:p>
          <a:p>
            <a:endParaRPr lang="en-US" dirty="0"/>
          </a:p>
        </p:txBody>
      </p:sp>
    </p:spTree>
    <p:extLst>
      <p:ext uri="{BB962C8B-B14F-4D97-AF65-F5344CB8AC3E}">
        <p14:creationId xmlns:p14="http://schemas.microsoft.com/office/powerpoint/2010/main" val="4466733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1D2FE59-17EE-458E-A86F-4280F6C40B43}" type="slidenum">
              <a:rPr lang="en-US" altLang="en-US"/>
              <a:pPr/>
              <a:t>14</a:t>
            </a:fld>
            <a:endParaRPr lang="en-US" altLang="en-US"/>
          </a:p>
        </p:txBody>
      </p:sp>
      <p:sp>
        <p:nvSpPr>
          <p:cNvPr id="7170" name="Rectangle 2"/>
          <p:cNvSpPr>
            <a:spLocks noGrp="1" noRot="1" noChangeAspect="1" noChangeArrowheads="1" noTextEdit="1"/>
          </p:cNvSpPr>
          <p:nvPr>
            <p:ph type="sldImg"/>
          </p:nvPr>
        </p:nvSpPr>
        <p:spPr>
          <a:ln/>
        </p:spPr>
      </p:sp>
      <p:sp>
        <p:nvSpPr>
          <p:cNvPr id="7171" name="Rectangle 3"/>
          <p:cNvSpPr>
            <a:spLocks noGrp="1" noChangeArrowheads="1"/>
          </p:cNvSpPr>
          <p:nvPr>
            <p:ph type="body" idx="1"/>
          </p:nvPr>
        </p:nvSpPr>
        <p:spPr/>
        <p:txBody>
          <a:bodyPr/>
          <a:lstStyle/>
          <a:p>
            <a:r>
              <a:rPr lang="en-US" dirty="0"/>
              <a:t>Appellee speakers</a:t>
            </a:r>
            <a:r>
              <a:rPr lang="en-US" baseline="0" dirty="0"/>
              <a:t> can start their argument (after introducing yourself and partner) by saying that they want to clarify any facts the Appellant discussed. “Your honor, just briefly before I begin: Appellant stated that [X fact.] However, the record states [correction.]”</a:t>
            </a:r>
            <a:endParaRPr lang="en-US" dirty="0"/>
          </a:p>
          <a:p>
            <a:endParaRPr lang="en-US" dirty="0"/>
          </a:p>
        </p:txBody>
      </p:sp>
    </p:spTree>
    <p:extLst>
      <p:ext uri="{BB962C8B-B14F-4D97-AF65-F5344CB8AC3E}">
        <p14:creationId xmlns:p14="http://schemas.microsoft.com/office/powerpoint/2010/main" val="21263695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1D2FE59-17EE-458E-A86F-4280F6C40B43}" type="slidenum">
              <a:rPr lang="en-US" altLang="en-US"/>
              <a:pPr/>
              <a:t>15</a:t>
            </a:fld>
            <a:endParaRPr lang="en-US" altLang="en-US"/>
          </a:p>
        </p:txBody>
      </p:sp>
      <p:sp>
        <p:nvSpPr>
          <p:cNvPr id="7170" name="Rectangle 2"/>
          <p:cNvSpPr>
            <a:spLocks noGrp="1" noRot="1" noChangeAspect="1" noChangeArrowheads="1" noTextEdit="1"/>
          </p:cNvSpPr>
          <p:nvPr>
            <p:ph type="sldImg"/>
          </p:nvPr>
        </p:nvSpPr>
        <p:spPr>
          <a:ln/>
        </p:spPr>
      </p:sp>
      <p:sp>
        <p:nvSpPr>
          <p:cNvPr id="7171"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203565959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1D2FE59-17EE-458E-A86F-4280F6C40B43}" type="slidenum">
              <a:rPr lang="en-US" altLang="en-US"/>
              <a:pPr/>
              <a:t>16</a:t>
            </a:fld>
            <a:endParaRPr lang="en-US" altLang="en-US"/>
          </a:p>
        </p:txBody>
      </p:sp>
      <p:sp>
        <p:nvSpPr>
          <p:cNvPr id="7170" name="Rectangle 2"/>
          <p:cNvSpPr>
            <a:spLocks noGrp="1" noRot="1" noChangeAspect="1" noChangeArrowheads="1" noTextEdit="1"/>
          </p:cNvSpPr>
          <p:nvPr>
            <p:ph type="sldImg"/>
          </p:nvPr>
        </p:nvSpPr>
        <p:spPr>
          <a:ln/>
        </p:spPr>
      </p:sp>
      <p:sp>
        <p:nvSpPr>
          <p:cNvPr id="7171" name="Rectangle 3"/>
          <p:cNvSpPr>
            <a:spLocks noGrp="1" noChangeArrowheads="1"/>
          </p:cNvSpPr>
          <p:nvPr>
            <p:ph type="body" idx="1"/>
          </p:nvPr>
        </p:nvSpPr>
        <p:spPr/>
        <p:txBody>
          <a:bodyPr/>
          <a:lstStyle/>
          <a:p>
            <a:r>
              <a:rPr lang="en-US" dirty="0"/>
              <a:t>I’ll talk in a</a:t>
            </a:r>
            <a:r>
              <a:rPr lang="en-US" baseline="0" dirty="0"/>
              <a:t> moment about how exactly to conclude depending on whether time remains or not, but I wanted to emphasize that your conclusion should be practiced and emphatic, not rushed.</a:t>
            </a:r>
            <a:endParaRPr lang="en-US" dirty="0"/>
          </a:p>
        </p:txBody>
      </p:sp>
    </p:spTree>
    <p:extLst>
      <p:ext uri="{BB962C8B-B14F-4D97-AF65-F5344CB8AC3E}">
        <p14:creationId xmlns:p14="http://schemas.microsoft.com/office/powerpoint/2010/main" val="5593910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1D2FE59-17EE-458E-A86F-4280F6C40B43}" type="slidenum">
              <a:rPr lang="en-US" altLang="en-US"/>
              <a:pPr/>
              <a:t>17</a:t>
            </a:fld>
            <a:endParaRPr lang="en-US" altLang="en-US"/>
          </a:p>
        </p:txBody>
      </p:sp>
      <p:sp>
        <p:nvSpPr>
          <p:cNvPr id="7170" name="Rectangle 2"/>
          <p:cNvSpPr>
            <a:spLocks noGrp="1" noRot="1" noChangeAspect="1" noChangeArrowheads="1" noTextEdit="1"/>
          </p:cNvSpPr>
          <p:nvPr>
            <p:ph type="sldImg"/>
          </p:nvPr>
        </p:nvSpPr>
        <p:spPr>
          <a:ln/>
        </p:spPr>
      </p:sp>
      <p:sp>
        <p:nvSpPr>
          <p:cNvPr id="7171" name="Rectangle 3"/>
          <p:cNvSpPr>
            <a:spLocks noGrp="1" noChangeArrowheads="1"/>
          </p:cNvSpPr>
          <p:nvPr>
            <p:ph type="body" idx="1"/>
          </p:nvPr>
        </p:nvSpPr>
        <p:spPr/>
        <p:txBody>
          <a:bodyPr/>
          <a:lstStyle/>
          <a:p>
            <a:pPr defTabSz="931500">
              <a:defRPr/>
            </a:pPr>
            <a:r>
              <a:rPr lang="en-US" baseline="0" dirty="0"/>
              <a:t>It can feel awkward to move to a conclusion, but you need not say “In conclusion” or anything so awkward. You can use a tonal shift to indicate you are moving to conclude – if the judges have more questions, they will interrupt you. </a:t>
            </a:r>
          </a:p>
          <a:p>
            <a:pPr defTabSz="931500">
              <a:defRPr/>
            </a:pPr>
            <a:endParaRPr lang="en-US" dirty="0"/>
          </a:p>
          <a:p>
            <a:r>
              <a:rPr lang="en-US" dirty="0"/>
              <a:t>Memorize a conclusion that summarizes your major points and requests specific relief: “Your honors,</a:t>
            </a:r>
            <a:r>
              <a:rPr lang="en-US" baseline="0" dirty="0"/>
              <a:t> because X reason, and because Y reason, this Court should affirm/reverse . . .” Just a shorter version of your intro, in the reverse order. </a:t>
            </a:r>
          </a:p>
          <a:p>
            <a:endParaRPr lang="en-US" baseline="0" dirty="0"/>
          </a:p>
          <a:p>
            <a:r>
              <a:rPr lang="en-US" baseline="0" dirty="0"/>
              <a:t>Thank the judges and don’t rush it [give a demo of how people usually do it, then demo a confident, calm, slow version]</a:t>
            </a:r>
          </a:p>
          <a:p>
            <a:endParaRPr lang="en-US" dirty="0"/>
          </a:p>
        </p:txBody>
      </p:sp>
    </p:spTree>
    <p:extLst>
      <p:ext uri="{BB962C8B-B14F-4D97-AF65-F5344CB8AC3E}">
        <p14:creationId xmlns:p14="http://schemas.microsoft.com/office/powerpoint/2010/main" val="162950505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1D2FE59-17EE-458E-A86F-4280F6C40B43}" type="slidenum">
              <a:rPr lang="en-US" altLang="en-US"/>
              <a:pPr/>
              <a:t>18</a:t>
            </a:fld>
            <a:endParaRPr lang="en-US" altLang="en-US"/>
          </a:p>
        </p:txBody>
      </p:sp>
      <p:sp>
        <p:nvSpPr>
          <p:cNvPr id="7170" name="Rectangle 2"/>
          <p:cNvSpPr>
            <a:spLocks noGrp="1" noRot="1" noChangeAspect="1" noChangeArrowheads="1" noTextEdit="1"/>
          </p:cNvSpPr>
          <p:nvPr>
            <p:ph type="sldImg"/>
          </p:nvPr>
        </p:nvSpPr>
        <p:spPr>
          <a:ln/>
        </p:spPr>
      </p:sp>
      <p:sp>
        <p:nvSpPr>
          <p:cNvPr id="7171" name="Rectangle 3"/>
          <p:cNvSpPr>
            <a:spLocks noGrp="1" noChangeArrowheads="1"/>
          </p:cNvSpPr>
          <p:nvPr>
            <p:ph type="body" idx="1"/>
          </p:nvPr>
        </p:nvSpPr>
        <p:spPr/>
        <p:txBody>
          <a:bodyPr/>
          <a:lstStyle/>
          <a:p>
            <a:r>
              <a:rPr lang="en-US" dirty="0"/>
              <a:t>Acknowledge</a:t>
            </a:r>
            <a:r>
              <a:rPr lang="en-US" baseline="0" dirty="0"/>
              <a:t> that time has run out: “Your honors, I see that time has expired.”  </a:t>
            </a:r>
          </a:p>
          <a:p>
            <a:r>
              <a:rPr lang="en-US" baseline="0" dirty="0"/>
              <a:t>If you were pretty wrapped up, you can just say something like: “We ask you to affirm the lower court’s decision. Thank you.”</a:t>
            </a:r>
          </a:p>
          <a:p>
            <a:r>
              <a:rPr lang="en-US" baseline="0" dirty="0"/>
              <a:t>If you were in the middle of answer to a question, you should still acknowledge time is up with the “I see that time is expired language,” and then request more time: “May I have a moment to briefly finish answering your question?” Judges will usually give you a little extra time to finish your thought if you ask.</a:t>
            </a:r>
          </a:p>
          <a:p>
            <a:pPr defTabSz="931500">
              <a:defRPr/>
            </a:pPr>
            <a:r>
              <a:rPr lang="en-US" baseline="0" dirty="0"/>
              <a:t>If they do, finish the answer, perhaps more briefly than you were planning to, then state what you want and mute: “For these reasons, we ask you to affirm the lower court’s decision. Thank you.”</a:t>
            </a:r>
          </a:p>
          <a:p>
            <a:endParaRPr lang="en-US" baseline="0" dirty="0"/>
          </a:p>
          <a:p>
            <a:endParaRPr lang="en-US" dirty="0"/>
          </a:p>
        </p:txBody>
      </p:sp>
    </p:spTree>
    <p:extLst>
      <p:ext uri="{BB962C8B-B14F-4D97-AF65-F5344CB8AC3E}">
        <p14:creationId xmlns:p14="http://schemas.microsoft.com/office/powerpoint/2010/main" val="202605365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1D2FE59-17EE-458E-A86F-4280F6C40B43}" type="slidenum">
              <a:rPr lang="en-US" altLang="en-US"/>
              <a:pPr/>
              <a:t>19</a:t>
            </a:fld>
            <a:endParaRPr lang="en-US" altLang="en-US"/>
          </a:p>
        </p:txBody>
      </p:sp>
      <p:sp>
        <p:nvSpPr>
          <p:cNvPr id="7170" name="Rectangle 2"/>
          <p:cNvSpPr>
            <a:spLocks noGrp="1" noRot="1" noChangeAspect="1" noChangeArrowheads="1" noTextEdit="1"/>
          </p:cNvSpPr>
          <p:nvPr>
            <p:ph type="sldImg"/>
          </p:nvPr>
        </p:nvSpPr>
        <p:spPr>
          <a:ln/>
        </p:spPr>
      </p:sp>
      <p:sp>
        <p:nvSpPr>
          <p:cNvPr id="7171" name="Rectangle 3"/>
          <p:cNvSpPr>
            <a:spLocks noGrp="1" noChangeArrowheads="1"/>
          </p:cNvSpPr>
          <p:nvPr>
            <p:ph type="body" idx="1"/>
          </p:nvPr>
        </p:nvSpPr>
        <p:spPr/>
        <p:txBody>
          <a:bodyPr/>
          <a:lstStyle/>
          <a:p>
            <a:r>
              <a:rPr lang="en-US" dirty="0"/>
              <a:t>Only one team member can rebut, but that team member can rebut on either or both issues</a:t>
            </a:r>
          </a:p>
          <a:p>
            <a:r>
              <a:rPr lang="en-US" dirty="0"/>
              <a:t>Start</a:t>
            </a:r>
            <a:r>
              <a:rPr lang="en-US" baseline="0" dirty="0"/>
              <a:t> your rebuttal with “I have two points I’d like to clarify,” or “there are three things I want to briefly discuss”</a:t>
            </a:r>
          </a:p>
          <a:p>
            <a:r>
              <a:rPr lang="en-US" baseline="0" dirty="0"/>
              <a:t>A good rebuttal can “win” the argument, but a bad or unnecessary rebuttal could lose it for you. So if you don’t have anything to say, don’t get up there. Don’t take too long, either – you never want the judges to start asking questions during your rebuttal.</a:t>
            </a:r>
          </a:p>
          <a:p>
            <a:r>
              <a:rPr lang="en-US" baseline="0" dirty="0"/>
              <a:t>How do you decide whether and what to rebut? Appellants may exchange private chats ONLY during Appellee’s argument and take physical notes for themselves while they do that. You need to be on camera still though, so be subtle! Whenever an Appellee speaker says something that, if you were a judge, you would interrupt and call them on, make a note. If the judge then DOES call them out on it, cross it out. As you near the end of Appellee’s second argument, write notes to each other to determine who will rebut and on what. You can take the pad up to the podium with you.</a:t>
            </a:r>
          </a:p>
          <a:p>
            <a:endParaRPr lang="en-US" baseline="0" dirty="0"/>
          </a:p>
          <a:p>
            <a:r>
              <a:rPr lang="en-US" baseline="0" dirty="0"/>
              <a:t>Good things to rebut, in general: </a:t>
            </a:r>
          </a:p>
          <a:p>
            <a:pPr marL="174658" indent="-174658">
              <a:buFontTx/>
              <a:buChar char="-"/>
            </a:pPr>
            <a:r>
              <a:rPr lang="en-US" baseline="0" dirty="0"/>
              <a:t>Misstating the holding of a case, or employing a case that can be easily distinguished on the facts</a:t>
            </a:r>
          </a:p>
          <a:p>
            <a:pPr marL="174658" indent="-174658">
              <a:buFontTx/>
              <a:buChar char="-"/>
            </a:pPr>
            <a:r>
              <a:rPr lang="en-US" baseline="0" dirty="0"/>
              <a:t>Misstating a fact or relying on one fact while ignoring or not dealing with a countervailing fact</a:t>
            </a:r>
          </a:p>
          <a:p>
            <a:pPr marL="174658" indent="-174658">
              <a:buFontTx/>
              <a:buChar char="-"/>
            </a:pPr>
            <a:r>
              <a:rPr lang="en-US" baseline="0" dirty="0"/>
              <a:t>Correcting a guess with a factual assertion (tell the </a:t>
            </a:r>
            <a:r>
              <a:rPr lang="en-US" baseline="0" dirty="0" err="1"/>
              <a:t>NMC</a:t>
            </a:r>
            <a:r>
              <a:rPr lang="en-US" baseline="0" dirty="0"/>
              <a:t> story)</a:t>
            </a:r>
            <a:endParaRPr lang="en-US" dirty="0"/>
          </a:p>
        </p:txBody>
      </p:sp>
    </p:spTree>
    <p:extLst>
      <p:ext uri="{BB962C8B-B14F-4D97-AF65-F5344CB8AC3E}">
        <p14:creationId xmlns:p14="http://schemas.microsoft.com/office/powerpoint/2010/main" val="35013588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1D2FE59-17EE-458E-A86F-4280F6C40B43}" type="slidenum">
              <a:rPr lang="en-US" altLang="en-US"/>
              <a:pPr/>
              <a:t>2</a:t>
            </a:fld>
            <a:endParaRPr lang="en-US" altLang="en-US"/>
          </a:p>
        </p:txBody>
      </p:sp>
      <p:sp>
        <p:nvSpPr>
          <p:cNvPr id="7170" name="Rectangle 2"/>
          <p:cNvSpPr>
            <a:spLocks noGrp="1" noRot="1" noChangeAspect="1" noChangeArrowheads="1" noTextEdit="1"/>
          </p:cNvSpPr>
          <p:nvPr>
            <p:ph type="sldImg"/>
          </p:nvPr>
        </p:nvSpPr>
        <p:spPr>
          <a:ln/>
        </p:spPr>
      </p:sp>
      <p:sp>
        <p:nvSpPr>
          <p:cNvPr id="7171"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10823799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1D2FE59-17EE-458E-A86F-4280F6C40B43}" type="slidenum">
              <a:rPr lang="en-US" altLang="en-US"/>
              <a:pPr/>
              <a:t>20</a:t>
            </a:fld>
            <a:endParaRPr lang="en-US" altLang="en-US"/>
          </a:p>
        </p:txBody>
      </p:sp>
      <p:sp>
        <p:nvSpPr>
          <p:cNvPr id="7170" name="Rectangle 2"/>
          <p:cNvSpPr>
            <a:spLocks noGrp="1" noRot="1" noChangeAspect="1" noChangeArrowheads="1" noTextEdit="1"/>
          </p:cNvSpPr>
          <p:nvPr>
            <p:ph type="sldImg"/>
          </p:nvPr>
        </p:nvSpPr>
        <p:spPr>
          <a:ln/>
        </p:spPr>
      </p:sp>
      <p:sp>
        <p:nvSpPr>
          <p:cNvPr id="7171" name="Rectangle 3"/>
          <p:cNvSpPr>
            <a:spLocks noGrp="1" noChangeArrowheads="1"/>
          </p:cNvSpPr>
          <p:nvPr>
            <p:ph type="body" idx="1"/>
          </p:nvPr>
        </p:nvSpPr>
        <p:spPr/>
        <p:txBody>
          <a:bodyPr/>
          <a:lstStyle/>
          <a:p>
            <a:r>
              <a:rPr lang="en-US" dirty="0"/>
              <a:t>Deference – EVERY time</a:t>
            </a:r>
            <a:r>
              <a:rPr lang="en-US" baseline="0" dirty="0"/>
              <a:t> you address a judge (typically to answer a question) start with “Your Honor,” (or “Yes, your Honor,” “No, your Honor”).  You will feel like you are being repetitive, but 1) you will forget sometimes anyhow, so if you are trying to say it every time, you will likely say it an appropriate number of times.</a:t>
            </a:r>
          </a:p>
          <a:p>
            <a:endParaRPr lang="en-US" baseline="0" dirty="0"/>
          </a:p>
          <a:p>
            <a:r>
              <a:rPr lang="en-US" baseline="0" dirty="0"/>
              <a:t>Be very careful not to interrupt. They will, however, interrupt you – so do not get frustrated. </a:t>
            </a:r>
          </a:p>
          <a:p>
            <a:endParaRPr lang="en-US" baseline="0" dirty="0"/>
          </a:p>
          <a:p>
            <a:r>
              <a:rPr lang="en-US" baseline="0" dirty="0"/>
              <a:t>The three seconds of pausing after a question will feel VERY long. But it is better to take a moment to think about your answer than to jump right in and answer incorrectly or unclearly, or to start talking and get flustered. Also keeps you from accidentally interrupting.</a:t>
            </a:r>
          </a:p>
          <a:p>
            <a:endParaRPr lang="en-US" baseline="0" dirty="0"/>
          </a:p>
          <a:p>
            <a:br>
              <a:rPr lang="en-US" baseline="0" dirty="0"/>
            </a:br>
            <a:endParaRPr lang="en-US" dirty="0"/>
          </a:p>
        </p:txBody>
      </p:sp>
    </p:spTree>
    <p:extLst>
      <p:ext uri="{BB962C8B-B14F-4D97-AF65-F5344CB8AC3E}">
        <p14:creationId xmlns:p14="http://schemas.microsoft.com/office/powerpoint/2010/main" val="292702146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1D2FE59-17EE-458E-A86F-4280F6C40B43}" type="slidenum">
              <a:rPr lang="en-US" altLang="en-US"/>
              <a:pPr/>
              <a:t>21</a:t>
            </a:fld>
            <a:endParaRPr lang="en-US" altLang="en-US"/>
          </a:p>
        </p:txBody>
      </p:sp>
      <p:sp>
        <p:nvSpPr>
          <p:cNvPr id="7170" name="Rectangle 2"/>
          <p:cNvSpPr>
            <a:spLocks noGrp="1" noRot="1" noChangeAspect="1" noChangeArrowheads="1" noTextEdit="1"/>
          </p:cNvSpPr>
          <p:nvPr>
            <p:ph type="sldImg"/>
          </p:nvPr>
        </p:nvSpPr>
        <p:spPr>
          <a:ln/>
        </p:spPr>
      </p:sp>
      <p:sp>
        <p:nvSpPr>
          <p:cNvPr id="7171" name="Rectangle 3"/>
          <p:cNvSpPr>
            <a:spLocks noGrp="1" noChangeArrowheads="1"/>
          </p:cNvSpPr>
          <p:nvPr>
            <p:ph type="body" idx="1"/>
          </p:nvPr>
        </p:nvSpPr>
        <p:spPr/>
        <p:txBody>
          <a:bodyPr/>
          <a:lstStyle/>
          <a:p>
            <a:r>
              <a:rPr lang="en-US" baseline="0" dirty="0"/>
              <a:t>Especially important to use deference when disagreeing with a judge. </a:t>
            </a:r>
          </a:p>
          <a:p>
            <a:endParaRPr lang="en-US" baseline="0" dirty="0"/>
          </a:p>
          <a:p>
            <a:r>
              <a:rPr lang="en-US" baseline="0" dirty="0"/>
              <a:t>First, listen to the question very carefully so that you are sure you are answering – and if necessary – disagreeing with what was actually said, not what you think was said. </a:t>
            </a:r>
          </a:p>
          <a:p>
            <a:endParaRPr lang="en-US" baseline="0" dirty="0"/>
          </a:p>
          <a:p>
            <a:r>
              <a:rPr lang="en-US" baseline="0" dirty="0"/>
              <a:t>You can disagree deferentially. If a judge asks whether X isn’t the case here, and you think it really is not, you can just say “No your honor, that isn’t the required outcome here because…” If a judge asks a question or makes a point that you disagree with, you can start off by saying, “That may be true in some cases, your Honor,” or “There are many reasons why a court might do that, you Honor, but in this case…”  </a:t>
            </a:r>
          </a:p>
          <a:p>
            <a:endParaRPr lang="en-US" baseline="0" dirty="0"/>
          </a:p>
          <a:p>
            <a:r>
              <a:rPr lang="en-US" baseline="0" dirty="0"/>
              <a:t>Sometimes the judges will propose a hypo that, given the law, would go the opposite way from your case. In such a case, DO NOT ARGUE. Accept the hypo. Admit that the judge is right: “Yes, your Honor, in that case, X would happen.  However, in this case, the court should…”  Sometimes you have to admit that you are asking the court to draw a line.</a:t>
            </a:r>
          </a:p>
          <a:p>
            <a:endParaRPr lang="en-US" baseline="0" dirty="0"/>
          </a:p>
          <a:p>
            <a:r>
              <a:rPr lang="en-US" baseline="0" dirty="0"/>
              <a:t>And you need to decide for yourself where those lines are. Deciding what to concede and when is one of the hardest things about both moot court and real court. Take some time before your argument to get it clear to yourself what things you can concede if you have to:</a:t>
            </a:r>
          </a:p>
          <a:p>
            <a:endParaRPr lang="en-US" baseline="0" dirty="0"/>
          </a:p>
          <a:p>
            <a:r>
              <a:rPr lang="en-US" baseline="0" dirty="0"/>
              <a:t>- You might be able to concede minor points that don’t necessarily change the outcome because some other argument can carry the weight – in that case, you can concede that even if the court finds X, it should still decide in your favor because of the more important Y argument.</a:t>
            </a:r>
          </a:p>
          <a:p>
            <a:br>
              <a:rPr lang="en-US" baseline="0" dirty="0"/>
            </a:br>
            <a:r>
              <a:rPr lang="en-US" baseline="0" dirty="0"/>
              <a:t>- You might be able to concede that a certain fact does have an impact, but argue that the impact isn’t or should not be determinative.</a:t>
            </a:r>
          </a:p>
          <a:p>
            <a:endParaRPr lang="en-US" baseline="0" dirty="0"/>
          </a:p>
          <a:p>
            <a:r>
              <a:rPr lang="en-US" baseline="0" dirty="0"/>
              <a:t>- You might have to concede that a majority of courts does X or there is a trend in the law, but argue that those courts are getting it wrong or a change is needed (or not needed).</a:t>
            </a:r>
            <a:endParaRPr lang="en-US" dirty="0"/>
          </a:p>
        </p:txBody>
      </p:sp>
    </p:spTree>
    <p:extLst>
      <p:ext uri="{BB962C8B-B14F-4D97-AF65-F5344CB8AC3E}">
        <p14:creationId xmlns:p14="http://schemas.microsoft.com/office/powerpoint/2010/main" val="384185802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1D2FE59-17EE-458E-A86F-4280F6C40B43}" type="slidenum">
              <a:rPr lang="en-US" altLang="en-US"/>
              <a:pPr/>
              <a:t>22</a:t>
            </a:fld>
            <a:endParaRPr lang="en-US" altLang="en-US"/>
          </a:p>
        </p:txBody>
      </p:sp>
      <p:sp>
        <p:nvSpPr>
          <p:cNvPr id="7170" name="Rectangle 2"/>
          <p:cNvSpPr>
            <a:spLocks noGrp="1" noRot="1" noChangeAspect="1" noChangeArrowheads="1" noTextEdit="1"/>
          </p:cNvSpPr>
          <p:nvPr>
            <p:ph type="sldImg"/>
          </p:nvPr>
        </p:nvSpPr>
        <p:spPr>
          <a:ln/>
        </p:spPr>
      </p:sp>
      <p:sp>
        <p:nvSpPr>
          <p:cNvPr id="7171" name="Rectangle 3"/>
          <p:cNvSpPr>
            <a:spLocks noGrp="1" noChangeArrowheads="1"/>
          </p:cNvSpPr>
          <p:nvPr>
            <p:ph type="body" idx="1"/>
          </p:nvPr>
        </p:nvSpPr>
        <p:spPr/>
        <p:txBody>
          <a:bodyPr/>
          <a:lstStyle/>
          <a:p>
            <a:pPr defTabSz="931500">
              <a:defRPr/>
            </a:pPr>
            <a:r>
              <a:rPr lang="en-US" dirty="0">
                <a:solidFill>
                  <a:schemeClr val="bg1"/>
                </a:solidFill>
              </a:rPr>
              <a:t>Look comfortable but don’t slouch or lean</a:t>
            </a:r>
          </a:p>
          <a:p>
            <a:pPr defTabSz="931500">
              <a:defRPr/>
            </a:pPr>
            <a:endParaRPr lang="en-US" dirty="0">
              <a:solidFill>
                <a:schemeClr val="bg1"/>
              </a:solidFill>
            </a:endParaRPr>
          </a:p>
          <a:p>
            <a:pPr defTabSz="931500">
              <a:defRPr/>
            </a:pPr>
            <a:r>
              <a:rPr lang="en-US" dirty="0">
                <a:solidFill>
                  <a:schemeClr val="bg1"/>
                </a:solidFill>
              </a:rPr>
              <a:t>Your argument is based on fact and precedent, not personal opinion. </a:t>
            </a:r>
            <a:r>
              <a:rPr lang="en-US" dirty="0"/>
              <a:t>  </a:t>
            </a:r>
            <a:r>
              <a:rPr lang="en-US" baseline="0" dirty="0"/>
              <a:t>You should be making statements of fact, law, and law as applied to the facts. No first-person pronouns need get involved. </a:t>
            </a:r>
          </a:p>
          <a:p>
            <a:pPr defTabSz="931500">
              <a:defRPr/>
            </a:pPr>
            <a:endParaRPr lang="en-US" baseline="0" dirty="0"/>
          </a:p>
          <a:p>
            <a:pPr defTabSz="931500">
              <a:defRPr/>
            </a:pPr>
            <a:r>
              <a:rPr lang="en-US" baseline="0" dirty="0"/>
              <a:t>NO TALKING during your opponents’ arguments.  Whispering counts as talking.  You may pass notes but do so quietly and with minimal movement. </a:t>
            </a:r>
            <a:endParaRPr lang="en-US" dirty="0"/>
          </a:p>
          <a:p>
            <a:endParaRPr lang="en-US" dirty="0"/>
          </a:p>
        </p:txBody>
      </p:sp>
    </p:spTree>
    <p:extLst>
      <p:ext uri="{BB962C8B-B14F-4D97-AF65-F5344CB8AC3E}">
        <p14:creationId xmlns:p14="http://schemas.microsoft.com/office/powerpoint/2010/main" val="54113497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1D2FE59-17EE-458E-A86F-4280F6C40B43}" type="slidenum">
              <a:rPr lang="en-US" altLang="en-US"/>
              <a:pPr/>
              <a:t>23</a:t>
            </a:fld>
            <a:endParaRPr lang="en-US" altLang="en-US"/>
          </a:p>
        </p:txBody>
      </p:sp>
      <p:sp>
        <p:nvSpPr>
          <p:cNvPr id="7170" name="Rectangle 2"/>
          <p:cNvSpPr>
            <a:spLocks noGrp="1" noRot="1" noChangeAspect="1" noChangeArrowheads="1" noTextEdit="1"/>
          </p:cNvSpPr>
          <p:nvPr>
            <p:ph type="sldImg"/>
          </p:nvPr>
        </p:nvSpPr>
        <p:spPr>
          <a:ln/>
        </p:spPr>
      </p:sp>
      <p:sp>
        <p:nvSpPr>
          <p:cNvPr id="7171" name="Rectangle 3"/>
          <p:cNvSpPr>
            <a:spLocks noGrp="1" noChangeArrowheads="1"/>
          </p:cNvSpPr>
          <p:nvPr>
            <p:ph type="body" idx="1"/>
          </p:nvPr>
        </p:nvSpPr>
        <p:spPr/>
        <p:txBody>
          <a:bodyPr/>
          <a:lstStyle/>
          <a:p>
            <a:r>
              <a:rPr lang="en-US" dirty="0"/>
              <a:t>After the rebuttal or waiver thereof, the clerk will close the session. Judges will step out to briefly deliberate (best speaker). Remember that the recording may still be running!</a:t>
            </a:r>
            <a:r>
              <a:rPr lang="en-US" baseline="0" dirty="0"/>
              <a:t> Judges </a:t>
            </a:r>
            <a:r>
              <a:rPr lang="en-US" dirty="0"/>
              <a:t>will</a:t>
            </a:r>
            <a:r>
              <a:rPr lang="en-US" baseline="0" dirty="0"/>
              <a:t> return, possibly give feedback from the bench.</a:t>
            </a:r>
          </a:p>
          <a:p>
            <a:endParaRPr lang="en-US" baseline="0" dirty="0"/>
          </a:p>
          <a:p>
            <a:r>
              <a:rPr lang="en-US" baseline="0" dirty="0"/>
              <a:t>Feedback from bench, unofficial best oralist announcement</a:t>
            </a:r>
          </a:p>
          <a:p>
            <a:endParaRPr lang="en-US" baseline="0" dirty="0"/>
          </a:p>
          <a:p>
            <a:r>
              <a:rPr lang="en-US" baseline="0" dirty="0"/>
              <a:t>A reminder about that, too – these are being recorded. After the close of competition, I will open access to the recordings to all competitors. </a:t>
            </a:r>
            <a:endParaRPr lang="en-US" dirty="0"/>
          </a:p>
        </p:txBody>
      </p:sp>
    </p:spTree>
    <p:extLst>
      <p:ext uri="{BB962C8B-B14F-4D97-AF65-F5344CB8AC3E}">
        <p14:creationId xmlns:p14="http://schemas.microsoft.com/office/powerpoint/2010/main" val="132036788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1D2FE59-17EE-458E-A86F-4280F6C40B43}" type="slidenum">
              <a:rPr lang="en-US" altLang="en-US"/>
              <a:pPr/>
              <a:t>24</a:t>
            </a:fld>
            <a:endParaRPr lang="en-US" altLang="en-US"/>
          </a:p>
        </p:txBody>
      </p:sp>
      <p:sp>
        <p:nvSpPr>
          <p:cNvPr id="7170" name="Rectangle 2"/>
          <p:cNvSpPr>
            <a:spLocks noGrp="1" noRot="1" noChangeAspect="1" noChangeArrowheads="1" noTextEdit="1"/>
          </p:cNvSpPr>
          <p:nvPr>
            <p:ph type="sldImg"/>
          </p:nvPr>
        </p:nvSpPr>
        <p:spPr>
          <a:ln/>
        </p:spPr>
      </p:sp>
      <p:sp>
        <p:nvSpPr>
          <p:cNvPr id="7171"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83367334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1D2FE59-17EE-458E-A86F-4280F6C40B43}" type="slidenum">
              <a:rPr lang="en-US" altLang="en-US"/>
              <a:pPr/>
              <a:t>25</a:t>
            </a:fld>
            <a:endParaRPr lang="en-US" altLang="en-US"/>
          </a:p>
        </p:txBody>
      </p:sp>
      <p:sp>
        <p:nvSpPr>
          <p:cNvPr id="7170" name="Rectangle 2"/>
          <p:cNvSpPr>
            <a:spLocks noGrp="1" noRot="1" noChangeAspect="1" noChangeArrowheads="1" noTextEdit="1"/>
          </p:cNvSpPr>
          <p:nvPr>
            <p:ph type="sldImg"/>
          </p:nvPr>
        </p:nvSpPr>
        <p:spPr>
          <a:ln/>
        </p:spPr>
      </p:sp>
      <p:sp>
        <p:nvSpPr>
          <p:cNvPr id="7171"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21283779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1D2FE59-17EE-458E-A86F-4280F6C40B43}" type="slidenum">
              <a:rPr lang="en-US" altLang="en-US"/>
              <a:pPr/>
              <a:t>3</a:t>
            </a:fld>
            <a:endParaRPr lang="en-US" altLang="en-US"/>
          </a:p>
        </p:txBody>
      </p:sp>
      <p:sp>
        <p:nvSpPr>
          <p:cNvPr id="7170" name="Rectangle 2"/>
          <p:cNvSpPr>
            <a:spLocks noGrp="1" noRot="1" noChangeAspect="1" noChangeArrowheads="1" noTextEdit="1"/>
          </p:cNvSpPr>
          <p:nvPr>
            <p:ph type="sldImg"/>
          </p:nvPr>
        </p:nvSpPr>
        <p:spPr>
          <a:ln/>
        </p:spPr>
      </p:sp>
      <p:sp>
        <p:nvSpPr>
          <p:cNvPr id="7171" name="Rectangle 3"/>
          <p:cNvSpPr>
            <a:spLocks noGrp="1" noChangeArrowheads="1"/>
          </p:cNvSpPr>
          <p:nvPr>
            <p:ph type="body" idx="1"/>
          </p:nvPr>
        </p:nvSpPr>
        <p:spPr/>
        <p:txBody>
          <a:bodyPr/>
          <a:lstStyle/>
          <a:p>
            <a:pPr>
              <a:buFontTx/>
              <a:buChar char="-"/>
            </a:pPr>
            <a:r>
              <a:rPr lang="en-US" dirty="0"/>
              <a:t>Your</a:t>
            </a:r>
            <a:r>
              <a:rPr lang="en-US" baseline="0" dirty="0"/>
              <a:t> opponent may have pointed out weaknesses in your argument that you did not address in your brief (which is fine – you only had 3000 words to argue!).  They may have interpreted the facts or the way the law applies to the facts differently than you, or they may have focused on different cases. </a:t>
            </a:r>
          </a:p>
          <a:p>
            <a:pPr>
              <a:buFontTx/>
              <a:buNone/>
            </a:pPr>
            <a:endParaRPr lang="en-US" baseline="0" dirty="0"/>
          </a:p>
          <a:p>
            <a:pPr>
              <a:buFontTx/>
              <a:buChar char="-"/>
            </a:pPr>
            <a:r>
              <a:rPr lang="en-US" baseline="0" dirty="0"/>
              <a:t>List the weaknesses in your case, and draft a list of questions that a judge might ask about those weaknesses. Think about how you can address them – Can you downplay the importance of the weakness? Can you counter it with a different point? Can you distinguish your case? </a:t>
            </a:r>
          </a:p>
          <a:p>
            <a:pPr>
              <a:buFontTx/>
              <a:buChar char="-"/>
            </a:pPr>
            <a:endParaRPr lang="en-US" baseline="0" dirty="0"/>
          </a:p>
          <a:p>
            <a:pPr>
              <a:buFontTx/>
              <a:buChar char="-"/>
            </a:pPr>
            <a:r>
              <a:rPr lang="en-US" baseline="0" dirty="0"/>
              <a:t>You want your opening and closing to be solid. You don’t want to fumble on your introduction, you want to sound confident. And you don’t want your conclusion to sound too rushed or off-the-cuff.  You want to leave the judges with a good impression.</a:t>
            </a:r>
            <a:endParaRPr lang="en-US" dirty="0"/>
          </a:p>
          <a:p>
            <a:endParaRPr lang="en-US" altLang="en-US" dirty="0"/>
          </a:p>
        </p:txBody>
      </p:sp>
    </p:spTree>
    <p:extLst>
      <p:ext uri="{BB962C8B-B14F-4D97-AF65-F5344CB8AC3E}">
        <p14:creationId xmlns:p14="http://schemas.microsoft.com/office/powerpoint/2010/main" val="27904937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1D2FE59-17EE-458E-A86F-4280F6C40B43}" type="slidenum">
              <a:rPr lang="en-US" altLang="en-US"/>
              <a:pPr/>
              <a:t>4</a:t>
            </a:fld>
            <a:endParaRPr lang="en-US" altLang="en-US"/>
          </a:p>
        </p:txBody>
      </p:sp>
      <p:sp>
        <p:nvSpPr>
          <p:cNvPr id="7170" name="Rectangle 2"/>
          <p:cNvSpPr>
            <a:spLocks noGrp="1" noRot="1" noChangeAspect="1" noChangeArrowheads="1" noTextEdit="1"/>
          </p:cNvSpPr>
          <p:nvPr>
            <p:ph type="sldImg"/>
          </p:nvPr>
        </p:nvSpPr>
        <p:spPr>
          <a:ln/>
        </p:spPr>
      </p:sp>
      <p:sp>
        <p:nvSpPr>
          <p:cNvPr id="7171" name="Rectangle 3"/>
          <p:cNvSpPr>
            <a:spLocks noGrp="1" noChangeArrowheads="1"/>
          </p:cNvSpPr>
          <p:nvPr>
            <p:ph type="body" idx="1"/>
          </p:nvPr>
        </p:nvSpPr>
        <p:spPr/>
        <p:txBody>
          <a:bodyPr/>
          <a:lstStyle/>
          <a:p>
            <a:pPr>
              <a:buFontTx/>
              <a:buChar char="-"/>
            </a:pPr>
            <a:r>
              <a:rPr lang="en-US" dirty="0"/>
              <a:t>You will be arguing from the facts, and the judges will probably ask you both detailed factual questions</a:t>
            </a:r>
            <a:r>
              <a:rPr lang="en-US" baseline="0" dirty="0"/>
              <a:t> and hypotheticals. If they start asking hypotheticals, you need to know how the facts of the hypo compare to your facts, so that you can (if the hypothetical result is a weakness in your case) distinguish them.</a:t>
            </a:r>
          </a:p>
          <a:p>
            <a:pPr>
              <a:buFontTx/>
              <a:buChar char="-"/>
            </a:pPr>
            <a:r>
              <a:rPr lang="en-US" baseline="0" dirty="0"/>
              <a:t>Standard of review – you need to know how hard you should be arguing about certain points, and whether you can point to the lower court’s decision as being “not clearly erroneous” (if your client won in the prior proceedings).  The bench will want to know how much weight they should be giving to the lower court’s decisions.</a:t>
            </a:r>
          </a:p>
          <a:p>
            <a:pPr>
              <a:buFontTx/>
              <a:buChar char="-"/>
            </a:pPr>
            <a:r>
              <a:rPr lang="en-US" baseline="0" dirty="0"/>
              <a:t>Key cases – know the facts, holding, and main points from your key cases (both those supporting your argument and those that do not). You need to be able to distinguish “bad” cases and discuss your supporting ones if asked about them.</a:t>
            </a:r>
          </a:p>
          <a:p>
            <a:pPr>
              <a:buFontTx/>
              <a:buChar char="-"/>
            </a:pPr>
            <a:r>
              <a:rPr lang="en-US" baseline="0" dirty="0"/>
              <a:t>Apply the law to your case – this is the whole point! You need to be able to tell the court how the relevant law applies to your facts.  When you are presenting your argument, you are presenting a series of finer points that show how the law interacts with your facts. You don’t want to be just reciting law and reciting facts. </a:t>
            </a:r>
            <a:endParaRPr lang="en-US" dirty="0"/>
          </a:p>
          <a:p>
            <a:endParaRPr lang="en-US" dirty="0"/>
          </a:p>
        </p:txBody>
      </p:sp>
    </p:spTree>
    <p:extLst>
      <p:ext uri="{BB962C8B-B14F-4D97-AF65-F5344CB8AC3E}">
        <p14:creationId xmlns:p14="http://schemas.microsoft.com/office/powerpoint/2010/main" val="26540282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1D2FE59-17EE-458E-A86F-4280F6C40B43}" type="slidenum">
              <a:rPr lang="en-US" altLang="en-US"/>
              <a:pPr/>
              <a:t>5</a:t>
            </a:fld>
            <a:endParaRPr lang="en-US" altLang="en-US"/>
          </a:p>
        </p:txBody>
      </p:sp>
      <p:sp>
        <p:nvSpPr>
          <p:cNvPr id="7170" name="Rectangle 2"/>
          <p:cNvSpPr>
            <a:spLocks noGrp="1" noRot="1" noChangeAspect="1" noChangeArrowheads="1" noTextEdit="1"/>
          </p:cNvSpPr>
          <p:nvPr>
            <p:ph type="sldImg"/>
          </p:nvPr>
        </p:nvSpPr>
        <p:spPr>
          <a:ln/>
        </p:spPr>
      </p:sp>
      <p:sp>
        <p:nvSpPr>
          <p:cNvPr id="7171" name="Rectangle 3"/>
          <p:cNvSpPr>
            <a:spLocks noGrp="1" noChangeArrowheads="1"/>
          </p:cNvSpPr>
          <p:nvPr>
            <p:ph type="body" idx="1"/>
          </p:nvPr>
        </p:nvSpPr>
        <p:spPr/>
        <p:txBody>
          <a:bodyPr/>
          <a:lstStyle/>
          <a:p>
            <a:pPr>
              <a:buFontTx/>
              <a:buChar char="-"/>
            </a:pPr>
            <a:r>
              <a:rPr lang="en-US" dirty="0"/>
              <a:t>This is the oral version of your summary of</a:t>
            </a:r>
            <a:r>
              <a:rPr lang="en-US" baseline="0" dirty="0"/>
              <a:t> arguments. You want to briefly explain what you are going to be arguing – give the court a brief roadmap.</a:t>
            </a:r>
          </a:p>
          <a:p>
            <a:pPr>
              <a:buFontTx/>
              <a:buChar char="-"/>
            </a:pPr>
            <a:endParaRPr lang="en-US" baseline="0" dirty="0"/>
          </a:p>
          <a:p>
            <a:pPr>
              <a:buFontTx/>
              <a:buChar char="-"/>
            </a:pPr>
            <a:r>
              <a:rPr lang="en-US" baseline="0" dirty="0"/>
              <a:t>Then move right into your argument. You should structure your argument outline using the headings from your brief (both because you want to lead with your strong points and because that is the order the judges are familiar with).</a:t>
            </a:r>
          </a:p>
          <a:p>
            <a:pPr>
              <a:buFontTx/>
              <a:buChar char="-"/>
            </a:pPr>
            <a:endParaRPr lang="en-US" baseline="0" dirty="0"/>
          </a:p>
          <a:p>
            <a:pPr>
              <a:buFontTx/>
              <a:buChar char="-"/>
            </a:pPr>
            <a:r>
              <a:rPr lang="en-US" baseline="0" dirty="0"/>
              <a:t>Fill in that outline of headings with your finer points. State your point (“The plain language of the statute prohibits employment discrimination by a public entity.”), then follow it up by applying the law to your facts (the relevant language should be read broadly, such and such a case misinterpreted the statute/applied the statute in very different circumstances from these, this case interpreted similar language to meant this, the law is clearly meant to apply here because related laws don’t cover this situation…).</a:t>
            </a:r>
            <a:endParaRPr lang="en-US" dirty="0"/>
          </a:p>
        </p:txBody>
      </p:sp>
    </p:spTree>
    <p:extLst>
      <p:ext uri="{BB962C8B-B14F-4D97-AF65-F5344CB8AC3E}">
        <p14:creationId xmlns:p14="http://schemas.microsoft.com/office/powerpoint/2010/main" val="5792691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1D2FE59-17EE-458E-A86F-4280F6C40B43}" type="slidenum">
              <a:rPr lang="en-US" altLang="en-US"/>
              <a:pPr/>
              <a:t>6</a:t>
            </a:fld>
            <a:endParaRPr lang="en-US" altLang="en-US"/>
          </a:p>
        </p:txBody>
      </p:sp>
      <p:sp>
        <p:nvSpPr>
          <p:cNvPr id="7170" name="Rectangle 2"/>
          <p:cNvSpPr>
            <a:spLocks noGrp="1" noRot="1" noChangeAspect="1" noChangeArrowheads="1" noTextEdit="1"/>
          </p:cNvSpPr>
          <p:nvPr>
            <p:ph type="sldImg"/>
          </p:nvPr>
        </p:nvSpPr>
        <p:spPr>
          <a:ln/>
        </p:spPr>
      </p:sp>
      <p:sp>
        <p:nvSpPr>
          <p:cNvPr id="7171" name="Rectangle 3"/>
          <p:cNvSpPr>
            <a:spLocks noGrp="1" noChangeArrowheads="1"/>
          </p:cNvSpPr>
          <p:nvPr>
            <p:ph type="body" idx="1"/>
          </p:nvPr>
        </p:nvSpPr>
        <p:spPr/>
        <p:txBody>
          <a:bodyPr/>
          <a:lstStyle/>
          <a:p>
            <a:pPr>
              <a:buFontTx/>
              <a:buChar char="-"/>
            </a:pPr>
            <a:r>
              <a:rPr lang="en-US" dirty="0"/>
              <a:t>You want it to sound like your arguments are so clearly right, there is no</a:t>
            </a:r>
            <a:r>
              <a:rPr lang="en-US" baseline="0" dirty="0"/>
              <a:t> reason the court should even think about going another way.  However! You do not want to sound cocky. Try to sound relaxed and confident (as opposed to overly argumentative and cocky). Convince yourself that you believe, firmly, that your client is entirely in the right here. </a:t>
            </a:r>
          </a:p>
          <a:p>
            <a:pPr>
              <a:buFontTx/>
              <a:buChar char="-"/>
            </a:pPr>
            <a:endParaRPr lang="en-US" baseline="0" dirty="0"/>
          </a:p>
          <a:p>
            <a:pPr>
              <a:buFontTx/>
              <a:buChar char="-"/>
            </a:pPr>
            <a:r>
              <a:rPr lang="en-US" baseline="0" dirty="0"/>
              <a:t> You can obviously glance down to check your notes, but try to do so very briefly in between points, so that you are not talking AND looking down. Do your best to look at or near the camera – hiding your self-view can help keep you from getting distracted.</a:t>
            </a:r>
          </a:p>
          <a:p>
            <a:pPr>
              <a:buFontTx/>
              <a:buChar char="-"/>
            </a:pPr>
            <a:endParaRPr lang="en-US" baseline="0" dirty="0"/>
          </a:p>
          <a:p>
            <a:pPr>
              <a:buFontTx/>
              <a:buChar char="-"/>
            </a:pPr>
            <a:r>
              <a:rPr lang="en-US" baseline="0" dirty="0"/>
              <a:t> Body language says a lot but you can still be yourself. Moving around too much in an unintentional/undirected way (shifting weight, rocking, half-hearted hand gestures) can distract from your points, but moving with intention can be effective. If you are someone who tends to fidget or move a lot when nervous, try resting your arms or hands on the podium.</a:t>
            </a:r>
            <a:endParaRPr lang="en-US" dirty="0"/>
          </a:p>
        </p:txBody>
      </p:sp>
    </p:spTree>
    <p:extLst>
      <p:ext uri="{BB962C8B-B14F-4D97-AF65-F5344CB8AC3E}">
        <p14:creationId xmlns:p14="http://schemas.microsoft.com/office/powerpoint/2010/main" val="31961378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1D2FE59-17EE-458E-A86F-4280F6C40B43}" type="slidenum">
              <a:rPr lang="en-US" altLang="en-US"/>
              <a:pPr/>
              <a:t>7</a:t>
            </a:fld>
            <a:endParaRPr lang="en-US" altLang="en-US"/>
          </a:p>
        </p:txBody>
      </p:sp>
      <p:sp>
        <p:nvSpPr>
          <p:cNvPr id="7170" name="Rectangle 2"/>
          <p:cNvSpPr>
            <a:spLocks noGrp="1" noRot="1" noChangeAspect="1" noChangeArrowheads="1" noTextEdit="1"/>
          </p:cNvSpPr>
          <p:nvPr>
            <p:ph type="sldImg"/>
          </p:nvPr>
        </p:nvSpPr>
        <p:spPr>
          <a:ln/>
        </p:spPr>
      </p:sp>
      <p:sp>
        <p:nvSpPr>
          <p:cNvPr id="7171" name="Rectangle 3"/>
          <p:cNvSpPr>
            <a:spLocks noGrp="1" noChangeArrowheads="1"/>
          </p:cNvSpPr>
          <p:nvPr>
            <p:ph type="body" idx="1"/>
          </p:nvPr>
        </p:nvSpPr>
        <p:spPr/>
        <p:txBody>
          <a:bodyPr/>
          <a:lstStyle/>
          <a:p>
            <a:r>
              <a:rPr lang="en-US" dirty="0"/>
              <a:t>Practice</a:t>
            </a:r>
            <a:r>
              <a:rPr lang="en-US" baseline="0" dirty="0"/>
              <a:t> the substance of your argument – make sure that you have the facts and major cases down cold (quiz each other on them).  Give each other hypotheticals and see how you do with answering them on the fly.  Practice reciting your introduction and conclusion. Until you can recite each without looking at anything.  Practice listing each of your arguments and the main points for each argument as part of a mental checklist so that you can make sure you hit all of those points in your argument (especially as you will likely get a little off track when the judges begin asking questions). Practice getting back to the point you wanted to make in a non-awkward manner after being asked a question. Use your partner!</a:t>
            </a:r>
          </a:p>
          <a:p>
            <a:endParaRPr lang="en-US" baseline="0" dirty="0"/>
          </a:p>
          <a:p>
            <a:r>
              <a:rPr lang="en-US" baseline="0" dirty="0"/>
              <a:t>You also need to practice minimizing distractions if you can. Have your partner watch you give your full argument (at least once through with no questions, then a few times with the observing partner also asking questions). The observing partner should note any distractions like verbal fillers (“oh, um”), gestures, not making eye contact, etc. If you can, get a friend who is not involved in Stone to watch you practice, and get their comments on your argument – is it clear? Did the organization make sense (could they follow it)? And most of all – were they convinced?</a:t>
            </a:r>
            <a:endParaRPr lang="en-US" dirty="0"/>
          </a:p>
        </p:txBody>
      </p:sp>
    </p:spTree>
    <p:extLst>
      <p:ext uri="{BB962C8B-B14F-4D97-AF65-F5344CB8AC3E}">
        <p14:creationId xmlns:p14="http://schemas.microsoft.com/office/powerpoint/2010/main" val="3811635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1D2FE59-17EE-458E-A86F-4280F6C40B43}" type="slidenum">
              <a:rPr lang="en-US" altLang="en-US"/>
              <a:pPr/>
              <a:t>8</a:t>
            </a:fld>
            <a:endParaRPr lang="en-US" altLang="en-US"/>
          </a:p>
        </p:txBody>
      </p:sp>
      <p:sp>
        <p:nvSpPr>
          <p:cNvPr id="7170" name="Rectangle 2"/>
          <p:cNvSpPr>
            <a:spLocks noGrp="1" noRot="1" noChangeAspect="1" noChangeArrowheads="1" noTextEdit="1"/>
          </p:cNvSpPr>
          <p:nvPr>
            <p:ph type="sldImg"/>
          </p:nvPr>
        </p:nvSpPr>
        <p:spPr>
          <a:ln/>
        </p:spPr>
      </p:sp>
      <p:sp>
        <p:nvSpPr>
          <p:cNvPr id="7171"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35746197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1D2FE59-17EE-458E-A86F-4280F6C40B43}" type="slidenum">
              <a:rPr lang="en-US" altLang="en-US"/>
              <a:pPr/>
              <a:t>9</a:t>
            </a:fld>
            <a:endParaRPr lang="en-US" altLang="en-US"/>
          </a:p>
        </p:txBody>
      </p:sp>
      <p:sp>
        <p:nvSpPr>
          <p:cNvPr id="7170" name="Rectangle 2"/>
          <p:cNvSpPr>
            <a:spLocks noGrp="1" noRot="1" noChangeAspect="1" noChangeArrowheads="1" noTextEdit="1"/>
          </p:cNvSpPr>
          <p:nvPr>
            <p:ph type="sldImg"/>
          </p:nvPr>
        </p:nvSpPr>
        <p:spPr>
          <a:ln/>
        </p:spPr>
      </p:sp>
      <p:sp>
        <p:nvSpPr>
          <p:cNvPr id="7171" name="Rectangle 3"/>
          <p:cNvSpPr>
            <a:spLocks noGrp="1" noChangeArrowheads="1"/>
          </p:cNvSpPr>
          <p:nvPr>
            <p:ph type="body" idx="1"/>
          </p:nvPr>
        </p:nvSpPr>
        <p:spPr/>
        <p:txBody>
          <a:bodyPr/>
          <a:lstStyle/>
          <a:p>
            <a:pPr defTabSz="931500">
              <a:defRPr/>
            </a:pPr>
            <a:r>
              <a:rPr lang="en-US" dirty="0"/>
              <a:t>- Much of this is covered in the Moot Court Manual</a:t>
            </a:r>
            <a:r>
              <a:rPr lang="en-US" baseline="0" dirty="0"/>
              <a:t>, which I have also posted on the Stone Website.</a:t>
            </a:r>
            <a:endParaRPr lang="en-US" dirty="0"/>
          </a:p>
          <a:p>
            <a:pPr defTabSz="931500">
              <a:defRPr/>
            </a:pPr>
            <a:endParaRPr lang="en-US" dirty="0"/>
          </a:p>
          <a:p>
            <a:pPr defTabSz="931500">
              <a:defRPr/>
            </a:pPr>
            <a:r>
              <a:rPr lang="en-US" dirty="0"/>
              <a:t>- Rebuttal – only</a:t>
            </a:r>
            <a:r>
              <a:rPr lang="en-US" baseline="0" dirty="0"/>
              <a:t> one team member may rebut but they may rebut all issues.  The clerk will deduct rebuttal time from the 30 minute total. Each advocate has to argue for at least 14 minutes, so if you take 2 minutes for rebuttal, you each argue for 14. If you take less than 2 minutes, remaining time should still be divided evenly.</a:t>
            </a:r>
            <a:endParaRPr lang="en-US" dirty="0"/>
          </a:p>
          <a:p>
            <a:endParaRPr lang="en-US" dirty="0"/>
          </a:p>
        </p:txBody>
      </p:sp>
    </p:spTree>
    <p:extLst>
      <p:ext uri="{BB962C8B-B14F-4D97-AF65-F5344CB8AC3E}">
        <p14:creationId xmlns:p14="http://schemas.microsoft.com/office/powerpoint/2010/main" val="52221497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075" name="Rectangle 3"/>
          <p:cNvSpPr>
            <a:spLocks noGrp="1" noChangeArrowheads="1"/>
          </p:cNvSpPr>
          <p:nvPr>
            <p:ph type="subTitle" idx="1"/>
          </p:nvPr>
        </p:nvSpPr>
        <p:spPr>
          <a:xfrm>
            <a:off x="685800" y="3200400"/>
            <a:ext cx="7772400" cy="1752600"/>
          </a:xfrm>
        </p:spPr>
        <p:txBody>
          <a:bodyPr/>
          <a:lstStyle>
            <a:lvl1pPr marL="0" indent="0">
              <a:buFont typeface="Wingdings" panose="05000000000000000000" pitchFamily="2" charset="2"/>
              <a:buNone/>
              <a:defRPr sz="1800">
                <a:solidFill>
                  <a:srgbClr val="CCCCCC"/>
                </a:solidFill>
              </a:defRPr>
            </a:lvl1pPr>
          </a:lstStyle>
          <a:p>
            <a:pPr lvl="0"/>
            <a:r>
              <a:rPr lang="en-US" altLang="en-US" noProof="0"/>
              <a:t>Click to edit Master subtitle style</a:t>
            </a:r>
          </a:p>
        </p:txBody>
      </p:sp>
      <p:pic>
        <p:nvPicPr>
          <p:cNvPr id="3084" name="Picture 1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543800" y="6118225"/>
            <a:ext cx="968375" cy="434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087" name="Rectangle 15"/>
          <p:cNvSpPr>
            <a:spLocks noChangeArrowheads="1"/>
          </p:cNvSpPr>
          <p:nvPr userDrawn="1"/>
        </p:nvSpPr>
        <p:spPr bwMode="auto">
          <a:xfrm>
            <a:off x="0" y="-76200"/>
            <a:ext cx="9144000" cy="2895600"/>
          </a:xfrm>
          <a:prstGeom prst="rect">
            <a:avLst/>
          </a:prstGeom>
          <a:gradFill rotWithShape="0">
            <a:gsLst>
              <a:gs pos="0">
                <a:srgbClr val="333333"/>
              </a:gs>
              <a:gs pos="100000">
                <a:schemeClr val="tx1"/>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4" name="Rectangle 2"/>
          <p:cNvSpPr>
            <a:spLocks noGrp="1" noChangeArrowheads="1"/>
          </p:cNvSpPr>
          <p:nvPr>
            <p:ph type="ctrTitle"/>
          </p:nvPr>
        </p:nvSpPr>
        <p:spPr>
          <a:xfrm>
            <a:off x="685800" y="1600200"/>
            <a:ext cx="7772400" cy="1143000"/>
          </a:xfrm>
        </p:spPr>
        <p:txBody>
          <a:bodyPr anchor="ctr"/>
          <a:lstStyle>
            <a:lvl1pPr>
              <a:defRPr>
                <a:solidFill>
                  <a:schemeClr val="bg1"/>
                </a:solidFill>
              </a:defRPr>
            </a:lvl1pPr>
          </a:lstStyle>
          <a:p>
            <a:pPr lvl="0"/>
            <a:r>
              <a:rPr lang="en-US" altLang="en-US" noProof="0"/>
              <a:t>Click to edit Master title style</a:t>
            </a:r>
          </a:p>
        </p:txBody>
      </p:sp>
      <p:pic>
        <p:nvPicPr>
          <p:cNvPr id="3089" name="Picture 17" descr="LAW_NOICON"/>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62000" y="6248400"/>
            <a:ext cx="2286000" cy="15081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lvl1pPr>
              <a:defRPr/>
            </a:lvl1pPr>
          </a:lstStyle>
          <a:p>
            <a:r>
              <a:rPr lang="en-US" altLang="en-US"/>
              <a:t>Presentation Title</a:t>
            </a:r>
          </a:p>
        </p:txBody>
      </p:sp>
      <p:sp>
        <p:nvSpPr>
          <p:cNvPr id="5" name="Date Placeholder 4"/>
          <p:cNvSpPr>
            <a:spLocks noGrp="1"/>
          </p:cNvSpPr>
          <p:nvPr>
            <p:ph type="dt" sz="half" idx="11"/>
          </p:nvPr>
        </p:nvSpPr>
        <p:spPr/>
        <p:txBody>
          <a:bodyPr/>
          <a:lstStyle>
            <a:lvl1pPr>
              <a:defRPr/>
            </a:lvl1pPr>
          </a:lstStyle>
          <a:p>
            <a:fld id="{C1226919-0335-4CAA-BFA3-BAD49AB17215}" type="datetime1">
              <a:rPr lang="en-US" altLang="en-US" baseline="0" smtClean="0"/>
              <a:t>10/20/2025</a:t>
            </a:fld>
            <a:endParaRPr lang="en-US" altLang="en-US" baseline="0"/>
          </a:p>
        </p:txBody>
      </p:sp>
    </p:spTree>
    <p:extLst>
      <p:ext uri="{BB962C8B-B14F-4D97-AF65-F5344CB8AC3E}">
        <p14:creationId xmlns:p14="http://schemas.microsoft.com/office/powerpoint/2010/main" val="10615681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762000"/>
            <a:ext cx="1981200" cy="4953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762000"/>
            <a:ext cx="5791200" cy="4953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lvl1pPr>
              <a:defRPr/>
            </a:lvl1pPr>
          </a:lstStyle>
          <a:p>
            <a:r>
              <a:rPr lang="en-US" altLang="en-US"/>
              <a:t>Presentation Title</a:t>
            </a:r>
          </a:p>
        </p:txBody>
      </p:sp>
      <p:sp>
        <p:nvSpPr>
          <p:cNvPr id="5" name="Date Placeholder 4"/>
          <p:cNvSpPr>
            <a:spLocks noGrp="1"/>
          </p:cNvSpPr>
          <p:nvPr>
            <p:ph type="dt" sz="half" idx="11"/>
          </p:nvPr>
        </p:nvSpPr>
        <p:spPr/>
        <p:txBody>
          <a:bodyPr/>
          <a:lstStyle>
            <a:lvl1pPr>
              <a:defRPr/>
            </a:lvl1pPr>
          </a:lstStyle>
          <a:p>
            <a:fld id="{FC5E3F77-0501-4AE2-9830-9D399558A365}" type="datetime1">
              <a:rPr lang="en-US" altLang="en-US" baseline="0" smtClean="0"/>
              <a:t>10/20/2025</a:t>
            </a:fld>
            <a:endParaRPr lang="en-US" altLang="en-US" baseline="0"/>
          </a:p>
        </p:txBody>
      </p:sp>
    </p:spTree>
    <p:extLst>
      <p:ext uri="{BB962C8B-B14F-4D97-AF65-F5344CB8AC3E}">
        <p14:creationId xmlns:p14="http://schemas.microsoft.com/office/powerpoint/2010/main" val="13484322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lvl1pPr>
              <a:defRPr/>
            </a:lvl1pPr>
          </a:lstStyle>
          <a:p>
            <a:r>
              <a:rPr lang="en-US" altLang="en-US"/>
              <a:t>Presentation Title</a:t>
            </a:r>
          </a:p>
        </p:txBody>
      </p:sp>
      <p:sp>
        <p:nvSpPr>
          <p:cNvPr id="5" name="Date Placeholder 4"/>
          <p:cNvSpPr>
            <a:spLocks noGrp="1"/>
          </p:cNvSpPr>
          <p:nvPr>
            <p:ph type="dt" sz="half" idx="11"/>
          </p:nvPr>
        </p:nvSpPr>
        <p:spPr/>
        <p:txBody>
          <a:bodyPr/>
          <a:lstStyle>
            <a:lvl1pPr>
              <a:defRPr/>
            </a:lvl1pPr>
          </a:lstStyle>
          <a:p>
            <a:fld id="{F0FE4F1D-54B1-4059-A7C7-16E4AD0542BB}" type="datetime1">
              <a:rPr lang="en-US" altLang="en-US" baseline="0" smtClean="0"/>
              <a:t>10/20/2025</a:t>
            </a:fld>
            <a:endParaRPr lang="en-US" altLang="en-US" baseline="0"/>
          </a:p>
        </p:txBody>
      </p:sp>
    </p:spTree>
    <p:extLst>
      <p:ext uri="{BB962C8B-B14F-4D97-AF65-F5344CB8AC3E}">
        <p14:creationId xmlns:p14="http://schemas.microsoft.com/office/powerpoint/2010/main" val="8770774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Footer Placeholder 3"/>
          <p:cNvSpPr>
            <a:spLocks noGrp="1"/>
          </p:cNvSpPr>
          <p:nvPr>
            <p:ph type="ftr" sz="quarter" idx="10"/>
          </p:nvPr>
        </p:nvSpPr>
        <p:spPr/>
        <p:txBody>
          <a:bodyPr/>
          <a:lstStyle>
            <a:lvl1pPr>
              <a:defRPr/>
            </a:lvl1pPr>
          </a:lstStyle>
          <a:p>
            <a:r>
              <a:rPr lang="en-US" altLang="en-US"/>
              <a:t>Presentation Title</a:t>
            </a:r>
          </a:p>
        </p:txBody>
      </p:sp>
      <p:sp>
        <p:nvSpPr>
          <p:cNvPr id="5" name="Date Placeholder 4"/>
          <p:cNvSpPr>
            <a:spLocks noGrp="1"/>
          </p:cNvSpPr>
          <p:nvPr>
            <p:ph type="dt" sz="half" idx="11"/>
          </p:nvPr>
        </p:nvSpPr>
        <p:spPr/>
        <p:txBody>
          <a:bodyPr/>
          <a:lstStyle>
            <a:lvl1pPr>
              <a:defRPr/>
            </a:lvl1pPr>
          </a:lstStyle>
          <a:p>
            <a:fld id="{D24A2848-DD06-4E94-A295-3B021D94354D}" type="datetime1">
              <a:rPr lang="en-US" altLang="en-US" baseline="0" smtClean="0"/>
              <a:t>10/20/2025</a:t>
            </a:fld>
            <a:endParaRPr lang="en-US" altLang="en-US" baseline="0"/>
          </a:p>
        </p:txBody>
      </p:sp>
    </p:spTree>
    <p:extLst>
      <p:ext uri="{BB962C8B-B14F-4D97-AF65-F5344CB8AC3E}">
        <p14:creationId xmlns:p14="http://schemas.microsoft.com/office/powerpoint/2010/main" val="17546166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828800"/>
            <a:ext cx="38862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828800"/>
            <a:ext cx="38862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0"/>
          </p:nvPr>
        </p:nvSpPr>
        <p:spPr/>
        <p:txBody>
          <a:bodyPr/>
          <a:lstStyle>
            <a:lvl1pPr>
              <a:defRPr/>
            </a:lvl1pPr>
          </a:lstStyle>
          <a:p>
            <a:r>
              <a:rPr lang="en-US" altLang="en-US"/>
              <a:t>Presentation Title</a:t>
            </a:r>
          </a:p>
        </p:txBody>
      </p:sp>
      <p:sp>
        <p:nvSpPr>
          <p:cNvPr id="6" name="Date Placeholder 5"/>
          <p:cNvSpPr>
            <a:spLocks noGrp="1"/>
          </p:cNvSpPr>
          <p:nvPr>
            <p:ph type="dt" sz="half" idx="11"/>
          </p:nvPr>
        </p:nvSpPr>
        <p:spPr/>
        <p:txBody>
          <a:bodyPr/>
          <a:lstStyle>
            <a:lvl1pPr>
              <a:defRPr/>
            </a:lvl1pPr>
          </a:lstStyle>
          <a:p>
            <a:fld id="{87735F0D-E51E-4047-9704-DCFAFCA40E81}" type="datetime1">
              <a:rPr lang="en-US" altLang="en-US" baseline="0" smtClean="0"/>
              <a:t>10/20/2025</a:t>
            </a:fld>
            <a:endParaRPr lang="en-US" altLang="en-US" baseline="0"/>
          </a:p>
        </p:txBody>
      </p:sp>
    </p:spTree>
    <p:extLst>
      <p:ext uri="{BB962C8B-B14F-4D97-AF65-F5344CB8AC3E}">
        <p14:creationId xmlns:p14="http://schemas.microsoft.com/office/powerpoint/2010/main" val="40149056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6"/>
          <p:cNvSpPr>
            <a:spLocks noGrp="1"/>
          </p:cNvSpPr>
          <p:nvPr>
            <p:ph type="ftr" sz="quarter" idx="10"/>
          </p:nvPr>
        </p:nvSpPr>
        <p:spPr/>
        <p:txBody>
          <a:bodyPr/>
          <a:lstStyle>
            <a:lvl1pPr>
              <a:defRPr/>
            </a:lvl1pPr>
          </a:lstStyle>
          <a:p>
            <a:r>
              <a:rPr lang="en-US" altLang="en-US"/>
              <a:t>Presentation Title</a:t>
            </a:r>
          </a:p>
        </p:txBody>
      </p:sp>
      <p:sp>
        <p:nvSpPr>
          <p:cNvPr id="8" name="Date Placeholder 7"/>
          <p:cNvSpPr>
            <a:spLocks noGrp="1"/>
          </p:cNvSpPr>
          <p:nvPr>
            <p:ph type="dt" sz="half" idx="11"/>
          </p:nvPr>
        </p:nvSpPr>
        <p:spPr/>
        <p:txBody>
          <a:bodyPr/>
          <a:lstStyle>
            <a:lvl1pPr>
              <a:defRPr/>
            </a:lvl1pPr>
          </a:lstStyle>
          <a:p>
            <a:fld id="{707F0E2F-6F02-4A10-81CC-D387EF1DA4D4}" type="datetime1">
              <a:rPr lang="en-US" altLang="en-US" baseline="0" smtClean="0"/>
              <a:t>10/20/2025</a:t>
            </a:fld>
            <a:endParaRPr lang="en-US" altLang="en-US" baseline="0"/>
          </a:p>
        </p:txBody>
      </p:sp>
    </p:spTree>
    <p:extLst>
      <p:ext uri="{BB962C8B-B14F-4D97-AF65-F5344CB8AC3E}">
        <p14:creationId xmlns:p14="http://schemas.microsoft.com/office/powerpoint/2010/main" val="2549965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p:cNvSpPr>
            <a:spLocks noGrp="1"/>
          </p:cNvSpPr>
          <p:nvPr>
            <p:ph type="ftr" sz="quarter" idx="10"/>
          </p:nvPr>
        </p:nvSpPr>
        <p:spPr/>
        <p:txBody>
          <a:bodyPr/>
          <a:lstStyle>
            <a:lvl1pPr>
              <a:defRPr/>
            </a:lvl1pPr>
          </a:lstStyle>
          <a:p>
            <a:r>
              <a:rPr lang="en-US" altLang="en-US"/>
              <a:t>Presentation Title</a:t>
            </a:r>
          </a:p>
        </p:txBody>
      </p:sp>
      <p:sp>
        <p:nvSpPr>
          <p:cNvPr id="4" name="Date Placeholder 3"/>
          <p:cNvSpPr>
            <a:spLocks noGrp="1"/>
          </p:cNvSpPr>
          <p:nvPr>
            <p:ph type="dt" sz="half" idx="11"/>
          </p:nvPr>
        </p:nvSpPr>
        <p:spPr/>
        <p:txBody>
          <a:bodyPr/>
          <a:lstStyle>
            <a:lvl1pPr>
              <a:defRPr/>
            </a:lvl1pPr>
          </a:lstStyle>
          <a:p>
            <a:fld id="{15D4E506-7B51-4B4E-853E-3D1CDBC9B5FC}" type="datetime1">
              <a:rPr lang="en-US" altLang="en-US" baseline="0" smtClean="0"/>
              <a:t>10/20/2025</a:t>
            </a:fld>
            <a:endParaRPr lang="en-US" altLang="en-US" baseline="0"/>
          </a:p>
        </p:txBody>
      </p:sp>
    </p:spTree>
    <p:extLst>
      <p:ext uri="{BB962C8B-B14F-4D97-AF65-F5344CB8AC3E}">
        <p14:creationId xmlns:p14="http://schemas.microsoft.com/office/powerpoint/2010/main" val="34675690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r>
              <a:rPr lang="en-US" altLang="en-US"/>
              <a:t>Presentation Title</a:t>
            </a:r>
          </a:p>
        </p:txBody>
      </p:sp>
      <p:sp>
        <p:nvSpPr>
          <p:cNvPr id="3" name="Date Placeholder 2"/>
          <p:cNvSpPr>
            <a:spLocks noGrp="1"/>
          </p:cNvSpPr>
          <p:nvPr>
            <p:ph type="dt" sz="half" idx="11"/>
          </p:nvPr>
        </p:nvSpPr>
        <p:spPr/>
        <p:txBody>
          <a:bodyPr/>
          <a:lstStyle>
            <a:lvl1pPr>
              <a:defRPr/>
            </a:lvl1pPr>
          </a:lstStyle>
          <a:p>
            <a:fld id="{008390DB-5F95-4E38-A846-E4B88C289231}" type="datetime1">
              <a:rPr lang="en-US" altLang="en-US" baseline="0" smtClean="0"/>
              <a:t>10/20/2025</a:t>
            </a:fld>
            <a:endParaRPr lang="en-US" altLang="en-US" baseline="0"/>
          </a:p>
        </p:txBody>
      </p:sp>
    </p:spTree>
    <p:extLst>
      <p:ext uri="{BB962C8B-B14F-4D97-AF65-F5344CB8AC3E}">
        <p14:creationId xmlns:p14="http://schemas.microsoft.com/office/powerpoint/2010/main" val="20308801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Footer Placeholder 4"/>
          <p:cNvSpPr>
            <a:spLocks noGrp="1"/>
          </p:cNvSpPr>
          <p:nvPr>
            <p:ph type="ftr" sz="quarter" idx="10"/>
          </p:nvPr>
        </p:nvSpPr>
        <p:spPr/>
        <p:txBody>
          <a:bodyPr/>
          <a:lstStyle>
            <a:lvl1pPr>
              <a:defRPr/>
            </a:lvl1pPr>
          </a:lstStyle>
          <a:p>
            <a:r>
              <a:rPr lang="en-US" altLang="en-US"/>
              <a:t>Presentation Title</a:t>
            </a:r>
          </a:p>
        </p:txBody>
      </p:sp>
      <p:sp>
        <p:nvSpPr>
          <p:cNvPr id="6" name="Date Placeholder 5"/>
          <p:cNvSpPr>
            <a:spLocks noGrp="1"/>
          </p:cNvSpPr>
          <p:nvPr>
            <p:ph type="dt" sz="half" idx="11"/>
          </p:nvPr>
        </p:nvSpPr>
        <p:spPr/>
        <p:txBody>
          <a:bodyPr/>
          <a:lstStyle>
            <a:lvl1pPr>
              <a:defRPr/>
            </a:lvl1pPr>
          </a:lstStyle>
          <a:p>
            <a:fld id="{E4008644-7011-4EE2-804A-9F82CE01F8D2}" type="datetime1">
              <a:rPr lang="en-US" altLang="en-US" baseline="0" smtClean="0"/>
              <a:t>10/20/2025</a:t>
            </a:fld>
            <a:endParaRPr lang="en-US" altLang="en-US" baseline="0"/>
          </a:p>
        </p:txBody>
      </p:sp>
    </p:spTree>
    <p:extLst>
      <p:ext uri="{BB962C8B-B14F-4D97-AF65-F5344CB8AC3E}">
        <p14:creationId xmlns:p14="http://schemas.microsoft.com/office/powerpoint/2010/main" val="31880295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Footer Placeholder 4"/>
          <p:cNvSpPr>
            <a:spLocks noGrp="1"/>
          </p:cNvSpPr>
          <p:nvPr>
            <p:ph type="ftr" sz="quarter" idx="10"/>
          </p:nvPr>
        </p:nvSpPr>
        <p:spPr/>
        <p:txBody>
          <a:bodyPr/>
          <a:lstStyle>
            <a:lvl1pPr>
              <a:defRPr/>
            </a:lvl1pPr>
          </a:lstStyle>
          <a:p>
            <a:r>
              <a:rPr lang="en-US" altLang="en-US"/>
              <a:t>Presentation Title</a:t>
            </a:r>
          </a:p>
        </p:txBody>
      </p:sp>
      <p:sp>
        <p:nvSpPr>
          <p:cNvPr id="6" name="Date Placeholder 5"/>
          <p:cNvSpPr>
            <a:spLocks noGrp="1"/>
          </p:cNvSpPr>
          <p:nvPr>
            <p:ph type="dt" sz="half" idx="11"/>
          </p:nvPr>
        </p:nvSpPr>
        <p:spPr/>
        <p:txBody>
          <a:bodyPr/>
          <a:lstStyle>
            <a:lvl1pPr>
              <a:defRPr/>
            </a:lvl1pPr>
          </a:lstStyle>
          <a:p>
            <a:fld id="{9564C877-6D42-4DD1-AC2D-637F079E5546}" type="datetime1">
              <a:rPr lang="en-US" altLang="en-US" baseline="0" smtClean="0"/>
              <a:t>10/20/2025</a:t>
            </a:fld>
            <a:endParaRPr lang="en-US" altLang="en-US" baseline="0"/>
          </a:p>
        </p:txBody>
      </p:sp>
    </p:spTree>
    <p:extLst>
      <p:ext uri="{BB962C8B-B14F-4D97-AF65-F5344CB8AC3E}">
        <p14:creationId xmlns:p14="http://schemas.microsoft.com/office/powerpoint/2010/main" val="3841564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4" name="Rectangle 10"/>
          <p:cNvSpPr>
            <a:spLocks noChangeArrowheads="1"/>
          </p:cNvSpPr>
          <p:nvPr userDrawn="1"/>
        </p:nvSpPr>
        <p:spPr bwMode="auto">
          <a:xfrm>
            <a:off x="0" y="-42863"/>
            <a:ext cx="9144000" cy="347663"/>
          </a:xfrm>
          <a:prstGeom prst="rect">
            <a:avLst/>
          </a:prstGeom>
          <a:gradFill rotWithShape="0">
            <a:gsLst>
              <a:gs pos="0">
                <a:srgbClr val="333333"/>
              </a:gs>
              <a:gs pos="100000">
                <a:schemeClr val="tx1"/>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6" name="Rectangle 2"/>
          <p:cNvSpPr>
            <a:spLocks noGrp="1" noChangeArrowheads="1"/>
          </p:cNvSpPr>
          <p:nvPr>
            <p:ph type="title"/>
          </p:nvPr>
        </p:nvSpPr>
        <p:spPr bwMode="auto">
          <a:xfrm>
            <a:off x="609600" y="762000"/>
            <a:ext cx="79248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609600" y="1828800"/>
            <a:ext cx="7924800" cy="388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9" name="Rectangle 5"/>
          <p:cNvSpPr>
            <a:spLocks noGrp="1" noChangeArrowheads="1"/>
          </p:cNvSpPr>
          <p:nvPr>
            <p:ph type="ftr" sz="quarter" idx="3"/>
          </p:nvPr>
        </p:nvSpPr>
        <p:spPr bwMode="auto">
          <a:xfrm>
            <a:off x="609600" y="0"/>
            <a:ext cx="5105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solidFill>
                  <a:schemeClr val="bg1"/>
                </a:solidFill>
              </a:defRPr>
            </a:lvl1pPr>
          </a:lstStyle>
          <a:p>
            <a:r>
              <a:rPr lang="en-US" altLang="en-US"/>
              <a:t>Presentation Title</a:t>
            </a:r>
          </a:p>
        </p:txBody>
      </p:sp>
      <p:sp>
        <p:nvSpPr>
          <p:cNvPr id="1036" name="Text Box 12"/>
          <p:cNvSpPr txBox="1">
            <a:spLocks noChangeArrowheads="1"/>
          </p:cNvSpPr>
          <p:nvPr userDrawn="1"/>
        </p:nvSpPr>
        <p:spPr bwMode="auto">
          <a:xfrm>
            <a:off x="609600" y="1524000"/>
            <a:ext cx="79248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200" b="1">
                <a:solidFill>
                  <a:schemeClr val="bg1"/>
                </a:solidFill>
              </a:rPr>
              <a:t>Boston University</a:t>
            </a:r>
            <a:r>
              <a:rPr lang="en-US" altLang="en-US" sz="1200">
                <a:solidFill>
                  <a:schemeClr val="bg1"/>
                </a:solidFill>
              </a:rPr>
              <a:t> Slideshow Title Goes Here</a:t>
            </a:r>
          </a:p>
        </p:txBody>
      </p:sp>
      <p:pic>
        <p:nvPicPr>
          <p:cNvPr id="1044" name="Picture 20"/>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7543800" y="6118225"/>
            <a:ext cx="968375" cy="434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42" name="Rectangle 18"/>
          <p:cNvSpPr>
            <a:spLocks noGrp="1" noChangeArrowheads="1"/>
          </p:cNvSpPr>
          <p:nvPr>
            <p:ph type="dt" sz="half" idx="2"/>
          </p:nvPr>
        </p:nvSpPr>
        <p:spPr bwMode="auto">
          <a:xfrm>
            <a:off x="8001000" y="76200"/>
            <a:ext cx="10668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baseline="30000">
                <a:solidFill>
                  <a:srgbClr val="CCCCCC"/>
                </a:solidFill>
              </a:defRPr>
            </a:lvl1pPr>
          </a:lstStyle>
          <a:p>
            <a:fld id="{BDD4312C-4F37-49F9-9B09-FFDB72B7710F}" type="datetime1">
              <a:rPr lang="en-US" altLang="en-US" baseline="0" smtClean="0"/>
              <a:t>10/20/2025</a:t>
            </a:fld>
            <a:endParaRPr lang="en-US" altLang="en-US" baseline="0"/>
          </a:p>
        </p:txBody>
      </p:sp>
      <p:pic>
        <p:nvPicPr>
          <p:cNvPr id="1046" name="Picture 22" descr="LAW_NOICON"/>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609600" y="6248400"/>
            <a:ext cx="2286000" cy="150813"/>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rtl="0" fontAlgn="base">
        <a:spcBef>
          <a:spcPct val="0"/>
        </a:spcBef>
        <a:spcAft>
          <a:spcPct val="0"/>
        </a:spcAft>
        <a:defRPr sz="2400" kern="1200">
          <a:solidFill>
            <a:schemeClr val="tx1"/>
          </a:solidFill>
          <a:latin typeface="+mj-lt"/>
          <a:ea typeface="+mj-ea"/>
          <a:cs typeface="+mj-cs"/>
        </a:defRPr>
      </a:lvl1pPr>
      <a:lvl2pPr algn="l" rtl="0" fontAlgn="base">
        <a:spcBef>
          <a:spcPct val="0"/>
        </a:spcBef>
        <a:spcAft>
          <a:spcPct val="0"/>
        </a:spcAft>
        <a:defRPr sz="2400">
          <a:solidFill>
            <a:schemeClr val="tx1"/>
          </a:solidFill>
          <a:latin typeface="Arial" panose="020B0604020202020204" pitchFamily="34" charset="0"/>
          <a:ea typeface="Osaka" pitchFamily="28" charset="-128"/>
        </a:defRPr>
      </a:lvl2pPr>
      <a:lvl3pPr algn="l" rtl="0" fontAlgn="base">
        <a:spcBef>
          <a:spcPct val="0"/>
        </a:spcBef>
        <a:spcAft>
          <a:spcPct val="0"/>
        </a:spcAft>
        <a:defRPr sz="2400">
          <a:solidFill>
            <a:schemeClr val="tx1"/>
          </a:solidFill>
          <a:latin typeface="Arial" panose="020B0604020202020204" pitchFamily="34" charset="0"/>
          <a:ea typeface="Osaka" pitchFamily="28" charset="-128"/>
        </a:defRPr>
      </a:lvl3pPr>
      <a:lvl4pPr algn="l" rtl="0" fontAlgn="base">
        <a:spcBef>
          <a:spcPct val="0"/>
        </a:spcBef>
        <a:spcAft>
          <a:spcPct val="0"/>
        </a:spcAft>
        <a:defRPr sz="2400">
          <a:solidFill>
            <a:schemeClr val="tx1"/>
          </a:solidFill>
          <a:latin typeface="Arial" panose="020B0604020202020204" pitchFamily="34" charset="0"/>
          <a:ea typeface="Osaka" pitchFamily="28" charset="-128"/>
        </a:defRPr>
      </a:lvl4pPr>
      <a:lvl5pPr algn="l" rtl="0" fontAlgn="base">
        <a:spcBef>
          <a:spcPct val="0"/>
        </a:spcBef>
        <a:spcAft>
          <a:spcPct val="0"/>
        </a:spcAft>
        <a:defRPr sz="2400">
          <a:solidFill>
            <a:schemeClr val="tx1"/>
          </a:solidFill>
          <a:latin typeface="Arial" panose="020B0604020202020204" pitchFamily="34" charset="0"/>
          <a:ea typeface="Osaka" pitchFamily="28" charset="-128"/>
        </a:defRPr>
      </a:lvl5pPr>
      <a:lvl6pPr marL="457200" algn="l" rtl="0" fontAlgn="base">
        <a:spcBef>
          <a:spcPct val="0"/>
        </a:spcBef>
        <a:spcAft>
          <a:spcPct val="0"/>
        </a:spcAft>
        <a:defRPr sz="2400">
          <a:solidFill>
            <a:schemeClr val="tx1"/>
          </a:solidFill>
          <a:latin typeface="Arial" panose="020B0604020202020204" pitchFamily="34" charset="0"/>
          <a:ea typeface="Osaka" pitchFamily="28" charset="-128"/>
        </a:defRPr>
      </a:lvl6pPr>
      <a:lvl7pPr marL="914400" algn="l" rtl="0" fontAlgn="base">
        <a:spcBef>
          <a:spcPct val="0"/>
        </a:spcBef>
        <a:spcAft>
          <a:spcPct val="0"/>
        </a:spcAft>
        <a:defRPr sz="2400">
          <a:solidFill>
            <a:schemeClr val="tx1"/>
          </a:solidFill>
          <a:latin typeface="Arial" panose="020B0604020202020204" pitchFamily="34" charset="0"/>
          <a:ea typeface="Osaka" pitchFamily="28" charset="-128"/>
        </a:defRPr>
      </a:lvl7pPr>
      <a:lvl8pPr marL="1371600" algn="l" rtl="0" fontAlgn="base">
        <a:spcBef>
          <a:spcPct val="0"/>
        </a:spcBef>
        <a:spcAft>
          <a:spcPct val="0"/>
        </a:spcAft>
        <a:defRPr sz="2400">
          <a:solidFill>
            <a:schemeClr val="tx1"/>
          </a:solidFill>
          <a:latin typeface="Arial" panose="020B0604020202020204" pitchFamily="34" charset="0"/>
          <a:ea typeface="Osaka" pitchFamily="28" charset="-128"/>
        </a:defRPr>
      </a:lvl8pPr>
      <a:lvl9pPr marL="1828800" algn="l" rtl="0" fontAlgn="base">
        <a:spcBef>
          <a:spcPct val="0"/>
        </a:spcBef>
        <a:spcAft>
          <a:spcPct val="0"/>
        </a:spcAft>
        <a:defRPr sz="2400">
          <a:solidFill>
            <a:schemeClr val="tx1"/>
          </a:solidFill>
          <a:latin typeface="Arial" panose="020B0604020202020204" pitchFamily="34" charset="0"/>
          <a:ea typeface="Osaka" pitchFamily="28" charset="-128"/>
        </a:defRPr>
      </a:lvl9pPr>
    </p:titleStyle>
    <p:bodyStyle>
      <a:lvl1pPr marL="342900" indent="-342900" algn="l" rtl="0" fontAlgn="base">
        <a:spcBef>
          <a:spcPct val="20000"/>
        </a:spcBef>
        <a:spcAft>
          <a:spcPct val="0"/>
        </a:spcAft>
        <a:buClr>
          <a:srgbClr val="2675B4"/>
        </a:buClr>
        <a:buFont typeface="Wingdings" panose="05000000000000000000" pitchFamily="2" charset="2"/>
        <a:buChar char="§"/>
        <a:defRPr sz="2400" kern="1200">
          <a:solidFill>
            <a:schemeClr val="tx1"/>
          </a:solidFill>
          <a:latin typeface="+mn-lt"/>
          <a:ea typeface="+mn-ea"/>
          <a:cs typeface="+mn-cs"/>
        </a:defRPr>
      </a:lvl1pPr>
      <a:lvl2pPr marL="742950" indent="-285750" algn="l" rtl="0" fontAlgn="base">
        <a:spcBef>
          <a:spcPct val="20000"/>
        </a:spcBef>
        <a:spcAft>
          <a:spcPct val="0"/>
        </a:spcAft>
        <a:buClr>
          <a:srgbClr val="2675B4"/>
        </a:buClr>
        <a:buFont typeface="Wingdings" panose="05000000000000000000" pitchFamily="2" charset="2"/>
        <a:buChar char="§"/>
        <a:defRPr kern="1200">
          <a:solidFill>
            <a:schemeClr val="tx1"/>
          </a:solidFill>
          <a:latin typeface="+mn-lt"/>
          <a:ea typeface="+mn-ea"/>
          <a:cs typeface="+mn-cs"/>
        </a:defRPr>
      </a:lvl2pPr>
      <a:lvl3pPr marL="1143000" indent="-228600" algn="l" rtl="0" fontAlgn="base">
        <a:spcBef>
          <a:spcPct val="20000"/>
        </a:spcBef>
        <a:spcAft>
          <a:spcPct val="0"/>
        </a:spcAft>
        <a:buClr>
          <a:srgbClr val="2675B4"/>
        </a:buClr>
        <a:buFont typeface="Wingdings" panose="05000000000000000000" pitchFamily="2" charset="2"/>
        <a:buChar char="§"/>
        <a:defRPr kern="1200">
          <a:solidFill>
            <a:schemeClr val="tx1"/>
          </a:solidFill>
          <a:latin typeface="+mn-lt"/>
          <a:ea typeface="+mn-ea"/>
          <a:cs typeface="+mn-cs"/>
        </a:defRPr>
      </a:lvl3pPr>
      <a:lvl4pPr marL="1600200" indent="-228600" algn="l" rtl="0" fontAlgn="base">
        <a:spcBef>
          <a:spcPct val="20000"/>
        </a:spcBef>
        <a:spcAft>
          <a:spcPct val="0"/>
        </a:spcAft>
        <a:buClr>
          <a:srgbClr val="2675B4"/>
        </a:buClr>
        <a:buFont typeface="Wingdings" panose="05000000000000000000" pitchFamily="2" charset="2"/>
        <a:buChar char="§"/>
        <a:defRPr kern="1200">
          <a:solidFill>
            <a:schemeClr val="tx1"/>
          </a:solidFill>
          <a:latin typeface="+mn-lt"/>
          <a:ea typeface="+mn-ea"/>
          <a:cs typeface="+mn-cs"/>
        </a:defRPr>
      </a:lvl4pPr>
      <a:lvl5pPr marL="2057400" indent="-228600" algn="l" rtl="0" fontAlgn="base">
        <a:spcBef>
          <a:spcPct val="20000"/>
        </a:spcBef>
        <a:spcAft>
          <a:spcPct val="0"/>
        </a:spcAft>
        <a:buClr>
          <a:srgbClr val="2675B4"/>
        </a:buClr>
        <a:buFont typeface="Wingdings" panose="05000000000000000000" pitchFamily="2" charset="2"/>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p:txBody>
          <a:bodyPr/>
          <a:lstStyle/>
          <a:p>
            <a:r>
              <a:rPr lang="en-US" altLang="en-US" sz="4800" dirty="0"/>
              <a:t>Effective Oral Advocacy</a:t>
            </a:r>
            <a:endParaRPr lang="en-US" altLang="en-US" dirty="0"/>
          </a:p>
        </p:txBody>
      </p:sp>
      <p:sp>
        <p:nvSpPr>
          <p:cNvPr id="4099" name="Rectangle 3"/>
          <p:cNvSpPr>
            <a:spLocks noGrp="1" noChangeArrowheads="1"/>
          </p:cNvSpPr>
          <p:nvPr>
            <p:ph type="subTitle" idx="1"/>
          </p:nvPr>
        </p:nvSpPr>
        <p:spPr/>
        <p:txBody>
          <a:bodyPr/>
          <a:lstStyle/>
          <a:p>
            <a:r>
              <a:rPr lang="en-US" altLang="en-US" sz="2400" dirty="0">
                <a:solidFill>
                  <a:schemeClr val="tx1"/>
                </a:solidFill>
              </a:rPr>
              <a:t>Edward C. Stone Moot Court Workshop</a:t>
            </a:r>
          </a:p>
          <a:p>
            <a:r>
              <a:rPr lang="en-US" altLang="en-US" sz="2400" dirty="0">
                <a:solidFill>
                  <a:schemeClr val="tx1"/>
                </a:solidFill>
              </a:rPr>
              <a:t>October 20, 2025</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p:cNvSpPr>
            <a:spLocks noGrp="1"/>
          </p:cNvSpPr>
          <p:nvPr>
            <p:ph type="ftr" sz="quarter" idx="10"/>
          </p:nvPr>
        </p:nvSpPr>
        <p:spPr/>
        <p:txBody>
          <a:bodyPr/>
          <a:lstStyle/>
          <a:p>
            <a:r>
              <a:rPr lang="en-US" altLang="en-US" dirty="0"/>
              <a:t>Effective Oral Advocacy</a:t>
            </a:r>
          </a:p>
        </p:txBody>
      </p:sp>
      <p:sp>
        <p:nvSpPr>
          <p:cNvPr id="5122" name="Rectangle 2"/>
          <p:cNvSpPr>
            <a:spLocks noGrp="1" noChangeArrowheads="1"/>
          </p:cNvSpPr>
          <p:nvPr>
            <p:ph type="title"/>
          </p:nvPr>
        </p:nvSpPr>
        <p:spPr/>
        <p:txBody>
          <a:bodyPr/>
          <a:lstStyle/>
          <a:p>
            <a:r>
              <a:rPr lang="en-US" altLang="en-US" sz="3600" b="1" dirty="0"/>
              <a:t>Mechanics – Setting Up</a:t>
            </a:r>
            <a:endParaRPr lang="en-US" altLang="en-US" sz="3600" dirty="0"/>
          </a:p>
        </p:txBody>
      </p:sp>
      <p:sp>
        <p:nvSpPr>
          <p:cNvPr id="5123" name="Rectangle 3"/>
          <p:cNvSpPr>
            <a:spLocks noGrp="1" noChangeArrowheads="1"/>
          </p:cNvSpPr>
          <p:nvPr>
            <p:ph type="body" idx="1"/>
          </p:nvPr>
        </p:nvSpPr>
        <p:spPr>
          <a:xfrm>
            <a:off x="609600" y="1676400"/>
            <a:ext cx="7924800" cy="4038600"/>
          </a:xfrm>
        </p:spPr>
        <p:txBody>
          <a:bodyPr/>
          <a:lstStyle/>
          <a:p>
            <a:pPr>
              <a:spcBef>
                <a:spcPts val="1800"/>
              </a:spcBef>
              <a:buClr>
                <a:srgbClr val="CC0000"/>
              </a:buClr>
            </a:pPr>
            <a:r>
              <a:rPr lang="en-US" altLang="en-US" sz="2800" dirty="0"/>
              <a:t>Arrive early, check in (6th floor jury room), head to courtroom</a:t>
            </a:r>
          </a:p>
          <a:p>
            <a:pPr>
              <a:spcBef>
                <a:spcPts val="1800"/>
              </a:spcBef>
              <a:buClr>
                <a:srgbClr val="CC0000"/>
              </a:buClr>
            </a:pPr>
            <a:r>
              <a:rPr lang="en-US" altLang="en-US" sz="2800" dirty="0"/>
              <a:t>Appellant on left, Appellee on right, as you face the bench</a:t>
            </a:r>
          </a:p>
          <a:p>
            <a:pPr>
              <a:spcBef>
                <a:spcPts val="1800"/>
              </a:spcBef>
              <a:buClr>
                <a:srgbClr val="CC0000"/>
              </a:buClr>
            </a:pPr>
            <a:r>
              <a:rPr lang="en-US" altLang="en-US" sz="2800" dirty="0"/>
              <a:t>All rise, judges enter, all sit</a:t>
            </a:r>
          </a:p>
          <a:p>
            <a:pPr>
              <a:spcBef>
                <a:spcPts val="1800"/>
              </a:spcBef>
              <a:buClr>
                <a:srgbClr val="CC0000"/>
              </a:buClr>
            </a:pPr>
            <a:r>
              <a:rPr lang="en-US" altLang="en-US" sz="2800" dirty="0"/>
              <a:t>STAND UP when the clerk asks if ready and say YES</a:t>
            </a:r>
          </a:p>
        </p:txBody>
      </p:sp>
      <p:sp>
        <p:nvSpPr>
          <p:cNvPr id="5127" name="Rectangle 7"/>
          <p:cNvSpPr>
            <a:spLocks noChangeArrowheads="1"/>
          </p:cNvSpPr>
          <p:nvPr/>
        </p:nvSpPr>
        <p:spPr bwMode="auto">
          <a:xfrm>
            <a:off x="-2060575" y="-67627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Tree>
    <p:extLst>
      <p:ext uri="{BB962C8B-B14F-4D97-AF65-F5344CB8AC3E}">
        <p14:creationId xmlns:p14="http://schemas.microsoft.com/office/powerpoint/2010/main" val="40465434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p:cNvSpPr>
            <a:spLocks noGrp="1"/>
          </p:cNvSpPr>
          <p:nvPr>
            <p:ph type="ftr" sz="quarter" idx="10"/>
          </p:nvPr>
        </p:nvSpPr>
        <p:spPr/>
        <p:txBody>
          <a:bodyPr/>
          <a:lstStyle/>
          <a:p>
            <a:r>
              <a:rPr lang="en-US" altLang="en-US" dirty="0"/>
              <a:t>Effective Oral Advocacy</a:t>
            </a:r>
          </a:p>
        </p:txBody>
      </p:sp>
      <p:sp>
        <p:nvSpPr>
          <p:cNvPr id="5122" name="Rectangle 2"/>
          <p:cNvSpPr>
            <a:spLocks noGrp="1" noChangeArrowheads="1"/>
          </p:cNvSpPr>
          <p:nvPr>
            <p:ph type="title"/>
          </p:nvPr>
        </p:nvSpPr>
        <p:spPr/>
        <p:txBody>
          <a:bodyPr/>
          <a:lstStyle/>
          <a:p>
            <a:r>
              <a:rPr lang="en-US" altLang="en-US" sz="3600" b="1" dirty="0"/>
              <a:t>Mechanics – First Speaker</a:t>
            </a:r>
            <a:endParaRPr lang="en-US" altLang="en-US" sz="3600" dirty="0"/>
          </a:p>
        </p:txBody>
      </p:sp>
      <p:sp>
        <p:nvSpPr>
          <p:cNvPr id="5123" name="Rectangle 3"/>
          <p:cNvSpPr>
            <a:spLocks noGrp="1" noChangeArrowheads="1"/>
          </p:cNvSpPr>
          <p:nvPr>
            <p:ph type="body" idx="1"/>
          </p:nvPr>
        </p:nvSpPr>
        <p:spPr/>
        <p:txBody>
          <a:bodyPr/>
          <a:lstStyle/>
          <a:p>
            <a:pPr>
              <a:spcBef>
                <a:spcPts val="1800"/>
              </a:spcBef>
              <a:buClr>
                <a:srgbClr val="CC0000"/>
              </a:buClr>
            </a:pPr>
            <a:r>
              <a:rPr lang="en-US" altLang="en-US" sz="3200" dirty="0"/>
              <a:t>Clerk: “Appellant, commence your argument.”</a:t>
            </a:r>
          </a:p>
          <a:p>
            <a:pPr>
              <a:spcBef>
                <a:spcPts val="1800"/>
              </a:spcBef>
              <a:buClr>
                <a:srgbClr val="CC0000"/>
              </a:buClr>
            </a:pPr>
            <a:r>
              <a:rPr lang="en-US" altLang="en-US" sz="3200" dirty="0"/>
              <a:t>First speaker for Appellant stands up, walks to the podium, and begins</a:t>
            </a:r>
          </a:p>
        </p:txBody>
      </p:sp>
      <p:sp>
        <p:nvSpPr>
          <p:cNvPr id="5127" name="Rectangle 7"/>
          <p:cNvSpPr>
            <a:spLocks noChangeArrowheads="1"/>
          </p:cNvSpPr>
          <p:nvPr/>
        </p:nvSpPr>
        <p:spPr bwMode="auto">
          <a:xfrm>
            <a:off x="-2060575" y="-67627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Tree>
    <p:extLst>
      <p:ext uri="{BB962C8B-B14F-4D97-AF65-F5344CB8AC3E}">
        <p14:creationId xmlns:p14="http://schemas.microsoft.com/office/powerpoint/2010/main" val="19568058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p:cNvSpPr>
            <a:spLocks noGrp="1"/>
          </p:cNvSpPr>
          <p:nvPr>
            <p:ph type="ftr" sz="quarter" idx="10"/>
          </p:nvPr>
        </p:nvSpPr>
        <p:spPr/>
        <p:txBody>
          <a:bodyPr/>
          <a:lstStyle/>
          <a:p>
            <a:r>
              <a:rPr lang="en-US" altLang="en-US" dirty="0"/>
              <a:t>Effective Oral Advocacy</a:t>
            </a:r>
          </a:p>
        </p:txBody>
      </p:sp>
      <p:sp>
        <p:nvSpPr>
          <p:cNvPr id="5122" name="Rectangle 2"/>
          <p:cNvSpPr>
            <a:spLocks noGrp="1" noChangeArrowheads="1"/>
          </p:cNvSpPr>
          <p:nvPr>
            <p:ph type="title"/>
          </p:nvPr>
        </p:nvSpPr>
        <p:spPr/>
        <p:txBody>
          <a:bodyPr/>
          <a:lstStyle/>
          <a:p>
            <a:r>
              <a:rPr lang="en-US" altLang="en-US" sz="3600" b="1" dirty="0"/>
              <a:t>Mechanics – First Speaker</a:t>
            </a:r>
            <a:endParaRPr lang="en-US" altLang="en-US" sz="3600" dirty="0"/>
          </a:p>
        </p:txBody>
      </p:sp>
      <p:sp>
        <p:nvSpPr>
          <p:cNvPr id="5123" name="Rectangle 3"/>
          <p:cNvSpPr>
            <a:spLocks noGrp="1" noChangeArrowheads="1"/>
          </p:cNvSpPr>
          <p:nvPr>
            <p:ph type="body" idx="1"/>
          </p:nvPr>
        </p:nvSpPr>
        <p:spPr/>
        <p:txBody>
          <a:bodyPr/>
          <a:lstStyle/>
          <a:p>
            <a:pPr>
              <a:spcBef>
                <a:spcPts val="1800"/>
              </a:spcBef>
              <a:buClr>
                <a:srgbClr val="CC0000"/>
              </a:buClr>
            </a:pPr>
            <a:r>
              <a:rPr lang="en-US" altLang="en-US" sz="3200" dirty="0"/>
              <a:t>“May it please the court”</a:t>
            </a:r>
          </a:p>
          <a:p>
            <a:pPr>
              <a:spcBef>
                <a:spcPts val="1800"/>
              </a:spcBef>
              <a:buClr>
                <a:srgbClr val="CC0000"/>
              </a:buClr>
            </a:pPr>
            <a:r>
              <a:rPr lang="en-US" altLang="en-US" sz="3200" dirty="0"/>
              <a:t>Introduce yourself and partner </a:t>
            </a:r>
          </a:p>
          <a:p>
            <a:pPr>
              <a:spcBef>
                <a:spcPts val="1800"/>
              </a:spcBef>
              <a:buClr>
                <a:srgbClr val="CC0000"/>
              </a:buClr>
            </a:pPr>
            <a:r>
              <a:rPr lang="en-US" altLang="en-US" sz="3200" dirty="0"/>
              <a:t>Explain what each of you will show</a:t>
            </a:r>
          </a:p>
          <a:p>
            <a:pPr lvl="1">
              <a:spcBef>
                <a:spcPts val="1800"/>
              </a:spcBef>
              <a:buClr>
                <a:srgbClr val="CC0000"/>
              </a:buClr>
            </a:pPr>
            <a:r>
              <a:rPr lang="en-US" altLang="en-US" sz="2600" dirty="0"/>
              <a:t>Briefly state your partner’s issue</a:t>
            </a:r>
          </a:p>
          <a:p>
            <a:pPr lvl="1">
              <a:spcBef>
                <a:spcPts val="1800"/>
              </a:spcBef>
              <a:buClr>
                <a:srgbClr val="CC0000"/>
              </a:buClr>
            </a:pPr>
            <a:r>
              <a:rPr lang="en-US" altLang="en-US" sz="2600" dirty="0"/>
              <a:t>Give your issue in the form of your brief answer </a:t>
            </a:r>
          </a:p>
        </p:txBody>
      </p:sp>
      <p:sp>
        <p:nvSpPr>
          <p:cNvPr id="5127" name="Rectangle 7"/>
          <p:cNvSpPr>
            <a:spLocks noChangeArrowheads="1"/>
          </p:cNvSpPr>
          <p:nvPr/>
        </p:nvSpPr>
        <p:spPr bwMode="auto">
          <a:xfrm>
            <a:off x="-2060575" y="-67627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Tree>
    <p:extLst>
      <p:ext uri="{BB962C8B-B14F-4D97-AF65-F5344CB8AC3E}">
        <p14:creationId xmlns:p14="http://schemas.microsoft.com/office/powerpoint/2010/main" val="7498885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p:cNvSpPr>
            <a:spLocks noGrp="1"/>
          </p:cNvSpPr>
          <p:nvPr>
            <p:ph type="ftr" sz="quarter" idx="10"/>
          </p:nvPr>
        </p:nvSpPr>
        <p:spPr/>
        <p:txBody>
          <a:bodyPr/>
          <a:lstStyle/>
          <a:p>
            <a:r>
              <a:rPr lang="en-US" altLang="en-US" dirty="0"/>
              <a:t>Effective Oral Advocacy</a:t>
            </a:r>
          </a:p>
        </p:txBody>
      </p:sp>
      <p:sp>
        <p:nvSpPr>
          <p:cNvPr id="5122" name="Rectangle 2"/>
          <p:cNvSpPr>
            <a:spLocks noGrp="1" noChangeArrowheads="1"/>
          </p:cNvSpPr>
          <p:nvPr>
            <p:ph type="title"/>
          </p:nvPr>
        </p:nvSpPr>
        <p:spPr/>
        <p:txBody>
          <a:bodyPr/>
          <a:lstStyle/>
          <a:p>
            <a:r>
              <a:rPr lang="en-US" altLang="en-US" sz="3600" b="1" dirty="0"/>
              <a:t>Mechanics – The Beginning </a:t>
            </a:r>
            <a:endParaRPr lang="en-US" altLang="en-US" sz="3600" dirty="0"/>
          </a:p>
        </p:txBody>
      </p:sp>
      <p:sp>
        <p:nvSpPr>
          <p:cNvPr id="5123" name="Rectangle 3"/>
          <p:cNvSpPr>
            <a:spLocks noGrp="1" noChangeArrowheads="1"/>
          </p:cNvSpPr>
          <p:nvPr>
            <p:ph type="body" idx="1"/>
          </p:nvPr>
        </p:nvSpPr>
        <p:spPr/>
        <p:txBody>
          <a:bodyPr/>
          <a:lstStyle/>
          <a:p>
            <a:pPr>
              <a:spcBef>
                <a:spcPts val="1800"/>
              </a:spcBef>
              <a:buClr>
                <a:srgbClr val="CC0000"/>
              </a:buClr>
            </a:pPr>
            <a:r>
              <a:rPr lang="en-US" altLang="en-US" sz="3200" dirty="0"/>
              <a:t>Briefly outline your main points</a:t>
            </a:r>
          </a:p>
          <a:p>
            <a:pPr>
              <a:spcBef>
                <a:spcPts val="1800"/>
              </a:spcBef>
              <a:buClr>
                <a:srgbClr val="CC0000"/>
              </a:buClr>
            </a:pPr>
            <a:r>
              <a:rPr lang="en-US" altLang="en-US" sz="3200" dirty="0"/>
              <a:t>Tell the court what you want them to do (affirm, reverse)</a:t>
            </a:r>
          </a:p>
          <a:p>
            <a:pPr>
              <a:spcBef>
                <a:spcPts val="1800"/>
              </a:spcBef>
              <a:buClr>
                <a:srgbClr val="CC0000"/>
              </a:buClr>
            </a:pPr>
            <a:r>
              <a:rPr lang="en-US" altLang="en-US" sz="3200" dirty="0"/>
              <a:t>Begin your argument</a:t>
            </a:r>
          </a:p>
        </p:txBody>
      </p:sp>
      <p:sp>
        <p:nvSpPr>
          <p:cNvPr id="5127" name="Rectangle 7"/>
          <p:cNvSpPr>
            <a:spLocks noChangeArrowheads="1"/>
          </p:cNvSpPr>
          <p:nvPr/>
        </p:nvSpPr>
        <p:spPr bwMode="auto">
          <a:xfrm>
            <a:off x="-2060575" y="-67627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Tree>
    <p:extLst>
      <p:ext uri="{BB962C8B-B14F-4D97-AF65-F5344CB8AC3E}">
        <p14:creationId xmlns:p14="http://schemas.microsoft.com/office/powerpoint/2010/main" val="39347142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p:cNvSpPr>
            <a:spLocks noGrp="1"/>
          </p:cNvSpPr>
          <p:nvPr>
            <p:ph type="ftr" sz="quarter" idx="10"/>
          </p:nvPr>
        </p:nvSpPr>
        <p:spPr/>
        <p:txBody>
          <a:bodyPr/>
          <a:lstStyle/>
          <a:p>
            <a:r>
              <a:rPr lang="en-US" altLang="en-US" dirty="0"/>
              <a:t>Effective Oral Advocacy</a:t>
            </a:r>
          </a:p>
        </p:txBody>
      </p:sp>
      <p:sp>
        <p:nvSpPr>
          <p:cNvPr id="5122" name="Rectangle 2"/>
          <p:cNvSpPr>
            <a:spLocks noGrp="1" noChangeArrowheads="1"/>
          </p:cNvSpPr>
          <p:nvPr>
            <p:ph type="title"/>
          </p:nvPr>
        </p:nvSpPr>
        <p:spPr/>
        <p:txBody>
          <a:bodyPr/>
          <a:lstStyle/>
          <a:p>
            <a:r>
              <a:rPr lang="en-US" altLang="en-US" sz="3600" b="1" dirty="0"/>
              <a:t>Mechanics – Facts?</a:t>
            </a:r>
            <a:endParaRPr lang="en-US" altLang="en-US" sz="3600" dirty="0"/>
          </a:p>
        </p:txBody>
      </p:sp>
      <p:sp>
        <p:nvSpPr>
          <p:cNvPr id="5123" name="Rectangle 3"/>
          <p:cNvSpPr>
            <a:spLocks noGrp="1" noChangeArrowheads="1"/>
          </p:cNvSpPr>
          <p:nvPr>
            <p:ph type="body" idx="1"/>
          </p:nvPr>
        </p:nvSpPr>
        <p:spPr/>
        <p:txBody>
          <a:bodyPr/>
          <a:lstStyle/>
          <a:p>
            <a:pPr>
              <a:spcBef>
                <a:spcPts val="1800"/>
              </a:spcBef>
              <a:buClr>
                <a:srgbClr val="CC0000"/>
              </a:buClr>
            </a:pPr>
            <a:r>
              <a:rPr lang="en-US" altLang="en-US" sz="3200" dirty="0"/>
              <a:t>First Appellant speaker: May ask court if it wants a brief recitation of the facts</a:t>
            </a:r>
          </a:p>
          <a:p>
            <a:pPr>
              <a:spcBef>
                <a:spcPts val="1800"/>
              </a:spcBef>
              <a:buClr>
                <a:srgbClr val="CC0000"/>
              </a:buClr>
            </a:pPr>
            <a:r>
              <a:rPr lang="en-US" altLang="en-US" sz="3200" dirty="0"/>
              <a:t>Appellee speakers: Mention facts only if the Appellant speaker for your issues discusses and misstates</a:t>
            </a:r>
          </a:p>
        </p:txBody>
      </p:sp>
      <p:sp>
        <p:nvSpPr>
          <p:cNvPr id="5127" name="Rectangle 7"/>
          <p:cNvSpPr>
            <a:spLocks noChangeArrowheads="1"/>
          </p:cNvSpPr>
          <p:nvPr/>
        </p:nvSpPr>
        <p:spPr bwMode="auto">
          <a:xfrm>
            <a:off x="-2060575" y="-67627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Tree>
    <p:extLst>
      <p:ext uri="{BB962C8B-B14F-4D97-AF65-F5344CB8AC3E}">
        <p14:creationId xmlns:p14="http://schemas.microsoft.com/office/powerpoint/2010/main" val="5889497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p:cNvSpPr>
            <a:spLocks noGrp="1"/>
          </p:cNvSpPr>
          <p:nvPr>
            <p:ph type="ftr" sz="quarter" idx="10"/>
          </p:nvPr>
        </p:nvSpPr>
        <p:spPr/>
        <p:txBody>
          <a:bodyPr/>
          <a:lstStyle/>
          <a:p>
            <a:r>
              <a:rPr lang="en-US" altLang="en-US" dirty="0"/>
              <a:t>Effective Oral Advocacy</a:t>
            </a:r>
          </a:p>
        </p:txBody>
      </p:sp>
      <p:sp>
        <p:nvSpPr>
          <p:cNvPr id="5122" name="Rectangle 2"/>
          <p:cNvSpPr>
            <a:spLocks noGrp="1" noChangeArrowheads="1"/>
          </p:cNvSpPr>
          <p:nvPr>
            <p:ph type="title"/>
          </p:nvPr>
        </p:nvSpPr>
        <p:spPr/>
        <p:txBody>
          <a:bodyPr/>
          <a:lstStyle/>
          <a:p>
            <a:r>
              <a:rPr lang="en-US" altLang="en-US" sz="3600" b="1" dirty="0"/>
              <a:t>Mechanics – Second Speaker</a:t>
            </a:r>
            <a:endParaRPr lang="en-US" altLang="en-US" sz="3600" dirty="0"/>
          </a:p>
        </p:txBody>
      </p:sp>
      <p:sp>
        <p:nvSpPr>
          <p:cNvPr id="5123" name="Rectangle 3"/>
          <p:cNvSpPr>
            <a:spLocks noGrp="1" noChangeArrowheads="1"/>
          </p:cNvSpPr>
          <p:nvPr>
            <p:ph type="body" idx="1"/>
          </p:nvPr>
        </p:nvSpPr>
        <p:spPr>
          <a:xfrm>
            <a:off x="609600" y="1676400"/>
            <a:ext cx="7924800" cy="4038600"/>
          </a:xfrm>
        </p:spPr>
        <p:txBody>
          <a:bodyPr/>
          <a:lstStyle/>
          <a:p>
            <a:pPr>
              <a:spcBef>
                <a:spcPts val="1800"/>
              </a:spcBef>
              <a:buClr>
                <a:srgbClr val="CC0000"/>
              </a:buClr>
            </a:pPr>
            <a:r>
              <a:rPr lang="en-US" altLang="en-US" sz="2600" dirty="0"/>
              <a:t>First speaker finishes, says thank you, and sits</a:t>
            </a:r>
          </a:p>
          <a:p>
            <a:pPr>
              <a:spcBef>
                <a:spcPts val="1800"/>
              </a:spcBef>
              <a:buClr>
                <a:srgbClr val="CC0000"/>
              </a:buClr>
            </a:pPr>
            <a:r>
              <a:rPr lang="en-US" altLang="en-US" sz="2600" dirty="0"/>
              <a:t>Second speaker walks to podium, awaits signal from clerk and judges that they are ready (you may also ask if you can proceed)</a:t>
            </a:r>
          </a:p>
          <a:p>
            <a:pPr>
              <a:spcBef>
                <a:spcPts val="1800"/>
              </a:spcBef>
              <a:buClr>
                <a:srgbClr val="CC0000"/>
              </a:buClr>
            </a:pPr>
            <a:r>
              <a:rPr lang="en-US" altLang="en-US" sz="2600" dirty="0"/>
              <a:t>Second speaker begins</a:t>
            </a:r>
          </a:p>
          <a:p>
            <a:pPr lvl="1">
              <a:spcBef>
                <a:spcPts val="1800"/>
              </a:spcBef>
              <a:buClr>
                <a:srgbClr val="CC0000"/>
              </a:buClr>
            </a:pPr>
            <a:r>
              <a:rPr lang="en-US" altLang="en-US" sz="2200" dirty="0"/>
              <a:t>Introduce just yourself </a:t>
            </a:r>
          </a:p>
          <a:p>
            <a:pPr lvl="1">
              <a:spcBef>
                <a:spcPts val="1800"/>
              </a:spcBef>
              <a:buClr>
                <a:srgbClr val="CC0000"/>
              </a:buClr>
            </a:pPr>
            <a:r>
              <a:rPr lang="en-US" altLang="en-US" sz="2200" dirty="0"/>
              <a:t>Explain what you will show (your brief answer)</a:t>
            </a:r>
          </a:p>
          <a:p>
            <a:pPr lvl="1">
              <a:spcBef>
                <a:spcPts val="1800"/>
              </a:spcBef>
              <a:buClr>
                <a:srgbClr val="CC0000"/>
              </a:buClr>
            </a:pPr>
            <a:r>
              <a:rPr lang="en-US" altLang="en-US" sz="2200" dirty="0"/>
              <a:t>Start argument (using the same introduction techniques)</a:t>
            </a:r>
          </a:p>
          <a:p>
            <a:pPr marL="0" indent="0">
              <a:spcBef>
                <a:spcPts val="1800"/>
              </a:spcBef>
              <a:buClr>
                <a:srgbClr val="CC0000"/>
              </a:buClr>
              <a:buNone/>
            </a:pPr>
            <a:endParaRPr lang="en-US" altLang="en-US" sz="2800" dirty="0"/>
          </a:p>
        </p:txBody>
      </p:sp>
      <p:sp>
        <p:nvSpPr>
          <p:cNvPr id="5127" name="Rectangle 7"/>
          <p:cNvSpPr>
            <a:spLocks noChangeArrowheads="1"/>
          </p:cNvSpPr>
          <p:nvPr/>
        </p:nvSpPr>
        <p:spPr bwMode="auto">
          <a:xfrm>
            <a:off x="-2060575" y="-67627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Tree>
    <p:extLst>
      <p:ext uri="{BB962C8B-B14F-4D97-AF65-F5344CB8AC3E}">
        <p14:creationId xmlns:p14="http://schemas.microsoft.com/office/powerpoint/2010/main" val="18789577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p:cNvSpPr>
            <a:spLocks noGrp="1"/>
          </p:cNvSpPr>
          <p:nvPr>
            <p:ph type="ftr" sz="quarter" idx="10"/>
          </p:nvPr>
        </p:nvSpPr>
        <p:spPr/>
        <p:txBody>
          <a:bodyPr/>
          <a:lstStyle/>
          <a:p>
            <a:r>
              <a:rPr lang="en-US" altLang="en-US" dirty="0"/>
              <a:t>Effective Oral Advocacy</a:t>
            </a:r>
          </a:p>
        </p:txBody>
      </p:sp>
      <p:sp>
        <p:nvSpPr>
          <p:cNvPr id="5122" name="Rectangle 2"/>
          <p:cNvSpPr>
            <a:spLocks noGrp="1" noChangeArrowheads="1"/>
          </p:cNvSpPr>
          <p:nvPr>
            <p:ph type="title"/>
          </p:nvPr>
        </p:nvSpPr>
        <p:spPr/>
        <p:txBody>
          <a:bodyPr/>
          <a:lstStyle/>
          <a:p>
            <a:r>
              <a:rPr lang="en-US" altLang="en-US" sz="3600" b="1" dirty="0"/>
              <a:t>Mechanics – Concluding</a:t>
            </a:r>
            <a:endParaRPr lang="en-US" altLang="en-US" sz="3600" dirty="0"/>
          </a:p>
        </p:txBody>
      </p:sp>
      <p:sp>
        <p:nvSpPr>
          <p:cNvPr id="5123" name="Rectangle 3"/>
          <p:cNvSpPr>
            <a:spLocks noGrp="1" noChangeArrowheads="1"/>
          </p:cNvSpPr>
          <p:nvPr>
            <p:ph type="body" idx="1"/>
          </p:nvPr>
        </p:nvSpPr>
        <p:spPr/>
        <p:txBody>
          <a:bodyPr/>
          <a:lstStyle/>
          <a:p>
            <a:pPr>
              <a:spcBef>
                <a:spcPts val="1800"/>
              </a:spcBef>
              <a:buClr>
                <a:srgbClr val="CC0000"/>
              </a:buClr>
            </a:pPr>
            <a:r>
              <a:rPr lang="en-US" altLang="en-US" sz="3200" dirty="0"/>
              <a:t>Confidence! Last chance to “make a splash”</a:t>
            </a:r>
          </a:p>
          <a:p>
            <a:pPr>
              <a:spcBef>
                <a:spcPts val="1800"/>
              </a:spcBef>
              <a:buClr>
                <a:srgbClr val="CC0000"/>
              </a:buClr>
            </a:pPr>
            <a:r>
              <a:rPr lang="en-US" altLang="en-US" sz="3200" dirty="0"/>
              <a:t>Write out one or two sentences summarizing argument and . . . </a:t>
            </a:r>
          </a:p>
          <a:p>
            <a:pPr>
              <a:spcBef>
                <a:spcPts val="1800"/>
              </a:spcBef>
              <a:buClr>
                <a:srgbClr val="CC0000"/>
              </a:buClr>
            </a:pPr>
            <a:r>
              <a:rPr lang="en-US" altLang="en-US" sz="3200" dirty="0"/>
              <a:t>Memorize!</a:t>
            </a:r>
          </a:p>
        </p:txBody>
      </p:sp>
      <p:sp>
        <p:nvSpPr>
          <p:cNvPr id="5127" name="Rectangle 7"/>
          <p:cNvSpPr>
            <a:spLocks noChangeArrowheads="1"/>
          </p:cNvSpPr>
          <p:nvPr/>
        </p:nvSpPr>
        <p:spPr bwMode="auto">
          <a:xfrm>
            <a:off x="-2060575" y="-67627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Tree>
    <p:extLst>
      <p:ext uri="{BB962C8B-B14F-4D97-AF65-F5344CB8AC3E}">
        <p14:creationId xmlns:p14="http://schemas.microsoft.com/office/powerpoint/2010/main" val="42666174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p:cNvSpPr>
            <a:spLocks noGrp="1"/>
          </p:cNvSpPr>
          <p:nvPr>
            <p:ph type="ftr" sz="quarter" idx="10"/>
          </p:nvPr>
        </p:nvSpPr>
        <p:spPr/>
        <p:txBody>
          <a:bodyPr/>
          <a:lstStyle/>
          <a:p>
            <a:r>
              <a:rPr lang="en-US" altLang="en-US" dirty="0"/>
              <a:t>Effective Oral Advocacy</a:t>
            </a:r>
          </a:p>
        </p:txBody>
      </p:sp>
      <p:sp>
        <p:nvSpPr>
          <p:cNvPr id="5122" name="Rectangle 2"/>
          <p:cNvSpPr>
            <a:spLocks noGrp="1" noChangeArrowheads="1"/>
          </p:cNvSpPr>
          <p:nvPr>
            <p:ph type="title"/>
          </p:nvPr>
        </p:nvSpPr>
        <p:spPr/>
        <p:txBody>
          <a:bodyPr/>
          <a:lstStyle/>
          <a:p>
            <a:r>
              <a:rPr lang="en-US" altLang="en-US" sz="3600" b="1" dirty="0"/>
              <a:t>Mechanics – If Time Remains</a:t>
            </a:r>
            <a:endParaRPr lang="en-US" altLang="en-US" sz="3600" dirty="0"/>
          </a:p>
        </p:txBody>
      </p:sp>
      <p:sp>
        <p:nvSpPr>
          <p:cNvPr id="5123" name="Rectangle 3"/>
          <p:cNvSpPr>
            <a:spLocks noGrp="1" noChangeArrowheads="1"/>
          </p:cNvSpPr>
          <p:nvPr>
            <p:ph type="body" idx="1"/>
          </p:nvPr>
        </p:nvSpPr>
        <p:spPr/>
        <p:txBody>
          <a:bodyPr/>
          <a:lstStyle/>
          <a:p>
            <a:pPr>
              <a:spcBef>
                <a:spcPts val="1800"/>
              </a:spcBef>
              <a:buClr>
                <a:srgbClr val="CC0000"/>
              </a:buClr>
            </a:pPr>
            <a:r>
              <a:rPr lang="en-US" altLang="en-US" sz="3200" dirty="0"/>
              <a:t>Pay attention to time – Once the clerk displays “1 minute” remaining, try to wrap up your argument/answer</a:t>
            </a:r>
          </a:p>
          <a:p>
            <a:pPr>
              <a:spcBef>
                <a:spcPts val="1800"/>
              </a:spcBef>
              <a:buClr>
                <a:srgbClr val="CC0000"/>
              </a:buClr>
            </a:pPr>
            <a:r>
              <a:rPr lang="en-US" altLang="en-US" sz="3200" dirty="0"/>
              <a:t>Move to your memorized conclusion</a:t>
            </a:r>
          </a:p>
          <a:p>
            <a:pPr>
              <a:spcBef>
                <a:spcPts val="1800"/>
              </a:spcBef>
              <a:buClr>
                <a:srgbClr val="CC0000"/>
              </a:buClr>
            </a:pPr>
            <a:r>
              <a:rPr lang="en-US" altLang="en-US" sz="3200" dirty="0"/>
              <a:t>Thank the judges</a:t>
            </a:r>
          </a:p>
          <a:p>
            <a:pPr>
              <a:spcBef>
                <a:spcPts val="1800"/>
              </a:spcBef>
              <a:buClr>
                <a:srgbClr val="CC0000"/>
              </a:buClr>
            </a:pPr>
            <a:r>
              <a:rPr lang="en-US" altLang="en-US" sz="3200" dirty="0"/>
              <a:t>Sit</a:t>
            </a:r>
          </a:p>
        </p:txBody>
      </p:sp>
      <p:sp>
        <p:nvSpPr>
          <p:cNvPr id="5127" name="Rectangle 7"/>
          <p:cNvSpPr>
            <a:spLocks noChangeArrowheads="1"/>
          </p:cNvSpPr>
          <p:nvPr/>
        </p:nvSpPr>
        <p:spPr bwMode="auto">
          <a:xfrm>
            <a:off x="-2060575" y="-67627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Tree>
    <p:extLst>
      <p:ext uri="{BB962C8B-B14F-4D97-AF65-F5344CB8AC3E}">
        <p14:creationId xmlns:p14="http://schemas.microsoft.com/office/powerpoint/2010/main" val="14253094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p:cNvSpPr>
            <a:spLocks noGrp="1"/>
          </p:cNvSpPr>
          <p:nvPr>
            <p:ph type="ftr" sz="quarter" idx="10"/>
          </p:nvPr>
        </p:nvSpPr>
        <p:spPr/>
        <p:txBody>
          <a:bodyPr/>
          <a:lstStyle/>
          <a:p>
            <a:r>
              <a:rPr lang="en-US" altLang="en-US" dirty="0"/>
              <a:t>Effective Oral Advocacy</a:t>
            </a:r>
          </a:p>
        </p:txBody>
      </p:sp>
      <p:sp>
        <p:nvSpPr>
          <p:cNvPr id="5122" name="Rectangle 2"/>
          <p:cNvSpPr>
            <a:spLocks noGrp="1" noChangeArrowheads="1"/>
          </p:cNvSpPr>
          <p:nvPr>
            <p:ph type="title"/>
          </p:nvPr>
        </p:nvSpPr>
        <p:spPr/>
        <p:txBody>
          <a:bodyPr/>
          <a:lstStyle/>
          <a:p>
            <a:r>
              <a:rPr lang="en-US" altLang="en-US" sz="3600" b="1" dirty="0"/>
              <a:t>Mechanics – If Time Runs Out</a:t>
            </a:r>
            <a:endParaRPr lang="en-US" altLang="en-US" sz="3600" dirty="0"/>
          </a:p>
        </p:txBody>
      </p:sp>
      <p:sp>
        <p:nvSpPr>
          <p:cNvPr id="5123" name="Rectangle 3"/>
          <p:cNvSpPr>
            <a:spLocks noGrp="1" noChangeArrowheads="1"/>
          </p:cNvSpPr>
          <p:nvPr>
            <p:ph type="body" idx="1"/>
          </p:nvPr>
        </p:nvSpPr>
        <p:spPr/>
        <p:txBody>
          <a:bodyPr/>
          <a:lstStyle/>
          <a:p>
            <a:pPr>
              <a:spcBef>
                <a:spcPts val="1800"/>
              </a:spcBef>
              <a:buClr>
                <a:srgbClr val="CC0000"/>
              </a:buClr>
            </a:pPr>
            <a:r>
              <a:rPr lang="en-US" altLang="en-US" sz="3200" dirty="0"/>
              <a:t>Stop talking</a:t>
            </a:r>
          </a:p>
          <a:p>
            <a:pPr>
              <a:spcBef>
                <a:spcPts val="1800"/>
              </a:spcBef>
              <a:buClr>
                <a:srgbClr val="CC0000"/>
              </a:buClr>
            </a:pPr>
            <a:r>
              <a:rPr lang="en-US" altLang="en-US" sz="3200" dirty="0"/>
              <a:t>Acknowledge</a:t>
            </a:r>
          </a:p>
          <a:p>
            <a:pPr>
              <a:spcBef>
                <a:spcPts val="1800"/>
              </a:spcBef>
              <a:buClr>
                <a:srgbClr val="CC0000"/>
              </a:buClr>
            </a:pPr>
            <a:r>
              <a:rPr lang="en-US" altLang="en-US" sz="3200" dirty="0"/>
              <a:t>Thank the judges and mute</a:t>
            </a:r>
          </a:p>
          <a:p>
            <a:pPr>
              <a:spcBef>
                <a:spcPts val="1800"/>
              </a:spcBef>
              <a:buClr>
                <a:srgbClr val="CC0000"/>
              </a:buClr>
            </a:pPr>
            <a:r>
              <a:rPr lang="en-US" altLang="en-US" sz="3200" dirty="0"/>
              <a:t>Middle of answering? </a:t>
            </a:r>
          </a:p>
          <a:p>
            <a:pPr lvl="1">
              <a:spcBef>
                <a:spcPts val="1800"/>
              </a:spcBef>
              <a:buClr>
                <a:srgbClr val="CC0000"/>
              </a:buClr>
            </a:pPr>
            <a:r>
              <a:rPr lang="en-US" altLang="en-US" sz="2600" dirty="0"/>
              <a:t>Acknowledge, ask if you may finish, briefly finish</a:t>
            </a:r>
          </a:p>
        </p:txBody>
      </p:sp>
      <p:sp>
        <p:nvSpPr>
          <p:cNvPr id="5127" name="Rectangle 7"/>
          <p:cNvSpPr>
            <a:spLocks noChangeArrowheads="1"/>
          </p:cNvSpPr>
          <p:nvPr/>
        </p:nvSpPr>
        <p:spPr bwMode="auto">
          <a:xfrm>
            <a:off x="-2060575" y="-67627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Tree>
    <p:extLst>
      <p:ext uri="{BB962C8B-B14F-4D97-AF65-F5344CB8AC3E}">
        <p14:creationId xmlns:p14="http://schemas.microsoft.com/office/powerpoint/2010/main" val="39073917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p:cNvSpPr>
            <a:spLocks noGrp="1"/>
          </p:cNvSpPr>
          <p:nvPr>
            <p:ph type="ftr" sz="quarter" idx="10"/>
          </p:nvPr>
        </p:nvSpPr>
        <p:spPr/>
        <p:txBody>
          <a:bodyPr/>
          <a:lstStyle/>
          <a:p>
            <a:r>
              <a:rPr lang="en-US" altLang="en-US" dirty="0"/>
              <a:t>Effective Oral Advocacy</a:t>
            </a:r>
          </a:p>
        </p:txBody>
      </p:sp>
      <p:sp>
        <p:nvSpPr>
          <p:cNvPr id="5122" name="Rectangle 2"/>
          <p:cNvSpPr>
            <a:spLocks noGrp="1" noChangeArrowheads="1"/>
          </p:cNvSpPr>
          <p:nvPr>
            <p:ph type="title"/>
          </p:nvPr>
        </p:nvSpPr>
        <p:spPr/>
        <p:txBody>
          <a:bodyPr/>
          <a:lstStyle/>
          <a:p>
            <a:r>
              <a:rPr lang="en-US" altLang="en-US" sz="3600" b="1" dirty="0"/>
              <a:t>Mechanics – Rebuttal</a:t>
            </a:r>
            <a:endParaRPr lang="en-US" altLang="en-US" sz="3600" dirty="0"/>
          </a:p>
        </p:txBody>
      </p:sp>
      <p:sp>
        <p:nvSpPr>
          <p:cNvPr id="5123" name="Rectangle 3"/>
          <p:cNvSpPr>
            <a:spLocks noGrp="1" noChangeArrowheads="1"/>
          </p:cNvSpPr>
          <p:nvPr>
            <p:ph type="body" idx="1"/>
          </p:nvPr>
        </p:nvSpPr>
        <p:spPr/>
        <p:txBody>
          <a:bodyPr/>
          <a:lstStyle/>
          <a:p>
            <a:pPr>
              <a:spcBef>
                <a:spcPts val="1800"/>
              </a:spcBef>
              <a:buClr>
                <a:srgbClr val="CC0000"/>
              </a:buClr>
            </a:pPr>
            <a:r>
              <a:rPr lang="en-US" altLang="en-US" sz="3200" dirty="0"/>
              <a:t>Only Appellants</a:t>
            </a:r>
          </a:p>
          <a:p>
            <a:pPr>
              <a:spcBef>
                <a:spcPts val="1800"/>
              </a:spcBef>
              <a:buClr>
                <a:srgbClr val="CC0000"/>
              </a:buClr>
            </a:pPr>
            <a:r>
              <a:rPr lang="en-US" altLang="en-US" sz="3200" dirty="0"/>
              <a:t>Only one team member</a:t>
            </a:r>
          </a:p>
          <a:p>
            <a:pPr lvl="1">
              <a:spcBef>
                <a:spcPts val="1800"/>
              </a:spcBef>
              <a:buClr>
                <a:srgbClr val="CC0000"/>
              </a:buClr>
            </a:pPr>
            <a:r>
              <a:rPr lang="en-US" altLang="en-US" sz="2800" dirty="0"/>
              <a:t>May quietly confer with teammate via notes</a:t>
            </a:r>
            <a:endParaRPr lang="en-US" altLang="en-US" sz="2600" dirty="0"/>
          </a:p>
          <a:p>
            <a:pPr>
              <a:spcBef>
                <a:spcPts val="1800"/>
              </a:spcBef>
              <a:buClr>
                <a:srgbClr val="CC0000"/>
              </a:buClr>
            </a:pPr>
            <a:r>
              <a:rPr lang="en-US" altLang="en-US" sz="3200" dirty="0"/>
              <a:t>ONLY for things that demand response</a:t>
            </a:r>
          </a:p>
          <a:p>
            <a:pPr>
              <a:spcBef>
                <a:spcPts val="1800"/>
              </a:spcBef>
              <a:buClr>
                <a:srgbClr val="CC0000"/>
              </a:buClr>
            </a:pPr>
            <a:r>
              <a:rPr lang="en-US" altLang="en-US" sz="3200" dirty="0"/>
              <a:t>Waive it if you do not need it</a:t>
            </a:r>
          </a:p>
        </p:txBody>
      </p:sp>
      <p:sp>
        <p:nvSpPr>
          <p:cNvPr id="5127" name="Rectangle 7"/>
          <p:cNvSpPr>
            <a:spLocks noChangeArrowheads="1"/>
          </p:cNvSpPr>
          <p:nvPr/>
        </p:nvSpPr>
        <p:spPr bwMode="auto">
          <a:xfrm>
            <a:off x="-2060575" y="-67627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Tree>
    <p:extLst>
      <p:ext uri="{BB962C8B-B14F-4D97-AF65-F5344CB8AC3E}">
        <p14:creationId xmlns:p14="http://schemas.microsoft.com/office/powerpoint/2010/main" val="12337808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p:cNvSpPr>
            <a:spLocks noGrp="1"/>
          </p:cNvSpPr>
          <p:nvPr>
            <p:ph type="ftr" sz="quarter" idx="10"/>
          </p:nvPr>
        </p:nvSpPr>
        <p:spPr/>
        <p:txBody>
          <a:bodyPr/>
          <a:lstStyle/>
          <a:p>
            <a:r>
              <a:rPr lang="en-US" altLang="en-US" dirty="0"/>
              <a:t>Effective Oral Advocacy</a:t>
            </a:r>
          </a:p>
        </p:txBody>
      </p:sp>
      <p:sp>
        <p:nvSpPr>
          <p:cNvPr id="5122" name="Rectangle 2"/>
          <p:cNvSpPr>
            <a:spLocks noGrp="1" noChangeArrowheads="1"/>
          </p:cNvSpPr>
          <p:nvPr>
            <p:ph type="title"/>
          </p:nvPr>
        </p:nvSpPr>
        <p:spPr/>
        <p:txBody>
          <a:bodyPr/>
          <a:lstStyle/>
          <a:p>
            <a:r>
              <a:rPr lang="en-US" altLang="en-US" sz="3600" b="1" dirty="0"/>
              <a:t>Introduction to Oral Argument</a:t>
            </a:r>
            <a:endParaRPr lang="en-US" altLang="en-US" sz="3600" dirty="0"/>
          </a:p>
        </p:txBody>
      </p:sp>
      <p:sp>
        <p:nvSpPr>
          <p:cNvPr id="5123" name="Rectangle 3"/>
          <p:cNvSpPr>
            <a:spLocks noGrp="1" noChangeArrowheads="1"/>
          </p:cNvSpPr>
          <p:nvPr>
            <p:ph type="body" idx="1"/>
          </p:nvPr>
        </p:nvSpPr>
        <p:spPr/>
        <p:txBody>
          <a:bodyPr/>
          <a:lstStyle/>
          <a:p>
            <a:pPr marL="457200" indent="-457200">
              <a:spcBef>
                <a:spcPts val="1800"/>
              </a:spcBef>
              <a:buClr>
                <a:srgbClr val="CC0000"/>
              </a:buClr>
              <a:buFont typeface="+mj-lt"/>
              <a:buAutoNum type="arabicPeriod"/>
            </a:pPr>
            <a:r>
              <a:rPr lang="en-US" altLang="en-US" sz="3600" dirty="0"/>
              <a:t>How to prepare</a:t>
            </a:r>
          </a:p>
          <a:p>
            <a:pPr marL="457200" indent="-457200">
              <a:spcBef>
                <a:spcPts val="1800"/>
              </a:spcBef>
              <a:buClr>
                <a:srgbClr val="CC0000"/>
              </a:buClr>
              <a:buFont typeface="+mj-lt"/>
              <a:buAutoNum type="arabicPeriod"/>
            </a:pPr>
            <a:r>
              <a:rPr lang="en-US" altLang="en-US" sz="3600" dirty="0"/>
              <a:t>Mechanics</a:t>
            </a:r>
            <a:endParaRPr lang="en-US" altLang="en-US" sz="3600" b="1" dirty="0"/>
          </a:p>
          <a:p>
            <a:pPr marL="457200" indent="-457200">
              <a:spcBef>
                <a:spcPts val="1800"/>
              </a:spcBef>
              <a:buClr>
                <a:srgbClr val="CC0000"/>
              </a:buClr>
              <a:buFont typeface="+mj-lt"/>
              <a:buAutoNum type="arabicPeriod"/>
            </a:pPr>
            <a:r>
              <a:rPr lang="en-US" altLang="en-US" sz="3600" dirty="0"/>
              <a:t>Conduct</a:t>
            </a:r>
          </a:p>
          <a:p>
            <a:pPr marL="457200" indent="-457200">
              <a:spcBef>
                <a:spcPts val="1800"/>
              </a:spcBef>
              <a:buClr>
                <a:srgbClr val="CC0000"/>
              </a:buClr>
              <a:buFont typeface="+mj-lt"/>
              <a:buAutoNum type="arabicPeriod"/>
            </a:pPr>
            <a:r>
              <a:rPr lang="en-US" altLang="en-US" sz="3600" dirty="0"/>
              <a:t>Feedback</a:t>
            </a:r>
          </a:p>
        </p:txBody>
      </p:sp>
      <p:sp>
        <p:nvSpPr>
          <p:cNvPr id="5127" name="Rectangle 7"/>
          <p:cNvSpPr>
            <a:spLocks noChangeArrowheads="1"/>
          </p:cNvSpPr>
          <p:nvPr/>
        </p:nvSpPr>
        <p:spPr bwMode="auto">
          <a:xfrm>
            <a:off x="-2060575" y="-67627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p:cNvSpPr>
            <a:spLocks noGrp="1"/>
          </p:cNvSpPr>
          <p:nvPr>
            <p:ph type="ftr" sz="quarter" idx="10"/>
          </p:nvPr>
        </p:nvSpPr>
        <p:spPr/>
        <p:txBody>
          <a:bodyPr/>
          <a:lstStyle/>
          <a:p>
            <a:r>
              <a:rPr lang="en-US" altLang="en-US" dirty="0"/>
              <a:t>Effective Oral Advocacy</a:t>
            </a:r>
          </a:p>
        </p:txBody>
      </p:sp>
      <p:sp>
        <p:nvSpPr>
          <p:cNvPr id="5122" name="Rectangle 2"/>
          <p:cNvSpPr>
            <a:spLocks noGrp="1" noChangeArrowheads="1"/>
          </p:cNvSpPr>
          <p:nvPr>
            <p:ph type="title"/>
          </p:nvPr>
        </p:nvSpPr>
        <p:spPr/>
        <p:txBody>
          <a:bodyPr/>
          <a:lstStyle/>
          <a:p>
            <a:r>
              <a:rPr lang="en-US" altLang="en-US" sz="3600" b="1" dirty="0"/>
              <a:t>Conduct – Judicial Deference</a:t>
            </a:r>
            <a:endParaRPr lang="en-US" altLang="en-US" sz="3600" dirty="0"/>
          </a:p>
        </p:txBody>
      </p:sp>
      <p:sp>
        <p:nvSpPr>
          <p:cNvPr id="5123" name="Rectangle 3"/>
          <p:cNvSpPr>
            <a:spLocks noGrp="1" noChangeArrowheads="1"/>
          </p:cNvSpPr>
          <p:nvPr>
            <p:ph type="body" idx="1"/>
          </p:nvPr>
        </p:nvSpPr>
        <p:spPr/>
        <p:txBody>
          <a:bodyPr/>
          <a:lstStyle/>
          <a:p>
            <a:pPr>
              <a:spcBef>
                <a:spcPts val="1800"/>
              </a:spcBef>
              <a:buClr>
                <a:srgbClr val="CC0000"/>
              </a:buClr>
            </a:pPr>
            <a:r>
              <a:rPr lang="en-US" altLang="en-US" sz="3200" dirty="0"/>
              <a:t>Avoid interrupting </a:t>
            </a:r>
          </a:p>
          <a:p>
            <a:pPr>
              <a:spcBef>
                <a:spcPts val="1800"/>
              </a:spcBef>
              <a:buClr>
                <a:srgbClr val="CC0000"/>
              </a:buClr>
            </a:pPr>
            <a:r>
              <a:rPr lang="en-US" altLang="en-US" sz="3200" dirty="0"/>
              <a:t>Avoid showing frustration</a:t>
            </a:r>
          </a:p>
          <a:p>
            <a:pPr>
              <a:spcBef>
                <a:spcPts val="1800"/>
              </a:spcBef>
              <a:buClr>
                <a:srgbClr val="CC0000"/>
              </a:buClr>
            </a:pPr>
            <a:r>
              <a:rPr lang="en-US" altLang="en-US" sz="3200" dirty="0"/>
              <a:t>Listen carefully</a:t>
            </a:r>
          </a:p>
          <a:p>
            <a:pPr>
              <a:spcBef>
                <a:spcPts val="1800"/>
              </a:spcBef>
              <a:buClr>
                <a:srgbClr val="CC0000"/>
              </a:buClr>
            </a:pPr>
            <a:r>
              <a:rPr lang="en-US" altLang="en-US" sz="3200" dirty="0"/>
              <a:t>Take 3 seconds and think</a:t>
            </a:r>
          </a:p>
          <a:p>
            <a:pPr>
              <a:spcBef>
                <a:spcPts val="1800"/>
              </a:spcBef>
              <a:buClr>
                <a:srgbClr val="CC0000"/>
              </a:buClr>
            </a:pPr>
            <a:r>
              <a:rPr lang="en-US" altLang="en-US" sz="3200" dirty="0"/>
              <a:t>Look at the judges</a:t>
            </a:r>
          </a:p>
        </p:txBody>
      </p:sp>
      <p:sp>
        <p:nvSpPr>
          <p:cNvPr id="5127" name="Rectangle 7"/>
          <p:cNvSpPr>
            <a:spLocks noChangeArrowheads="1"/>
          </p:cNvSpPr>
          <p:nvPr/>
        </p:nvSpPr>
        <p:spPr bwMode="auto">
          <a:xfrm>
            <a:off x="-2060575" y="-67627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Tree>
    <p:extLst>
      <p:ext uri="{BB962C8B-B14F-4D97-AF65-F5344CB8AC3E}">
        <p14:creationId xmlns:p14="http://schemas.microsoft.com/office/powerpoint/2010/main" val="19900179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p:cNvSpPr>
            <a:spLocks noGrp="1"/>
          </p:cNvSpPr>
          <p:nvPr>
            <p:ph type="ftr" sz="quarter" idx="10"/>
          </p:nvPr>
        </p:nvSpPr>
        <p:spPr/>
        <p:txBody>
          <a:bodyPr/>
          <a:lstStyle/>
          <a:p>
            <a:r>
              <a:rPr lang="en-US" altLang="en-US" dirty="0"/>
              <a:t>Effective Oral Advocacy</a:t>
            </a:r>
          </a:p>
        </p:txBody>
      </p:sp>
      <p:sp>
        <p:nvSpPr>
          <p:cNvPr id="5122" name="Rectangle 2"/>
          <p:cNvSpPr>
            <a:spLocks noGrp="1" noChangeArrowheads="1"/>
          </p:cNvSpPr>
          <p:nvPr>
            <p:ph type="title"/>
          </p:nvPr>
        </p:nvSpPr>
        <p:spPr/>
        <p:txBody>
          <a:bodyPr/>
          <a:lstStyle/>
          <a:p>
            <a:r>
              <a:rPr lang="en-US" altLang="en-US" sz="3600" b="1" dirty="0"/>
              <a:t>Conduct – Judicial Deference</a:t>
            </a:r>
            <a:endParaRPr lang="en-US" altLang="en-US" sz="3600" dirty="0"/>
          </a:p>
        </p:txBody>
      </p:sp>
      <p:sp>
        <p:nvSpPr>
          <p:cNvPr id="5123" name="Rectangle 3"/>
          <p:cNvSpPr>
            <a:spLocks noGrp="1" noChangeArrowheads="1"/>
          </p:cNvSpPr>
          <p:nvPr>
            <p:ph type="body" idx="1"/>
          </p:nvPr>
        </p:nvSpPr>
        <p:spPr/>
        <p:txBody>
          <a:bodyPr/>
          <a:lstStyle/>
          <a:p>
            <a:pPr>
              <a:spcBef>
                <a:spcPts val="1800"/>
              </a:spcBef>
              <a:buClr>
                <a:srgbClr val="CC0000"/>
              </a:buClr>
            </a:pPr>
            <a:r>
              <a:rPr lang="en-US" altLang="en-US" sz="3200" dirty="0"/>
              <a:t>Listen to the question carefully</a:t>
            </a:r>
          </a:p>
          <a:p>
            <a:pPr>
              <a:spcBef>
                <a:spcPts val="1800"/>
              </a:spcBef>
              <a:buClr>
                <a:srgbClr val="CC0000"/>
              </a:buClr>
            </a:pPr>
            <a:r>
              <a:rPr lang="en-US" altLang="en-US" sz="3200" dirty="0"/>
              <a:t>Disagree respectfully</a:t>
            </a:r>
          </a:p>
          <a:p>
            <a:pPr>
              <a:spcBef>
                <a:spcPts val="1800"/>
              </a:spcBef>
              <a:buClr>
                <a:srgbClr val="CC0000"/>
              </a:buClr>
            </a:pPr>
            <a:r>
              <a:rPr lang="en-US" altLang="en-US" sz="3200" dirty="0"/>
              <a:t>Accept hypotheticals</a:t>
            </a:r>
          </a:p>
          <a:p>
            <a:pPr>
              <a:spcBef>
                <a:spcPts val="1800"/>
              </a:spcBef>
              <a:buClr>
                <a:srgbClr val="CC0000"/>
              </a:buClr>
            </a:pPr>
            <a:r>
              <a:rPr lang="en-US" altLang="en-US" sz="3200" dirty="0"/>
              <a:t>Know when to concede</a:t>
            </a:r>
          </a:p>
          <a:p>
            <a:pPr>
              <a:spcBef>
                <a:spcPts val="1800"/>
              </a:spcBef>
              <a:buClr>
                <a:srgbClr val="CC0000"/>
              </a:buClr>
            </a:pPr>
            <a:r>
              <a:rPr lang="en-US" altLang="en-US" sz="3200" dirty="0"/>
              <a:t>Tip: Google </a:t>
            </a:r>
            <a:r>
              <a:rPr lang="en-US" altLang="en-US" sz="3200"/>
              <a:t>your judges!</a:t>
            </a:r>
            <a:endParaRPr lang="en-US" altLang="en-US" sz="3200" dirty="0"/>
          </a:p>
        </p:txBody>
      </p:sp>
      <p:sp>
        <p:nvSpPr>
          <p:cNvPr id="5127" name="Rectangle 7"/>
          <p:cNvSpPr>
            <a:spLocks noChangeArrowheads="1"/>
          </p:cNvSpPr>
          <p:nvPr/>
        </p:nvSpPr>
        <p:spPr bwMode="auto">
          <a:xfrm>
            <a:off x="-2060575" y="-67627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Tree>
    <p:extLst>
      <p:ext uri="{BB962C8B-B14F-4D97-AF65-F5344CB8AC3E}">
        <p14:creationId xmlns:p14="http://schemas.microsoft.com/office/powerpoint/2010/main" val="8001744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p:cNvSpPr>
            <a:spLocks noGrp="1"/>
          </p:cNvSpPr>
          <p:nvPr>
            <p:ph type="ftr" sz="quarter" idx="10"/>
          </p:nvPr>
        </p:nvSpPr>
        <p:spPr/>
        <p:txBody>
          <a:bodyPr/>
          <a:lstStyle/>
          <a:p>
            <a:r>
              <a:rPr lang="en-US" altLang="en-US" dirty="0"/>
              <a:t>Effective Oral Advocacy</a:t>
            </a:r>
          </a:p>
        </p:txBody>
      </p:sp>
      <p:sp>
        <p:nvSpPr>
          <p:cNvPr id="5122" name="Rectangle 2"/>
          <p:cNvSpPr>
            <a:spLocks noGrp="1" noChangeArrowheads="1"/>
          </p:cNvSpPr>
          <p:nvPr>
            <p:ph type="title"/>
          </p:nvPr>
        </p:nvSpPr>
        <p:spPr/>
        <p:txBody>
          <a:bodyPr/>
          <a:lstStyle/>
          <a:p>
            <a:r>
              <a:rPr lang="en-US" altLang="en-US" sz="3600" b="1" dirty="0"/>
              <a:t>Conduct – General</a:t>
            </a:r>
            <a:endParaRPr lang="en-US" altLang="en-US" sz="3600" dirty="0"/>
          </a:p>
        </p:txBody>
      </p:sp>
      <p:sp>
        <p:nvSpPr>
          <p:cNvPr id="5123" name="Rectangle 3"/>
          <p:cNvSpPr>
            <a:spLocks noGrp="1" noChangeArrowheads="1"/>
          </p:cNvSpPr>
          <p:nvPr>
            <p:ph type="body" idx="1"/>
          </p:nvPr>
        </p:nvSpPr>
        <p:spPr/>
        <p:txBody>
          <a:bodyPr/>
          <a:lstStyle/>
          <a:p>
            <a:pPr>
              <a:spcBef>
                <a:spcPts val="1800"/>
              </a:spcBef>
              <a:buClr>
                <a:srgbClr val="CC0000"/>
              </a:buClr>
            </a:pPr>
            <a:r>
              <a:rPr lang="en-US" altLang="en-US" sz="3200" dirty="0"/>
              <a:t>Minimal, intentional hand gestures</a:t>
            </a:r>
          </a:p>
          <a:p>
            <a:pPr>
              <a:spcBef>
                <a:spcPts val="1800"/>
              </a:spcBef>
              <a:buClr>
                <a:srgbClr val="CC0000"/>
              </a:buClr>
            </a:pPr>
            <a:r>
              <a:rPr lang="en-US" altLang="en-US" sz="3200" dirty="0"/>
              <a:t>Be comfortable, but focused</a:t>
            </a:r>
          </a:p>
          <a:p>
            <a:pPr>
              <a:spcBef>
                <a:spcPts val="1800"/>
              </a:spcBef>
              <a:buClr>
                <a:srgbClr val="CC0000"/>
              </a:buClr>
            </a:pPr>
            <a:r>
              <a:rPr lang="en-US" altLang="en-US" sz="3200" dirty="0"/>
              <a:t>Do not use “I” or “we”</a:t>
            </a:r>
          </a:p>
          <a:p>
            <a:pPr>
              <a:spcBef>
                <a:spcPts val="1800"/>
              </a:spcBef>
              <a:buClr>
                <a:srgbClr val="CC0000"/>
              </a:buClr>
            </a:pPr>
            <a:r>
              <a:rPr lang="en-US" altLang="en-US" sz="3200" dirty="0"/>
              <a:t>Avoid causing distractions during someone else’s argument</a:t>
            </a:r>
          </a:p>
          <a:p>
            <a:pPr>
              <a:spcBef>
                <a:spcPts val="1800"/>
              </a:spcBef>
              <a:buClr>
                <a:srgbClr val="CC0000"/>
              </a:buClr>
            </a:pPr>
            <a:r>
              <a:rPr lang="en-US" altLang="en-US" sz="3200" dirty="0"/>
              <a:t>Remember that these are recorded</a:t>
            </a:r>
          </a:p>
        </p:txBody>
      </p:sp>
      <p:sp>
        <p:nvSpPr>
          <p:cNvPr id="5127" name="Rectangle 7"/>
          <p:cNvSpPr>
            <a:spLocks noChangeArrowheads="1"/>
          </p:cNvSpPr>
          <p:nvPr/>
        </p:nvSpPr>
        <p:spPr bwMode="auto">
          <a:xfrm>
            <a:off x="-2060575" y="-67627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Tree>
    <p:extLst>
      <p:ext uri="{BB962C8B-B14F-4D97-AF65-F5344CB8AC3E}">
        <p14:creationId xmlns:p14="http://schemas.microsoft.com/office/powerpoint/2010/main" val="29192789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p:cNvSpPr>
            <a:spLocks noGrp="1"/>
          </p:cNvSpPr>
          <p:nvPr>
            <p:ph type="ftr" sz="quarter" idx="10"/>
          </p:nvPr>
        </p:nvSpPr>
        <p:spPr/>
        <p:txBody>
          <a:bodyPr/>
          <a:lstStyle/>
          <a:p>
            <a:r>
              <a:rPr lang="en-US" altLang="en-US" dirty="0"/>
              <a:t>Effective Oral Advocacy</a:t>
            </a:r>
          </a:p>
        </p:txBody>
      </p:sp>
      <p:sp>
        <p:nvSpPr>
          <p:cNvPr id="5122" name="Rectangle 2"/>
          <p:cNvSpPr>
            <a:spLocks noGrp="1" noChangeArrowheads="1"/>
          </p:cNvSpPr>
          <p:nvPr>
            <p:ph type="title"/>
          </p:nvPr>
        </p:nvSpPr>
        <p:spPr/>
        <p:txBody>
          <a:bodyPr/>
          <a:lstStyle/>
          <a:p>
            <a:r>
              <a:rPr lang="en-US" altLang="en-US" sz="3600" b="1" dirty="0"/>
              <a:t>Following the Round – Feedback </a:t>
            </a:r>
            <a:endParaRPr lang="en-US" altLang="en-US" sz="3600" dirty="0"/>
          </a:p>
        </p:txBody>
      </p:sp>
      <p:sp>
        <p:nvSpPr>
          <p:cNvPr id="5123" name="Rectangle 3"/>
          <p:cNvSpPr>
            <a:spLocks noGrp="1" noChangeArrowheads="1"/>
          </p:cNvSpPr>
          <p:nvPr>
            <p:ph type="body" idx="1"/>
          </p:nvPr>
        </p:nvSpPr>
        <p:spPr/>
        <p:txBody>
          <a:bodyPr/>
          <a:lstStyle/>
          <a:p>
            <a:pPr>
              <a:spcBef>
                <a:spcPts val="1800"/>
              </a:spcBef>
              <a:buClr>
                <a:srgbClr val="CC0000"/>
              </a:buClr>
            </a:pPr>
            <a:r>
              <a:rPr lang="en-US" altLang="en-US" sz="2800" dirty="0"/>
              <a:t>Clerk will announce that the argument has concluded</a:t>
            </a:r>
          </a:p>
          <a:p>
            <a:pPr lvl="1">
              <a:spcBef>
                <a:spcPts val="1800"/>
              </a:spcBef>
              <a:buClr>
                <a:srgbClr val="CC0000"/>
              </a:buClr>
            </a:pPr>
            <a:r>
              <a:rPr lang="en-US" altLang="en-US" sz="2200" dirty="0"/>
              <a:t>Remember that the recording may still be running!</a:t>
            </a:r>
          </a:p>
          <a:p>
            <a:pPr>
              <a:spcBef>
                <a:spcPts val="1800"/>
              </a:spcBef>
              <a:buClr>
                <a:srgbClr val="CC0000"/>
              </a:buClr>
            </a:pPr>
            <a:r>
              <a:rPr lang="en-US" altLang="en-US" sz="2800" dirty="0"/>
              <a:t>Judges leave to confer (briefly)</a:t>
            </a:r>
          </a:p>
          <a:p>
            <a:pPr>
              <a:spcBef>
                <a:spcPts val="1800"/>
              </a:spcBef>
              <a:buClr>
                <a:srgbClr val="CC0000"/>
              </a:buClr>
            </a:pPr>
            <a:r>
              <a:rPr lang="en-US" altLang="en-US" sz="2800" dirty="0"/>
              <a:t>Feedback from the bench</a:t>
            </a:r>
          </a:p>
          <a:p>
            <a:pPr>
              <a:spcBef>
                <a:spcPts val="1800"/>
              </a:spcBef>
              <a:buClr>
                <a:srgbClr val="CC0000"/>
              </a:buClr>
            </a:pPr>
            <a:r>
              <a:rPr lang="en-US" altLang="en-US" sz="2800" dirty="0"/>
              <a:t>Get feedback and ask questions</a:t>
            </a:r>
          </a:p>
          <a:p>
            <a:pPr>
              <a:spcBef>
                <a:spcPts val="1800"/>
              </a:spcBef>
              <a:buClr>
                <a:srgbClr val="CC0000"/>
              </a:buClr>
            </a:pPr>
            <a:r>
              <a:rPr lang="en-US" altLang="en-US" sz="2800" dirty="0"/>
              <a:t>Request/give contact info	</a:t>
            </a:r>
          </a:p>
        </p:txBody>
      </p:sp>
      <p:sp>
        <p:nvSpPr>
          <p:cNvPr id="5127" name="Rectangle 7"/>
          <p:cNvSpPr>
            <a:spLocks noChangeArrowheads="1"/>
          </p:cNvSpPr>
          <p:nvPr/>
        </p:nvSpPr>
        <p:spPr bwMode="auto">
          <a:xfrm>
            <a:off x="-2060575" y="-67627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Tree>
    <p:extLst>
      <p:ext uri="{BB962C8B-B14F-4D97-AF65-F5344CB8AC3E}">
        <p14:creationId xmlns:p14="http://schemas.microsoft.com/office/powerpoint/2010/main" val="38589278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p:cNvSpPr>
            <a:spLocks noGrp="1"/>
          </p:cNvSpPr>
          <p:nvPr>
            <p:ph type="ftr" sz="quarter" idx="10"/>
          </p:nvPr>
        </p:nvSpPr>
        <p:spPr/>
        <p:txBody>
          <a:bodyPr/>
          <a:lstStyle/>
          <a:p>
            <a:r>
              <a:rPr lang="en-US" altLang="en-US" dirty="0"/>
              <a:t>Effective Oral Advocacy</a:t>
            </a:r>
          </a:p>
        </p:txBody>
      </p:sp>
      <p:sp>
        <p:nvSpPr>
          <p:cNvPr id="5122" name="Rectangle 2"/>
          <p:cNvSpPr>
            <a:spLocks noGrp="1" noChangeArrowheads="1"/>
          </p:cNvSpPr>
          <p:nvPr>
            <p:ph type="title"/>
          </p:nvPr>
        </p:nvSpPr>
        <p:spPr/>
        <p:txBody>
          <a:bodyPr/>
          <a:lstStyle/>
          <a:p>
            <a:r>
              <a:rPr lang="en-US" altLang="en-US" sz="3600" b="1" dirty="0"/>
              <a:t>Feedback for Us!</a:t>
            </a:r>
            <a:endParaRPr lang="en-US" altLang="en-US" sz="3600" dirty="0"/>
          </a:p>
        </p:txBody>
      </p:sp>
      <p:sp>
        <p:nvSpPr>
          <p:cNvPr id="5123" name="Rectangle 3"/>
          <p:cNvSpPr>
            <a:spLocks noGrp="1" noChangeArrowheads="1"/>
          </p:cNvSpPr>
          <p:nvPr>
            <p:ph type="body" idx="1"/>
          </p:nvPr>
        </p:nvSpPr>
        <p:spPr/>
        <p:txBody>
          <a:bodyPr/>
          <a:lstStyle/>
          <a:p>
            <a:pPr>
              <a:spcBef>
                <a:spcPts val="1800"/>
              </a:spcBef>
              <a:buClr>
                <a:srgbClr val="CC0000"/>
              </a:buClr>
            </a:pPr>
            <a:r>
              <a:rPr lang="en-US" altLang="en-US" sz="3200" dirty="0"/>
              <a:t>Brief survey following your argument</a:t>
            </a:r>
          </a:p>
          <a:p>
            <a:pPr lvl="1">
              <a:spcBef>
                <a:spcPts val="1800"/>
              </a:spcBef>
              <a:buClr>
                <a:srgbClr val="CC0000"/>
              </a:buClr>
            </a:pPr>
            <a:r>
              <a:rPr lang="en-US" altLang="en-US" sz="2600" dirty="0"/>
              <a:t>Feedback on format</a:t>
            </a:r>
          </a:p>
          <a:p>
            <a:pPr lvl="1">
              <a:spcBef>
                <a:spcPts val="1800"/>
              </a:spcBef>
              <a:buClr>
                <a:srgbClr val="CC0000"/>
              </a:buClr>
            </a:pPr>
            <a:r>
              <a:rPr lang="en-US" altLang="en-US" sz="2600" dirty="0"/>
              <a:t>Feedback on judges</a:t>
            </a:r>
          </a:p>
          <a:p>
            <a:pPr lvl="1">
              <a:spcBef>
                <a:spcPts val="1800"/>
              </a:spcBef>
              <a:buClr>
                <a:srgbClr val="CC0000"/>
              </a:buClr>
            </a:pPr>
            <a:r>
              <a:rPr lang="en-US" altLang="en-US" sz="2600" dirty="0"/>
              <a:t>Feedback on anything!</a:t>
            </a:r>
          </a:p>
          <a:p>
            <a:pPr>
              <a:spcBef>
                <a:spcPts val="1800"/>
              </a:spcBef>
              <a:buClr>
                <a:srgbClr val="CC0000"/>
              </a:buClr>
            </a:pPr>
            <a:r>
              <a:rPr lang="en-US" altLang="en-US" sz="3200" dirty="0"/>
              <a:t>Review Judge Guidelines</a:t>
            </a:r>
          </a:p>
        </p:txBody>
      </p:sp>
      <p:sp>
        <p:nvSpPr>
          <p:cNvPr id="5127" name="Rectangle 7"/>
          <p:cNvSpPr>
            <a:spLocks noChangeArrowheads="1"/>
          </p:cNvSpPr>
          <p:nvPr/>
        </p:nvSpPr>
        <p:spPr bwMode="auto">
          <a:xfrm>
            <a:off x="-2060575" y="-67627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Tree>
    <p:extLst>
      <p:ext uri="{BB962C8B-B14F-4D97-AF65-F5344CB8AC3E}">
        <p14:creationId xmlns:p14="http://schemas.microsoft.com/office/powerpoint/2010/main" val="22404835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p:cNvSpPr>
            <a:spLocks noGrp="1"/>
          </p:cNvSpPr>
          <p:nvPr>
            <p:ph type="ftr" sz="quarter" idx="10"/>
          </p:nvPr>
        </p:nvSpPr>
        <p:spPr/>
        <p:txBody>
          <a:bodyPr/>
          <a:lstStyle/>
          <a:p>
            <a:r>
              <a:rPr lang="en-US" altLang="en-US" dirty="0"/>
              <a:t>Effective Oral Advocacy</a:t>
            </a:r>
          </a:p>
        </p:txBody>
      </p:sp>
      <p:sp>
        <p:nvSpPr>
          <p:cNvPr id="5122" name="Rectangle 2"/>
          <p:cNvSpPr>
            <a:spLocks noGrp="1" noChangeArrowheads="1"/>
          </p:cNvSpPr>
          <p:nvPr>
            <p:ph type="title"/>
          </p:nvPr>
        </p:nvSpPr>
        <p:spPr>
          <a:xfrm>
            <a:off x="609600" y="609600"/>
            <a:ext cx="7924800" cy="685800"/>
          </a:xfrm>
        </p:spPr>
        <p:txBody>
          <a:bodyPr/>
          <a:lstStyle/>
          <a:p>
            <a:r>
              <a:rPr lang="en-US" altLang="en-US" sz="3600" b="1" dirty="0"/>
              <a:t>Open Practice Sessions</a:t>
            </a:r>
            <a:endParaRPr lang="en-US" altLang="en-US" sz="3600" dirty="0"/>
          </a:p>
        </p:txBody>
      </p:sp>
      <p:sp>
        <p:nvSpPr>
          <p:cNvPr id="5123" name="Rectangle 3"/>
          <p:cNvSpPr>
            <a:spLocks noGrp="1" noChangeArrowheads="1"/>
          </p:cNvSpPr>
          <p:nvPr>
            <p:ph type="body" idx="1"/>
          </p:nvPr>
        </p:nvSpPr>
        <p:spPr>
          <a:xfrm>
            <a:off x="609600" y="1600200"/>
            <a:ext cx="7924800" cy="4114800"/>
          </a:xfrm>
        </p:spPr>
        <p:txBody>
          <a:bodyPr/>
          <a:lstStyle/>
          <a:p>
            <a:pPr>
              <a:spcBef>
                <a:spcPts val="1800"/>
              </a:spcBef>
              <a:buClr>
                <a:srgbClr val="CC0000"/>
              </a:buClr>
            </a:pPr>
            <a:r>
              <a:rPr lang="en-US" altLang="en-US" dirty="0"/>
              <a:t>Schell Courtroom (602): </a:t>
            </a:r>
          </a:p>
          <a:p>
            <a:pPr lvl="1">
              <a:spcBef>
                <a:spcPts val="1800"/>
              </a:spcBef>
              <a:buClr>
                <a:srgbClr val="CC0000"/>
              </a:buClr>
            </a:pPr>
            <a:r>
              <a:rPr lang="en-US" altLang="en-US" dirty="0"/>
              <a:t>October 23 </a:t>
            </a:r>
            <a:r>
              <a:rPr lang="en-US" altLang="en-US"/>
              <a:t>(Thursday) </a:t>
            </a:r>
            <a:r>
              <a:rPr lang="en-US" altLang="en-US" dirty="0"/>
              <a:t>from 1-2:30pm</a:t>
            </a:r>
          </a:p>
          <a:p>
            <a:pPr lvl="1">
              <a:spcBef>
                <a:spcPts val="1800"/>
              </a:spcBef>
              <a:buClr>
                <a:srgbClr val="CC0000"/>
              </a:buClr>
            </a:pPr>
            <a:r>
              <a:rPr lang="en-US" altLang="en-US" dirty="0"/>
              <a:t>October 31 (Friday) from 1:10-2:30pm</a:t>
            </a:r>
          </a:p>
          <a:p>
            <a:pPr lvl="1">
              <a:spcBef>
                <a:spcPts val="1800"/>
              </a:spcBef>
              <a:buClr>
                <a:srgbClr val="CC0000"/>
              </a:buClr>
            </a:pPr>
            <a:r>
              <a:rPr lang="en-US" altLang="en-US" dirty="0"/>
              <a:t>November 6 (Thursday) from 1-2:30pm</a:t>
            </a:r>
          </a:p>
          <a:p>
            <a:pPr>
              <a:spcBef>
                <a:spcPts val="1800"/>
              </a:spcBef>
              <a:buClr>
                <a:srgbClr val="CC0000"/>
              </a:buClr>
            </a:pPr>
            <a:r>
              <a:rPr lang="en-US" altLang="en-US" dirty="0"/>
              <a:t>Open to all but priority time goes to students scheduled the following week</a:t>
            </a:r>
          </a:p>
          <a:p>
            <a:pPr>
              <a:spcBef>
                <a:spcPts val="1800"/>
              </a:spcBef>
              <a:buClr>
                <a:srgbClr val="CC0000"/>
              </a:buClr>
            </a:pPr>
            <a:r>
              <a:rPr lang="en-US" altLang="en-US" dirty="0"/>
              <a:t>Can ask questions (non-substantive!) or practice discrete pieces of argument (e.g., opening)</a:t>
            </a:r>
          </a:p>
        </p:txBody>
      </p:sp>
      <p:sp>
        <p:nvSpPr>
          <p:cNvPr id="5127" name="Rectangle 7"/>
          <p:cNvSpPr>
            <a:spLocks noChangeArrowheads="1"/>
          </p:cNvSpPr>
          <p:nvPr/>
        </p:nvSpPr>
        <p:spPr bwMode="auto">
          <a:xfrm>
            <a:off x="-2060575" y="-67627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Tree>
    <p:extLst>
      <p:ext uri="{BB962C8B-B14F-4D97-AF65-F5344CB8AC3E}">
        <p14:creationId xmlns:p14="http://schemas.microsoft.com/office/powerpoint/2010/main" val="15049923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p:cNvSpPr>
            <a:spLocks noGrp="1"/>
          </p:cNvSpPr>
          <p:nvPr>
            <p:ph type="ftr" sz="quarter" idx="10"/>
          </p:nvPr>
        </p:nvSpPr>
        <p:spPr/>
        <p:txBody>
          <a:bodyPr/>
          <a:lstStyle/>
          <a:p>
            <a:r>
              <a:rPr lang="en-US" altLang="en-US" dirty="0"/>
              <a:t>Effective Oral Advocacy</a:t>
            </a:r>
          </a:p>
        </p:txBody>
      </p:sp>
      <p:sp>
        <p:nvSpPr>
          <p:cNvPr id="5122" name="Rectangle 2"/>
          <p:cNvSpPr>
            <a:spLocks noGrp="1" noChangeArrowheads="1"/>
          </p:cNvSpPr>
          <p:nvPr>
            <p:ph type="title"/>
          </p:nvPr>
        </p:nvSpPr>
        <p:spPr/>
        <p:txBody>
          <a:bodyPr/>
          <a:lstStyle/>
          <a:p>
            <a:r>
              <a:rPr lang="en-US" altLang="en-US" sz="3600" b="1" dirty="0"/>
              <a:t>How to Prepare – The Basics</a:t>
            </a:r>
            <a:endParaRPr lang="en-US" altLang="en-US" sz="3600" dirty="0"/>
          </a:p>
        </p:txBody>
      </p:sp>
      <p:sp>
        <p:nvSpPr>
          <p:cNvPr id="5123" name="Rectangle 3"/>
          <p:cNvSpPr>
            <a:spLocks noGrp="1" noChangeArrowheads="1"/>
          </p:cNvSpPr>
          <p:nvPr>
            <p:ph type="body" idx="1"/>
          </p:nvPr>
        </p:nvSpPr>
        <p:spPr/>
        <p:txBody>
          <a:bodyPr/>
          <a:lstStyle/>
          <a:p>
            <a:pPr>
              <a:spcBef>
                <a:spcPts val="1800"/>
              </a:spcBef>
              <a:buClr>
                <a:srgbClr val="CC0000"/>
              </a:buClr>
            </a:pPr>
            <a:r>
              <a:rPr lang="en-US" altLang="en-US" sz="3200"/>
              <a:t>Read or skim </a:t>
            </a:r>
            <a:r>
              <a:rPr lang="en-US" altLang="en-US" sz="3200" dirty="0"/>
              <a:t>new-to-you cases – from both sides</a:t>
            </a:r>
          </a:p>
          <a:p>
            <a:pPr>
              <a:spcBef>
                <a:spcPts val="1800"/>
              </a:spcBef>
              <a:buClr>
                <a:srgbClr val="CC0000"/>
              </a:buClr>
            </a:pPr>
            <a:r>
              <a:rPr lang="en-US" altLang="en-US" sz="3200" dirty="0"/>
              <a:t>Prepare responses to common questions, especially weaknesses</a:t>
            </a:r>
            <a:endParaRPr lang="en-US" altLang="en-US" sz="3200" b="1" dirty="0"/>
          </a:p>
          <a:p>
            <a:pPr>
              <a:spcBef>
                <a:spcPts val="1800"/>
              </a:spcBef>
              <a:buClr>
                <a:srgbClr val="CC0000"/>
              </a:buClr>
            </a:pPr>
            <a:r>
              <a:rPr lang="en-US" altLang="en-US" sz="3200" dirty="0"/>
              <a:t>Write out your introduction and conclusion and memorize them</a:t>
            </a:r>
          </a:p>
        </p:txBody>
      </p:sp>
      <p:sp>
        <p:nvSpPr>
          <p:cNvPr id="5127" name="Rectangle 7"/>
          <p:cNvSpPr>
            <a:spLocks noChangeArrowheads="1"/>
          </p:cNvSpPr>
          <p:nvPr/>
        </p:nvSpPr>
        <p:spPr bwMode="auto">
          <a:xfrm>
            <a:off x="-2060575" y="-67627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Tree>
    <p:extLst>
      <p:ext uri="{BB962C8B-B14F-4D97-AF65-F5344CB8AC3E}">
        <p14:creationId xmlns:p14="http://schemas.microsoft.com/office/powerpoint/2010/main" val="25556769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p:cNvSpPr>
            <a:spLocks noGrp="1"/>
          </p:cNvSpPr>
          <p:nvPr>
            <p:ph type="ftr" sz="quarter" idx="10"/>
          </p:nvPr>
        </p:nvSpPr>
        <p:spPr/>
        <p:txBody>
          <a:bodyPr/>
          <a:lstStyle/>
          <a:p>
            <a:r>
              <a:rPr lang="en-US" altLang="en-US" dirty="0"/>
              <a:t>Effective Oral Advocacy</a:t>
            </a:r>
          </a:p>
        </p:txBody>
      </p:sp>
      <p:sp>
        <p:nvSpPr>
          <p:cNvPr id="5122" name="Rectangle 2"/>
          <p:cNvSpPr>
            <a:spLocks noGrp="1" noChangeArrowheads="1"/>
          </p:cNvSpPr>
          <p:nvPr>
            <p:ph type="title"/>
          </p:nvPr>
        </p:nvSpPr>
        <p:spPr/>
        <p:txBody>
          <a:bodyPr/>
          <a:lstStyle/>
          <a:p>
            <a:r>
              <a:rPr lang="en-US" altLang="en-US" sz="3600" b="1" dirty="0"/>
              <a:t>How to Prepare – Know your Case</a:t>
            </a:r>
            <a:endParaRPr lang="en-US" altLang="en-US" sz="3600" dirty="0"/>
          </a:p>
        </p:txBody>
      </p:sp>
      <p:sp>
        <p:nvSpPr>
          <p:cNvPr id="5123" name="Rectangle 3"/>
          <p:cNvSpPr>
            <a:spLocks noGrp="1" noChangeArrowheads="1"/>
          </p:cNvSpPr>
          <p:nvPr>
            <p:ph type="body" idx="1"/>
          </p:nvPr>
        </p:nvSpPr>
        <p:spPr/>
        <p:txBody>
          <a:bodyPr/>
          <a:lstStyle/>
          <a:p>
            <a:pPr>
              <a:spcBef>
                <a:spcPts val="1800"/>
              </a:spcBef>
              <a:buClr>
                <a:srgbClr val="CC0000"/>
              </a:buClr>
            </a:pPr>
            <a:r>
              <a:rPr lang="en-US" altLang="en-US" sz="3200" dirty="0"/>
              <a:t>Record and facts</a:t>
            </a:r>
          </a:p>
          <a:p>
            <a:pPr>
              <a:spcBef>
                <a:spcPts val="1800"/>
              </a:spcBef>
              <a:buClr>
                <a:srgbClr val="CC0000"/>
              </a:buClr>
            </a:pPr>
            <a:r>
              <a:rPr lang="en-US" altLang="en-US" sz="3200" dirty="0"/>
              <a:t>Standard of review</a:t>
            </a:r>
          </a:p>
          <a:p>
            <a:pPr>
              <a:spcBef>
                <a:spcPts val="1800"/>
              </a:spcBef>
              <a:buClr>
                <a:srgbClr val="CC0000"/>
              </a:buClr>
            </a:pPr>
            <a:r>
              <a:rPr lang="en-US" altLang="en-US" sz="3200" dirty="0"/>
              <a:t>Key cases</a:t>
            </a:r>
          </a:p>
          <a:p>
            <a:pPr>
              <a:spcBef>
                <a:spcPts val="1800"/>
              </a:spcBef>
              <a:buClr>
                <a:srgbClr val="CC0000"/>
              </a:buClr>
            </a:pPr>
            <a:r>
              <a:rPr lang="en-US" altLang="en-US" sz="3200" dirty="0"/>
              <a:t>Apply the law to YOUR case</a:t>
            </a:r>
          </a:p>
        </p:txBody>
      </p:sp>
      <p:sp>
        <p:nvSpPr>
          <p:cNvPr id="5127" name="Rectangle 7"/>
          <p:cNvSpPr>
            <a:spLocks noChangeArrowheads="1"/>
          </p:cNvSpPr>
          <p:nvPr/>
        </p:nvSpPr>
        <p:spPr bwMode="auto">
          <a:xfrm>
            <a:off x="-2060575" y="-67627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Tree>
    <p:extLst>
      <p:ext uri="{BB962C8B-B14F-4D97-AF65-F5344CB8AC3E}">
        <p14:creationId xmlns:p14="http://schemas.microsoft.com/office/powerpoint/2010/main" val="38144316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p:cNvSpPr>
            <a:spLocks noGrp="1"/>
          </p:cNvSpPr>
          <p:nvPr>
            <p:ph type="ftr" sz="quarter" idx="10"/>
          </p:nvPr>
        </p:nvSpPr>
        <p:spPr/>
        <p:txBody>
          <a:bodyPr/>
          <a:lstStyle/>
          <a:p>
            <a:r>
              <a:rPr lang="en-US" altLang="en-US" dirty="0"/>
              <a:t>Effective Oral Advocacy</a:t>
            </a:r>
          </a:p>
        </p:txBody>
      </p:sp>
      <p:sp>
        <p:nvSpPr>
          <p:cNvPr id="5122" name="Rectangle 2"/>
          <p:cNvSpPr>
            <a:spLocks noGrp="1" noChangeArrowheads="1"/>
          </p:cNvSpPr>
          <p:nvPr>
            <p:ph type="title"/>
          </p:nvPr>
        </p:nvSpPr>
        <p:spPr/>
        <p:txBody>
          <a:bodyPr/>
          <a:lstStyle/>
          <a:p>
            <a:r>
              <a:rPr lang="en-US" altLang="en-US" sz="3600" b="1" dirty="0"/>
              <a:t>How to Prepare – Structure</a:t>
            </a:r>
            <a:endParaRPr lang="en-US" altLang="en-US" sz="3600" dirty="0"/>
          </a:p>
        </p:txBody>
      </p:sp>
      <p:sp>
        <p:nvSpPr>
          <p:cNvPr id="5123" name="Rectangle 3"/>
          <p:cNvSpPr>
            <a:spLocks noGrp="1" noChangeArrowheads="1"/>
          </p:cNvSpPr>
          <p:nvPr>
            <p:ph type="body" idx="1"/>
          </p:nvPr>
        </p:nvSpPr>
        <p:spPr/>
        <p:txBody>
          <a:bodyPr/>
          <a:lstStyle/>
          <a:p>
            <a:pPr>
              <a:spcBef>
                <a:spcPts val="1800"/>
              </a:spcBef>
              <a:buClr>
                <a:srgbClr val="CC0000"/>
              </a:buClr>
            </a:pPr>
            <a:r>
              <a:rPr lang="en-US" altLang="en-US" sz="3200" dirty="0"/>
              <a:t>Start with a summary or a story</a:t>
            </a:r>
          </a:p>
          <a:p>
            <a:pPr>
              <a:spcBef>
                <a:spcPts val="1800"/>
              </a:spcBef>
              <a:buClr>
                <a:srgbClr val="CC0000"/>
              </a:buClr>
            </a:pPr>
            <a:r>
              <a:rPr lang="en-US" altLang="en-US" sz="3200" dirty="0"/>
              <a:t>Structure your argument</a:t>
            </a:r>
          </a:p>
          <a:p>
            <a:pPr>
              <a:spcBef>
                <a:spcPts val="1800"/>
              </a:spcBef>
              <a:buClr>
                <a:srgbClr val="CC0000"/>
              </a:buClr>
            </a:pPr>
            <a:r>
              <a:rPr lang="en-US" altLang="en-US" sz="3200" dirty="0"/>
              <a:t>Back up each point</a:t>
            </a:r>
          </a:p>
        </p:txBody>
      </p:sp>
      <p:sp>
        <p:nvSpPr>
          <p:cNvPr id="5127" name="Rectangle 7"/>
          <p:cNvSpPr>
            <a:spLocks noChangeArrowheads="1"/>
          </p:cNvSpPr>
          <p:nvPr/>
        </p:nvSpPr>
        <p:spPr bwMode="auto">
          <a:xfrm>
            <a:off x="-2060575" y="-67627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Tree>
    <p:extLst>
      <p:ext uri="{BB962C8B-B14F-4D97-AF65-F5344CB8AC3E}">
        <p14:creationId xmlns:p14="http://schemas.microsoft.com/office/powerpoint/2010/main" val="36546435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p:cNvSpPr>
            <a:spLocks noGrp="1"/>
          </p:cNvSpPr>
          <p:nvPr>
            <p:ph type="ftr" sz="quarter" idx="10"/>
          </p:nvPr>
        </p:nvSpPr>
        <p:spPr/>
        <p:txBody>
          <a:bodyPr/>
          <a:lstStyle/>
          <a:p>
            <a:r>
              <a:rPr lang="en-US" altLang="en-US" dirty="0"/>
              <a:t>Effective Oral Advocacy</a:t>
            </a:r>
          </a:p>
        </p:txBody>
      </p:sp>
      <p:sp>
        <p:nvSpPr>
          <p:cNvPr id="5122" name="Rectangle 2"/>
          <p:cNvSpPr>
            <a:spLocks noGrp="1" noChangeArrowheads="1"/>
          </p:cNvSpPr>
          <p:nvPr>
            <p:ph type="title"/>
          </p:nvPr>
        </p:nvSpPr>
        <p:spPr/>
        <p:txBody>
          <a:bodyPr/>
          <a:lstStyle/>
          <a:p>
            <a:r>
              <a:rPr lang="en-US" altLang="en-US" sz="3600" b="1" dirty="0"/>
              <a:t>How to Prepare – Believe It!</a:t>
            </a:r>
            <a:endParaRPr lang="en-US" altLang="en-US" sz="3600" dirty="0"/>
          </a:p>
        </p:txBody>
      </p:sp>
      <p:sp>
        <p:nvSpPr>
          <p:cNvPr id="5123" name="Rectangle 3"/>
          <p:cNvSpPr>
            <a:spLocks noGrp="1" noChangeArrowheads="1"/>
          </p:cNvSpPr>
          <p:nvPr>
            <p:ph type="body" idx="1"/>
          </p:nvPr>
        </p:nvSpPr>
        <p:spPr>
          <a:xfrm>
            <a:off x="609600" y="1600200"/>
            <a:ext cx="7924800" cy="4114800"/>
          </a:xfrm>
        </p:spPr>
        <p:txBody>
          <a:bodyPr/>
          <a:lstStyle/>
          <a:p>
            <a:pPr>
              <a:spcBef>
                <a:spcPts val="1800"/>
              </a:spcBef>
              <a:buClr>
                <a:srgbClr val="CC0000"/>
              </a:buClr>
            </a:pPr>
            <a:r>
              <a:rPr lang="en-US" altLang="en-US" sz="2800" dirty="0"/>
              <a:t>Be confident  </a:t>
            </a:r>
          </a:p>
          <a:p>
            <a:pPr>
              <a:spcBef>
                <a:spcPts val="1800"/>
              </a:spcBef>
              <a:buClr>
                <a:srgbClr val="CC0000"/>
              </a:buClr>
            </a:pPr>
            <a:r>
              <a:rPr lang="en-US" altLang="en-US" sz="2800" dirty="0"/>
              <a:t>Speak clearly</a:t>
            </a:r>
          </a:p>
          <a:p>
            <a:pPr>
              <a:spcBef>
                <a:spcPts val="1800"/>
              </a:spcBef>
              <a:buClr>
                <a:srgbClr val="CC0000"/>
              </a:buClr>
            </a:pPr>
            <a:r>
              <a:rPr lang="en-US" altLang="en-US" sz="2800" dirty="0"/>
              <a:t>Look at the judges</a:t>
            </a:r>
          </a:p>
          <a:p>
            <a:pPr>
              <a:spcBef>
                <a:spcPts val="1800"/>
              </a:spcBef>
              <a:buClr>
                <a:srgbClr val="CC0000"/>
              </a:buClr>
            </a:pPr>
            <a:r>
              <a:rPr lang="en-US" altLang="en-US" sz="2800" dirty="0"/>
              <a:t>Move in an intentional way</a:t>
            </a:r>
          </a:p>
          <a:p>
            <a:pPr lvl="1">
              <a:spcBef>
                <a:spcPts val="1800"/>
              </a:spcBef>
              <a:buClr>
                <a:srgbClr val="CC0000"/>
              </a:buClr>
            </a:pPr>
            <a:r>
              <a:rPr lang="en-US" altLang="en-US" sz="2400" dirty="0"/>
              <a:t>Note: You are NOT scored on “courtroom demeanor” or presentation, but distractions can still detract from the clarity of your presentation and the strength of your answers to questions.</a:t>
            </a:r>
          </a:p>
        </p:txBody>
      </p:sp>
      <p:sp>
        <p:nvSpPr>
          <p:cNvPr id="5127" name="Rectangle 7"/>
          <p:cNvSpPr>
            <a:spLocks noChangeArrowheads="1"/>
          </p:cNvSpPr>
          <p:nvPr/>
        </p:nvSpPr>
        <p:spPr bwMode="auto">
          <a:xfrm>
            <a:off x="-2060575" y="-67627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Tree>
    <p:extLst>
      <p:ext uri="{BB962C8B-B14F-4D97-AF65-F5344CB8AC3E}">
        <p14:creationId xmlns:p14="http://schemas.microsoft.com/office/powerpoint/2010/main" val="32583251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p:cNvSpPr>
            <a:spLocks noGrp="1"/>
          </p:cNvSpPr>
          <p:nvPr>
            <p:ph type="ftr" sz="quarter" idx="10"/>
          </p:nvPr>
        </p:nvSpPr>
        <p:spPr/>
        <p:txBody>
          <a:bodyPr/>
          <a:lstStyle/>
          <a:p>
            <a:r>
              <a:rPr lang="en-US" altLang="en-US" dirty="0"/>
              <a:t>Effective Oral Advocacy</a:t>
            </a:r>
          </a:p>
        </p:txBody>
      </p:sp>
      <p:sp>
        <p:nvSpPr>
          <p:cNvPr id="5122" name="Rectangle 2"/>
          <p:cNvSpPr>
            <a:spLocks noGrp="1" noChangeArrowheads="1"/>
          </p:cNvSpPr>
          <p:nvPr>
            <p:ph type="title"/>
          </p:nvPr>
        </p:nvSpPr>
        <p:spPr/>
        <p:txBody>
          <a:bodyPr/>
          <a:lstStyle/>
          <a:p>
            <a:r>
              <a:rPr lang="en-US" altLang="en-US" sz="3600" b="1" dirty="0"/>
              <a:t> The Best Way to Prepare?</a:t>
            </a:r>
            <a:endParaRPr lang="en-US" altLang="en-US" sz="3600" dirty="0"/>
          </a:p>
        </p:txBody>
      </p:sp>
      <p:sp>
        <p:nvSpPr>
          <p:cNvPr id="5123" name="Rectangle 3"/>
          <p:cNvSpPr>
            <a:spLocks noGrp="1" noChangeArrowheads="1"/>
          </p:cNvSpPr>
          <p:nvPr>
            <p:ph type="body" idx="1"/>
          </p:nvPr>
        </p:nvSpPr>
        <p:spPr/>
        <p:txBody>
          <a:bodyPr/>
          <a:lstStyle/>
          <a:p>
            <a:pPr>
              <a:spcBef>
                <a:spcPts val="1800"/>
              </a:spcBef>
              <a:buClr>
                <a:srgbClr val="CC0000"/>
              </a:buClr>
            </a:pPr>
            <a:r>
              <a:rPr lang="en-US" altLang="en-US" sz="3200" dirty="0"/>
              <a:t>PRACTICE!</a:t>
            </a:r>
          </a:p>
          <a:p>
            <a:pPr lvl="1">
              <a:spcBef>
                <a:spcPts val="1800"/>
              </a:spcBef>
              <a:buClr>
                <a:srgbClr val="CC0000"/>
              </a:buClr>
            </a:pPr>
            <a:r>
              <a:rPr lang="en-US" altLang="en-US" sz="2800" dirty="0"/>
              <a:t>Substance – facts and cases</a:t>
            </a:r>
          </a:p>
          <a:p>
            <a:pPr lvl="1">
              <a:spcBef>
                <a:spcPts val="1800"/>
              </a:spcBef>
              <a:buClr>
                <a:srgbClr val="CC0000"/>
              </a:buClr>
            </a:pPr>
            <a:r>
              <a:rPr lang="en-US" altLang="en-US" sz="2800" dirty="0"/>
              <a:t>Hypotheticals</a:t>
            </a:r>
          </a:p>
          <a:p>
            <a:pPr lvl="1">
              <a:spcBef>
                <a:spcPts val="1800"/>
              </a:spcBef>
              <a:buClr>
                <a:srgbClr val="CC0000"/>
              </a:buClr>
            </a:pPr>
            <a:r>
              <a:rPr lang="en-US" altLang="en-US" sz="2800" dirty="0"/>
              <a:t>Distractions</a:t>
            </a:r>
          </a:p>
          <a:p>
            <a:pPr>
              <a:spcBef>
                <a:spcPts val="1800"/>
              </a:spcBef>
              <a:buClr>
                <a:srgbClr val="CC0000"/>
              </a:buClr>
            </a:pPr>
            <a:r>
              <a:rPr lang="en-US" altLang="en-US" sz="3200" dirty="0"/>
              <a:t>Ask for help</a:t>
            </a:r>
          </a:p>
          <a:p>
            <a:pPr>
              <a:spcBef>
                <a:spcPts val="1800"/>
              </a:spcBef>
              <a:buClr>
                <a:srgbClr val="CC0000"/>
              </a:buClr>
            </a:pPr>
            <a:r>
              <a:rPr lang="en-US" altLang="en-US" sz="3200" dirty="0"/>
              <a:t>Come to a weekly group practice session</a:t>
            </a:r>
          </a:p>
        </p:txBody>
      </p:sp>
      <p:sp>
        <p:nvSpPr>
          <p:cNvPr id="5127" name="Rectangle 7"/>
          <p:cNvSpPr>
            <a:spLocks noChangeArrowheads="1"/>
          </p:cNvSpPr>
          <p:nvPr/>
        </p:nvSpPr>
        <p:spPr bwMode="auto">
          <a:xfrm>
            <a:off x="-2060575" y="-67627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Tree>
    <p:extLst>
      <p:ext uri="{BB962C8B-B14F-4D97-AF65-F5344CB8AC3E}">
        <p14:creationId xmlns:p14="http://schemas.microsoft.com/office/powerpoint/2010/main" val="36630163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p:cNvSpPr>
            <a:spLocks noGrp="1"/>
          </p:cNvSpPr>
          <p:nvPr>
            <p:ph type="ftr" sz="quarter" idx="10"/>
          </p:nvPr>
        </p:nvSpPr>
        <p:spPr/>
        <p:txBody>
          <a:bodyPr/>
          <a:lstStyle/>
          <a:p>
            <a:r>
              <a:rPr lang="en-US" altLang="en-US" dirty="0"/>
              <a:t>Effective Oral Advocacy</a:t>
            </a:r>
          </a:p>
        </p:txBody>
      </p:sp>
      <p:sp>
        <p:nvSpPr>
          <p:cNvPr id="5122" name="Rectangle 2"/>
          <p:cNvSpPr>
            <a:spLocks noGrp="1" noChangeArrowheads="1"/>
          </p:cNvSpPr>
          <p:nvPr>
            <p:ph type="title"/>
          </p:nvPr>
        </p:nvSpPr>
        <p:spPr/>
        <p:txBody>
          <a:bodyPr/>
          <a:lstStyle/>
          <a:p>
            <a:r>
              <a:rPr lang="en-US" altLang="en-US" sz="3600" b="1" dirty="0"/>
              <a:t>Differences from the Brief</a:t>
            </a:r>
            <a:endParaRPr lang="en-US" altLang="en-US" sz="3600" dirty="0"/>
          </a:p>
        </p:txBody>
      </p:sp>
      <p:sp>
        <p:nvSpPr>
          <p:cNvPr id="5123" name="Rectangle 3"/>
          <p:cNvSpPr>
            <a:spLocks noGrp="1" noChangeArrowheads="1"/>
          </p:cNvSpPr>
          <p:nvPr>
            <p:ph type="body" idx="1"/>
          </p:nvPr>
        </p:nvSpPr>
        <p:spPr/>
        <p:txBody>
          <a:bodyPr/>
          <a:lstStyle/>
          <a:p>
            <a:pPr>
              <a:spcBef>
                <a:spcPts val="1800"/>
              </a:spcBef>
              <a:buClr>
                <a:srgbClr val="CC0000"/>
              </a:buClr>
            </a:pPr>
            <a:r>
              <a:rPr lang="en-US" altLang="en-US" sz="3200" dirty="0"/>
              <a:t>You can go beyond what’s in your brief!</a:t>
            </a:r>
          </a:p>
          <a:p>
            <a:pPr lvl="1">
              <a:spcBef>
                <a:spcPts val="1800"/>
              </a:spcBef>
              <a:buClr>
                <a:srgbClr val="CC0000"/>
              </a:buClr>
            </a:pPr>
            <a:r>
              <a:rPr lang="en-US" altLang="en-US" sz="2800" dirty="0"/>
              <a:t>Different structure?</a:t>
            </a:r>
          </a:p>
          <a:p>
            <a:pPr lvl="1">
              <a:spcBef>
                <a:spcPts val="1800"/>
              </a:spcBef>
              <a:buClr>
                <a:srgbClr val="CC0000"/>
              </a:buClr>
            </a:pPr>
            <a:r>
              <a:rPr lang="en-US" altLang="en-US" sz="2800" dirty="0"/>
              <a:t>Respondent teams </a:t>
            </a:r>
            <a:r>
              <a:rPr lang="en-US" altLang="en-US" sz="2800" dirty="0">
                <a:sym typeface="Wingdings" panose="05000000000000000000" pitchFamily="2" charset="2"/>
              </a:rPr>
              <a:t> Respond!</a:t>
            </a:r>
          </a:p>
          <a:p>
            <a:pPr lvl="1">
              <a:spcBef>
                <a:spcPts val="1800"/>
              </a:spcBef>
              <a:buClr>
                <a:srgbClr val="CC0000"/>
              </a:buClr>
            </a:pPr>
            <a:r>
              <a:rPr lang="en-US" altLang="en-US" sz="2800" dirty="0">
                <a:sym typeface="Wingdings" panose="05000000000000000000" pitchFamily="2" charset="2"/>
              </a:rPr>
              <a:t>Focus more on C - - AC (and less on RE)</a:t>
            </a:r>
            <a:endParaRPr lang="en-US" altLang="en-US" sz="2800" dirty="0"/>
          </a:p>
          <a:p>
            <a:pPr>
              <a:spcBef>
                <a:spcPts val="1800"/>
              </a:spcBef>
              <a:buClr>
                <a:srgbClr val="CC0000"/>
              </a:buClr>
            </a:pPr>
            <a:r>
              <a:rPr lang="en-US" altLang="en-US" sz="3200" dirty="0"/>
              <a:t>Go with the flow of questions, but</a:t>
            </a:r>
          </a:p>
          <a:p>
            <a:pPr>
              <a:spcBef>
                <a:spcPts val="1800"/>
              </a:spcBef>
              <a:buClr>
                <a:srgbClr val="CC0000"/>
              </a:buClr>
            </a:pPr>
            <a:r>
              <a:rPr lang="en-US" altLang="en-US" sz="3200" dirty="0"/>
              <a:t>Use clear transitions to get back on track</a:t>
            </a:r>
          </a:p>
        </p:txBody>
      </p:sp>
      <p:sp>
        <p:nvSpPr>
          <p:cNvPr id="5127" name="Rectangle 7"/>
          <p:cNvSpPr>
            <a:spLocks noChangeArrowheads="1"/>
          </p:cNvSpPr>
          <p:nvPr/>
        </p:nvSpPr>
        <p:spPr bwMode="auto">
          <a:xfrm>
            <a:off x="-2060575" y="-67627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Tree>
    <p:extLst>
      <p:ext uri="{BB962C8B-B14F-4D97-AF65-F5344CB8AC3E}">
        <p14:creationId xmlns:p14="http://schemas.microsoft.com/office/powerpoint/2010/main" val="32440524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p:cNvSpPr>
            <a:spLocks noGrp="1"/>
          </p:cNvSpPr>
          <p:nvPr>
            <p:ph type="ftr" sz="quarter" idx="10"/>
          </p:nvPr>
        </p:nvSpPr>
        <p:spPr/>
        <p:txBody>
          <a:bodyPr/>
          <a:lstStyle/>
          <a:p>
            <a:r>
              <a:rPr lang="en-US" altLang="en-US" dirty="0"/>
              <a:t>Effective Oral Advocacy</a:t>
            </a:r>
          </a:p>
        </p:txBody>
      </p:sp>
      <p:sp>
        <p:nvSpPr>
          <p:cNvPr id="5122" name="Rectangle 2"/>
          <p:cNvSpPr>
            <a:spLocks noGrp="1" noChangeArrowheads="1"/>
          </p:cNvSpPr>
          <p:nvPr>
            <p:ph type="title"/>
          </p:nvPr>
        </p:nvSpPr>
        <p:spPr/>
        <p:txBody>
          <a:bodyPr/>
          <a:lstStyle/>
          <a:p>
            <a:r>
              <a:rPr lang="en-US" altLang="en-US" sz="3600" b="1" dirty="0"/>
              <a:t>Mechanics – The Basics</a:t>
            </a:r>
            <a:endParaRPr lang="en-US" altLang="en-US" sz="3600" dirty="0"/>
          </a:p>
        </p:txBody>
      </p:sp>
      <p:sp>
        <p:nvSpPr>
          <p:cNvPr id="5123" name="Rectangle 3"/>
          <p:cNvSpPr>
            <a:spLocks noGrp="1" noChangeArrowheads="1"/>
          </p:cNvSpPr>
          <p:nvPr>
            <p:ph type="body" idx="1"/>
          </p:nvPr>
        </p:nvSpPr>
        <p:spPr/>
        <p:txBody>
          <a:bodyPr/>
          <a:lstStyle/>
          <a:p>
            <a:pPr>
              <a:spcBef>
                <a:spcPts val="1800"/>
              </a:spcBef>
              <a:buClr>
                <a:srgbClr val="CC0000"/>
              </a:buClr>
            </a:pPr>
            <a:r>
              <a:rPr lang="en-US" altLang="en-US" sz="3200" dirty="0"/>
              <a:t>Each side: 30 minutes</a:t>
            </a:r>
          </a:p>
          <a:p>
            <a:pPr>
              <a:spcBef>
                <a:spcPts val="1800"/>
              </a:spcBef>
              <a:buClr>
                <a:srgbClr val="CC0000"/>
              </a:buClr>
            </a:pPr>
            <a:r>
              <a:rPr lang="en-US" altLang="en-US" sz="3200" dirty="0"/>
              <a:t>Each speaker: 15 minutes</a:t>
            </a:r>
          </a:p>
          <a:p>
            <a:pPr>
              <a:spcBef>
                <a:spcPts val="1800"/>
              </a:spcBef>
              <a:buClr>
                <a:srgbClr val="CC0000"/>
              </a:buClr>
            </a:pPr>
            <a:r>
              <a:rPr lang="en-US" altLang="en-US" sz="3200" dirty="0"/>
              <a:t>Rebuttal (for Appellants/Petitioner): Up to 2 minutes</a:t>
            </a:r>
          </a:p>
          <a:p>
            <a:pPr lvl="1">
              <a:spcBef>
                <a:spcPts val="1800"/>
              </a:spcBef>
              <a:buClr>
                <a:srgbClr val="CC0000"/>
              </a:buClr>
            </a:pPr>
            <a:r>
              <a:rPr lang="en-US" altLang="en-US" sz="2600" dirty="0"/>
              <a:t>Remaining time divided evenly</a:t>
            </a:r>
          </a:p>
        </p:txBody>
      </p:sp>
      <p:sp>
        <p:nvSpPr>
          <p:cNvPr id="5127" name="Rectangle 7"/>
          <p:cNvSpPr>
            <a:spLocks noChangeArrowheads="1"/>
          </p:cNvSpPr>
          <p:nvPr/>
        </p:nvSpPr>
        <p:spPr bwMode="auto">
          <a:xfrm>
            <a:off x="-2060575" y="-67627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Tree>
    <p:extLst>
      <p:ext uri="{BB962C8B-B14F-4D97-AF65-F5344CB8AC3E}">
        <p14:creationId xmlns:p14="http://schemas.microsoft.com/office/powerpoint/2010/main" val="2548528267"/>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Osaka"/>
        <a:cs typeface=""/>
      </a:majorFont>
      <a:minorFont>
        <a:latin typeface="Arial"/>
        <a:ea typeface="Osaka"/>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panose="020B0604020202020204" pitchFamily="34" charset="0"/>
            <a:ea typeface="Osaka" pitchFamily="28"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panose="020B0604020202020204" pitchFamily="34" charset="0"/>
            <a:ea typeface="Osaka" pitchFamily="28"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1B2E15F11F5874D91B97707031E7ECA" ma:contentTypeVersion="13" ma:contentTypeDescription="Create a new document." ma:contentTypeScope="" ma:versionID="61d71ad58004e4eeb9bef0290bbcee70">
  <xsd:schema xmlns:xsd="http://www.w3.org/2001/XMLSchema" xmlns:xs="http://www.w3.org/2001/XMLSchema" xmlns:p="http://schemas.microsoft.com/office/2006/metadata/properties" xmlns:ns2="97dc8b47-f539-428f-9dcd-b393aadd97b0" xmlns:ns3="9799f0a0-a5fd-4b10-8853-7e2c40240a05" targetNamespace="http://schemas.microsoft.com/office/2006/metadata/properties" ma:root="true" ma:fieldsID="f04f1d2b67d24d7488c937672ccdd901" ns2:_="" ns3:_="">
    <xsd:import namespace="97dc8b47-f539-428f-9dcd-b393aadd97b0"/>
    <xsd:import namespace="9799f0a0-a5fd-4b10-8853-7e2c40240a0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MediaServiceLocation"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7dc8b47-f539-428f-9dcd-b393aadd97b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Location" ma:index="16" nillable="true" ma:displayName="Location" ma:indexed="true" ma:internalName="MediaServiceLocation"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30fdde71-3d84-4f2a-8a39-a81d5da30a6e"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799f0a0-a5fd-4b10-8853-7e2c40240a05"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196f6d1d-32c7-435c-a687-e2cab959d0c7}" ma:internalName="TaxCatchAll" ma:showField="CatchAllData" ma:web="9799f0a0-a5fd-4b10-8853-7e2c40240a0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97dc8b47-f539-428f-9dcd-b393aadd97b0">
      <Terms xmlns="http://schemas.microsoft.com/office/infopath/2007/PartnerControls"/>
    </lcf76f155ced4ddcb4097134ff3c332f>
    <TaxCatchAll xmlns="9799f0a0-a5fd-4b10-8853-7e2c40240a05" xsi:nil="true"/>
  </documentManagement>
</p:properties>
</file>

<file path=customXml/itemProps1.xml><?xml version="1.0" encoding="utf-8"?>
<ds:datastoreItem xmlns:ds="http://schemas.openxmlformats.org/officeDocument/2006/customXml" ds:itemID="{59B1F8A5-7B81-4BC7-AB81-2335C0AB3E7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7dc8b47-f539-428f-9dcd-b393aadd97b0"/>
    <ds:schemaRef ds:uri="9799f0a0-a5fd-4b10-8853-7e2c40240a0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00C6D74-F4E3-4857-AE73-C2BF4081FA10}">
  <ds:schemaRefs>
    <ds:schemaRef ds:uri="http://schemas.microsoft.com/sharepoint/v3/contenttype/forms"/>
  </ds:schemaRefs>
</ds:datastoreItem>
</file>

<file path=customXml/itemProps3.xml><?xml version="1.0" encoding="utf-8"?>
<ds:datastoreItem xmlns:ds="http://schemas.openxmlformats.org/officeDocument/2006/customXml" ds:itemID="{A272D7B1-5EA6-4E4B-B5AC-7F685111356A}">
  <ds:schemaRefs>
    <ds:schemaRef ds:uri="http://schemas.microsoft.com/office/2006/metadata/properties"/>
    <ds:schemaRef ds:uri="http://schemas.microsoft.com/office/infopath/2007/PartnerControls"/>
    <ds:schemaRef ds:uri="97dc8b47-f539-428f-9dcd-b393aadd97b0"/>
    <ds:schemaRef ds:uri="9799f0a0-a5fd-4b10-8853-7e2c40240a05"/>
  </ds:schemaRefs>
</ds:datastoreItem>
</file>

<file path=docProps/app.xml><?xml version="1.0" encoding="utf-8"?>
<Properties xmlns="http://schemas.openxmlformats.org/officeDocument/2006/extended-properties" xmlns:vt="http://schemas.openxmlformats.org/officeDocument/2006/docPropsVTypes">
  <Template>Macintosh HD:Applications:Microsoft Office 2004:Templates:Presentations:Designs:Blank Presentation</Template>
  <TotalTime>1682</TotalTime>
  <Words>3648</Words>
  <Application>Microsoft Office PowerPoint</Application>
  <PresentationFormat>On-screen Show (4:3)</PresentationFormat>
  <Paragraphs>273</Paragraphs>
  <Slides>25</Slides>
  <Notes>25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25</vt:i4>
      </vt:variant>
    </vt:vector>
  </HeadingPairs>
  <TitlesOfParts>
    <vt:vector size="28" baseType="lpstr">
      <vt:lpstr>Arial</vt:lpstr>
      <vt:lpstr>Wingdings</vt:lpstr>
      <vt:lpstr>Blank Presentation</vt:lpstr>
      <vt:lpstr>Effective Oral Advocacy</vt:lpstr>
      <vt:lpstr>Introduction to Oral Argument</vt:lpstr>
      <vt:lpstr>How to Prepare – The Basics</vt:lpstr>
      <vt:lpstr>How to Prepare – Know your Case</vt:lpstr>
      <vt:lpstr>How to Prepare – Structure</vt:lpstr>
      <vt:lpstr>How to Prepare – Believe It!</vt:lpstr>
      <vt:lpstr> The Best Way to Prepare?</vt:lpstr>
      <vt:lpstr>Differences from the Brief</vt:lpstr>
      <vt:lpstr>Mechanics – The Basics</vt:lpstr>
      <vt:lpstr>Mechanics – Setting Up</vt:lpstr>
      <vt:lpstr>Mechanics – First Speaker</vt:lpstr>
      <vt:lpstr>Mechanics – First Speaker</vt:lpstr>
      <vt:lpstr>Mechanics – The Beginning </vt:lpstr>
      <vt:lpstr>Mechanics – Facts?</vt:lpstr>
      <vt:lpstr>Mechanics – Second Speaker</vt:lpstr>
      <vt:lpstr>Mechanics – Concluding</vt:lpstr>
      <vt:lpstr>Mechanics – If Time Remains</vt:lpstr>
      <vt:lpstr>Mechanics – If Time Runs Out</vt:lpstr>
      <vt:lpstr>Mechanics – Rebuttal</vt:lpstr>
      <vt:lpstr>Conduct – Judicial Deference</vt:lpstr>
      <vt:lpstr>Conduct – Judicial Deference</vt:lpstr>
      <vt:lpstr>Conduct – General</vt:lpstr>
      <vt:lpstr>Following the Round – Feedback </vt:lpstr>
      <vt:lpstr>Feedback for Us!</vt:lpstr>
      <vt:lpstr>Open Practice Sessions</vt:lpstr>
    </vt:vector>
  </TitlesOfParts>
  <Company>user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McCloskey, Jennifer</cp:lastModifiedBy>
  <cp:revision>64</cp:revision>
  <cp:lastPrinted>2022-10-18T17:49:00Z</cp:lastPrinted>
  <dcterms:created xsi:type="dcterms:W3CDTF">2008-01-28T19:49:47Z</dcterms:created>
  <dcterms:modified xsi:type="dcterms:W3CDTF">2025-10-20T16:11:29Z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0x010100D1B2E15F11F5874D91B97707031E7ECA</vt:lpwstr>
  </property>
  <property fmtid="{D5CDD505-2E9C-101B-9397-08002B2CF9AE}" pid="3" name="MediaServiceImageTags">
    <vt:lpwstr/>
  </property>
</Properties>
</file>