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r:id="rId15" roundtripDataSignature="AMtx7mhSrfzkPgqs80E0HU9qyZ9Xlznz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8" Type="http://schemas.openxmlformats.org/officeDocument/2006/relationships/customXml" Target="../customXml/item3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2.xml"/><Relationship Id="rId2" Type="http://schemas.openxmlformats.org/officeDocument/2006/relationships/viewProps" Target="viewProps.xml"/><Relationship Id="rId16" Type="http://schemas.openxmlformats.org/officeDocument/2006/relationships/customXml" Target="../customXml/item1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5" Type="http://customschemas.google.com/relationships/presentationmetadata" Target="meta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2" name="Google Shape;82;p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5" name="Google Shape;95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9" name="Google Shape;10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543800" y="6118225"/>
            <a:ext cx="968375" cy="434975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1"/>
          <p:cNvSpPr/>
          <p:nvPr/>
        </p:nvSpPr>
        <p:spPr>
          <a:xfrm>
            <a:off x="0" y="-76200"/>
            <a:ext cx="9144000" cy="2895600"/>
          </a:xfrm>
          <a:prstGeom prst="rect">
            <a:avLst/>
          </a:prstGeom>
          <a:gradFill>
            <a:gsLst>
              <a:gs pos="0">
                <a:srgbClr val="333333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Boston University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School of Law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1"/>
          <p:cNvSpPr txBox="1"/>
          <p:nvPr>
            <p:ph idx="1" type="subTitle"/>
          </p:nvPr>
        </p:nvSpPr>
        <p:spPr>
          <a:xfrm>
            <a:off x="685800" y="32004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Noto Sans Symbols"/>
              <a:buNone/>
              <a:defRPr sz="1800">
                <a:solidFill>
                  <a:srgbClr val="CCCCCC"/>
                </a:solidFill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type="ctrTitle"/>
          </p:nvPr>
        </p:nvSpPr>
        <p:spPr>
          <a:xfrm>
            <a:off x="685800" y="16002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609600" y="1828800"/>
            <a:ext cx="38862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2" type="body"/>
          </p:nvPr>
        </p:nvSpPr>
        <p:spPr>
          <a:xfrm>
            <a:off x="4648200" y="1828800"/>
            <a:ext cx="38862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2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13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6" name="Google Shape;36;p14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5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16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8" name="Google Shape;48;p17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7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8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5" name="Google Shape;55;p18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18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/>
        </p:nvSpPr>
        <p:spPr>
          <a:xfrm>
            <a:off x="6477000" y="730250"/>
            <a:ext cx="2303463" cy="4984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to edit Master title style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9"/>
          <p:cNvSpPr txBox="1"/>
          <p:nvPr>
            <p:ph idx="1" type="body"/>
          </p:nvPr>
        </p:nvSpPr>
        <p:spPr>
          <a:xfrm>
            <a:off x="609599" y="729512"/>
            <a:ext cx="5638801" cy="4985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1" type="ftr"/>
          </p:nvPr>
        </p:nvSpPr>
        <p:spPr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9"/>
          <p:cNvSpPr txBox="1"/>
          <p:nvPr>
            <p:ph idx="10" type="dt"/>
          </p:nvPr>
        </p:nvSpPr>
        <p:spPr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/>
          <p:nvPr/>
        </p:nvSpPr>
        <p:spPr>
          <a:xfrm>
            <a:off x="0" y="-42863"/>
            <a:ext cx="9144000" cy="347663"/>
          </a:xfrm>
          <a:prstGeom prst="rect">
            <a:avLst/>
          </a:prstGeom>
          <a:gradFill>
            <a:gsLst>
              <a:gs pos="0">
                <a:srgbClr val="333333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0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675B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675B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675B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675B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2675B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0"/>
          <p:cNvSpPr txBox="1"/>
          <p:nvPr/>
        </p:nvSpPr>
        <p:spPr>
          <a:xfrm>
            <a:off x="609600" y="1524000"/>
            <a:ext cx="792480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Boston University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Slideshow Title Goes 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543800" y="6118225"/>
            <a:ext cx="968375" cy="43497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0"/>
          <p:cNvSpPr/>
          <p:nvPr/>
        </p:nvSpPr>
        <p:spPr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Boston University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School of Law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685800" y="16002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200"/>
              <a:t>Stone Moot Court</a:t>
            </a:r>
            <a:endParaRPr sz="3200"/>
          </a:p>
        </p:txBody>
      </p:sp>
      <p:sp>
        <p:nvSpPr>
          <p:cNvPr id="68" name="Google Shape;68;p1"/>
          <p:cNvSpPr txBox="1"/>
          <p:nvPr>
            <p:ph idx="1" type="subTitle"/>
          </p:nvPr>
        </p:nvSpPr>
        <p:spPr>
          <a:xfrm>
            <a:off x="685800" y="32004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chemeClr val="dk1"/>
                </a:solidFill>
              </a:rPr>
              <a:t>Brief Writing Workshop: Problem 3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chemeClr val="dk1"/>
                </a:solidFill>
              </a:rPr>
              <a:t>September 29, 2025</a:t>
            </a:r>
            <a:endParaRPr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Which Side Do You Represent?</a:t>
            </a:r>
            <a:endParaRPr b="1" sz="3200"/>
          </a:p>
        </p:txBody>
      </p:sp>
      <p:sp>
        <p:nvSpPr>
          <p:cNvPr id="75" name="Google Shape;75;p2"/>
          <p:cNvSpPr txBox="1"/>
          <p:nvPr>
            <p:ph idx="1" type="body"/>
          </p:nvPr>
        </p:nvSpPr>
        <p:spPr>
          <a:xfrm>
            <a:off x="609600" y="1828800"/>
            <a:ext cx="38862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>
                <a:solidFill>
                  <a:srgbClr val="222222"/>
                </a:solidFill>
                <a:highlight>
                  <a:srgbClr val="FFFFFF"/>
                </a:highlight>
              </a:rPr>
              <a:t>ST-25-</a:t>
            </a:r>
            <a:r>
              <a:rPr lang="en-US" sz="2800">
                <a:solidFill>
                  <a:srgbClr val="000000"/>
                </a:solidFill>
                <a:highlight>
                  <a:srgbClr val="FFFFFF"/>
                </a:highlight>
              </a:rPr>
              <a:t>03-</a:t>
            </a:r>
            <a:r>
              <a:rPr b="1" lang="en-US" sz="2800" u="sng">
                <a:solidFill>
                  <a:srgbClr val="FF0000"/>
                </a:solidFill>
                <a:highlight>
                  <a:srgbClr val="FFFFFF"/>
                </a:highlight>
              </a:rPr>
              <a:t>P</a:t>
            </a:r>
            <a:r>
              <a:rPr lang="en-US" sz="2800">
                <a:solidFill>
                  <a:srgbClr val="222222"/>
                </a:solidFill>
                <a:highlight>
                  <a:srgbClr val="FFFFFF"/>
                </a:highlight>
              </a:rPr>
              <a:t>1</a:t>
            </a:r>
            <a:endParaRPr sz="28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P = Appellant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Roar Shack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Appellant </a:t>
            </a: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below</a:t>
            </a:r>
            <a:endParaRPr/>
          </a:p>
        </p:txBody>
      </p:sp>
      <p:sp>
        <p:nvSpPr>
          <p:cNvPr id="76" name="Google Shape;76;p2"/>
          <p:cNvSpPr txBox="1"/>
          <p:nvPr>
            <p:ph idx="2" type="body"/>
          </p:nvPr>
        </p:nvSpPr>
        <p:spPr>
          <a:xfrm>
            <a:off x="4648200" y="1828800"/>
            <a:ext cx="38862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rgbClr val="222222"/>
                </a:solidFill>
                <a:highlight>
                  <a:srgbClr val="FFFFFF"/>
                </a:highlight>
              </a:rPr>
              <a:t>ST-25-</a:t>
            </a:r>
            <a:r>
              <a:rPr lang="en-US" sz="2800">
                <a:highlight>
                  <a:srgbClr val="FFFFFF"/>
                </a:highlight>
              </a:rPr>
              <a:t>03-</a:t>
            </a:r>
            <a:r>
              <a:rPr b="1" lang="en-US" sz="2800" u="sng">
                <a:solidFill>
                  <a:srgbClr val="FF0000"/>
                </a:solidFill>
                <a:highlight>
                  <a:srgbClr val="FFFFFF"/>
                </a:highlight>
              </a:rPr>
              <a:t>R</a:t>
            </a:r>
            <a:r>
              <a:rPr lang="en-US" sz="2800">
                <a:solidFill>
                  <a:srgbClr val="222222"/>
                </a:solidFill>
                <a:highlight>
                  <a:srgbClr val="FFFFFF"/>
                </a:highlight>
              </a:rPr>
              <a:t>2</a:t>
            </a:r>
            <a:endParaRPr sz="28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R = Appellee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NLRB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Appellee</a:t>
            </a:r>
            <a:r>
              <a:rPr lang="en-US" sz="2600">
                <a:solidFill>
                  <a:srgbClr val="222222"/>
                </a:solidFill>
                <a:highlight>
                  <a:srgbClr val="FFFFFF"/>
                </a:highlight>
              </a:rPr>
              <a:t> below</a:t>
            </a:r>
            <a:endParaRPr sz="2600"/>
          </a:p>
        </p:txBody>
      </p:sp>
      <p:cxnSp>
        <p:nvCxnSpPr>
          <p:cNvPr id="77" name="Google Shape;77;p2"/>
          <p:cNvCxnSpPr/>
          <p:nvPr/>
        </p:nvCxnSpPr>
        <p:spPr>
          <a:xfrm flipH="1" rot="10800000">
            <a:off x="1708475" y="2370150"/>
            <a:ext cx="1359600" cy="1455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8" name="Google Shape;78;p2"/>
          <p:cNvCxnSpPr/>
          <p:nvPr/>
        </p:nvCxnSpPr>
        <p:spPr>
          <a:xfrm flipH="1" rot="10800000">
            <a:off x="5787200" y="2358200"/>
            <a:ext cx="1371600" cy="1491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 txBox="1"/>
          <p:nvPr>
            <p:ph type="title"/>
          </p:nvPr>
        </p:nvSpPr>
        <p:spPr>
          <a:xfrm>
            <a:off x="609600" y="70985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Issue 1 – Employee Status</a:t>
            </a:r>
            <a:endParaRPr b="1" sz="3200"/>
          </a:p>
        </p:txBody>
      </p:sp>
      <p:sp>
        <p:nvSpPr>
          <p:cNvPr id="85" name="Google Shape;85;p3"/>
          <p:cNvSpPr txBox="1"/>
          <p:nvPr>
            <p:ph idx="1" type="body"/>
          </p:nvPr>
        </p:nvSpPr>
        <p:spPr>
          <a:xfrm>
            <a:off x="609600" y="1588175"/>
            <a:ext cx="8137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800"/>
              <a:t>Posture </a:t>
            </a:r>
            <a:endParaRPr sz="2800"/>
          </a:p>
          <a:p>
            <a:pPr indent="-37465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▪"/>
            </a:pPr>
            <a:r>
              <a:rPr lang="en-US" sz="2300"/>
              <a:t>Appealing the full NLRB’s decision and order finding that the Contestants are employees.</a:t>
            </a:r>
            <a:endParaRPr sz="2300"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800"/>
              <a:t>Question </a:t>
            </a:r>
            <a:endParaRPr sz="2800"/>
          </a:p>
          <a:p>
            <a:pPr indent="-37465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▪"/>
            </a:pPr>
            <a:r>
              <a:rPr lang="en-US" sz="2300"/>
              <a:t>Whether the tv show contestants are in fact employees.</a:t>
            </a:r>
            <a:endParaRPr sz="2300"/>
          </a:p>
          <a:p>
            <a:pPr indent="-37465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▪"/>
            </a:pPr>
            <a:r>
              <a:rPr lang="en-US" sz="2300"/>
              <a:t>Sub-Question: Whether the NLRB’s current legal framework for deciding employee status is correct.</a:t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Standard of Review</a:t>
            </a:r>
            <a:endParaRPr b="1" sz="3200"/>
          </a:p>
        </p:txBody>
      </p:sp>
      <p:sp>
        <p:nvSpPr>
          <p:cNvPr id="92" name="Google Shape;92;p4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The National Labor Relations Board’s (“NRLB”) findings of fact are conclusive when they are supported by substantial evidence on the record considered as a whole, that is, when the record contains “such relevant evidence as a reasonable mind might accept as adequate to support a conclusion.”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Universal Camera Corp. v. NLRB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340 U.S. 474, 477 (1951));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see also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Hudson Inst. of Process Rsch. Inc. v. NLRB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117 F.4th 692, 699-700 (5th Cir. 2024).</a:t>
            </a:r>
            <a:endParaRPr sz="2200"/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The NLRB’s interpretations of the NLRA and legal conclusions, by contrast, are reviewed de novo, and this Court must use traditional tools of statutory interpretation to inform its inquiry.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See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Rieth-Riley Constr. Co. v. NLRB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114 F.4th 519, 528-29 (6th Cir. 2024) (citing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Loper Bright Enters. v. Raimondo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603 U.S. 369, 393 (2024)), </a:t>
            </a:r>
            <a:r>
              <a:rPr lang="en-US" sz="1200" u="sng">
                <a:latin typeface="Times New Roman"/>
                <a:ea typeface="Times New Roman"/>
                <a:cs typeface="Times New Roman"/>
                <a:sym typeface="Times New Roman"/>
              </a:rPr>
              <a:t>cert. denied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145 S. Ct. 1429, 221 L. Ed. 2d 555 (2025).</a:t>
            </a:r>
            <a:endParaRPr sz="2200"/>
          </a:p>
          <a:p>
            <a:pPr indent="-2286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/>
          </a:p>
          <a:p>
            <a:pPr indent="-2286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Not at Issue</a:t>
            </a:r>
            <a:endParaRPr b="1" sz="3200"/>
          </a:p>
        </p:txBody>
      </p:sp>
      <p:sp>
        <p:nvSpPr>
          <p:cNvPr id="99" name="Google Shape;99;p5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The dismissal / termination of Dickinson.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The NLRB’s structure</a:t>
            </a:r>
            <a:r>
              <a:rPr lang="en-US" sz="2600"/>
              <a:t>.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Anything related to the </a:t>
            </a:r>
            <a:r>
              <a:rPr lang="en-US" sz="2600"/>
              <a:t>separate</a:t>
            </a:r>
            <a:r>
              <a:rPr lang="en-US" sz="2600"/>
              <a:t>, totally coincidental film crew strike.</a:t>
            </a:r>
            <a:endParaRPr sz="2200"/>
          </a:p>
          <a:p>
            <a:pPr indent="-2286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 txBox="1"/>
          <p:nvPr>
            <p:ph type="title"/>
          </p:nvPr>
        </p:nvSpPr>
        <p:spPr>
          <a:xfrm>
            <a:off x="609600" y="70985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Issue 2 – Captive Audience Meetings</a:t>
            </a:r>
            <a:endParaRPr b="1" sz="3200"/>
          </a:p>
        </p:txBody>
      </p:sp>
      <p:sp>
        <p:nvSpPr>
          <p:cNvPr id="106" name="Google Shape;106;p6"/>
          <p:cNvSpPr txBox="1"/>
          <p:nvPr>
            <p:ph idx="1" type="body"/>
          </p:nvPr>
        </p:nvSpPr>
        <p:spPr>
          <a:xfrm>
            <a:off x="609600" y="1588175"/>
            <a:ext cx="8137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800"/>
              <a:t>Posture </a:t>
            </a:r>
            <a:endParaRPr sz="2800"/>
          </a:p>
          <a:p>
            <a:pPr indent="-37465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▪"/>
            </a:pPr>
            <a:r>
              <a:rPr lang="en-US" sz="2300"/>
              <a:t>Appealing full Board’s Application of the rule banning captive audience meetings.</a:t>
            </a:r>
            <a:endParaRPr/>
          </a:p>
          <a:p>
            <a:pPr indent="0" lvl="1" marL="5397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800"/>
              <a:t>Question </a:t>
            </a:r>
            <a:endParaRPr sz="2800"/>
          </a:p>
          <a:p>
            <a:pPr indent="-37465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▪"/>
            </a:pPr>
            <a:r>
              <a:rPr lang="en-US" sz="2300"/>
              <a:t>Whether captive audience meetings are allowed under the NLRA or protected by the First Amendment.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Navigating Research</a:t>
            </a:r>
            <a:endParaRPr b="1" sz="3200"/>
          </a:p>
        </p:txBody>
      </p:sp>
      <p:sp>
        <p:nvSpPr>
          <p:cNvPr id="113" name="Google Shape;113;p7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600"/>
              <a:t>Fortunately, the NLRB decisions that frame the current rules are pretty recent.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Use the NLRB cases more to understand how the issue has progressed over time / what arguments are common on either side.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Strategize how to distinguish cases that are not favorable.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"/>
          <p:cNvSpPr txBox="1"/>
          <p:nvPr>
            <p:ph type="title"/>
          </p:nvPr>
        </p:nvSpPr>
        <p:spPr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/>
              <a:t>Not at Issue</a:t>
            </a:r>
            <a:endParaRPr b="1" sz="3200"/>
          </a:p>
        </p:txBody>
      </p:sp>
      <p:sp>
        <p:nvSpPr>
          <p:cNvPr id="120" name="Google Shape;120;p8"/>
          <p:cNvSpPr txBox="1"/>
          <p:nvPr>
            <p:ph idx="1" type="body"/>
          </p:nvPr>
        </p:nvSpPr>
        <p:spPr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SzPts val="2000"/>
              <a:buChar char="▪"/>
            </a:pPr>
            <a:r>
              <a:rPr lang="en-US" sz="2600"/>
              <a:t>Whether the meeting was a captive audience meeting.</a:t>
            </a:r>
            <a:endParaRPr sz="2600"/>
          </a:p>
          <a:p>
            <a:pPr indent="-393700" lvl="0" marL="457200" rtl="0" algn="l">
              <a:spcBef>
                <a:spcPts val="360"/>
              </a:spcBef>
              <a:spcAft>
                <a:spcPts val="0"/>
              </a:spcAft>
              <a:buSzPts val="2600"/>
              <a:buChar char="▪"/>
            </a:pPr>
            <a:r>
              <a:rPr lang="en-US" sz="2600"/>
              <a:t>The NLRB’s structure.</a:t>
            </a:r>
            <a:endParaRPr sz="2600"/>
          </a:p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200"/>
          </a:p>
          <a:p>
            <a:pPr indent="-2286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/>
          <p:nvPr/>
        </p:nvSpPr>
        <p:spPr>
          <a:xfrm>
            <a:off x="654500" y="711400"/>
            <a:ext cx="77970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dk1"/>
                </a:solidFill>
              </a:rPr>
              <a:t>Questions?</a:t>
            </a:r>
            <a:endParaRPr sz="5300">
              <a:solidFill>
                <a:schemeClr val="dk1"/>
              </a:solidFill>
            </a:endParaRPr>
          </a:p>
        </p:txBody>
      </p:sp>
      <p:sp>
        <p:nvSpPr>
          <p:cNvPr id="126" name="Google Shape;126;p9"/>
          <p:cNvSpPr txBox="1"/>
          <p:nvPr/>
        </p:nvSpPr>
        <p:spPr>
          <a:xfrm>
            <a:off x="867925" y="2034625"/>
            <a:ext cx="7099800" cy="33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stonemc@bu.edu</a:t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B2E15F11F5874D91B97707031E7ECA" ma:contentTypeVersion="13" ma:contentTypeDescription="Create a new document." ma:contentTypeScope="" ma:versionID="61d71ad58004e4eeb9bef0290bbcee70">
  <xsd:schema xmlns:xsd="http://www.w3.org/2001/XMLSchema" xmlns:xs="http://www.w3.org/2001/XMLSchema" xmlns:p="http://schemas.microsoft.com/office/2006/metadata/properties" xmlns:ns2="97dc8b47-f539-428f-9dcd-b393aadd97b0" xmlns:ns3="9799f0a0-a5fd-4b10-8853-7e2c40240a05" targetNamespace="http://schemas.microsoft.com/office/2006/metadata/properties" ma:root="true" ma:fieldsID="f04f1d2b67d24d7488c937672ccdd901" ns2:_="" ns3:_="">
    <xsd:import namespace="97dc8b47-f539-428f-9dcd-b393aadd97b0"/>
    <xsd:import namespace="9799f0a0-a5fd-4b10-8853-7e2c40240a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c8b47-f539-428f-9dcd-b393aadd97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0fdde71-3d84-4f2a-8a39-a81d5da30a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9f0a0-a5fd-4b10-8853-7e2c40240a0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96f6d1d-32c7-435c-a687-e2cab959d0c7}" ma:internalName="TaxCatchAll" ma:showField="CatchAllData" ma:web="9799f0a0-a5fd-4b10-8853-7e2c40240a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7dc8b47-f539-428f-9dcd-b393aadd97b0">
      <Terms xmlns="http://schemas.microsoft.com/office/infopath/2007/PartnerControls"/>
    </lcf76f155ced4ddcb4097134ff3c332f>
    <TaxCatchAll xmlns="9799f0a0-a5fd-4b10-8853-7e2c40240a05" xsi:nil="true"/>
  </documentManagement>
</p:properties>
</file>

<file path=customXml/itemProps1.xml><?xml version="1.0" encoding="utf-8"?>
<ds:datastoreItem xmlns:ds="http://schemas.openxmlformats.org/officeDocument/2006/customXml" ds:itemID="{65597C89-848F-4125-B5C6-8F69696E070A}"/>
</file>

<file path=customXml/itemProps2.xml><?xml version="1.0" encoding="utf-8"?>
<ds:datastoreItem xmlns:ds="http://schemas.openxmlformats.org/officeDocument/2006/customXml" ds:itemID="{511B4397-5AD6-4CE1-B9CC-467EDA2E255D}"/>
</file>

<file path=customXml/itemProps3.xml><?xml version="1.0" encoding="utf-8"?>
<ds:datastoreItem xmlns:ds="http://schemas.openxmlformats.org/officeDocument/2006/customXml" ds:itemID="{077103FC-9BDA-4DC3-A83D-AE93FFBDEEA1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Charlotte Schmidt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0x010100D1B2E15F11F5874D91B97707031E7ECA</vt:lpwstr>
  </property>
  <property fmtid="{D5CDD505-2E9C-101B-9397-08002B2CF9AE}" pid="3" name="MediaServiceImageTags">
    <vt:lpwstr/>
  </property>
</Properties>
</file>