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345" r:id="rId7"/>
    <p:sldId id="346" r:id="rId8"/>
    <p:sldId id="347" r:id="rId9"/>
    <p:sldId id="348" r:id="rId10"/>
    <p:sldId id="349" r:id="rId11"/>
    <p:sldId id="350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4D4D4D"/>
    <a:srgbClr val="333333"/>
    <a:srgbClr val="2675B4"/>
    <a:srgbClr val="CC0000"/>
    <a:srgbClr val="D9D9D9"/>
    <a:srgbClr val="F2F2F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DD8CA-CE42-4782-A109-6623CA9AA99F}" v="1" dt="2025-09-10T12:58:18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4" autoAdjust="0"/>
    <p:restoredTop sz="91348" autoAdjust="0"/>
  </p:normalViewPr>
  <p:slideViewPr>
    <p:cSldViewPr>
      <p:cViewPr varScale="1">
        <p:scale>
          <a:sx n="98" d="100"/>
          <a:sy n="98" d="100"/>
        </p:scale>
        <p:origin x="22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44" d="100"/>
          <a:sy n="144" d="100"/>
        </p:scale>
        <p:origin x="-23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loskey, Jennifer" userId="49835b9f-f0a9-4c2a-8732-cea4e1a2fb9f" providerId="ADAL" clId="{02DDD8CA-CE42-4782-A109-6623CA9AA99F}"/>
    <pc:docChg chg="custSel modSld">
      <pc:chgData name="McCloskey, Jennifer" userId="49835b9f-f0a9-4c2a-8732-cea4e1a2fb9f" providerId="ADAL" clId="{02DDD8CA-CE42-4782-A109-6623CA9AA99F}" dt="2025-09-10T12:58:48.370" v="109" actId="1076"/>
      <pc:docMkLst>
        <pc:docMk/>
      </pc:docMkLst>
      <pc:sldChg chg="addSp delSp modSp mod">
        <pc:chgData name="McCloskey, Jennifer" userId="49835b9f-f0a9-4c2a-8732-cea4e1a2fb9f" providerId="ADAL" clId="{02DDD8CA-CE42-4782-A109-6623CA9AA99F}" dt="2025-09-10T12:36:04.188" v="7" actId="732"/>
        <pc:sldMkLst>
          <pc:docMk/>
          <pc:sldMk cId="0" sldId="256"/>
        </pc:sldMkLst>
        <pc:spChg chg="mod">
          <ac:chgData name="McCloskey, Jennifer" userId="49835b9f-f0a9-4c2a-8732-cea4e1a2fb9f" providerId="ADAL" clId="{02DDD8CA-CE42-4782-A109-6623CA9AA99F}" dt="2025-09-10T12:32:29.315" v="1" actId="20577"/>
          <ac:spMkLst>
            <pc:docMk/>
            <pc:sldMk cId="0" sldId="256"/>
            <ac:spMk id="5123" creationId="{00000000-0000-0000-0000-000000000000}"/>
          </ac:spMkLst>
        </pc:spChg>
        <pc:picChg chg="del">
          <ac:chgData name="McCloskey, Jennifer" userId="49835b9f-f0a9-4c2a-8732-cea4e1a2fb9f" providerId="ADAL" clId="{02DDD8CA-CE42-4782-A109-6623CA9AA99F}" dt="2025-09-10T12:35:41.230" v="2" actId="478"/>
          <ac:picMkLst>
            <pc:docMk/>
            <pc:sldMk cId="0" sldId="256"/>
            <ac:picMk id="3" creationId="{E37BB498-8341-4096-8362-76CAC397BC90}"/>
          </ac:picMkLst>
        </pc:picChg>
        <pc:picChg chg="add mod modCrop">
          <ac:chgData name="McCloskey, Jennifer" userId="49835b9f-f0a9-4c2a-8732-cea4e1a2fb9f" providerId="ADAL" clId="{02DDD8CA-CE42-4782-A109-6623CA9AA99F}" dt="2025-09-10T12:36:04.188" v="7" actId="732"/>
          <ac:picMkLst>
            <pc:docMk/>
            <pc:sldMk cId="0" sldId="256"/>
            <ac:picMk id="5" creationId="{F084B74D-78C1-45C3-D593-648D0E433BB0}"/>
          </ac:picMkLst>
        </pc:picChg>
      </pc:sldChg>
      <pc:sldChg chg="modSp mod">
        <pc:chgData name="McCloskey, Jennifer" userId="49835b9f-f0a9-4c2a-8732-cea4e1a2fb9f" providerId="ADAL" clId="{02DDD8CA-CE42-4782-A109-6623CA9AA99F}" dt="2025-09-10T12:36:47.992" v="73" actId="20577"/>
        <pc:sldMkLst>
          <pc:docMk/>
          <pc:sldMk cId="0" sldId="257"/>
        </pc:sldMkLst>
        <pc:spChg chg="mod">
          <ac:chgData name="McCloskey, Jennifer" userId="49835b9f-f0a9-4c2a-8732-cea4e1a2fb9f" providerId="ADAL" clId="{02DDD8CA-CE42-4782-A109-6623CA9AA99F}" dt="2025-09-10T12:36:47.992" v="73" actId="20577"/>
          <ac:spMkLst>
            <pc:docMk/>
            <pc:sldMk cId="0" sldId="257"/>
            <ac:spMk id="7173" creationId="{00000000-0000-0000-0000-000000000000}"/>
          </ac:spMkLst>
        </pc:spChg>
      </pc:sldChg>
      <pc:sldChg chg="addSp delSp modSp mod">
        <pc:chgData name="McCloskey, Jennifer" userId="49835b9f-f0a9-4c2a-8732-cea4e1a2fb9f" providerId="ADAL" clId="{02DDD8CA-CE42-4782-A109-6623CA9AA99F}" dt="2025-09-10T12:58:48.370" v="109" actId="1076"/>
        <pc:sldMkLst>
          <pc:docMk/>
          <pc:sldMk cId="389117043" sldId="275"/>
        </pc:sldMkLst>
        <pc:picChg chg="add mod modCrop">
          <ac:chgData name="McCloskey, Jennifer" userId="49835b9f-f0a9-4c2a-8732-cea4e1a2fb9f" providerId="ADAL" clId="{02DDD8CA-CE42-4782-A109-6623CA9AA99F}" dt="2025-09-10T12:58:48.370" v="109" actId="1076"/>
          <ac:picMkLst>
            <pc:docMk/>
            <pc:sldMk cId="389117043" sldId="275"/>
            <ac:picMk id="3" creationId="{233B0B19-4614-1EEA-0637-49E82EF78448}"/>
          </ac:picMkLst>
        </pc:picChg>
        <pc:picChg chg="del">
          <ac:chgData name="McCloskey, Jennifer" userId="49835b9f-f0a9-4c2a-8732-cea4e1a2fb9f" providerId="ADAL" clId="{02DDD8CA-CE42-4782-A109-6623CA9AA99F}" dt="2025-09-10T12:58:21.025" v="103" actId="478"/>
          <ac:picMkLst>
            <pc:docMk/>
            <pc:sldMk cId="389117043" sldId="275"/>
            <ac:picMk id="6" creationId="{7E11F6FB-B78A-439B-8C69-563CDE929CBC}"/>
          </ac:picMkLst>
        </pc:picChg>
      </pc:sldChg>
      <pc:sldChg chg="modSp mod">
        <pc:chgData name="McCloskey, Jennifer" userId="49835b9f-f0a9-4c2a-8732-cea4e1a2fb9f" providerId="ADAL" clId="{02DDD8CA-CE42-4782-A109-6623CA9AA99F}" dt="2025-09-10T12:37:40.767" v="98" actId="20577"/>
        <pc:sldMkLst>
          <pc:docMk/>
          <pc:sldMk cId="2514627131" sldId="346"/>
        </pc:sldMkLst>
        <pc:spChg chg="mod">
          <ac:chgData name="McCloskey, Jennifer" userId="49835b9f-f0a9-4c2a-8732-cea4e1a2fb9f" providerId="ADAL" clId="{02DDD8CA-CE42-4782-A109-6623CA9AA99F}" dt="2025-09-10T12:37:40.767" v="98" actId="20577"/>
          <ac:spMkLst>
            <pc:docMk/>
            <pc:sldMk cId="2514627131" sldId="346"/>
            <ac:spMk id="9219" creationId="{00000000-0000-0000-0000-000000000000}"/>
          </ac:spMkLst>
        </pc:spChg>
      </pc:sldChg>
      <pc:sldChg chg="modSp mod">
        <pc:chgData name="McCloskey, Jennifer" userId="49835b9f-f0a9-4c2a-8732-cea4e1a2fb9f" providerId="ADAL" clId="{02DDD8CA-CE42-4782-A109-6623CA9AA99F}" dt="2025-09-10T12:57:46.210" v="100" actId="20577"/>
        <pc:sldMkLst>
          <pc:docMk/>
          <pc:sldMk cId="3769330176" sldId="348"/>
        </pc:sldMkLst>
        <pc:spChg chg="mod">
          <ac:chgData name="McCloskey, Jennifer" userId="49835b9f-f0a9-4c2a-8732-cea4e1a2fb9f" providerId="ADAL" clId="{02DDD8CA-CE42-4782-A109-6623CA9AA99F}" dt="2025-09-10T12:57:46.210" v="100" actId="20577"/>
          <ac:spMkLst>
            <pc:docMk/>
            <pc:sldMk cId="3769330176" sldId="348"/>
            <ac:spMk id="9219" creationId="{00000000-0000-0000-0000-000000000000}"/>
          </ac:spMkLst>
        </pc:spChg>
      </pc:sldChg>
      <pc:sldChg chg="modSp mod">
        <pc:chgData name="McCloskey, Jennifer" userId="49835b9f-f0a9-4c2a-8732-cea4e1a2fb9f" providerId="ADAL" clId="{02DDD8CA-CE42-4782-A109-6623CA9AA99F}" dt="2025-09-10T12:58:02.543" v="101" actId="20577"/>
        <pc:sldMkLst>
          <pc:docMk/>
          <pc:sldMk cId="1090052690" sldId="350"/>
        </pc:sldMkLst>
        <pc:spChg chg="mod">
          <ac:chgData name="McCloskey, Jennifer" userId="49835b9f-f0a9-4c2a-8732-cea4e1a2fb9f" providerId="ADAL" clId="{02DDD8CA-CE42-4782-A109-6623CA9AA99F}" dt="2025-09-10T12:58:02.543" v="101" actId="20577"/>
          <ac:spMkLst>
            <pc:docMk/>
            <pc:sldMk cId="1090052690" sldId="350"/>
            <ac:spMk id="9219" creationId="{00000000-0000-0000-0000-000000000000}"/>
          </ac:spMkLst>
        </pc:spChg>
      </pc:sldChg>
    </pc:docChg>
  </pc:docChgLst>
  <pc:docChgLst>
    <pc:chgData name="McCloskey, Jennifer" userId="49835b9f-f0a9-4c2a-8732-cea4e1a2fb9f" providerId="ADAL" clId="{22BBDC89-707C-49E2-AC46-CFF7CE5CAC78}"/>
    <pc:docChg chg="undo custSel addSld delSld modSld sldOrd">
      <pc:chgData name="McCloskey, Jennifer" userId="49835b9f-f0a9-4c2a-8732-cea4e1a2fb9f" providerId="ADAL" clId="{22BBDC89-707C-49E2-AC46-CFF7CE5CAC78}" dt="2024-09-11T19:43:31.755" v="2478" actId="1076"/>
      <pc:docMkLst>
        <pc:docMk/>
      </pc:docMkLst>
      <pc:sldChg chg="addSp delSp modSp mod">
        <pc:chgData name="McCloskey, Jennifer" userId="49835b9f-f0a9-4c2a-8732-cea4e1a2fb9f" providerId="ADAL" clId="{22BBDC89-707C-49E2-AC46-CFF7CE5CAC78}" dt="2024-09-11T19:40:23.934" v="2425" actId="1076"/>
        <pc:sldMkLst>
          <pc:docMk/>
          <pc:sldMk cId="0" sldId="256"/>
        </pc:sldMkLst>
      </pc:sldChg>
      <pc:sldChg chg="delSp modSp mod">
        <pc:chgData name="McCloskey, Jennifer" userId="49835b9f-f0a9-4c2a-8732-cea4e1a2fb9f" providerId="ADAL" clId="{22BBDC89-707C-49E2-AC46-CFF7CE5CAC78}" dt="2024-09-11T19:10:25.352" v="290" actId="6549"/>
        <pc:sldMkLst>
          <pc:docMk/>
          <pc:sldMk cId="0" sldId="257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2903977449" sldId="258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2834489990" sldId="262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869765235" sldId="266"/>
        </pc:sldMkLst>
      </pc:sldChg>
      <pc:sldChg chg="addSp delSp modSp mod">
        <pc:chgData name="McCloskey, Jennifer" userId="49835b9f-f0a9-4c2a-8732-cea4e1a2fb9f" providerId="ADAL" clId="{22BBDC89-707C-49E2-AC46-CFF7CE5CAC78}" dt="2024-09-11T19:43:31.755" v="2478" actId="1076"/>
        <pc:sldMkLst>
          <pc:docMk/>
          <pc:sldMk cId="389117043" sldId="275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1468271065" sldId="279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1251176925" sldId="283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3781381765" sldId="285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1083899639" sldId="302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2496277105" sldId="309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3019484169" sldId="310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1111660872" sldId="314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1043554930" sldId="317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0" sldId="318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3647303298" sldId="319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835522909" sldId="320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2754875375" sldId="323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4268228885" sldId="329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2305263198" sldId="330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1877351723" sldId="335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1503034692" sldId="340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2849567367" sldId="341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2958428915" sldId="342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591371143" sldId="343"/>
        </pc:sldMkLst>
      </pc:sldChg>
      <pc:sldChg chg="del">
        <pc:chgData name="McCloskey, Jennifer" userId="49835b9f-f0a9-4c2a-8732-cea4e1a2fb9f" providerId="ADAL" clId="{22BBDC89-707C-49E2-AC46-CFF7CE5CAC78}" dt="2024-09-11T19:10:47.282" v="291" actId="47"/>
        <pc:sldMkLst>
          <pc:docMk/>
          <pc:sldMk cId="3063502133" sldId="344"/>
        </pc:sldMkLst>
      </pc:sldChg>
      <pc:sldChg chg="modSp mod">
        <pc:chgData name="McCloskey, Jennifer" userId="49835b9f-f0a9-4c2a-8732-cea4e1a2fb9f" providerId="ADAL" clId="{22BBDC89-707C-49E2-AC46-CFF7CE5CAC78}" dt="2024-09-11T19:22:08.030" v="867" actId="403"/>
        <pc:sldMkLst>
          <pc:docMk/>
          <pc:sldMk cId="2563707474" sldId="345"/>
        </pc:sldMkLst>
      </pc:sldChg>
      <pc:sldChg chg="modSp add mod">
        <pc:chgData name="McCloskey, Jennifer" userId="49835b9f-f0a9-4c2a-8732-cea4e1a2fb9f" providerId="ADAL" clId="{22BBDC89-707C-49E2-AC46-CFF7CE5CAC78}" dt="2024-09-11T19:22:17.903" v="869" actId="403"/>
        <pc:sldMkLst>
          <pc:docMk/>
          <pc:sldMk cId="2514627131" sldId="346"/>
        </pc:sldMkLst>
      </pc:sldChg>
      <pc:sldChg chg="modSp add mod ord">
        <pc:chgData name="McCloskey, Jennifer" userId="49835b9f-f0a9-4c2a-8732-cea4e1a2fb9f" providerId="ADAL" clId="{22BBDC89-707C-49E2-AC46-CFF7CE5CAC78}" dt="2024-09-11T19:22:22.446" v="871" actId="403"/>
        <pc:sldMkLst>
          <pc:docMk/>
          <pc:sldMk cId="2276505018" sldId="347"/>
        </pc:sldMkLst>
      </pc:sldChg>
      <pc:sldChg chg="modSp add mod">
        <pc:chgData name="McCloskey, Jennifer" userId="49835b9f-f0a9-4c2a-8732-cea4e1a2fb9f" providerId="ADAL" clId="{22BBDC89-707C-49E2-AC46-CFF7CE5CAC78}" dt="2024-09-11T19:31:25.553" v="1775" actId="6549"/>
        <pc:sldMkLst>
          <pc:docMk/>
          <pc:sldMk cId="3769330176" sldId="348"/>
        </pc:sldMkLst>
      </pc:sldChg>
      <pc:sldChg chg="modSp add mod">
        <pc:chgData name="McCloskey, Jennifer" userId="49835b9f-f0a9-4c2a-8732-cea4e1a2fb9f" providerId="ADAL" clId="{22BBDC89-707C-49E2-AC46-CFF7CE5CAC78}" dt="2024-09-11T19:31:59.023" v="1820" actId="1076"/>
        <pc:sldMkLst>
          <pc:docMk/>
          <pc:sldMk cId="784569273" sldId="349"/>
        </pc:sldMkLst>
      </pc:sldChg>
      <pc:sldChg chg="add del">
        <pc:chgData name="McCloskey, Jennifer" userId="49835b9f-f0a9-4c2a-8732-cea4e1a2fb9f" providerId="ADAL" clId="{22BBDC89-707C-49E2-AC46-CFF7CE5CAC78}" dt="2024-09-11T19:32:14.301" v="1822" actId="47"/>
        <pc:sldMkLst>
          <pc:docMk/>
          <pc:sldMk cId="836824341" sldId="350"/>
        </pc:sldMkLst>
      </pc:sldChg>
      <pc:sldChg chg="modSp add mod ord">
        <pc:chgData name="McCloskey, Jennifer" userId="49835b9f-f0a9-4c2a-8732-cea4e1a2fb9f" providerId="ADAL" clId="{22BBDC89-707C-49E2-AC46-CFF7CE5CAC78}" dt="2024-09-11T19:36:26.711" v="2306" actId="255"/>
        <pc:sldMkLst>
          <pc:docMk/>
          <pc:sldMk cId="1090052690" sldId="3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FDD44D-E9C7-4D3F-BC08-BC5A05E1B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DDFFD40-9BC8-49A4-B929-723D87B2D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F72F2383-ECA0-4BC4-9EE2-B9645AFF202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3CC1353E-4929-42E1-9FE5-56542A6E2413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677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4055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871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1530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8551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aseline="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fld id="{D43B80DC-08D5-4B53-962D-EA9A9845F266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0021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-76200"/>
            <a:ext cx="9144000" cy="28956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r>
              <a:rPr lang="en-US" altLang="en-US" sz="1200">
                <a:latin typeface="Arial Bold" panose="020B0704020202020204" pitchFamily="34" charset="0"/>
              </a:rPr>
              <a:t>Boston University</a:t>
            </a:r>
            <a:r>
              <a:rPr lang="en-US" altLang="en-US" sz="1200"/>
              <a:t> School of Law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rgbClr val="CCCCCC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23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4D0DB421-B3A2-436B-AF3B-CB7660E6B7B4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37922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38E1A855-5E7B-411C-80D4-D17366C1DF7D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99445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9EE47069-945F-4611-A145-DC973448A32F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426184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291D618B-53AA-4403-8082-8FAADE4177D7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0365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97D29492-BF73-48A6-9D4B-94CE2E723A3C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43178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F61648CA-EBC5-4802-8DAB-25D49693C90D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01835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84E44725-4FA5-4705-84CE-E23A2E681350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33779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BFFAF6B6-D240-4AA6-81A5-80E7E95EECFA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89572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551A4474-1E77-42B8-B8AE-762B0F822E11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10462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CA0EF367-154A-4E44-8325-3D55F9184A53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40028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Trustees Presentation</a:t>
            </a:r>
          </a:p>
        </p:txBody>
      </p:sp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</a:rPr>
              <a:t> Slideshow Title Goes Here</a:t>
            </a:r>
          </a:p>
        </p:txBody>
      </p:sp>
      <p:pic>
        <p:nvPicPr>
          <p:cNvPr id="1031" name="Picture 2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762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30000" smtClean="0">
                <a:solidFill>
                  <a:srgbClr val="CCCCCC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8BAB9A6B-D1B9-4D00-9AF7-7EF4A39EA3C0}" type="slidenum">
              <a:rPr lang="en-US" altLang="en-US"/>
              <a:pPr>
                <a:defRPr/>
              </a:pPr>
              <a:t>‹#›</a:t>
            </a:fld>
            <a:endParaRPr lang="en-US" altLang="en-US" baseline="0"/>
          </a:p>
        </p:txBody>
      </p:sp>
      <p:sp>
        <p:nvSpPr>
          <p:cNvPr id="1033" name="Rectangle 23"/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r>
              <a:rPr lang="en-US" altLang="en-US" sz="1200">
                <a:latin typeface="Arial Bold" panose="020B0704020202020204" pitchFamily="34" charset="0"/>
              </a:rPr>
              <a:t>Boston University</a:t>
            </a:r>
            <a:r>
              <a:rPr lang="en-US" altLang="en-US" sz="1200"/>
              <a:t> School of Law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Osaka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taylor@b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onemc@b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law/sto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onemc@bu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Stone Moot Court</a:t>
            </a:r>
            <a:endParaRPr lang="en-US" altLang="en-US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914401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C00000"/>
                </a:solidFill>
                <a:latin typeface="+mj-lt"/>
              </a:rPr>
              <a:t>Info Session 2025</a:t>
            </a:r>
            <a:endParaRPr lang="en-US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2ED4E-8F63-4EB3-BFA7-DEABB0C8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166247"/>
            <a:ext cx="2770130" cy="94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None/>
              <a:defRPr sz="1800" kern="1200">
                <a:solidFill>
                  <a:srgbClr val="CCCC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+mj-lt"/>
              </a:rPr>
              <a:t>If you will need to leave early, please fill this out now for attendance purposes!</a:t>
            </a:r>
            <a:endParaRPr lang="en-US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050FA9C8-AF02-4778-A7D2-AFDCC211769A}"/>
              </a:ext>
            </a:extLst>
          </p:cNvPr>
          <p:cNvSpPr/>
          <p:nvPr/>
        </p:nvSpPr>
        <p:spPr bwMode="auto">
          <a:xfrm>
            <a:off x="7819334" y="2514599"/>
            <a:ext cx="715065" cy="914401"/>
          </a:xfrm>
          <a:prstGeom prst="bent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Osaka" pitchFamily="-6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4B74D-78C1-45C3-D593-648D0E433B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65" r="2536" b="4431"/>
          <a:stretch>
            <a:fillRect/>
          </a:stretch>
        </p:blipFill>
        <p:spPr>
          <a:xfrm>
            <a:off x="6985780" y="228601"/>
            <a:ext cx="162482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r>
              <a:rPr lang="en-US" altLang="en-US" sz="1200">
                <a:solidFill>
                  <a:srgbClr val="CCCCCC"/>
                </a:solidFill>
              </a:rPr>
              <a:t>2/3/08  </a:t>
            </a:r>
            <a:fld id="{3CDED072-74C5-49CC-919D-BC91D132C694}" type="slidenum">
              <a:rPr lang="en-US" altLang="en-US" sz="1200">
                <a:solidFill>
                  <a:srgbClr val="CCCCCC"/>
                </a:solidFill>
              </a:rPr>
              <a:pPr/>
              <a:t>2</a:t>
            </a:fld>
            <a:endParaRPr lang="en-US" altLang="en-US" sz="1200" baseline="0">
              <a:solidFill>
                <a:srgbClr val="CCCCCC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81025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Meet the Team!</a:t>
            </a:r>
            <a:endParaRPr lang="en-US" altLang="en-US" sz="3200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6825"/>
            <a:ext cx="7924800" cy="4448175"/>
          </a:xfrm>
        </p:spPr>
        <p:txBody>
          <a:bodyPr/>
          <a:lstStyle/>
          <a:p>
            <a:pPr eaLnBrk="1" hangingPunct="1"/>
            <a:r>
              <a:rPr lang="en-US" dirty="0"/>
              <a:t>Advocacy and Legal Skills Program</a:t>
            </a:r>
          </a:p>
          <a:p>
            <a:pPr lvl="1" eaLnBrk="1" hangingPunct="1"/>
            <a:r>
              <a:rPr lang="en-US" b="1" dirty="0"/>
              <a:t>Jen McCloskey,</a:t>
            </a:r>
            <a:r>
              <a:rPr lang="en-US" dirty="0"/>
              <a:t> Executive Director</a:t>
            </a:r>
          </a:p>
          <a:p>
            <a:pPr lvl="2" eaLnBrk="1" hangingPunct="1"/>
            <a:r>
              <a:rPr lang="en-US" sz="1600" dirty="0">
                <a:hlinkClick r:id="rId3"/>
              </a:rPr>
              <a:t>jataylor@bu.edu</a:t>
            </a:r>
            <a:endParaRPr lang="en-US" sz="1600" dirty="0"/>
          </a:p>
          <a:p>
            <a:pPr lvl="2" eaLnBrk="1" hangingPunct="1"/>
            <a:r>
              <a:rPr lang="en-US" sz="1600" dirty="0"/>
              <a:t>617-353-3199</a:t>
            </a:r>
          </a:p>
          <a:p>
            <a:pPr lvl="2" eaLnBrk="1" hangingPunct="1"/>
            <a:r>
              <a:rPr lang="en-US" sz="1600" dirty="0"/>
              <a:t>Room 510D</a:t>
            </a:r>
          </a:p>
          <a:p>
            <a:pPr lvl="1" eaLnBrk="1" hangingPunct="1"/>
            <a:r>
              <a:rPr lang="en-US" dirty="0"/>
              <a:t>Noah Chasen, Assistant Director</a:t>
            </a:r>
          </a:p>
          <a:p>
            <a:pPr eaLnBrk="1" hangingPunct="1"/>
            <a:r>
              <a:rPr lang="en-US" dirty="0"/>
              <a:t>Stone Directors (</a:t>
            </a:r>
            <a:r>
              <a:rPr lang="en-US" dirty="0">
                <a:hlinkClick r:id="rId4"/>
              </a:rPr>
              <a:t>stonemc@bu.edu</a:t>
            </a:r>
            <a:r>
              <a:rPr lang="en-US" dirty="0"/>
              <a:t>) </a:t>
            </a:r>
          </a:p>
          <a:p>
            <a:pPr lvl="1" eaLnBrk="1" hangingPunct="1"/>
            <a:r>
              <a:rPr lang="en-US" dirty="0"/>
              <a:t>Catherine Bartzen</a:t>
            </a:r>
          </a:p>
          <a:p>
            <a:pPr lvl="1" eaLnBrk="1" hangingPunct="1"/>
            <a:r>
              <a:rPr lang="en-US" dirty="0"/>
              <a:t>Seth Kahler</a:t>
            </a:r>
          </a:p>
          <a:p>
            <a:pPr lvl="1" eaLnBrk="1" hangingPunct="1"/>
            <a:r>
              <a:rPr lang="en-US" dirty="0"/>
              <a:t>Steven Mitchell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3200" b="1" dirty="0"/>
              <a:t>Overview: Where to Find Info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/>
              <a:t>Stone website: </a:t>
            </a:r>
            <a:r>
              <a:rPr lang="en-US" altLang="en-US" sz="2000" dirty="0">
                <a:hlinkClick r:id="rId3"/>
              </a:rPr>
              <a:t>www.bu.edu/law/stone</a:t>
            </a:r>
            <a:endParaRPr lang="en-US" altLang="en-US" sz="2000" dirty="0"/>
          </a:p>
          <a:p>
            <a:pPr lvl="1">
              <a:defRPr/>
            </a:pPr>
            <a:r>
              <a:rPr lang="en-US" altLang="en-US" dirty="0"/>
              <a:t>Dates and deadlines</a:t>
            </a:r>
          </a:p>
          <a:p>
            <a:pPr lvl="1">
              <a:defRPr/>
            </a:pPr>
            <a:r>
              <a:rPr lang="en-US" altLang="en-US" dirty="0"/>
              <a:t>Application</a:t>
            </a:r>
          </a:p>
          <a:p>
            <a:pPr lvl="1">
              <a:defRPr/>
            </a:pPr>
            <a:r>
              <a:rPr lang="en-US" altLang="en-US" dirty="0"/>
              <a:t>Workshop recordings</a:t>
            </a:r>
          </a:p>
          <a:p>
            <a:pPr lvl="1">
              <a:defRPr/>
            </a:pPr>
            <a:r>
              <a:rPr lang="en-US" altLang="en-US" dirty="0"/>
              <a:t>Competition materials</a:t>
            </a:r>
          </a:p>
          <a:p>
            <a:pPr lvl="1">
              <a:defRPr/>
            </a:pPr>
            <a:r>
              <a:rPr lang="en-US" altLang="en-US" dirty="0"/>
              <a:t>Competition schedules</a:t>
            </a:r>
          </a:p>
          <a:p>
            <a:pPr>
              <a:defRPr/>
            </a:pPr>
            <a:r>
              <a:rPr lang="en-US" altLang="en-US" sz="2000" b="1" dirty="0"/>
              <a:t>Echo360: </a:t>
            </a:r>
            <a:r>
              <a:rPr lang="en-US" altLang="en-US" sz="2000" dirty="0"/>
              <a:t>Oral argument recordings (after competition)</a:t>
            </a:r>
          </a:p>
          <a:p>
            <a:pPr>
              <a:defRPr/>
            </a:pPr>
            <a:r>
              <a:rPr lang="en-US" altLang="en-US" sz="2000" b="1" dirty="0"/>
              <a:t>Questions? </a:t>
            </a:r>
            <a:r>
              <a:rPr lang="en-US" altLang="en-US" sz="2000" dirty="0"/>
              <a:t>Email stonemc@bu.edu</a:t>
            </a:r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0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3200" b="1" dirty="0"/>
              <a:t>Overview: Dates &amp; Deadlines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6482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900"/>
              </a:spcAft>
              <a:buNone/>
              <a:tabLst>
                <a:tab pos="2571750" algn="l"/>
              </a:tabLst>
            </a:pPr>
            <a:r>
              <a:rPr lang="en-US" sz="1600" b="1" dirty="0">
                <a:effectLst/>
                <a:ea typeface="Times New Roman" panose="02020603050405020304" pitchFamily="18" charset="0"/>
                <a:cs typeface="Courier"/>
              </a:rPr>
              <a:t>Tuesday, September 23		Registration forms due by 2:00 p.m. </a:t>
            </a:r>
            <a:endParaRPr lang="en-US" sz="1600" dirty="0">
              <a:effectLst/>
              <a:ea typeface="Courier"/>
              <a:cs typeface="Courier"/>
            </a:endParaRPr>
          </a:p>
          <a:p>
            <a:pPr marL="0" marR="0" indent="0">
              <a:spcBef>
                <a:spcPts val="0"/>
              </a:spcBef>
              <a:spcAft>
                <a:spcPts val="900"/>
              </a:spcAft>
              <a:buNone/>
              <a:tabLst>
                <a:tab pos="257175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Courier"/>
              </a:rPr>
              <a:t>Tuesday, September 23		List of unpaired registrants emailed ASAP</a:t>
            </a:r>
            <a:endParaRPr lang="en-US" sz="1600" dirty="0">
              <a:effectLst/>
              <a:ea typeface="Courier"/>
              <a:cs typeface="Courier"/>
            </a:endParaRPr>
          </a:p>
          <a:p>
            <a:pPr marL="0" marR="0" indent="0">
              <a:spcBef>
                <a:spcPts val="0"/>
              </a:spcBef>
              <a:spcAft>
                <a:spcPts val="900"/>
              </a:spcAft>
              <a:buNone/>
              <a:tabLst>
                <a:tab pos="-457200" algn="l"/>
                <a:tab pos="257175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Courier"/>
              </a:rPr>
              <a:t>Wednesday, September 24		Deadline to inform Directors of pairings (time till be in the 			pairing email); team pairings and assignments will be 			emailed as soon as possible after this deadline.</a:t>
            </a:r>
            <a:endParaRPr lang="en-US" sz="1600" dirty="0">
              <a:effectLst/>
              <a:ea typeface="Courier"/>
              <a:cs typeface="Courier"/>
            </a:endParaRPr>
          </a:p>
          <a:p>
            <a:pPr marL="0" marR="0" indent="0">
              <a:spcBef>
                <a:spcPts val="0"/>
              </a:spcBef>
              <a:spcAft>
                <a:spcPts val="900"/>
              </a:spcAft>
              <a:buNone/>
              <a:tabLst>
                <a:tab pos="-457200" algn="l"/>
                <a:tab pos="2571750" algn="l"/>
              </a:tabLst>
            </a:pPr>
            <a:r>
              <a:rPr lang="en-US" sz="1600" b="1" dirty="0">
                <a:effectLst/>
                <a:ea typeface="Times New Roman" panose="02020603050405020304" pitchFamily="18" charset="0"/>
                <a:cs typeface="Courier"/>
              </a:rPr>
              <a:t>Thursday, September 25</a:t>
            </a:r>
            <a:r>
              <a:rPr lang="en-US" sz="1600" dirty="0">
                <a:effectLst/>
                <a:ea typeface="Times New Roman" panose="02020603050405020304" pitchFamily="18" charset="0"/>
                <a:cs typeface="Courier"/>
              </a:rPr>
              <a:t>		</a:t>
            </a:r>
            <a:r>
              <a:rPr lang="en-US" sz="1600" b="1" dirty="0">
                <a:effectLst/>
                <a:ea typeface="Times New Roman" panose="02020603050405020304" pitchFamily="18" charset="0"/>
                <a:cs typeface="Courier"/>
              </a:rPr>
              <a:t>Problems posted</a:t>
            </a:r>
            <a:r>
              <a:rPr lang="en-US" sz="1600" dirty="0">
                <a:effectLst/>
                <a:ea typeface="Times New Roman" panose="02020603050405020304" pitchFamily="18" charset="0"/>
                <a:cs typeface="Courier"/>
              </a:rPr>
              <a:t> on Stone Moot Court website.</a:t>
            </a:r>
            <a:endParaRPr lang="en-US" sz="1600" dirty="0">
              <a:effectLst/>
              <a:ea typeface="Courier"/>
              <a:cs typeface="Courier"/>
            </a:endParaRPr>
          </a:p>
          <a:p>
            <a:pPr marL="0" marR="0" indent="0">
              <a:spcBef>
                <a:spcPts val="0"/>
              </a:spcBef>
              <a:spcAft>
                <a:spcPts val="900"/>
              </a:spcAft>
              <a:buNone/>
              <a:tabLst>
                <a:tab pos="-457200" algn="l"/>
                <a:tab pos="257175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Courier"/>
              </a:rPr>
              <a:t>Monday, September 29		Brief Writing Workshop: 1:00 – 2:00 p.m.</a:t>
            </a:r>
            <a:endParaRPr lang="en-US" sz="1600" dirty="0">
              <a:effectLst/>
              <a:ea typeface="Courier"/>
              <a:cs typeface="Courier"/>
            </a:endParaRPr>
          </a:p>
          <a:p>
            <a:pPr marL="0" marR="0" indent="0">
              <a:spcBef>
                <a:spcPts val="0"/>
              </a:spcBef>
              <a:spcAft>
                <a:spcPts val="900"/>
              </a:spcAft>
              <a:buNone/>
              <a:tabLst>
                <a:tab pos="-457200" algn="l"/>
                <a:tab pos="257175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Courier"/>
              </a:rPr>
              <a:t>Friday, October 10		Deadline to submit questions and oral argument conflicts </a:t>
            </a:r>
            <a:endParaRPr lang="en-US" sz="1600" dirty="0">
              <a:ea typeface="Times New Roman" panose="02020603050405020304" pitchFamily="18" charset="0"/>
              <a:cs typeface="Courier"/>
            </a:endParaRPr>
          </a:p>
          <a:p>
            <a:pPr marL="0" marR="0" indent="0">
              <a:spcBef>
                <a:spcPts val="0"/>
              </a:spcBef>
              <a:spcAft>
                <a:spcPts val="900"/>
              </a:spcAft>
              <a:buNone/>
              <a:tabLst>
                <a:tab pos="-457200" algn="l"/>
                <a:tab pos="2571750" algn="l"/>
              </a:tabLst>
            </a:pPr>
            <a:r>
              <a:rPr lang="en-US" sz="1600" b="1" dirty="0">
                <a:effectLst/>
                <a:ea typeface="Times New Roman" panose="02020603050405020304" pitchFamily="18" charset="0"/>
                <a:cs typeface="Courier"/>
              </a:rPr>
              <a:t>Friday, October 17		Briefs due via email by 3:00 p.m.</a:t>
            </a:r>
            <a:endParaRPr lang="en-US" sz="1600" dirty="0">
              <a:effectLst/>
              <a:ea typeface="Courier"/>
              <a:cs typeface="Courier"/>
            </a:endParaRPr>
          </a:p>
          <a:p>
            <a:pPr marL="0" marR="0" indent="0">
              <a:spcBef>
                <a:spcPts val="0"/>
              </a:spcBef>
              <a:spcAft>
                <a:spcPts val="900"/>
              </a:spcAft>
              <a:buNone/>
              <a:tabLst>
                <a:tab pos="-457200" algn="l"/>
                <a:tab pos="257175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Courier"/>
              </a:rPr>
              <a:t>Monday, October 20		Oral Advocacy Workshop: 1:00 - 2:00 p.m.</a:t>
            </a:r>
            <a:endParaRPr lang="en-US" sz="1600" dirty="0">
              <a:effectLst/>
              <a:ea typeface="Courier"/>
              <a:cs typeface="Courier"/>
            </a:endParaRPr>
          </a:p>
          <a:p>
            <a:pPr marL="0" marR="0" indent="0">
              <a:spcBef>
                <a:spcPts val="0"/>
              </a:spcBef>
              <a:spcAft>
                <a:spcPts val="900"/>
              </a:spcAft>
              <a:buNone/>
              <a:tabLst>
                <a:tab pos="-457200" algn="l"/>
                <a:tab pos="257175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Courier"/>
              </a:rPr>
              <a:t>October 27 – 31 		Oral Arguments Mon.-Thurs. 6:30 p.m.; Fri. 3:00 p.m.</a:t>
            </a:r>
            <a:br>
              <a:rPr lang="en-US" sz="1600" dirty="0">
                <a:ea typeface="Times New Roman" panose="02020603050405020304" pitchFamily="18" charset="0"/>
                <a:cs typeface="Courier"/>
              </a:rPr>
            </a:br>
            <a:r>
              <a:rPr lang="en-US" sz="1600" dirty="0">
                <a:effectLst/>
                <a:ea typeface="Times New Roman" panose="02020603050405020304" pitchFamily="18" charset="0"/>
                <a:cs typeface="Courier"/>
              </a:rPr>
              <a:t>November 3 – 7  </a:t>
            </a:r>
            <a:br>
              <a:rPr lang="en-US" sz="1600" dirty="0">
                <a:ea typeface="Times New Roman" panose="02020603050405020304" pitchFamily="18" charset="0"/>
                <a:cs typeface="Courier"/>
              </a:rPr>
            </a:br>
            <a:r>
              <a:rPr lang="en-US" sz="1600" dirty="0">
                <a:effectLst/>
                <a:ea typeface="Times New Roman" panose="02020603050405020304" pitchFamily="18" charset="0"/>
                <a:cs typeface="Courier"/>
              </a:rPr>
              <a:t>November 10 – 14	</a:t>
            </a:r>
            <a:endParaRPr lang="en-US" sz="1600" dirty="0">
              <a:effectLst/>
              <a:ea typeface="Courier"/>
              <a:cs typeface="Courier"/>
            </a:endParaRPr>
          </a:p>
          <a:p>
            <a:pPr marL="0" marR="0" indent="0">
              <a:spcBef>
                <a:spcPts val="0"/>
              </a:spcBef>
              <a:spcAft>
                <a:spcPts val="900"/>
              </a:spcAft>
              <a:buNone/>
              <a:tabLst>
                <a:tab pos="-457200" algn="l"/>
                <a:tab pos="2571750" algn="l"/>
              </a:tabLst>
            </a:pPr>
            <a:r>
              <a:rPr lang="en-US" sz="1600" dirty="0">
                <a:effectLst/>
                <a:ea typeface="Times New Roman" panose="02020603050405020304" pitchFamily="18" charset="0"/>
                <a:cs typeface="Courier"/>
              </a:rPr>
              <a:t>Thursday, November 20		Stone Awards Announcement and Reception </a:t>
            </a:r>
            <a:endParaRPr lang="en-US" sz="1600" dirty="0">
              <a:effectLst/>
              <a:ea typeface="Courier"/>
              <a:cs typeface="Courier"/>
            </a:endParaRPr>
          </a:p>
          <a:p>
            <a:pPr marL="457200" lvl="1" indent="0">
              <a:spcAft>
                <a:spcPts val="600"/>
              </a:spcAft>
              <a:buNone/>
              <a:defRPr/>
            </a:pPr>
            <a:endParaRPr lang="en-US" altLang="en-US" sz="1600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2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3200" b="1" dirty="0"/>
              <a:t>Overview: Cases and Teams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Team Assignments</a:t>
            </a:r>
          </a:p>
          <a:p>
            <a:pPr>
              <a:defRPr/>
            </a:pPr>
            <a:r>
              <a:rPr lang="en-US" altLang="en-US" b="1" dirty="0"/>
              <a:t>Problem Distribution</a:t>
            </a:r>
          </a:p>
          <a:p>
            <a:pPr>
              <a:defRPr/>
            </a:pPr>
            <a:r>
              <a:rPr lang="en-US" altLang="en-US" b="1" dirty="0"/>
              <a:t>Clarifications</a:t>
            </a:r>
          </a:p>
          <a:p>
            <a:pPr>
              <a:defRPr/>
            </a:pPr>
            <a:r>
              <a:rPr lang="en-US" altLang="en-US" b="1" dirty="0"/>
              <a:t>Resources and Assistance</a:t>
            </a:r>
            <a:endParaRPr lang="en-US" altLang="en-US" dirty="0"/>
          </a:p>
          <a:p>
            <a:pPr lvl="1">
              <a:defRPr/>
            </a:pPr>
            <a:r>
              <a:rPr lang="en-US" altLang="en-US" sz="2000" dirty="0"/>
              <a:t>For briefs</a:t>
            </a:r>
          </a:p>
          <a:p>
            <a:pPr lvl="1">
              <a:defRPr/>
            </a:pPr>
            <a:r>
              <a:rPr lang="en-US" altLang="en-US" sz="2000" dirty="0"/>
              <a:t>For oral arguments</a:t>
            </a:r>
          </a:p>
          <a:p>
            <a:pPr>
              <a:defRPr/>
            </a:pPr>
            <a:r>
              <a:rPr lang="en-US" altLang="en-US" b="1" dirty="0"/>
              <a:t>A note about plagiarism</a:t>
            </a: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0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71500"/>
            <a:ext cx="8458200" cy="533400"/>
          </a:xfrm>
        </p:spPr>
        <p:txBody>
          <a:bodyPr/>
          <a:lstStyle/>
          <a:p>
            <a:r>
              <a:rPr lang="en-US" altLang="en-US" sz="3200" b="1" dirty="0"/>
              <a:t>Briefs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Format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Review rules carefully</a:t>
            </a:r>
          </a:p>
          <a:p>
            <a:pPr lvl="1">
              <a:defRPr/>
            </a:pPr>
            <a:r>
              <a:rPr lang="en-US" altLang="en-US" dirty="0"/>
              <a:t>3000 words per argument is a max, not a min</a:t>
            </a:r>
          </a:p>
          <a:p>
            <a:pPr lvl="1">
              <a:defRPr/>
            </a:pPr>
            <a:r>
              <a:rPr lang="en-US" altLang="en-US" dirty="0"/>
              <a:t>A note about sample briefs</a:t>
            </a:r>
          </a:p>
          <a:p>
            <a:pPr>
              <a:defRPr/>
            </a:pPr>
            <a:r>
              <a:rPr lang="en-US" altLang="en-US" b="1" dirty="0"/>
              <a:t>Submission</a:t>
            </a:r>
          </a:p>
          <a:p>
            <a:pPr lvl="1">
              <a:defRPr/>
            </a:pPr>
            <a:r>
              <a:rPr lang="en-US" altLang="en-US" dirty="0"/>
              <a:t>Due Friday, October 17 by 3:00 p.m.</a:t>
            </a:r>
          </a:p>
          <a:p>
            <a:pPr lvl="1">
              <a:defRPr/>
            </a:pPr>
            <a:r>
              <a:rPr lang="en-US" altLang="en-US" dirty="0"/>
              <a:t>Signature</a:t>
            </a:r>
          </a:p>
          <a:p>
            <a:pPr lvl="1">
              <a:defRPr/>
            </a:pPr>
            <a:r>
              <a:rPr lang="en-US" altLang="en-US" dirty="0"/>
              <a:t>Late briefs</a:t>
            </a:r>
          </a:p>
          <a:p>
            <a:pPr lvl="1">
              <a:defRPr/>
            </a:pPr>
            <a:r>
              <a:rPr lang="en-US" altLang="en-US" dirty="0"/>
              <a:t>Partner concerns</a:t>
            </a:r>
          </a:p>
          <a:p>
            <a:pPr>
              <a:defRPr/>
            </a:pPr>
            <a:r>
              <a:rPr lang="en-US" altLang="en-US" b="1" dirty="0"/>
              <a:t>Scoring</a:t>
            </a:r>
          </a:p>
          <a:p>
            <a:pPr lvl="1">
              <a:defRPr/>
            </a:pPr>
            <a:r>
              <a:rPr lang="en-US" altLang="en-US" dirty="0"/>
              <a:t>Scored by 3Ls</a:t>
            </a:r>
          </a:p>
          <a:p>
            <a:pPr lvl="1">
              <a:defRPr/>
            </a:pPr>
            <a:r>
              <a:rPr lang="en-US" altLang="en-US" dirty="0"/>
              <a:t>Deductions</a:t>
            </a:r>
          </a:p>
          <a:p>
            <a:pPr lvl="1">
              <a:defRPr/>
            </a:pPr>
            <a:r>
              <a:rPr lang="en-US" altLang="en-US" dirty="0"/>
              <a:t>Disqualification</a:t>
            </a:r>
          </a:p>
          <a:p>
            <a:pPr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3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458200" cy="533400"/>
          </a:xfrm>
        </p:spPr>
        <p:txBody>
          <a:bodyPr/>
          <a:lstStyle/>
          <a:p>
            <a:r>
              <a:rPr lang="en-US" altLang="en-US" sz="3200" b="1" dirty="0"/>
              <a:t>Oral Arguments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4800600"/>
          </a:xfrm>
        </p:spPr>
        <p:txBody>
          <a:bodyPr/>
          <a:lstStyle/>
          <a:p>
            <a:pPr>
              <a:defRPr/>
            </a:pPr>
            <a:r>
              <a:rPr lang="en-US" altLang="en-US" sz="2200" b="1" dirty="0"/>
              <a:t>All arguments are recorded!</a:t>
            </a:r>
          </a:p>
          <a:p>
            <a:pPr>
              <a:defRPr/>
            </a:pPr>
            <a:r>
              <a:rPr lang="en-US" altLang="en-US" sz="2200" b="1" dirty="0"/>
              <a:t>Dates and Conflicts</a:t>
            </a:r>
            <a:endParaRPr lang="en-US" altLang="en-US" sz="2200" dirty="0"/>
          </a:p>
          <a:p>
            <a:pPr lvl="1">
              <a:defRPr/>
            </a:pPr>
            <a:r>
              <a:rPr lang="en-US" altLang="en-US" dirty="0"/>
              <a:t>Send conflicts to </a:t>
            </a:r>
            <a:r>
              <a:rPr lang="en-US" altLang="en-US" dirty="0">
                <a:hlinkClick r:id="rId3"/>
              </a:rPr>
              <a:t>stonemc@bu.edu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We do not know your class schedule!</a:t>
            </a:r>
          </a:p>
          <a:p>
            <a:pPr>
              <a:defRPr/>
            </a:pPr>
            <a:r>
              <a:rPr lang="en-US" altLang="en-US" sz="2200" b="1" dirty="0"/>
              <a:t>Argument</a:t>
            </a:r>
          </a:p>
          <a:p>
            <a:pPr lvl="1">
              <a:defRPr/>
            </a:pPr>
            <a:r>
              <a:rPr lang="en-US" altLang="en-US" dirty="0"/>
              <a:t>30 minutes/team; divide evenly; ok to not use all time</a:t>
            </a:r>
          </a:p>
          <a:p>
            <a:pPr lvl="1">
              <a:defRPr/>
            </a:pPr>
            <a:r>
              <a:rPr lang="en-US" altLang="en-US" dirty="0"/>
              <a:t>Up to 2 minutes rebuttal for P-side teams</a:t>
            </a:r>
          </a:p>
          <a:p>
            <a:pPr lvl="1">
              <a:defRPr/>
            </a:pPr>
            <a:r>
              <a:rPr lang="en-US" altLang="en-US" dirty="0"/>
              <a:t>Weekly schedule posted one week in advance</a:t>
            </a:r>
          </a:p>
          <a:p>
            <a:pPr lvl="1">
              <a:defRPr/>
            </a:pPr>
            <a:r>
              <a:rPr lang="en-US" altLang="en-US" dirty="0"/>
              <a:t>Check in on 6th floor</a:t>
            </a:r>
          </a:p>
          <a:p>
            <a:pPr lvl="1">
              <a:defRPr/>
            </a:pPr>
            <a:r>
              <a:rPr lang="en-US" altLang="en-US" dirty="0"/>
              <a:t>No scouting/spectating</a:t>
            </a:r>
          </a:p>
          <a:p>
            <a:pPr>
              <a:defRPr/>
            </a:pPr>
            <a:r>
              <a:rPr lang="en-US" altLang="en-US" sz="2200" b="1" dirty="0"/>
              <a:t>Bench and Scoring</a:t>
            </a:r>
          </a:p>
          <a:p>
            <a:pPr lvl="1">
              <a:defRPr/>
            </a:pPr>
            <a:r>
              <a:rPr lang="en-US" altLang="en-US" dirty="0"/>
              <a:t>1-2 attorneys + 1-2 3Ls (3 people total)</a:t>
            </a:r>
          </a:p>
          <a:p>
            <a:pPr lvl="1">
              <a:defRPr/>
            </a:pPr>
            <a:r>
              <a:rPr lang="en-US" altLang="en-US" dirty="0"/>
              <a:t>Feedback from bench; scored by 3Ls</a:t>
            </a:r>
          </a:p>
          <a:p>
            <a:pPr lvl="1">
              <a:defRPr/>
            </a:pPr>
            <a:r>
              <a:rPr lang="en-US" altLang="en-US" dirty="0"/>
              <a:t>Disqualification</a:t>
            </a:r>
          </a:p>
          <a:p>
            <a:pPr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6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458200" cy="533400"/>
          </a:xfrm>
        </p:spPr>
        <p:txBody>
          <a:bodyPr/>
          <a:lstStyle/>
          <a:p>
            <a:r>
              <a:rPr lang="en-US" altLang="en-US" sz="3200" b="1" dirty="0"/>
              <a:t>Albers + Prizes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4800600"/>
          </a:xfrm>
        </p:spPr>
        <p:txBody>
          <a:bodyPr/>
          <a:lstStyle/>
          <a:p>
            <a:pPr>
              <a:defRPr/>
            </a:pPr>
            <a:r>
              <a:rPr lang="en-US" altLang="en-US" sz="2200" b="1" dirty="0"/>
              <a:t>Homer Albers Prize:</a:t>
            </a:r>
          </a:p>
          <a:p>
            <a:pPr lvl="1">
              <a:defRPr/>
            </a:pPr>
            <a:r>
              <a:rPr lang="en-US" altLang="en-US" dirty="0"/>
              <a:t>16 to 32 students advance</a:t>
            </a:r>
          </a:p>
          <a:p>
            <a:pPr lvl="1">
              <a:defRPr/>
            </a:pPr>
            <a:r>
              <a:rPr lang="en-US" altLang="en-US" dirty="0"/>
              <a:t>Invites are distributed proportionally among the three Stone problems</a:t>
            </a:r>
          </a:p>
          <a:p>
            <a:pPr lvl="1">
              <a:defRPr/>
            </a:pPr>
            <a:r>
              <a:rPr lang="en-US" altLang="en-US" dirty="0"/>
              <a:t>50% brief + 50% oral argument score</a:t>
            </a:r>
          </a:p>
          <a:p>
            <a:pPr lvl="1">
              <a:defRPr/>
            </a:pPr>
            <a:r>
              <a:rPr lang="en-US" altLang="en-US" dirty="0"/>
              <a:t>Do not have to accept if invited</a:t>
            </a:r>
          </a:p>
          <a:p>
            <a:pPr>
              <a:defRPr/>
            </a:pPr>
            <a:r>
              <a:rPr lang="en-US" altLang="en-US" sz="2200" b="1" dirty="0"/>
              <a:t>Stone Awards:</a:t>
            </a:r>
          </a:p>
          <a:p>
            <a:pPr lvl="1">
              <a:defRPr/>
            </a:pPr>
            <a:r>
              <a:rPr lang="en-US" altLang="en-US" dirty="0"/>
              <a:t>Best Brief (team award)</a:t>
            </a:r>
          </a:p>
          <a:p>
            <a:pPr lvl="1">
              <a:defRPr/>
            </a:pPr>
            <a:r>
              <a:rPr lang="en-US" altLang="en-US" dirty="0"/>
              <a:t>Best Oralist (individual award)</a:t>
            </a:r>
          </a:p>
          <a:p>
            <a:pPr lvl="1">
              <a:defRPr/>
            </a:pPr>
            <a:r>
              <a:rPr lang="en-US" altLang="en-US" dirty="0"/>
              <a:t>One of each per problem</a:t>
            </a:r>
          </a:p>
          <a:p>
            <a:pPr lvl="1">
              <a:defRPr/>
            </a:pPr>
            <a:r>
              <a:rPr lang="en-US" altLang="en-US" dirty="0"/>
              <a:t>Cash prize!</a:t>
            </a:r>
          </a:p>
          <a:p>
            <a:pPr>
              <a:defRPr/>
            </a:pPr>
            <a:r>
              <a:rPr lang="en-US" altLang="en-US" sz="2200" b="1" dirty="0"/>
              <a:t>Stone Awards Reception: </a:t>
            </a:r>
          </a:p>
          <a:p>
            <a:pPr lvl="1">
              <a:defRPr/>
            </a:pPr>
            <a:r>
              <a:rPr lang="en-US" altLang="en-US" dirty="0"/>
              <a:t>Thursday, November 20 at 1pm</a:t>
            </a:r>
          </a:p>
          <a:p>
            <a:pPr lvl="1">
              <a:defRPr/>
            </a:pPr>
            <a:r>
              <a:rPr lang="en-US" altLang="en-US" dirty="0"/>
              <a:t>Mandatory unless unavailable</a:t>
            </a:r>
          </a:p>
          <a:p>
            <a:pPr lvl="1">
              <a:defRPr/>
            </a:pPr>
            <a:r>
              <a:rPr lang="en-US" altLang="en-US" dirty="0"/>
              <a:t>Good food!</a:t>
            </a:r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sp>
        <p:nvSpPr>
          <p:cNvPr id="922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CCCCCC"/>
                </a:solidFill>
              </a:rPr>
              <a:t>2/3/08  3</a:t>
            </a:r>
            <a:endParaRPr lang="en-US" altLang="en-US" sz="1200" baseline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5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685800"/>
          </a:xfrm>
        </p:spPr>
        <p:txBody>
          <a:bodyPr/>
          <a:lstStyle/>
          <a:p>
            <a:r>
              <a:rPr lang="en-US" sz="3200" b="1" dirty="0"/>
              <a:t>Before you go!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2/3/08  </a:t>
            </a:r>
            <a:fld id="{9EE47069-945F-4611-A145-DC973448A32F}" type="slidenum">
              <a:rPr lang="en-US" altLang="en-US" smtClean="0"/>
              <a:pPr>
                <a:defRPr/>
              </a:pPr>
              <a:t>9</a:t>
            </a:fld>
            <a:endParaRPr lang="en-US" altLang="en-US" baseline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C694F9-D8C3-400C-8A4A-1C99D04F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3733800" cy="76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200" b="1" dirty="0">
                <a:solidFill>
                  <a:srgbClr val="7030A0"/>
                </a:solidFill>
              </a:rPr>
              <a:t>Exit Survey/Attendance</a:t>
            </a:r>
            <a:endParaRPr lang="en-US" altLang="en-US" dirty="0">
              <a:solidFill>
                <a:srgbClr val="7030A0"/>
              </a:solidFill>
            </a:endParaRPr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4B7F1-FE36-4956-8A85-3EEC2CFFD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11" y="2074088"/>
            <a:ext cx="3810000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3B0B19-4614-1EEA-0637-49E82EF7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-2947" r="-5129" b="-2015"/>
          <a:stretch>
            <a:fillRect/>
          </a:stretch>
        </p:blipFill>
        <p:spPr>
          <a:xfrm>
            <a:off x="1371600" y="2286000"/>
            <a:ext cx="2438400" cy="30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70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c8b47-f539-428f-9dcd-b393aadd97b0">
      <Terms xmlns="http://schemas.microsoft.com/office/infopath/2007/PartnerControls"/>
    </lcf76f155ced4ddcb4097134ff3c332f>
    <TaxCatchAll xmlns="9799f0a0-a5fd-4b10-8853-7e2c40240a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B2E15F11F5874D91B97707031E7ECA" ma:contentTypeVersion="13" ma:contentTypeDescription="Create a new document." ma:contentTypeScope="" ma:versionID="61d71ad58004e4eeb9bef0290bbcee70">
  <xsd:schema xmlns:xsd="http://www.w3.org/2001/XMLSchema" xmlns:xs="http://www.w3.org/2001/XMLSchema" xmlns:p="http://schemas.microsoft.com/office/2006/metadata/properties" xmlns:ns2="97dc8b47-f539-428f-9dcd-b393aadd97b0" xmlns:ns3="9799f0a0-a5fd-4b10-8853-7e2c40240a05" targetNamespace="http://schemas.microsoft.com/office/2006/metadata/properties" ma:root="true" ma:fieldsID="f04f1d2b67d24d7488c937672ccdd901" ns2:_="" ns3:_="">
    <xsd:import namespace="97dc8b47-f539-428f-9dcd-b393aadd97b0"/>
    <xsd:import namespace="9799f0a0-a5fd-4b10-8853-7e2c40240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8b47-f539-428f-9dcd-b393aadd9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0fdde71-3d84-4f2a-8a39-a81d5da30a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9f0a0-a5fd-4b10-8853-7e2c40240a0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96f6d1d-32c7-435c-a687-e2cab959d0c7}" ma:internalName="TaxCatchAll" ma:showField="CatchAllData" ma:web="9799f0a0-a5fd-4b10-8853-7e2c40240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D3A4B2-F552-4527-9223-E6F4B5C1DC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60C318-8239-45FE-92DE-66B767024F3B}">
  <ds:schemaRefs>
    <ds:schemaRef ds:uri="http://schemas.microsoft.com/office/2006/metadata/properties"/>
    <ds:schemaRef ds:uri="http://schemas.microsoft.com/office/infopath/2007/PartnerControls"/>
    <ds:schemaRef ds:uri="97dc8b47-f539-428f-9dcd-b393aadd97b0"/>
    <ds:schemaRef ds:uri="9799f0a0-a5fd-4b10-8853-7e2c40240a05"/>
  </ds:schemaRefs>
</ds:datastoreItem>
</file>

<file path=customXml/itemProps3.xml><?xml version="1.0" encoding="utf-8"?>
<ds:datastoreItem xmlns:ds="http://schemas.openxmlformats.org/officeDocument/2006/customXml" ds:itemID="{D3397E26-6677-498D-B121-01A557EDE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c8b47-f539-428f-9dcd-b393aadd97b0"/>
    <ds:schemaRef ds:uri="9799f0a0-a5fd-4b10-8853-7e2c40240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536</TotalTime>
  <Words>568</Words>
  <Application>Microsoft Office PowerPoint</Application>
  <PresentationFormat>On-screen Show (4:3)</PresentationFormat>
  <Paragraphs>104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Bold</vt:lpstr>
      <vt:lpstr>Courier</vt:lpstr>
      <vt:lpstr>Times New Roman</vt:lpstr>
      <vt:lpstr>Wingdings</vt:lpstr>
      <vt:lpstr>Blank Presentation</vt:lpstr>
      <vt:lpstr>Stone Moot Court</vt:lpstr>
      <vt:lpstr>Meet the Team!</vt:lpstr>
      <vt:lpstr>Overview: Where to Find Info</vt:lpstr>
      <vt:lpstr>Overview: Dates &amp; Deadlines</vt:lpstr>
      <vt:lpstr>Overview: Cases and Teams</vt:lpstr>
      <vt:lpstr>Briefs</vt:lpstr>
      <vt:lpstr>Oral Arguments</vt:lpstr>
      <vt:lpstr>Albers + Prizes</vt:lpstr>
      <vt:lpstr>Before you go!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McCloskey, Jennifer</cp:lastModifiedBy>
  <cp:revision>55</cp:revision>
  <cp:lastPrinted>1904-01-01T00:00:00Z</cp:lastPrinted>
  <dcterms:created xsi:type="dcterms:W3CDTF">2008-01-28T19:49:47Z</dcterms:created>
  <dcterms:modified xsi:type="dcterms:W3CDTF">2025-09-10T12:58:55Z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0x010100D1B2E15F11F5874D91B97707031E7ECA</vt:lpwstr>
  </property>
  <property fmtid="{D5CDD505-2E9C-101B-9397-08002B2CF9AE}" pid="3" name="MediaServiceImageTags">
    <vt:lpwstr/>
  </property>
</Properties>
</file>