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4"/>
  </p:sldMasterIdLst>
  <p:notesMasterIdLst>
    <p:notesMasterId r:id="rId28"/>
  </p:notesMasterIdLst>
  <p:handoutMasterIdLst>
    <p:handoutMasterId r:id="rId29"/>
  </p:handoutMasterIdLst>
  <p:sldIdLst>
    <p:sldId id="256" r:id="rId5"/>
    <p:sldId id="257" r:id="rId6"/>
    <p:sldId id="340" r:id="rId7"/>
    <p:sldId id="344" r:id="rId8"/>
    <p:sldId id="258" r:id="rId9"/>
    <p:sldId id="302" r:id="rId10"/>
    <p:sldId id="285" r:id="rId11"/>
    <p:sldId id="279" r:id="rId12"/>
    <p:sldId id="317" r:id="rId13"/>
    <p:sldId id="323" r:id="rId14"/>
    <p:sldId id="318" r:id="rId15"/>
    <p:sldId id="319" r:id="rId16"/>
    <p:sldId id="320" r:id="rId17"/>
    <p:sldId id="314" r:id="rId18"/>
    <p:sldId id="341" r:id="rId19"/>
    <p:sldId id="329" r:id="rId20"/>
    <p:sldId id="330" r:id="rId21"/>
    <p:sldId id="266" r:id="rId22"/>
    <p:sldId id="335" r:id="rId23"/>
    <p:sldId id="342" r:id="rId24"/>
    <p:sldId id="343" r:id="rId25"/>
    <p:sldId id="345" r:id="rId26"/>
    <p:sldId id="275" r:id="rId2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Osaka" pitchFamily="-6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Osaka" pitchFamily="-6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Osaka" pitchFamily="-6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Osaka" pitchFamily="-6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Osaka" pitchFamily="-6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Osaka" pitchFamily="-6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Osaka" pitchFamily="-6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Osaka" pitchFamily="-6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Osaka" pitchFamily="-6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9999"/>
    <a:srgbClr val="4D4D4D"/>
    <a:srgbClr val="333333"/>
    <a:srgbClr val="2675B4"/>
    <a:srgbClr val="CC0000"/>
    <a:srgbClr val="D9D9D9"/>
    <a:srgbClr val="F2F2F2"/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64" autoAdjust="0"/>
    <p:restoredTop sz="91348" autoAdjust="0"/>
  </p:normalViewPr>
  <p:slideViewPr>
    <p:cSldViewPr>
      <p:cViewPr varScale="1">
        <p:scale>
          <a:sx n="100" d="100"/>
          <a:sy n="100" d="100"/>
        </p:scale>
        <p:origin x="162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144" d="100"/>
          <a:sy n="144" d="100"/>
        </p:scale>
        <p:origin x="-2328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cCloskey, Jennifer" userId="49835b9f-f0a9-4c2a-8732-cea4e1a2fb9f" providerId="ADAL" clId="{65F0EFF9-5AA2-453E-B4AE-C40CFE50D46F}"/>
    <pc:docChg chg="undo redo custSel delSld modSld">
      <pc:chgData name="McCloskey, Jennifer" userId="49835b9f-f0a9-4c2a-8732-cea4e1a2fb9f" providerId="ADAL" clId="{65F0EFF9-5AA2-453E-B4AE-C40CFE50D46F}" dt="2024-09-28T19:34:03.713" v="254" actId="6549"/>
      <pc:docMkLst>
        <pc:docMk/>
      </pc:docMkLst>
      <pc:sldChg chg="modSp mod">
        <pc:chgData name="McCloskey, Jennifer" userId="49835b9f-f0a9-4c2a-8732-cea4e1a2fb9f" providerId="ADAL" clId="{65F0EFF9-5AA2-453E-B4AE-C40CFE50D46F}" dt="2024-09-28T19:22:58.123" v="1" actId="20577"/>
        <pc:sldMkLst>
          <pc:docMk/>
          <pc:sldMk cId="0" sldId="256"/>
        </pc:sldMkLst>
        <pc:spChg chg="mod">
          <ac:chgData name="McCloskey, Jennifer" userId="49835b9f-f0a9-4c2a-8732-cea4e1a2fb9f" providerId="ADAL" clId="{65F0EFF9-5AA2-453E-B4AE-C40CFE50D46F}" dt="2024-09-28T19:22:58.123" v="1" actId="20577"/>
          <ac:spMkLst>
            <pc:docMk/>
            <pc:sldMk cId="0" sldId="256"/>
            <ac:spMk id="5123" creationId="{00000000-0000-0000-0000-000000000000}"/>
          </ac:spMkLst>
        </pc:spChg>
      </pc:sldChg>
      <pc:sldChg chg="modSp mod">
        <pc:chgData name="McCloskey, Jennifer" userId="49835b9f-f0a9-4c2a-8732-cea4e1a2fb9f" providerId="ADAL" clId="{65F0EFF9-5AA2-453E-B4AE-C40CFE50D46F}" dt="2024-09-28T19:34:03.713" v="254" actId="6549"/>
        <pc:sldMkLst>
          <pc:docMk/>
          <pc:sldMk cId="2903977449" sldId="258"/>
        </pc:sldMkLst>
        <pc:spChg chg="mod">
          <ac:chgData name="McCloskey, Jennifer" userId="49835b9f-f0a9-4c2a-8732-cea4e1a2fb9f" providerId="ADAL" clId="{65F0EFF9-5AA2-453E-B4AE-C40CFE50D46F}" dt="2024-09-28T19:34:03.713" v="254" actId="6549"/>
          <ac:spMkLst>
            <pc:docMk/>
            <pc:sldMk cId="2903977449" sldId="258"/>
            <ac:spMk id="3" creationId="{00000000-0000-0000-0000-000000000000}"/>
          </ac:spMkLst>
        </pc:spChg>
      </pc:sldChg>
      <pc:sldChg chg="del">
        <pc:chgData name="McCloskey, Jennifer" userId="49835b9f-f0a9-4c2a-8732-cea4e1a2fb9f" providerId="ADAL" clId="{65F0EFF9-5AA2-453E-B4AE-C40CFE50D46F}" dt="2024-09-28T19:26:08.455" v="66" actId="47"/>
        <pc:sldMkLst>
          <pc:docMk/>
          <pc:sldMk cId="2834489990" sldId="262"/>
        </pc:sldMkLst>
      </pc:sldChg>
      <pc:sldChg chg="del">
        <pc:chgData name="McCloskey, Jennifer" userId="49835b9f-f0a9-4c2a-8732-cea4e1a2fb9f" providerId="ADAL" clId="{65F0EFF9-5AA2-453E-B4AE-C40CFE50D46F}" dt="2024-09-28T19:33:44.737" v="253" actId="47"/>
        <pc:sldMkLst>
          <pc:docMk/>
          <pc:sldMk cId="1251176925" sldId="283"/>
        </pc:sldMkLst>
      </pc:sldChg>
      <pc:sldChg chg="del">
        <pc:chgData name="McCloskey, Jennifer" userId="49835b9f-f0a9-4c2a-8732-cea4e1a2fb9f" providerId="ADAL" clId="{65F0EFF9-5AA2-453E-B4AE-C40CFE50D46F}" dt="2024-09-28T19:25:01.450" v="14" actId="47"/>
        <pc:sldMkLst>
          <pc:docMk/>
          <pc:sldMk cId="2496277105" sldId="309"/>
        </pc:sldMkLst>
      </pc:sldChg>
      <pc:sldChg chg="del">
        <pc:chgData name="McCloskey, Jennifer" userId="49835b9f-f0a9-4c2a-8732-cea4e1a2fb9f" providerId="ADAL" clId="{65F0EFF9-5AA2-453E-B4AE-C40CFE50D46F}" dt="2024-09-28T19:26:28.771" v="67" actId="47"/>
        <pc:sldMkLst>
          <pc:docMk/>
          <pc:sldMk cId="3019484169" sldId="310"/>
        </pc:sldMkLst>
      </pc:sldChg>
      <pc:sldChg chg="modSp mod">
        <pc:chgData name="McCloskey, Jennifer" userId="49835b9f-f0a9-4c2a-8732-cea4e1a2fb9f" providerId="ADAL" clId="{65F0EFF9-5AA2-453E-B4AE-C40CFE50D46F}" dt="2024-09-28T19:30:01.711" v="199" actId="20577"/>
        <pc:sldMkLst>
          <pc:docMk/>
          <pc:sldMk cId="1111660872" sldId="314"/>
        </pc:sldMkLst>
        <pc:spChg chg="mod">
          <ac:chgData name="McCloskey, Jennifer" userId="49835b9f-f0a9-4c2a-8732-cea4e1a2fb9f" providerId="ADAL" clId="{65F0EFF9-5AA2-453E-B4AE-C40CFE50D46F}" dt="2024-09-28T19:30:01.711" v="199" actId="20577"/>
          <ac:spMkLst>
            <pc:docMk/>
            <pc:sldMk cId="1111660872" sldId="314"/>
            <ac:spMk id="33794" creationId="{00000000-0000-0000-0000-000000000000}"/>
          </ac:spMkLst>
        </pc:spChg>
      </pc:sldChg>
      <pc:sldChg chg="modSp mod">
        <pc:chgData name="McCloskey, Jennifer" userId="49835b9f-f0a9-4c2a-8732-cea4e1a2fb9f" providerId="ADAL" clId="{65F0EFF9-5AA2-453E-B4AE-C40CFE50D46F}" dt="2024-09-28T19:29:13.553" v="179" actId="20577"/>
        <pc:sldMkLst>
          <pc:docMk/>
          <pc:sldMk cId="3647303298" sldId="319"/>
        </pc:sldMkLst>
        <pc:spChg chg="mod">
          <ac:chgData name="McCloskey, Jennifer" userId="49835b9f-f0a9-4c2a-8732-cea4e1a2fb9f" providerId="ADAL" clId="{65F0EFF9-5AA2-453E-B4AE-C40CFE50D46F}" dt="2024-09-28T19:27:10.066" v="91" actId="6549"/>
          <ac:spMkLst>
            <pc:docMk/>
            <pc:sldMk cId="3647303298" sldId="319"/>
            <ac:spMk id="26626" creationId="{00000000-0000-0000-0000-000000000000}"/>
          </ac:spMkLst>
        </pc:spChg>
        <pc:spChg chg="mod">
          <ac:chgData name="McCloskey, Jennifer" userId="49835b9f-f0a9-4c2a-8732-cea4e1a2fb9f" providerId="ADAL" clId="{65F0EFF9-5AA2-453E-B4AE-C40CFE50D46F}" dt="2024-09-28T19:29:13.553" v="179" actId="20577"/>
          <ac:spMkLst>
            <pc:docMk/>
            <pc:sldMk cId="3647303298" sldId="319"/>
            <ac:spMk id="26627" creationId="{00000000-0000-0000-0000-000000000000}"/>
          </ac:spMkLst>
        </pc:spChg>
      </pc:sldChg>
      <pc:sldChg chg="modSp mod">
        <pc:chgData name="McCloskey, Jennifer" userId="49835b9f-f0a9-4c2a-8732-cea4e1a2fb9f" providerId="ADAL" clId="{65F0EFF9-5AA2-453E-B4AE-C40CFE50D46F}" dt="2024-09-28T19:29:21.359" v="180" actId="6549"/>
        <pc:sldMkLst>
          <pc:docMk/>
          <pc:sldMk cId="835522909" sldId="320"/>
        </pc:sldMkLst>
        <pc:spChg chg="mod">
          <ac:chgData name="McCloskey, Jennifer" userId="49835b9f-f0a9-4c2a-8732-cea4e1a2fb9f" providerId="ADAL" clId="{65F0EFF9-5AA2-453E-B4AE-C40CFE50D46F}" dt="2024-09-28T19:29:21.359" v="180" actId="6549"/>
          <ac:spMkLst>
            <pc:docMk/>
            <pc:sldMk cId="835522909" sldId="320"/>
            <ac:spMk id="12291" creationId="{00000000-0000-0000-0000-000000000000}"/>
          </ac:spMkLst>
        </pc:spChg>
      </pc:sldChg>
      <pc:sldChg chg="modSp mod">
        <pc:chgData name="McCloskey, Jennifer" userId="49835b9f-f0a9-4c2a-8732-cea4e1a2fb9f" providerId="ADAL" clId="{65F0EFF9-5AA2-453E-B4AE-C40CFE50D46F}" dt="2024-09-28T19:26:04.776" v="65" actId="20577"/>
        <pc:sldMkLst>
          <pc:docMk/>
          <pc:sldMk cId="2754875375" sldId="323"/>
        </pc:sldMkLst>
        <pc:spChg chg="mod">
          <ac:chgData name="McCloskey, Jennifer" userId="49835b9f-f0a9-4c2a-8732-cea4e1a2fb9f" providerId="ADAL" clId="{65F0EFF9-5AA2-453E-B4AE-C40CFE50D46F}" dt="2024-09-28T19:26:04.776" v="65" actId="20577"/>
          <ac:spMkLst>
            <pc:docMk/>
            <pc:sldMk cId="2754875375" sldId="323"/>
            <ac:spMk id="31747" creationId="{00000000-0000-0000-0000-000000000000}"/>
          </ac:spMkLst>
        </pc:spChg>
      </pc:sldChg>
      <pc:sldChg chg="modSp mod">
        <pc:chgData name="McCloskey, Jennifer" userId="49835b9f-f0a9-4c2a-8732-cea4e1a2fb9f" providerId="ADAL" clId="{65F0EFF9-5AA2-453E-B4AE-C40CFE50D46F}" dt="2024-09-28T19:23:31.287" v="13" actId="20577"/>
        <pc:sldMkLst>
          <pc:docMk/>
          <pc:sldMk cId="1503034692" sldId="340"/>
        </pc:sldMkLst>
        <pc:spChg chg="mod">
          <ac:chgData name="McCloskey, Jennifer" userId="49835b9f-f0a9-4c2a-8732-cea4e1a2fb9f" providerId="ADAL" clId="{65F0EFF9-5AA2-453E-B4AE-C40CFE50D46F}" dt="2024-09-28T19:23:31.287" v="13" actId="20577"/>
          <ac:spMkLst>
            <pc:docMk/>
            <pc:sldMk cId="1503034692" sldId="340"/>
            <ac:spMk id="31747" creationId="{00000000-0000-0000-0000-000000000000}"/>
          </ac:spMkLst>
        </pc:spChg>
        <pc:spChg chg="mod">
          <ac:chgData name="McCloskey, Jennifer" userId="49835b9f-f0a9-4c2a-8732-cea4e1a2fb9f" providerId="ADAL" clId="{65F0EFF9-5AA2-453E-B4AE-C40CFE50D46F}" dt="2024-09-28T19:23:17.469" v="2" actId="1076"/>
          <ac:spMkLst>
            <pc:docMk/>
            <pc:sldMk cId="1503034692" sldId="340"/>
            <ac:spMk id="33794" creationId="{00000000-0000-0000-0000-000000000000}"/>
          </ac:spMkLst>
        </pc:spChg>
      </pc:sldChg>
      <pc:sldChg chg="modSp mod">
        <pc:chgData name="McCloskey, Jennifer" userId="49835b9f-f0a9-4c2a-8732-cea4e1a2fb9f" providerId="ADAL" clId="{65F0EFF9-5AA2-453E-B4AE-C40CFE50D46F}" dt="2024-09-28T19:32:25.575" v="252" actId="20577"/>
        <pc:sldMkLst>
          <pc:docMk/>
          <pc:sldMk cId="2563707474" sldId="345"/>
        </pc:sldMkLst>
        <pc:spChg chg="mod">
          <ac:chgData name="McCloskey, Jennifer" userId="49835b9f-f0a9-4c2a-8732-cea4e1a2fb9f" providerId="ADAL" clId="{65F0EFF9-5AA2-453E-B4AE-C40CFE50D46F}" dt="2024-09-28T19:32:25.575" v="252" actId="20577"/>
          <ac:spMkLst>
            <pc:docMk/>
            <pc:sldMk cId="2563707474" sldId="345"/>
            <ac:spMk id="9219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4AFDD44D-E9C7-4D3F-BC08-BC5A05E1BC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ADDFFD40-9BC8-49A4-B929-723D87B2DA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Osaka" pitchFamily="-6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Osaka" pitchFamily="-6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Osaka" pitchFamily="-6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Osaka" pitchFamily="-6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Osaka" pitchFamily="-6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fld id="{F72F2383-ECA0-4BC4-9EE2-B9645AFF202D}" type="slidenum">
              <a:rPr lang="en-US" altLang="en-US" sz="1200"/>
              <a:pPr/>
              <a:t>1</a:t>
            </a:fld>
            <a:endParaRPr lang="en-US" altLang="en-US" sz="120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B8501D-D1E0-4438-AE60-F6DA1C6B3507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80266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B8501D-D1E0-4438-AE60-F6DA1C6B3507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34155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/>
                <a:cs typeface="Osaka"/>
              </a:defRPr>
            </a:lvl1pPr>
            <a:lvl2pPr marL="770007" indent="-296033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/>
                <a:cs typeface="Osaka"/>
              </a:defRPr>
            </a:lvl2pPr>
            <a:lvl3pPr marL="1185747" indent="-236179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/>
                <a:cs typeface="Osaka"/>
              </a:defRPr>
            </a:lvl3pPr>
            <a:lvl4pPr marL="1661340" indent="-236179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/>
                <a:cs typeface="Osaka"/>
              </a:defRPr>
            </a:lvl4pPr>
            <a:lvl5pPr marL="2135315" indent="-236179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/>
                <a:cs typeface="Osaka"/>
              </a:defRPr>
            </a:lvl5pPr>
            <a:lvl6pPr marL="2601201" indent="-236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/>
                <a:cs typeface="Osaka"/>
              </a:defRPr>
            </a:lvl6pPr>
            <a:lvl7pPr marL="3067088" indent="-236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/>
                <a:cs typeface="Osaka"/>
              </a:defRPr>
            </a:lvl7pPr>
            <a:lvl8pPr marL="3532975" indent="-236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/>
                <a:cs typeface="Osaka"/>
              </a:defRPr>
            </a:lvl8pPr>
            <a:lvl9pPr marL="3998862" indent="-236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/>
                <a:cs typeface="Osaka"/>
              </a:defRPr>
            </a:lvl9pPr>
          </a:lstStyle>
          <a:p>
            <a:fld id="{95E58A09-0F7B-4661-BC57-61D8B5C7F907}" type="slidenum">
              <a:rPr lang="en-US" altLang="en-US" sz="1200"/>
              <a:pPr/>
              <a:t>13</a:t>
            </a:fld>
            <a:endParaRPr lang="en-US" altLang="en-US" sz="120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>
              <a:ea typeface="Osaka"/>
            </a:endParaRPr>
          </a:p>
        </p:txBody>
      </p:sp>
    </p:spTree>
    <p:extLst>
      <p:ext uri="{BB962C8B-B14F-4D97-AF65-F5344CB8AC3E}">
        <p14:creationId xmlns:p14="http://schemas.microsoft.com/office/powerpoint/2010/main" val="35760936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943BFA20-432E-4CB7-95DE-5526CC32CCFC}" type="slidenum">
              <a:rPr lang="en-US" altLang="en-US" smtClean="0">
                <a:ea typeface="MS PGothic" panose="020B0600070205080204" pitchFamily="34" charset="-128"/>
              </a:rPr>
              <a:pPr eaLnBrk="1" hangingPunct="1">
                <a:spcBef>
                  <a:spcPct val="0"/>
                </a:spcBef>
              </a:pPr>
              <a:t>14</a:t>
            </a:fld>
            <a:endParaRPr lang="en-US" altLang="en-US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084982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943BFA20-432E-4CB7-95DE-5526CC32CCFC}" type="slidenum">
              <a:rPr lang="en-US" altLang="en-US" smtClean="0">
                <a:ea typeface="MS PGothic" panose="020B0600070205080204" pitchFamily="34" charset="-128"/>
              </a:rPr>
              <a:pPr eaLnBrk="1" hangingPunct="1">
                <a:spcBef>
                  <a:spcPct val="0"/>
                </a:spcBef>
              </a:pPr>
              <a:t>15</a:t>
            </a:fld>
            <a:endParaRPr lang="en-US" altLang="en-US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323800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baseline="0" dirty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55650" indent="-290513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63638" indent="-231775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30363" indent="-231775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95500" indent="-231775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fld id="{D43B80DC-08D5-4B53-962D-EA9A9845F266}" type="slidenum">
              <a:rPr lang="en-US" altLang="en-US" sz="1200" smtClean="0"/>
              <a:pPr/>
              <a:t>16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2108012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baseline="0" dirty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55650" indent="-290513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63638" indent="-231775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30363" indent="-231775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95500" indent="-231775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fld id="{D43B80DC-08D5-4B53-962D-EA9A9845F266}" type="slidenum">
              <a:rPr lang="en-US" altLang="en-US" sz="1200" smtClean="0"/>
              <a:pPr/>
              <a:t>17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7196545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baseline="0" dirty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55650" indent="-290513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63638" indent="-231775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30363" indent="-231775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95500" indent="-231775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fld id="{D43B80DC-08D5-4B53-962D-EA9A9845F266}" type="slidenum">
              <a:rPr lang="en-US" altLang="en-US" sz="1200" smtClean="0"/>
              <a:pPr/>
              <a:t>20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6705410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baseline="0" dirty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55650" indent="-290513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63638" indent="-231775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30363" indent="-231775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95500" indent="-231775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fld id="{D43B80DC-08D5-4B53-962D-EA9A9845F266}" type="slidenum">
              <a:rPr lang="en-US" altLang="en-US" sz="1200" smtClean="0"/>
              <a:pPr/>
              <a:t>21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0284014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baseline="0" dirty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55650" indent="-290513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63638" indent="-231775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30363" indent="-231775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95500" indent="-231775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fld id="{D43B80DC-08D5-4B53-962D-EA9A9845F266}" type="slidenum">
              <a:rPr lang="en-US" altLang="en-US" sz="1200" smtClean="0"/>
              <a:pPr/>
              <a:t>22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8867772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fld id="{3CC1353E-4929-42E1-9FE5-56542A6E2413}" type="slidenum">
              <a:rPr lang="en-US" altLang="en-US" sz="1200"/>
              <a:pPr/>
              <a:t>2</a:t>
            </a:fld>
            <a:endParaRPr lang="en-US" altLang="en-US" sz="120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943BFA20-432E-4CB7-95DE-5526CC32CCFC}" type="slidenum">
              <a:rPr lang="en-US" altLang="en-US" smtClean="0">
                <a:ea typeface="MS PGothic" panose="020B0600070205080204" pitchFamily="34" charset="-128"/>
              </a:rPr>
              <a:pPr eaLnBrk="1" hangingPunct="1">
                <a:spcBef>
                  <a:spcPct val="0"/>
                </a:spcBef>
              </a:pPr>
              <a:t>3</a:t>
            </a:fld>
            <a:endParaRPr lang="en-US" altLang="en-US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053833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943BFA20-432E-4CB7-95DE-5526CC32CCFC}" type="slidenum">
              <a:rPr lang="en-US" altLang="en-US" smtClean="0">
                <a:ea typeface="MS PGothic" panose="020B0600070205080204" pitchFamily="34" charset="-128"/>
              </a:rPr>
              <a:pPr eaLnBrk="1" hangingPunct="1">
                <a:spcBef>
                  <a:spcPct val="0"/>
                </a:spcBef>
              </a:pPr>
              <a:t>4</a:t>
            </a:fld>
            <a:endParaRPr lang="en-US" altLang="en-US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637284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3627C1-15F9-4388-A32B-A49FE2868C51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84595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943BFA20-432E-4CB7-95DE-5526CC32CCFC}" type="slidenum">
              <a:rPr lang="en-US" altLang="en-US" smtClean="0">
                <a:ea typeface="MS PGothic" panose="020B0600070205080204" pitchFamily="34" charset="-128"/>
              </a:rPr>
              <a:pPr eaLnBrk="1" hangingPunct="1">
                <a:spcBef>
                  <a:spcPct val="0"/>
                </a:spcBef>
              </a:pPr>
              <a:t>7</a:t>
            </a:fld>
            <a:endParaRPr lang="en-US" altLang="en-US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19351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55650" indent="-290513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63638" indent="-231775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30363" indent="-231775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95500" indent="-231775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fld id="{2D67052A-52C9-48C3-80A1-34C938B4D39D}" type="slidenum">
              <a:rPr lang="en-US" altLang="en-US" sz="1200" smtClean="0"/>
              <a:pPr/>
              <a:t>8</a:t>
            </a:fld>
            <a:endParaRPr lang="en-US" altLang="en-US" sz="120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z="1100" dirty="0"/>
          </a:p>
        </p:txBody>
      </p:sp>
    </p:spTree>
    <p:extLst>
      <p:ext uri="{BB962C8B-B14F-4D97-AF65-F5344CB8AC3E}">
        <p14:creationId xmlns:p14="http://schemas.microsoft.com/office/powerpoint/2010/main" val="16306819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/>
                <a:cs typeface="Osaka"/>
              </a:defRPr>
            </a:lvl1pPr>
            <a:lvl2pPr marL="770007" indent="-296033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/>
                <a:cs typeface="Osaka"/>
              </a:defRPr>
            </a:lvl2pPr>
            <a:lvl3pPr marL="1185747" indent="-236179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/>
                <a:cs typeface="Osaka"/>
              </a:defRPr>
            </a:lvl3pPr>
            <a:lvl4pPr marL="1661340" indent="-236179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/>
                <a:cs typeface="Osaka"/>
              </a:defRPr>
            </a:lvl4pPr>
            <a:lvl5pPr marL="2135315" indent="-236179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/>
                <a:cs typeface="Osaka"/>
              </a:defRPr>
            </a:lvl5pPr>
            <a:lvl6pPr marL="2601201" indent="-236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/>
                <a:cs typeface="Osaka"/>
              </a:defRPr>
            </a:lvl6pPr>
            <a:lvl7pPr marL="3067088" indent="-236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/>
                <a:cs typeface="Osaka"/>
              </a:defRPr>
            </a:lvl7pPr>
            <a:lvl8pPr marL="3532975" indent="-236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/>
                <a:cs typeface="Osaka"/>
              </a:defRPr>
            </a:lvl8pPr>
            <a:lvl9pPr marL="3998862" indent="-236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/>
                <a:cs typeface="Osaka"/>
              </a:defRPr>
            </a:lvl9pPr>
          </a:lstStyle>
          <a:p>
            <a:fld id="{3830451F-48C0-42B6-B376-1CC3DBE0F635}" type="slidenum">
              <a:rPr lang="en-US" altLang="en-US" sz="1200"/>
              <a:pPr/>
              <a:t>9</a:t>
            </a:fld>
            <a:endParaRPr lang="en-US" altLang="en-US" sz="120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ea typeface="Osaka"/>
            </a:endParaRPr>
          </a:p>
        </p:txBody>
      </p:sp>
    </p:spTree>
    <p:extLst>
      <p:ext uri="{BB962C8B-B14F-4D97-AF65-F5344CB8AC3E}">
        <p14:creationId xmlns:p14="http://schemas.microsoft.com/office/powerpoint/2010/main" val="5461365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943BFA20-432E-4CB7-95DE-5526CC32CCFC}" type="slidenum">
              <a:rPr lang="en-US" altLang="en-US" smtClean="0">
                <a:ea typeface="MS PGothic" panose="020B0600070205080204" pitchFamily="34" charset="-128"/>
              </a:rPr>
              <a:pPr eaLnBrk="1" hangingPunct="1">
                <a:spcBef>
                  <a:spcPct val="0"/>
                </a:spcBef>
              </a:pPr>
              <a:t>10</a:t>
            </a:fld>
            <a:endParaRPr lang="en-US" altLang="en-US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61154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6118225"/>
            <a:ext cx="96837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15"/>
          <p:cNvSpPr>
            <a:spLocks noChangeArrowheads="1"/>
          </p:cNvSpPr>
          <p:nvPr userDrawn="1"/>
        </p:nvSpPr>
        <p:spPr bwMode="auto">
          <a:xfrm>
            <a:off x="0" y="-76200"/>
            <a:ext cx="9144000" cy="2895600"/>
          </a:xfrm>
          <a:prstGeom prst="rect">
            <a:avLst/>
          </a:prstGeom>
          <a:gradFill rotWithShape="0">
            <a:gsLst>
              <a:gs pos="0">
                <a:srgbClr val="333333"/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endParaRPr lang="en-US" altLang="en-US"/>
          </a:p>
        </p:txBody>
      </p:sp>
      <p:sp>
        <p:nvSpPr>
          <p:cNvPr id="6" name="Rectangle 19"/>
          <p:cNvSpPr>
            <a:spLocks noChangeArrowheads="1"/>
          </p:cNvSpPr>
          <p:nvPr userDrawn="1"/>
        </p:nvSpPr>
        <p:spPr bwMode="auto">
          <a:xfrm>
            <a:off x="609600" y="6172200"/>
            <a:ext cx="46640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r>
              <a:rPr lang="en-US" altLang="en-US" sz="1200">
                <a:latin typeface="Arial Bold" panose="020B0704020202020204" pitchFamily="34" charset="0"/>
              </a:rPr>
              <a:t>Boston University</a:t>
            </a:r>
            <a:r>
              <a:rPr lang="en-US" altLang="en-US" sz="1200"/>
              <a:t> School of Law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200400"/>
            <a:ext cx="77724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1800">
                <a:solidFill>
                  <a:srgbClr val="CCCCCC"/>
                </a:solidFill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600200"/>
            <a:ext cx="7772400" cy="1143000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38234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Trustees Presentation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2/3/08  </a:t>
            </a:r>
            <a:fld id="{4D0DB421-B3A2-436B-AF3B-CB7660E6B7B4}" type="slidenum">
              <a:rPr lang="en-US" altLang="en-US"/>
              <a:pPr>
                <a:defRPr/>
              </a:pPr>
              <a:t>‹#›</a:t>
            </a:fld>
            <a:endParaRPr lang="en-US" altLang="en-US" baseline="0"/>
          </a:p>
        </p:txBody>
      </p:sp>
    </p:spTree>
    <p:extLst>
      <p:ext uri="{BB962C8B-B14F-4D97-AF65-F5344CB8AC3E}">
        <p14:creationId xmlns:p14="http://schemas.microsoft.com/office/powerpoint/2010/main" val="2379224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762000"/>
            <a:ext cx="19812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762000"/>
            <a:ext cx="5791200" cy="49530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Trustees Presentation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2/3/08  </a:t>
            </a:r>
            <a:fld id="{38E1A855-5E7B-411C-80D4-D17366C1DF7D}" type="slidenum">
              <a:rPr lang="en-US" altLang="en-US"/>
              <a:pPr>
                <a:defRPr/>
              </a:pPr>
              <a:t>‹#›</a:t>
            </a:fld>
            <a:endParaRPr lang="en-US" altLang="en-US" baseline="0"/>
          </a:p>
        </p:txBody>
      </p:sp>
    </p:spTree>
    <p:extLst>
      <p:ext uri="{BB962C8B-B14F-4D97-AF65-F5344CB8AC3E}">
        <p14:creationId xmlns:p14="http://schemas.microsoft.com/office/powerpoint/2010/main" val="1994458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Trustees Presentation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2/3/08  </a:t>
            </a:r>
            <a:fld id="{9EE47069-945F-4611-A145-DC973448A32F}" type="slidenum">
              <a:rPr lang="en-US" altLang="en-US"/>
              <a:pPr>
                <a:defRPr/>
              </a:pPr>
              <a:t>‹#›</a:t>
            </a:fld>
            <a:endParaRPr lang="en-US" altLang="en-US" baseline="0"/>
          </a:p>
        </p:txBody>
      </p:sp>
    </p:spTree>
    <p:extLst>
      <p:ext uri="{BB962C8B-B14F-4D97-AF65-F5344CB8AC3E}">
        <p14:creationId xmlns:p14="http://schemas.microsoft.com/office/powerpoint/2010/main" val="4261847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Trustees Presentation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2/3/08  </a:t>
            </a:r>
            <a:fld id="{291D618B-53AA-4403-8082-8FAADE4177D7}" type="slidenum">
              <a:rPr lang="en-US" altLang="en-US"/>
              <a:pPr>
                <a:defRPr/>
              </a:pPr>
              <a:t>‹#›</a:t>
            </a:fld>
            <a:endParaRPr lang="en-US" altLang="en-US" baseline="0"/>
          </a:p>
        </p:txBody>
      </p:sp>
    </p:spTree>
    <p:extLst>
      <p:ext uri="{BB962C8B-B14F-4D97-AF65-F5344CB8AC3E}">
        <p14:creationId xmlns:p14="http://schemas.microsoft.com/office/powerpoint/2010/main" val="303654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828800"/>
            <a:ext cx="3886200" cy="3886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886200" cy="3886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Trustees Presentation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2/3/08  </a:t>
            </a:r>
            <a:fld id="{97D29492-BF73-48A6-9D4B-94CE2E723A3C}" type="slidenum">
              <a:rPr lang="en-US" altLang="en-US"/>
              <a:pPr>
                <a:defRPr/>
              </a:pPr>
              <a:t>‹#›</a:t>
            </a:fld>
            <a:endParaRPr lang="en-US" altLang="en-US" baseline="0"/>
          </a:p>
        </p:txBody>
      </p:sp>
    </p:spTree>
    <p:extLst>
      <p:ext uri="{BB962C8B-B14F-4D97-AF65-F5344CB8AC3E}">
        <p14:creationId xmlns:p14="http://schemas.microsoft.com/office/powerpoint/2010/main" val="2431784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Trustees Presentation</a:t>
            </a:r>
          </a:p>
        </p:txBody>
      </p:sp>
      <p:sp>
        <p:nvSpPr>
          <p:cNvPr id="8" name="Rectangle 1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2/3/08  </a:t>
            </a:r>
            <a:fld id="{F61648CA-EBC5-4802-8DAB-25D49693C90D}" type="slidenum">
              <a:rPr lang="en-US" altLang="en-US"/>
              <a:pPr>
                <a:defRPr/>
              </a:pPr>
              <a:t>‹#›</a:t>
            </a:fld>
            <a:endParaRPr lang="en-US" altLang="en-US" baseline="0"/>
          </a:p>
        </p:txBody>
      </p:sp>
    </p:spTree>
    <p:extLst>
      <p:ext uri="{BB962C8B-B14F-4D97-AF65-F5344CB8AC3E}">
        <p14:creationId xmlns:p14="http://schemas.microsoft.com/office/powerpoint/2010/main" val="1018353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Trustees Presentation</a:t>
            </a: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2/3/08  </a:t>
            </a:r>
            <a:fld id="{84E44725-4FA5-4705-84CE-E23A2E681350}" type="slidenum">
              <a:rPr lang="en-US" altLang="en-US"/>
              <a:pPr>
                <a:defRPr/>
              </a:pPr>
              <a:t>‹#›</a:t>
            </a:fld>
            <a:endParaRPr lang="en-US" altLang="en-US" baseline="0"/>
          </a:p>
        </p:txBody>
      </p:sp>
    </p:spTree>
    <p:extLst>
      <p:ext uri="{BB962C8B-B14F-4D97-AF65-F5344CB8AC3E}">
        <p14:creationId xmlns:p14="http://schemas.microsoft.com/office/powerpoint/2010/main" val="1337793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Trustees Presentation</a:t>
            </a:r>
          </a:p>
        </p:txBody>
      </p:sp>
      <p:sp>
        <p:nvSpPr>
          <p:cNvPr id="3" name="Rectangle 1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2/3/08  </a:t>
            </a:r>
            <a:fld id="{BFFAF6B6-D240-4AA6-81A5-80E7E95EECFA}" type="slidenum">
              <a:rPr lang="en-US" altLang="en-US"/>
              <a:pPr>
                <a:defRPr/>
              </a:pPr>
              <a:t>‹#›</a:t>
            </a:fld>
            <a:endParaRPr lang="en-US" altLang="en-US" baseline="0"/>
          </a:p>
        </p:txBody>
      </p:sp>
    </p:spTree>
    <p:extLst>
      <p:ext uri="{BB962C8B-B14F-4D97-AF65-F5344CB8AC3E}">
        <p14:creationId xmlns:p14="http://schemas.microsoft.com/office/powerpoint/2010/main" val="3895723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Trustees Presentation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2/3/08  </a:t>
            </a:r>
            <a:fld id="{551A4474-1E77-42B8-B8AE-762B0F822E11}" type="slidenum">
              <a:rPr lang="en-US" altLang="en-US"/>
              <a:pPr>
                <a:defRPr/>
              </a:pPr>
              <a:t>‹#›</a:t>
            </a:fld>
            <a:endParaRPr lang="en-US" altLang="en-US" baseline="0"/>
          </a:p>
        </p:txBody>
      </p:sp>
    </p:spTree>
    <p:extLst>
      <p:ext uri="{BB962C8B-B14F-4D97-AF65-F5344CB8AC3E}">
        <p14:creationId xmlns:p14="http://schemas.microsoft.com/office/powerpoint/2010/main" val="2104625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Trustees Presentation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2/3/08  </a:t>
            </a:r>
            <a:fld id="{CA0EF367-154A-4E44-8325-3D55F9184A53}" type="slidenum">
              <a:rPr lang="en-US" altLang="en-US"/>
              <a:pPr>
                <a:defRPr/>
              </a:pPr>
              <a:t>‹#›</a:t>
            </a:fld>
            <a:endParaRPr lang="en-US" altLang="en-US" baseline="0"/>
          </a:p>
        </p:txBody>
      </p:sp>
    </p:spTree>
    <p:extLst>
      <p:ext uri="{BB962C8B-B14F-4D97-AF65-F5344CB8AC3E}">
        <p14:creationId xmlns:p14="http://schemas.microsoft.com/office/powerpoint/2010/main" val="2400288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"/>
          <p:cNvSpPr>
            <a:spLocks noChangeArrowheads="1"/>
          </p:cNvSpPr>
          <p:nvPr userDrawn="1"/>
        </p:nvSpPr>
        <p:spPr bwMode="auto">
          <a:xfrm>
            <a:off x="0" y="-42863"/>
            <a:ext cx="9144000" cy="347663"/>
          </a:xfrm>
          <a:prstGeom prst="rect">
            <a:avLst/>
          </a:prstGeom>
          <a:gradFill rotWithShape="0">
            <a:gsLst>
              <a:gs pos="0">
                <a:srgbClr val="333333"/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endParaRPr lang="en-US" altLang="en-US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762000"/>
            <a:ext cx="7924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828800"/>
            <a:ext cx="79248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9600" y="0"/>
            <a:ext cx="5105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altLang="en-US"/>
              <a:t>Trustees Presentation</a:t>
            </a:r>
          </a:p>
        </p:txBody>
      </p:sp>
      <p:sp>
        <p:nvSpPr>
          <p:cNvPr id="1030" name="Text Box 12"/>
          <p:cNvSpPr txBox="1">
            <a:spLocks noChangeArrowheads="1"/>
          </p:cNvSpPr>
          <p:nvPr userDrawn="1"/>
        </p:nvSpPr>
        <p:spPr bwMode="auto">
          <a:xfrm>
            <a:off x="609600" y="1524000"/>
            <a:ext cx="7924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bg1"/>
                </a:solidFill>
              </a:rPr>
              <a:t>Boston University</a:t>
            </a:r>
            <a:r>
              <a:rPr lang="en-US" altLang="en-US" sz="1200">
                <a:solidFill>
                  <a:schemeClr val="bg1"/>
                </a:solidFill>
              </a:rPr>
              <a:t> Slideshow Title Goes Here</a:t>
            </a:r>
          </a:p>
        </p:txBody>
      </p:sp>
      <p:pic>
        <p:nvPicPr>
          <p:cNvPr id="1031" name="Picture 20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6118225"/>
            <a:ext cx="96837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42" name="Rectangle 1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01000" y="76200"/>
            <a:ext cx="1066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aseline="30000" smtClean="0">
                <a:solidFill>
                  <a:srgbClr val="CCCCCC"/>
                </a:solidFill>
              </a:defRPr>
            </a:lvl1pPr>
          </a:lstStyle>
          <a:p>
            <a:pPr>
              <a:defRPr/>
            </a:pPr>
            <a:r>
              <a:rPr lang="en-US" altLang="en-US"/>
              <a:t>2/3/08  </a:t>
            </a:r>
            <a:fld id="{8BAB9A6B-D1B9-4D00-9AF7-7EF4A39EA3C0}" type="slidenum">
              <a:rPr lang="en-US" altLang="en-US"/>
              <a:pPr>
                <a:defRPr/>
              </a:pPr>
              <a:t>‹#›</a:t>
            </a:fld>
            <a:endParaRPr lang="en-US" altLang="en-US" baseline="0"/>
          </a:p>
        </p:txBody>
      </p:sp>
      <p:sp>
        <p:nvSpPr>
          <p:cNvPr id="1033" name="Rectangle 23"/>
          <p:cNvSpPr>
            <a:spLocks noChangeArrowheads="1"/>
          </p:cNvSpPr>
          <p:nvPr userDrawn="1"/>
        </p:nvSpPr>
        <p:spPr bwMode="auto">
          <a:xfrm>
            <a:off x="609600" y="6172200"/>
            <a:ext cx="46640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r>
              <a:rPr lang="en-US" altLang="en-US" sz="1200">
                <a:latin typeface="Arial Bold" panose="020B0704020202020204" pitchFamily="34" charset="0"/>
              </a:rPr>
              <a:t>Boston University</a:t>
            </a:r>
            <a:r>
              <a:rPr lang="en-US" altLang="en-US" sz="1200"/>
              <a:t> School of Law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panose="020B0604020202020204" pitchFamily="34" charset="0"/>
          <a:ea typeface="Osaka" pitchFamily="-6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panose="020B0604020202020204" pitchFamily="34" charset="0"/>
          <a:ea typeface="Osaka" pitchFamily="-6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panose="020B0604020202020204" pitchFamily="34" charset="0"/>
          <a:ea typeface="Osaka" pitchFamily="-6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panose="020B0604020202020204" pitchFamily="34" charset="0"/>
          <a:ea typeface="Osaka" pitchFamily="-6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panose="020B0604020202020204" pitchFamily="34" charset="0"/>
          <a:ea typeface="Osaka" pitchFamily="-6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panose="020B0604020202020204" pitchFamily="34" charset="0"/>
          <a:ea typeface="Osaka" pitchFamily="-6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panose="020B0604020202020204" pitchFamily="34" charset="0"/>
          <a:ea typeface="Osaka" pitchFamily="-6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panose="020B0604020202020204" pitchFamily="34" charset="0"/>
          <a:ea typeface="Osaka" pitchFamily="-6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2675B4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2675B4"/>
        </a:buClr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2675B4"/>
        </a:buClr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2675B4"/>
        </a:buClr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2675B4"/>
        </a:buClr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3600" dirty="0"/>
              <a:t>Stone Moot Court</a:t>
            </a:r>
            <a:endParaRPr lang="en-US" altLang="en-US" sz="36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z="2800" dirty="0">
                <a:solidFill>
                  <a:srgbClr val="C00000"/>
                </a:solidFill>
                <a:latin typeface="+mj-lt"/>
              </a:rPr>
              <a:t>Brief Writing Workshop</a:t>
            </a:r>
          </a:p>
          <a:p>
            <a:pPr eaLnBrk="1" hangingPunct="1"/>
            <a:r>
              <a:rPr lang="en-US" altLang="en-US" sz="2800" dirty="0">
                <a:solidFill>
                  <a:srgbClr val="C00000"/>
                </a:solidFill>
                <a:latin typeface="+mj-lt"/>
              </a:rPr>
              <a:t>2024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458200" cy="685800"/>
          </a:xfrm>
        </p:spPr>
        <p:txBody>
          <a:bodyPr anchor="b"/>
          <a:lstStyle/>
          <a:p>
            <a:pPr eaLnBrk="1" hangingPunct="1"/>
            <a:r>
              <a:rPr lang="en-US" altLang="en-US" sz="3200" b="1" dirty="0">
                <a:ea typeface="MS PGothic" panose="020B0600070205080204" pitchFamily="34" charset="-128"/>
              </a:rPr>
              <a:t>Argument: Structure (Overview)</a:t>
            </a:r>
            <a:endParaRPr lang="en-US" altLang="en-US" sz="3600" b="1" dirty="0">
              <a:ea typeface="MS PGothic" panose="020B0600070205080204" pitchFamily="34" charset="-128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7375" y="1447800"/>
            <a:ext cx="7947025" cy="4648201"/>
          </a:xfrm>
        </p:spPr>
        <p:txBody>
          <a:bodyPr/>
          <a:lstStyle/>
          <a:p>
            <a:pPr eaLnBrk="1" hangingPunct="1"/>
            <a:r>
              <a:rPr lang="en-US" altLang="en-US" dirty="0"/>
              <a:t>Start with an umbrella section; some subsections may also need an umbrella</a:t>
            </a:r>
          </a:p>
          <a:p>
            <a:pPr eaLnBrk="1" hangingPunct="1">
              <a:spcAft>
                <a:spcPts val="1200"/>
              </a:spcAft>
            </a:pPr>
            <a:r>
              <a:rPr lang="en-US" altLang="en-US" dirty="0"/>
              <a:t>Organize using headings, sub-headings, and sub-sub-headings (these should be persuasive full sentences)</a:t>
            </a:r>
          </a:p>
          <a:p>
            <a:pPr>
              <a:spcBef>
                <a:spcPct val="0"/>
              </a:spcBef>
            </a:pPr>
            <a:r>
              <a:rPr lang="en-US" altLang="en-US" dirty="0"/>
              <a:t>Follow CREAC under each heading:</a:t>
            </a:r>
          </a:p>
          <a:p>
            <a:pPr lvl="1">
              <a:spcBef>
                <a:spcPct val="0"/>
              </a:spcBef>
            </a:pPr>
            <a:r>
              <a:rPr lang="en-US" altLang="en-US" sz="2000" dirty="0"/>
              <a:t>Contention </a:t>
            </a:r>
          </a:p>
          <a:p>
            <a:pPr lvl="1">
              <a:spcBef>
                <a:spcPct val="0"/>
              </a:spcBef>
            </a:pPr>
            <a:r>
              <a:rPr lang="en-US" altLang="en-US" sz="2000" dirty="0"/>
              <a:t>Rule/explanation (a.k.a., the relevant law)</a:t>
            </a:r>
          </a:p>
          <a:p>
            <a:pPr lvl="1">
              <a:spcBef>
                <a:spcPct val="0"/>
              </a:spcBef>
            </a:pPr>
            <a:r>
              <a:rPr lang="en-US" altLang="en-US" sz="2000" dirty="0"/>
              <a:t>Application (application of the law to the facts OR arguments from the relevant law about why the legal approach you want is the right approach)</a:t>
            </a:r>
          </a:p>
          <a:p>
            <a:pPr lvl="1">
              <a:spcBef>
                <a:spcPct val="0"/>
              </a:spcBef>
            </a:pPr>
            <a:r>
              <a:rPr lang="en-US" altLang="en-US" sz="2000" dirty="0"/>
              <a:t>Conclusion</a:t>
            </a:r>
          </a:p>
          <a:p>
            <a:pPr eaLnBrk="1" hangingPunct="1">
              <a:spcAft>
                <a:spcPts val="1200"/>
              </a:spcAft>
            </a:pPr>
            <a:endParaRPr lang="en-US" altLang="en-US" dirty="0"/>
          </a:p>
          <a:p>
            <a:pPr eaLnBrk="1" hangingPunct="1">
              <a:spcAft>
                <a:spcPts val="1200"/>
              </a:spcAft>
            </a:pPr>
            <a:endParaRPr lang="en-US" altLang="en-US" dirty="0"/>
          </a:p>
          <a:p>
            <a:pPr eaLnBrk="1" hangingPunct="1"/>
            <a:endParaRPr lang="en-US" altLang="en-US" dirty="0"/>
          </a:p>
        </p:txBody>
      </p:sp>
      <p:sp>
        <p:nvSpPr>
          <p:cNvPr id="33796" name="Date Placeholder 1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CCCCCC"/>
                </a:solidFill>
              </a:rPr>
              <a:t>2/3/08  3</a:t>
            </a:r>
            <a:endParaRPr lang="en-US" altLang="en-US" sz="1200" baseline="0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8753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924800" cy="685800"/>
          </a:xfrm>
        </p:spPr>
        <p:txBody>
          <a:bodyPr/>
          <a:lstStyle/>
          <a:p>
            <a:r>
              <a:rPr lang="en-US" altLang="en-US" sz="2600" b="1" dirty="0"/>
              <a:t>The Argument: Umbrellas Generally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609600" y="914400"/>
            <a:ext cx="8153400" cy="5105400"/>
          </a:xfrm>
        </p:spPr>
        <p:txBody>
          <a:bodyPr/>
          <a:lstStyle/>
          <a:p>
            <a:r>
              <a:rPr lang="en-US" altLang="en-US" sz="1800" b="1" dirty="0"/>
              <a:t>Role of the BIG Umbrella (after heading I or II)</a:t>
            </a:r>
          </a:p>
          <a:p>
            <a:pPr lvl="1"/>
            <a:r>
              <a:rPr lang="en-US" altLang="en-US" sz="1600" dirty="0"/>
              <a:t>Standard of review</a:t>
            </a:r>
          </a:p>
          <a:p>
            <a:pPr lvl="1"/>
            <a:r>
              <a:rPr lang="en-US" altLang="en-US" sz="1600" dirty="0"/>
              <a:t>Background law for all ABC-level sub-headings (context)</a:t>
            </a:r>
          </a:p>
          <a:p>
            <a:pPr lvl="2"/>
            <a:r>
              <a:rPr lang="en-US" altLang="en-US" sz="1400" dirty="0"/>
              <a:t>(Almost) always: </a:t>
            </a:r>
          </a:p>
          <a:p>
            <a:pPr lvl="3"/>
            <a:r>
              <a:rPr lang="en-US" altLang="en-US" sz="1400" dirty="0"/>
              <a:t>Relevant constitutional law, statutory rules, or relevant framework</a:t>
            </a:r>
          </a:p>
          <a:p>
            <a:pPr lvl="3"/>
            <a:r>
              <a:rPr lang="en-US" altLang="en-US" sz="1400" dirty="0"/>
              <a:t>If applicable: Relevant SC law (how in-depth? You decide!)</a:t>
            </a:r>
          </a:p>
          <a:p>
            <a:pPr lvl="3"/>
            <a:r>
              <a:rPr lang="en-US" altLang="en-US" sz="1400" dirty="0"/>
              <a:t>Where is the dispute?</a:t>
            </a:r>
          </a:p>
          <a:p>
            <a:pPr lvl="2"/>
            <a:r>
              <a:rPr lang="en-US" altLang="en-US" sz="1400" dirty="0"/>
              <a:t>Sometimes: Overview of the state of federal law generally (the split) – sometimes could go in a later mini-umbrella, or as a preface to a relevant argument</a:t>
            </a:r>
          </a:p>
          <a:p>
            <a:pPr lvl="2"/>
            <a:r>
              <a:rPr lang="en-US" altLang="en-US" sz="1400" dirty="0"/>
              <a:t>Sometimes: raise/resolve/dismiss</a:t>
            </a:r>
          </a:p>
          <a:p>
            <a:pPr lvl="1"/>
            <a:r>
              <a:rPr lang="en-US" altLang="en-US" sz="1600" dirty="0"/>
              <a:t>Roadmap for ABC contentions (the main arguments)</a:t>
            </a:r>
          </a:p>
          <a:p>
            <a:pPr lvl="1"/>
            <a:endParaRPr lang="en-US" altLang="en-US" sz="600" dirty="0"/>
          </a:p>
          <a:p>
            <a:r>
              <a:rPr lang="en-US" altLang="en-US" sz="1800" b="1" dirty="0"/>
              <a:t>Role of “mini-umbrellas”</a:t>
            </a:r>
          </a:p>
          <a:p>
            <a:pPr lvl="1"/>
            <a:r>
              <a:rPr lang="en-US" altLang="en-US" sz="1600" dirty="0"/>
              <a:t>Between ABC-level heading and 123-level, if applicable (not always needed)</a:t>
            </a:r>
          </a:p>
          <a:p>
            <a:pPr lvl="1"/>
            <a:r>
              <a:rPr lang="en-US" altLang="en-US" sz="1600" dirty="0"/>
              <a:t>Applies to all material in 123-level headings</a:t>
            </a:r>
          </a:p>
          <a:p>
            <a:pPr lvl="1"/>
            <a:r>
              <a:rPr lang="en-US" altLang="en-US" sz="1600" dirty="0"/>
              <a:t>Usually just does one thing, not multiple things like the big umbrella: </a:t>
            </a:r>
          </a:p>
          <a:p>
            <a:pPr lvl="2"/>
            <a:r>
              <a:rPr lang="en-US" altLang="en-US" sz="1400" dirty="0"/>
              <a:t>Can lay out RE that will apply to all 1, 2-level headings, OR</a:t>
            </a:r>
          </a:p>
          <a:p>
            <a:pPr lvl="2"/>
            <a:r>
              <a:rPr lang="en-US" altLang="en-US" sz="1400" dirty="0"/>
              <a:t>Make a persuasive observation about the applicable law, OR</a:t>
            </a:r>
          </a:p>
          <a:p>
            <a:pPr lvl="2"/>
            <a:r>
              <a:rPr lang="en-US" altLang="en-US" sz="1400" dirty="0"/>
              <a:t>Lay out a roadmap of sub-section contentions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590550" y="495300"/>
            <a:ext cx="7924800" cy="685800"/>
          </a:xfrm>
        </p:spPr>
        <p:txBody>
          <a:bodyPr/>
          <a:lstStyle/>
          <a:p>
            <a:r>
              <a:rPr lang="en-US" altLang="en-US" sz="2800" b="1" dirty="0"/>
              <a:t>Interlude: Circuit Splits and Novel Law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7924800" cy="4724400"/>
          </a:xfrm>
        </p:spPr>
        <p:txBody>
          <a:bodyPr/>
          <a:lstStyle/>
          <a:p>
            <a:r>
              <a:rPr lang="en-US" altLang="en-US" sz="2000" b="1" dirty="0"/>
              <a:t>Your cases may involve a circuit split/novel legal question</a:t>
            </a:r>
          </a:p>
          <a:p>
            <a:pPr lvl="1"/>
            <a:r>
              <a:rPr lang="en-US" altLang="en-US" b="1" dirty="0">
                <a:solidFill>
                  <a:srgbClr val="7030A0"/>
                </a:solidFill>
              </a:rPr>
              <a:t>What’s that?</a:t>
            </a:r>
            <a:r>
              <a:rPr lang="en-US" altLang="en-US" dirty="0"/>
              <a:t> Different jurisdictions have considered the same question. Some have taken one position and others have taken a different one. Your court has taken no position yet.</a:t>
            </a:r>
          </a:p>
          <a:p>
            <a:pPr lvl="1"/>
            <a:r>
              <a:rPr lang="en-US" altLang="en-US" b="1" dirty="0">
                <a:solidFill>
                  <a:srgbClr val="7030A0"/>
                </a:solidFill>
              </a:rPr>
              <a:t>What do undecided courts do?</a:t>
            </a:r>
            <a:r>
              <a:rPr lang="en-US" altLang="en-US" dirty="0"/>
              <a:t> Until the Supreme Court addresses the issue, the split remains. Each undecided court can choose an available option or pick an entirely different one.</a:t>
            </a:r>
          </a:p>
          <a:p>
            <a:pPr lvl="1"/>
            <a:r>
              <a:rPr lang="en-US" altLang="en-US" b="1" dirty="0">
                <a:solidFill>
                  <a:srgbClr val="7030A0"/>
                </a:solidFill>
              </a:rPr>
              <a:t>What do you need to do? </a:t>
            </a:r>
          </a:p>
          <a:p>
            <a:pPr lvl="2"/>
            <a:r>
              <a:rPr lang="en-US" altLang="en-US" dirty="0"/>
              <a:t>Convince the court to pick the approach that favors your client. </a:t>
            </a:r>
          </a:p>
          <a:p>
            <a:pPr lvl="2"/>
            <a:r>
              <a:rPr lang="en-US" altLang="en-US" dirty="0"/>
              <a:t>Possibly also then argue the application of that approach, and/or the application of an alternative approach </a:t>
            </a:r>
          </a:p>
          <a:p>
            <a:pPr lvl="3"/>
            <a:r>
              <a:rPr lang="en-US" altLang="en-US" sz="1600" dirty="0"/>
              <a:t>Depends on what the court below did/considered </a:t>
            </a:r>
          </a:p>
          <a:p>
            <a:pPr lvl="3"/>
            <a:r>
              <a:rPr lang="en-US" altLang="en-US" sz="1600" dirty="0"/>
              <a:t>Sometimes not appropriate for the appeals court to apply the approach – court will remand to district court to apply</a:t>
            </a:r>
          </a:p>
          <a:p>
            <a:pPr lvl="3"/>
            <a:r>
              <a:rPr lang="en-US" altLang="en-US" sz="1600" dirty="0"/>
              <a:t>Even then, </a:t>
            </a:r>
            <a:r>
              <a:rPr lang="en-US" altLang="en-US" sz="1600" b="1" u="sng" dirty="0"/>
              <a:t>may</a:t>
            </a:r>
            <a:r>
              <a:rPr lang="en-US" altLang="en-US" sz="1600" dirty="0"/>
              <a:t> want to briefly argue that your client COULD feasibly proceed under your approach </a:t>
            </a:r>
          </a:p>
        </p:txBody>
      </p:sp>
    </p:spTree>
    <p:extLst>
      <p:ext uri="{BB962C8B-B14F-4D97-AF65-F5344CB8AC3E}">
        <p14:creationId xmlns:p14="http://schemas.microsoft.com/office/powerpoint/2010/main" val="36473032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549275" y="381000"/>
            <a:ext cx="7924800" cy="685800"/>
          </a:xfrm>
        </p:spPr>
        <p:txBody>
          <a:bodyPr/>
          <a:lstStyle/>
          <a:p>
            <a:pPr>
              <a:spcAft>
                <a:spcPts val="600"/>
              </a:spcAft>
              <a:buClr>
                <a:srgbClr val="C00000"/>
              </a:buClr>
            </a:pPr>
            <a:r>
              <a:rPr lang="en-US" altLang="en-US" b="1" dirty="0"/>
              <a:t>Structuring a “Pick My Law” Argument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9274" y="990600"/>
            <a:ext cx="8213725" cy="5029200"/>
          </a:xfrm>
        </p:spPr>
        <p:txBody>
          <a:bodyPr/>
          <a:lstStyle/>
          <a:p>
            <a:pPr>
              <a:defRPr/>
            </a:pPr>
            <a:r>
              <a:rPr lang="en-US" altLang="en-US" sz="1800" dirty="0"/>
              <a:t>How do you convince the court to use the approach you want?</a:t>
            </a:r>
          </a:p>
          <a:p>
            <a:pPr>
              <a:defRPr/>
            </a:pPr>
            <a:r>
              <a:rPr lang="en-US" altLang="en-US" sz="1800" dirty="0"/>
              <a:t>Arguments from statute/rule/constitutional provision/SCOTUS test’s language and purpose</a:t>
            </a:r>
          </a:p>
          <a:p>
            <a:pPr lvl="1">
              <a:defRPr/>
            </a:pPr>
            <a:r>
              <a:rPr lang="en-US" altLang="en-US" sz="1600" dirty="0"/>
              <a:t>Rule and Explanation (possible options):</a:t>
            </a:r>
          </a:p>
          <a:p>
            <a:pPr lvl="2">
              <a:defRPr/>
            </a:pPr>
            <a:r>
              <a:rPr lang="en-US" altLang="en-US" sz="1600" dirty="0"/>
              <a:t>Canon of statutory construction (plain language, statute’s purpose, legislative history)</a:t>
            </a:r>
          </a:p>
          <a:p>
            <a:pPr lvl="2">
              <a:defRPr/>
            </a:pPr>
            <a:r>
              <a:rPr lang="en-US" altLang="en-US" sz="1600" dirty="0"/>
              <a:t>SCOTUS interpretation of statute/rule/constitutional provision</a:t>
            </a:r>
          </a:p>
          <a:p>
            <a:pPr lvl="2">
              <a:defRPr/>
            </a:pPr>
            <a:r>
              <a:rPr lang="en-US" altLang="en-US" sz="1600" dirty="0"/>
              <a:t>General known policies (importance of constitutional right, efficiency, etc.)</a:t>
            </a:r>
          </a:p>
          <a:p>
            <a:pPr lvl="1">
              <a:defRPr/>
            </a:pPr>
            <a:r>
              <a:rPr lang="en-US" altLang="en-US" sz="1600" dirty="0"/>
              <a:t>Application? Sort of: Apply that language/purpose/SCOTUS interpretation/policy RE to the approach you want</a:t>
            </a:r>
          </a:p>
          <a:p>
            <a:pPr lvl="2">
              <a:defRPr/>
            </a:pPr>
            <a:r>
              <a:rPr lang="en-US" altLang="en-US" sz="1600" dirty="0"/>
              <a:t>Why does the approach you want fit the plain language/purpose/history?</a:t>
            </a:r>
          </a:p>
          <a:p>
            <a:pPr lvl="2">
              <a:defRPr/>
            </a:pPr>
            <a:r>
              <a:rPr lang="en-US" altLang="en-US" sz="1600" dirty="0"/>
              <a:t>Why does the approach you want comport with SCOTUS precedent?</a:t>
            </a:r>
          </a:p>
          <a:p>
            <a:pPr lvl="2">
              <a:defRPr/>
            </a:pPr>
            <a:r>
              <a:rPr lang="en-US" altLang="en-US" sz="1600" dirty="0"/>
              <a:t>Why does the approach you want promote that policy.</a:t>
            </a:r>
          </a:p>
          <a:p>
            <a:pPr lvl="2">
              <a:defRPr/>
            </a:pPr>
            <a:r>
              <a:rPr lang="en-US" altLang="en-US" sz="1600" dirty="0"/>
              <a:t>“Application” will be SHORT and </a:t>
            </a:r>
            <a:r>
              <a:rPr lang="en-US" altLang="en-US" sz="1600" b="1" dirty="0"/>
              <a:t>is still just law</a:t>
            </a:r>
            <a:r>
              <a:rPr lang="en-US" altLang="en-US" sz="1600" dirty="0"/>
              <a:t>.</a:t>
            </a:r>
          </a:p>
          <a:p>
            <a:pPr lvl="3">
              <a:defRPr/>
            </a:pPr>
            <a:r>
              <a:rPr lang="en-US" altLang="en-US" sz="1400" dirty="0"/>
              <a:t>Applying the Law (RE) to the law (the approach you want).</a:t>
            </a:r>
          </a:p>
          <a:p>
            <a:pPr lvl="2">
              <a:defRPr/>
            </a:pPr>
            <a:r>
              <a:rPr lang="en-US" altLang="en-US" sz="1600" dirty="0"/>
              <a:t>Include counterarguments! Why the other approach does not fit/comport/promote</a:t>
            </a:r>
          </a:p>
          <a:p>
            <a:pPr>
              <a:defRPr/>
            </a:pPr>
            <a:endParaRPr lang="en-US" altLang="en-US" sz="2200" dirty="0"/>
          </a:p>
        </p:txBody>
      </p:sp>
      <p:sp>
        <p:nvSpPr>
          <p:cNvPr id="12293" name="Rectangle 7"/>
          <p:cNvSpPr>
            <a:spLocks noChangeArrowheads="1"/>
          </p:cNvSpPr>
          <p:nvPr/>
        </p:nvSpPr>
        <p:spPr bwMode="auto">
          <a:xfrm>
            <a:off x="-2060575" y="-6762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/>
                <a:cs typeface="Osaka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/>
                <a:cs typeface="Osaka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/>
                <a:cs typeface="Osaka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/>
                <a:cs typeface="Osaka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/>
                <a:cs typeface="Osak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/>
                <a:cs typeface="Osak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/>
                <a:cs typeface="Osak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/>
                <a:cs typeface="Osak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/>
                <a:cs typeface="Osaka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55229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46087" y="276225"/>
            <a:ext cx="8458200" cy="685800"/>
          </a:xfrm>
        </p:spPr>
        <p:txBody>
          <a:bodyPr anchor="b"/>
          <a:lstStyle/>
          <a:p>
            <a:pPr eaLnBrk="1" hangingPunct="1"/>
            <a:r>
              <a:rPr lang="en-US" altLang="en-US" sz="3200" b="1" dirty="0">
                <a:ea typeface="MS PGothic" panose="020B0600070205080204" pitchFamily="34" charset="-128"/>
              </a:rPr>
              <a:t>Argument: CREAC (Review/Reference)</a:t>
            </a:r>
            <a:endParaRPr lang="en-US" altLang="en-US" sz="3600" b="1" dirty="0">
              <a:ea typeface="MS PGothic" panose="020B0600070205080204" pitchFamily="34" charset="-128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7375" y="1066800"/>
            <a:ext cx="8175625" cy="5029201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300"/>
              </a:spcAft>
              <a:buClr>
                <a:srgbClr val="0070C0"/>
              </a:buClr>
            </a:pPr>
            <a:r>
              <a:rPr lang="en-US" altLang="en-US" sz="1800" b="1" dirty="0">
                <a:solidFill>
                  <a:srgbClr val="FF0000"/>
                </a:solidFill>
              </a:rPr>
              <a:t>C</a:t>
            </a:r>
            <a:r>
              <a:rPr lang="en-US" altLang="en-US" sz="1800" b="1" dirty="0"/>
              <a:t>ontention</a:t>
            </a:r>
            <a:r>
              <a:rPr lang="en-US" altLang="en-US" sz="1800" dirty="0"/>
              <a:t>: Explains what you will demonstrate. </a:t>
            </a:r>
          </a:p>
          <a:p>
            <a:pPr lvl="1" eaLnBrk="1" hangingPunct="1">
              <a:spcBef>
                <a:spcPts val="0"/>
              </a:spcBef>
              <a:spcAft>
                <a:spcPts val="300"/>
              </a:spcAft>
              <a:buClr>
                <a:srgbClr val="0070C0"/>
              </a:buClr>
            </a:pPr>
            <a:r>
              <a:rPr lang="en-US" altLang="en-US" sz="1400" dirty="0"/>
              <a:t>Frame the issue persuasively</a:t>
            </a:r>
          </a:p>
          <a:p>
            <a:pPr lvl="1" eaLnBrk="1" hangingPunct="1">
              <a:spcBef>
                <a:spcPts val="0"/>
              </a:spcBef>
              <a:spcAft>
                <a:spcPts val="300"/>
              </a:spcAft>
              <a:buClr>
                <a:srgbClr val="0070C0"/>
              </a:buClr>
            </a:pPr>
            <a:r>
              <a:rPr lang="en-US" altLang="en-US" sz="1400" dirty="0"/>
              <a:t>Incorporate both law and fact</a:t>
            </a:r>
          </a:p>
          <a:p>
            <a:pPr marL="457200" lvl="1" indent="0" eaLnBrk="1" hangingPunct="1">
              <a:spcBef>
                <a:spcPts val="0"/>
              </a:spcBef>
              <a:spcAft>
                <a:spcPts val="300"/>
              </a:spcAft>
              <a:buClr>
                <a:srgbClr val="0070C0"/>
              </a:buClr>
              <a:buNone/>
            </a:pPr>
            <a:endParaRPr lang="en-US" altLang="en-US" sz="800" dirty="0"/>
          </a:p>
          <a:p>
            <a:pPr eaLnBrk="1" hangingPunct="1">
              <a:spcBef>
                <a:spcPts val="0"/>
              </a:spcBef>
              <a:spcAft>
                <a:spcPts val="300"/>
              </a:spcAft>
              <a:buClr>
                <a:srgbClr val="0070C0"/>
              </a:buClr>
            </a:pPr>
            <a:r>
              <a:rPr lang="en-US" altLang="en-US" sz="1800" b="1" dirty="0">
                <a:solidFill>
                  <a:srgbClr val="FF0000"/>
                </a:solidFill>
              </a:rPr>
              <a:t>R</a:t>
            </a:r>
            <a:r>
              <a:rPr lang="en-US" altLang="en-US" sz="1800" b="1" dirty="0"/>
              <a:t>ule</a:t>
            </a:r>
            <a:r>
              <a:rPr lang="en-US" altLang="en-US" sz="1800" dirty="0"/>
              <a:t> &amp; </a:t>
            </a:r>
            <a:r>
              <a:rPr lang="en-US" altLang="en-US" sz="1800" b="1" dirty="0">
                <a:solidFill>
                  <a:srgbClr val="FF0000"/>
                </a:solidFill>
              </a:rPr>
              <a:t>E</a:t>
            </a:r>
            <a:r>
              <a:rPr lang="en-US" altLang="en-US" sz="1800" b="1" dirty="0"/>
              <a:t>xplanation</a:t>
            </a:r>
            <a:r>
              <a:rPr lang="en-US" altLang="en-US" sz="1800" dirty="0"/>
              <a:t>: Frame your rules favorably.</a:t>
            </a:r>
          </a:p>
          <a:p>
            <a:pPr lvl="1" eaLnBrk="1" hangingPunct="1">
              <a:spcBef>
                <a:spcPts val="0"/>
              </a:spcBef>
              <a:spcAft>
                <a:spcPts val="300"/>
              </a:spcAft>
              <a:buClr>
                <a:srgbClr val="0070C0"/>
              </a:buClr>
            </a:pPr>
            <a:r>
              <a:rPr lang="en-US" altLang="en-US" sz="1400" dirty="0"/>
              <a:t>State the rule in a way that is accurate and favors your client </a:t>
            </a:r>
          </a:p>
          <a:p>
            <a:pPr lvl="1" eaLnBrk="1" hangingPunct="1">
              <a:spcBef>
                <a:spcPts val="0"/>
              </a:spcBef>
              <a:spcAft>
                <a:spcPts val="300"/>
              </a:spcAft>
              <a:buClr>
                <a:srgbClr val="0070C0"/>
              </a:buClr>
            </a:pPr>
            <a:r>
              <a:rPr lang="en-US" altLang="en-US" sz="1400" dirty="0"/>
              <a:t>Explain the basis for your rule in a persuasive manner</a:t>
            </a:r>
          </a:p>
          <a:p>
            <a:pPr lvl="2" eaLnBrk="1" hangingPunct="1">
              <a:spcBef>
                <a:spcPts val="0"/>
              </a:spcBef>
              <a:spcAft>
                <a:spcPts val="300"/>
              </a:spcAft>
              <a:buClr>
                <a:srgbClr val="0070C0"/>
              </a:buClr>
            </a:pPr>
            <a:r>
              <a:rPr lang="en-US" altLang="en-US" sz="1400" dirty="0"/>
              <a:t>Funnel from general to context-specific</a:t>
            </a:r>
          </a:p>
          <a:p>
            <a:pPr lvl="2" eaLnBrk="1" hangingPunct="1">
              <a:spcBef>
                <a:spcPts val="0"/>
              </a:spcBef>
              <a:spcAft>
                <a:spcPts val="300"/>
              </a:spcAft>
              <a:buClr>
                <a:srgbClr val="0070C0"/>
              </a:buClr>
            </a:pPr>
            <a:r>
              <a:rPr lang="en-US" altLang="en-US" sz="1400" dirty="0"/>
              <a:t>Synthesize rules </a:t>
            </a:r>
          </a:p>
          <a:p>
            <a:pPr lvl="2" eaLnBrk="1" hangingPunct="1">
              <a:spcBef>
                <a:spcPts val="0"/>
              </a:spcBef>
              <a:spcAft>
                <a:spcPts val="300"/>
              </a:spcAft>
              <a:buClr>
                <a:srgbClr val="0070C0"/>
              </a:buClr>
            </a:pPr>
            <a:r>
              <a:rPr lang="en-US" altLang="en-US" sz="1400" dirty="0"/>
              <a:t>Rule stack if appropriate</a:t>
            </a:r>
          </a:p>
          <a:p>
            <a:pPr lvl="1" eaLnBrk="1" hangingPunct="1">
              <a:spcBef>
                <a:spcPts val="0"/>
              </a:spcBef>
              <a:spcAft>
                <a:spcPts val="300"/>
              </a:spcAft>
              <a:buClr>
                <a:srgbClr val="0070C0"/>
              </a:buClr>
            </a:pPr>
            <a:r>
              <a:rPr lang="en-US" altLang="en-US" sz="1400" dirty="0"/>
              <a:t>Use parentheticals, or text illustrations – how does the prior application of the rule help inform how the issue should be resolved in this case?</a:t>
            </a:r>
          </a:p>
          <a:p>
            <a:pPr marL="457200" lvl="1" indent="0" eaLnBrk="1" hangingPunct="1">
              <a:spcBef>
                <a:spcPts val="0"/>
              </a:spcBef>
              <a:spcAft>
                <a:spcPts val="300"/>
              </a:spcAft>
              <a:buClr>
                <a:srgbClr val="0070C0"/>
              </a:buClr>
              <a:buNone/>
            </a:pPr>
            <a:endParaRPr lang="en-US" altLang="en-US" sz="800" dirty="0"/>
          </a:p>
          <a:p>
            <a:pPr eaLnBrk="1" hangingPunct="1">
              <a:spcBef>
                <a:spcPts val="0"/>
              </a:spcBef>
              <a:spcAft>
                <a:spcPts val="300"/>
              </a:spcAft>
              <a:buClr>
                <a:srgbClr val="0070C0"/>
              </a:buClr>
            </a:pPr>
            <a:r>
              <a:rPr lang="en-US" altLang="en-US" sz="1800" b="1" dirty="0">
                <a:solidFill>
                  <a:srgbClr val="FF0000"/>
                </a:solidFill>
              </a:rPr>
              <a:t>A</a:t>
            </a:r>
            <a:r>
              <a:rPr lang="en-US" altLang="en-US" sz="1800" b="1" dirty="0"/>
              <a:t>pplication</a:t>
            </a:r>
            <a:r>
              <a:rPr lang="en-US" altLang="en-US" sz="1800" dirty="0"/>
              <a:t>: Apply your favorably framed rule to facts.</a:t>
            </a:r>
          </a:p>
          <a:p>
            <a:pPr lvl="1">
              <a:defRPr/>
            </a:pPr>
            <a:r>
              <a:rPr lang="en-US" sz="1400" dirty="0"/>
              <a:t>Should mirror your CRE paragraph</a:t>
            </a:r>
          </a:p>
          <a:p>
            <a:pPr lvl="1">
              <a:defRPr/>
            </a:pPr>
            <a:r>
              <a:rPr lang="en-US" sz="1400" dirty="0"/>
              <a:t>Address counterarguments</a:t>
            </a:r>
          </a:p>
          <a:p>
            <a:pPr lvl="1">
              <a:defRPr/>
            </a:pPr>
            <a:r>
              <a:rPr lang="en-US" sz="1400" dirty="0"/>
              <a:t>Facts from Statement of Facts (cite source) + Law from the CRE (cite source)</a:t>
            </a:r>
          </a:p>
          <a:p>
            <a:pPr lvl="1" eaLnBrk="1" hangingPunct="1">
              <a:spcBef>
                <a:spcPts val="0"/>
              </a:spcBef>
              <a:spcAft>
                <a:spcPts val="300"/>
              </a:spcAft>
              <a:buClr>
                <a:srgbClr val="0070C0"/>
              </a:buClr>
            </a:pPr>
            <a:endParaRPr lang="en-US" altLang="en-US" sz="800" dirty="0"/>
          </a:p>
          <a:p>
            <a:pPr eaLnBrk="1" hangingPunct="1">
              <a:spcBef>
                <a:spcPts val="0"/>
              </a:spcBef>
              <a:spcAft>
                <a:spcPts val="300"/>
              </a:spcAft>
              <a:buClr>
                <a:srgbClr val="0070C0"/>
              </a:buClr>
            </a:pPr>
            <a:r>
              <a:rPr lang="en-US" altLang="en-US" sz="1800" b="1" dirty="0">
                <a:solidFill>
                  <a:srgbClr val="FF0000"/>
                </a:solidFill>
              </a:rPr>
              <a:t>C</a:t>
            </a:r>
            <a:r>
              <a:rPr lang="en-US" altLang="en-US" sz="1800" b="1" dirty="0"/>
              <a:t>onclusion</a:t>
            </a:r>
            <a:r>
              <a:rPr lang="en-US" altLang="en-US" sz="1800" dirty="0"/>
              <a:t>: Reiterate your contention/what you want the court to find.</a:t>
            </a:r>
          </a:p>
          <a:p>
            <a:pPr marL="0" indent="0" eaLnBrk="1" hangingPunct="1">
              <a:spcAft>
                <a:spcPts val="300"/>
              </a:spcAft>
              <a:buClr>
                <a:srgbClr val="CC0000"/>
              </a:buClr>
              <a:buNone/>
            </a:pPr>
            <a:endParaRPr lang="en-US" altLang="en-US" sz="2000" dirty="0"/>
          </a:p>
          <a:p>
            <a:pPr eaLnBrk="1" hangingPunct="1">
              <a:spcAft>
                <a:spcPts val="300"/>
              </a:spcAft>
              <a:buClr>
                <a:srgbClr val="CC0000"/>
              </a:buClr>
            </a:pPr>
            <a:endParaRPr lang="en-US" altLang="en-US" sz="2000" dirty="0"/>
          </a:p>
          <a:p>
            <a:pPr eaLnBrk="1" hangingPunct="1">
              <a:spcAft>
                <a:spcPts val="300"/>
              </a:spcAft>
              <a:buClr>
                <a:srgbClr val="CC0000"/>
              </a:buClr>
            </a:pPr>
            <a:endParaRPr lang="en-US" altLang="en-US" sz="2000" dirty="0"/>
          </a:p>
        </p:txBody>
      </p:sp>
      <p:sp>
        <p:nvSpPr>
          <p:cNvPr id="33796" name="Date Placeholder 1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CCCCCC"/>
                </a:solidFill>
              </a:rPr>
              <a:t>2/3/08  3</a:t>
            </a:r>
            <a:endParaRPr lang="en-US" altLang="en-US" sz="1200" baseline="0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6608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46087" y="190500"/>
            <a:ext cx="8458200" cy="685800"/>
          </a:xfrm>
        </p:spPr>
        <p:txBody>
          <a:bodyPr anchor="b"/>
          <a:lstStyle/>
          <a:p>
            <a:pPr eaLnBrk="1" hangingPunct="1"/>
            <a:r>
              <a:rPr lang="en-US" altLang="en-US" sz="3200" b="1" dirty="0">
                <a:ea typeface="MS PGothic" panose="020B0600070205080204" pitchFamily="34" charset="-128"/>
              </a:rPr>
              <a:t>Argument: CREAC</a:t>
            </a:r>
            <a:endParaRPr lang="en-US" altLang="en-US" sz="3600" b="1" dirty="0">
              <a:ea typeface="MS PGothic" panose="020B0600070205080204" pitchFamily="34" charset="-128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7375" y="876300"/>
            <a:ext cx="8175625" cy="5219701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altLang="en-US" sz="2200" dirty="0">
                <a:solidFill>
                  <a:srgbClr val="FF0000"/>
                </a:solidFill>
              </a:rPr>
              <a:t>CREAC plays multiple roles in a longer court document.</a:t>
            </a:r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en-US" altLang="en-US" sz="2000" dirty="0"/>
              <a:t>Overall: The argument overall generally follows CREAC</a:t>
            </a:r>
          </a:p>
          <a:p>
            <a:pPr lvl="1">
              <a:spcBef>
                <a:spcPts val="0"/>
              </a:spcBef>
              <a:spcAft>
                <a:spcPts val="200"/>
              </a:spcAft>
            </a:pPr>
            <a:r>
              <a:rPr lang="en-US" altLang="en-US" sz="1600" dirty="0"/>
              <a:t>Major heading serves as the contention</a:t>
            </a:r>
          </a:p>
          <a:p>
            <a:pPr lvl="1">
              <a:spcBef>
                <a:spcPts val="0"/>
              </a:spcBef>
              <a:spcAft>
                <a:spcPts val="200"/>
              </a:spcAft>
            </a:pPr>
            <a:r>
              <a:rPr lang="en-US" altLang="en-US" sz="1600" dirty="0"/>
              <a:t>Pure arguments of law (why X approach is correct) generally come first: use law AND policy to make these arguments</a:t>
            </a:r>
          </a:p>
          <a:p>
            <a:pPr lvl="1">
              <a:spcBef>
                <a:spcPts val="0"/>
              </a:spcBef>
              <a:spcAft>
                <a:spcPts val="200"/>
              </a:spcAft>
            </a:pPr>
            <a:r>
              <a:rPr lang="en-US" altLang="en-US" sz="1600" dirty="0"/>
              <a:t>Application arguments generally follow (applying X approach here, applying alternative Y approach)</a:t>
            </a:r>
          </a:p>
          <a:p>
            <a:pPr lvl="1">
              <a:spcBef>
                <a:spcPts val="0"/>
              </a:spcBef>
              <a:spcAft>
                <a:spcPts val="200"/>
              </a:spcAft>
            </a:pPr>
            <a:r>
              <a:rPr lang="en-US" altLang="en-US" sz="1600" dirty="0"/>
              <a:t>Your formal conclusion wraps it all up</a:t>
            </a:r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en-US" altLang="en-US" sz="2000" dirty="0"/>
              <a:t>Each sub-argument (or sub-sub-argument) should follow CREAC, but some arguments will be mostly RE, and some mostly A.</a:t>
            </a:r>
          </a:p>
          <a:p>
            <a:pPr marL="746125" lvl="2" indent="-288925">
              <a:spcBef>
                <a:spcPts val="0"/>
              </a:spcBef>
              <a:spcAft>
                <a:spcPts val="200"/>
              </a:spcAft>
              <a:defRPr/>
            </a:pPr>
            <a:r>
              <a:rPr lang="en-US" b="1" dirty="0"/>
              <a:t>Subarguments MOSTLY about correct legal approach = </a:t>
            </a:r>
            <a:r>
              <a:rPr lang="en-US" b="1" dirty="0" err="1"/>
              <a:t>CREaC</a:t>
            </a:r>
            <a:endParaRPr lang="en-US" b="1" dirty="0"/>
          </a:p>
          <a:p>
            <a:pPr marL="1143000" lvl="3">
              <a:spcBef>
                <a:spcPts val="0"/>
              </a:spcBef>
              <a:spcAft>
                <a:spcPts val="200"/>
              </a:spcAft>
              <a:defRPr/>
            </a:pPr>
            <a:r>
              <a:rPr lang="en-US" sz="1600" u="sng" dirty="0"/>
              <a:t>Heavy on the RE</a:t>
            </a:r>
            <a:r>
              <a:rPr lang="en-US" sz="1600" dirty="0"/>
              <a:t>: Explain and interpret the law</a:t>
            </a:r>
          </a:p>
          <a:p>
            <a:pPr marL="1143000" lvl="3">
              <a:spcBef>
                <a:spcPts val="0"/>
              </a:spcBef>
              <a:spcAft>
                <a:spcPts val="200"/>
              </a:spcAft>
              <a:defRPr/>
            </a:pPr>
            <a:r>
              <a:rPr lang="en-US" sz="1600" u="sng" dirty="0"/>
              <a:t>Less “a”</a:t>
            </a:r>
            <a:r>
              <a:rPr lang="en-US" sz="1600" dirty="0"/>
              <a:t>: Why the rule you want fits that interpretation</a:t>
            </a:r>
            <a:r>
              <a:rPr lang="en-US" sz="1700" dirty="0"/>
              <a:t> of the law</a:t>
            </a:r>
          </a:p>
          <a:p>
            <a:pPr marL="746125" lvl="2" indent="-288925">
              <a:spcBef>
                <a:spcPts val="0"/>
              </a:spcBef>
              <a:spcAft>
                <a:spcPts val="200"/>
              </a:spcAft>
              <a:defRPr/>
            </a:pPr>
            <a:r>
              <a:rPr lang="en-US" b="1" dirty="0"/>
              <a:t>Subarguments MOSTLY APPLYING some rule to facts = </a:t>
            </a:r>
            <a:r>
              <a:rPr lang="en-US" b="1" dirty="0" err="1"/>
              <a:t>CreAC</a:t>
            </a:r>
            <a:endParaRPr lang="en-US" b="1" dirty="0"/>
          </a:p>
          <a:p>
            <a:pPr marL="1143000" lvl="3">
              <a:spcBef>
                <a:spcPts val="0"/>
              </a:spcBef>
              <a:spcAft>
                <a:spcPts val="200"/>
              </a:spcAft>
              <a:defRPr/>
            </a:pPr>
            <a:r>
              <a:rPr lang="en-US" sz="1600" u="sng" dirty="0"/>
              <a:t>Very little “re”</a:t>
            </a:r>
            <a:r>
              <a:rPr lang="en-US" sz="1600" dirty="0"/>
              <a:t>: Restate the rule you want, or acknowledge the existence of a less favorable rule option you think you could still win under. (Do NOT spend time developing a rule you do not like! Just state it.)</a:t>
            </a:r>
          </a:p>
          <a:p>
            <a:pPr marL="1143000" lvl="3">
              <a:spcBef>
                <a:spcPts val="0"/>
              </a:spcBef>
              <a:spcAft>
                <a:spcPts val="200"/>
              </a:spcAft>
              <a:defRPr/>
            </a:pPr>
            <a:r>
              <a:rPr lang="en-US" sz="1600" u="sng" dirty="0"/>
              <a:t>Heavy on the A</a:t>
            </a:r>
            <a:r>
              <a:rPr lang="en-US" sz="1600" dirty="0"/>
              <a:t>: Favorably apply your rule, or the other rule, to your facts</a:t>
            </a:r>
          </a:p>
        </p:txBody>
      </p:sp>
      <p:sp>
        <p:nvSpPr>
          <p:cNvPr id="33796" name="Date Placeholder 1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CCCCCC"/>
                </a:solidFill>
              </a:rPr>
              <a:t>2/3/08  3</a:t>
            </a:r>
            <a:endParaRPr lang="en-US" altLang="en-US" sz="1200" baseline="0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5673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609600" y="571500"/>
            <a:ext cx="8458200" cy="533400"/>
          </a:xfrm>
        </p:spPr>
        <p:txBody>
          <a:bodyPr/>
          <a:lstStyle/>
          <a:p>
            <a:r>
              <a:rPr lang="en-US" altLang="en-US" sz="2600" b="1" dirty="0">
                <a:solidFill>
                  <a:srgbClr val="FF0000"/>
                </a:solidFill>
              </a:rPr>
              <a:t>C</a:t>
            </a:r>
            <a:r>
              <a:rPr lang="en-US" altLang="en-US" sz="2600" b="1" dirty="0"/>
              <a:t>ontentions: Tell court what “should” happen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8001000" cy="4724400"/>
          </a:xfrm>
        </p:spPr>
        <p:txBody>
          <a:bodyPr/>
          <a:lstStyle/>
          <a:p>
            <a:r>
              <a:rPr lang="en-US" altLang="en-US" sz="2000" b="1" dirty="0"/>
              <a:t>Contention = </a:t>
            </a:r>
            <a:r>
              <a:rPr lang="en-US" altLang="en-US" sz="2000" b="1" dirty="0">
                <a:solidFill>
                  <a:srgbClr val="7030A0"/>
                </a:solidFill>
              </a:rPr>
              <a:t>conclusion the judge should reach re: that element/factor</a:t>
            </a:r>
            <a:r>
              <a:rPr lang="en-US" altLang="en-US" sz="2000" b="1" dirty="0">
                <a:solidFill>
                  <a:srgbClr val="2675B4"/>
                </a:solidFill>
              </a:rPr>
              <a:t> </a:t>
            </a:r>
            <a:r>
              <a:rPr lang="en-US" altLang="en-US" sz="2000" b="1" dirty="0"/>
              <a:t>and </a:t>
            </a:r>
            <a:r>
              <a:rPr lang="en-US" altLang="en-US" sz="2000" b="1" dirty="0">
                <a:solidFill>
                  <a:srgbClr val="00B050"/>
                </a:solidFill>
              </a:rPr>
              <a:t>reason why</a:t>
            </a:r>
          </a:p>
          <a:p>
            <a:pPr lvl="1"/>
            <a:r>
              <a:rPr lang="en-US" dirty="0">
                <a:solidFill>
                  <a:srgbClr val="7030A0"/>
                </a:solidFill>
              </a:rPr>
              <a:t>Gilmore is immune from liability under the statute</a:t>
            </a:r>
            <a:r>
              <a:rPr lang="en-US" dirty="0"/>
              <a:t> because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>
                <a:solidFill>
                  <a:srgbClr val="00B050"/>
                </a:solidFill>
              </a:rPr>
              <a:t>he makes his land available to the public without charge for recreational purposes</a:t>
            </a:r>
            <a:r>
              <a:rPr lang="en-US" altLang="en-US" dirty="0">
                <a:solidFill>
                  <a:srgbClr val="00B050"/>
                </a:solidFill>
              </a:rPr>
              <a:t>.</a:t>
            </a:r>
          </a:p>
          <a:p>
            <a:endParaRPr lang="en-US" altLang="en-US" sz="800" b="1" dirty="0"/>
          </a:p>
          <a:p>
            <a:r>
              <a:rPr lang="en-US" altLang="en-US" sz="2000" b="1" dirty="0"/>
              <a:t>Why do you set it up this way? 	</a:t>
            </a:r>
          </a:p>
          <a:p>
            <a:pPr lvl="1"/>
            <a:r>
              <a:rPr lang="en-US" altLang="en-US" dirty="0"/>
              <a:t>Helps the judge follow your argument</a:t>
            </a:r>
          </a:p>
          <a:p>
            <a:pPr lvl="1"/>
            <a:r>
              <a:rPr lang="en-US" altLang="en-US" dirty="0"/>
              <a:t>Provides repetition on a key point. Often repeated in:</a:t>
            </a:r>
          </a:p>
          <a:p>
            <a:pPr lvl="2"/>
            <a:r>
              <a:rPr lang="en-US" altLang="en-US" sz="1600" dirty="0"/>
              <a:t>Contention heading (if there are multiple CREACs)</a:t>
            </a:r>
          </a:p>
          <a:p>
            <a:pPr lvl="2"/>
            <a:r>
              <a:rPr lang="en-US" altLang="en-US" sz="1600" dirty="0"/>
              <a:t>First sentence of CREAC (more factual details than the point heading)</a:t>
            </a:r>
          </a:p>
          <a:p>
            <a:pPr lvl="2"/>
            <a:r>
              <a:rPr lang="en-US" altLang="en-US" sz="1600" dirty="0"/>
              <a:t>At beginning of application paragraph (often just the reason)</a:t>
            </a:r>
          </a:p>
          <a:p>
            <a:pPr lvl="2"/>
            <a:r>
              <a:rPr lang="en-US" altLang="en-US" sz="1600" dirty="0"/>
              <a:t>At the end of that same CREAC (conclusion)</a:t>
            </a:r>
          </a:p>
          <a:p>
            <a:endParaRPr lang="en-US" altLang="en-US" sz="800" dirty="0"/>
          </a:p>
          <a:p>
            <a:r>
              <a:rPr lang="en-US" altLang="en-US" sz="2000" b="1" dirty="0"/>
              <a:t>Is it too much repetition? </a:t>
            </a:r>
            <a:r>
              <a:rPr lang="en-US" altLang="en-US" sz="2000" dirty="0"/>
              <a:t>NO! You can’t say some things too much.</a:t>
            </a:r>
          </a:p>
          <a:p>
            <a:endParaRPr lang="en-US" altLang="en-US" sz="2000" dirty="0"/>
          </a:p>
        </p:txBody>
      </p:sp>
      <p:sp>
        <p:nvSpPr>
          <p:cNvPr id="9221" name="Date Placeholder 4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CCCCCC"/>
                </a:solidFill>
              </a:rPr>
              <a:t>2/3/08  3</a:t>
            </a:r>
            <a:endParaRPr lang="en-US" altLang="en-US" sz="1200" baseline="0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2288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555661" y="533400"/>
            <a:ext cx="8458200" cy="533400"/>
          </a:xfrm>
        </p:spPr>
        <p:txBody>
          <a:bodyPr/>
          <a:lstStyle/>
          <a:p>
            <a:r>
              <a:rPr lang="en-US" altLang="en-US" b="1" dirty="0">
                <a:solidFill>
                  <a:srgbClr val="FF0000"/>
                </a:solidFill>
              </a:rPr>
              <a:t>R</a:t>
            </a:r>
            <a:r>
              <a:rPr lang="en-US" altLang="en-US" b="1" dirty="0"/>
              <a:t>ule &amp; Rule </a:t>
            </a:r>
            <a:r>
              <a:rPr lang="en-US" altLang="en-US" b="1" dirty="0">
                <a:solidFill>
                  <a:srgbClr val="FF0000"/>
                </a:solidFill>
              </a:rPr>
              <a:t>E</a:t>
            </a:r>
            <a:r>
              <a:rPr lang="en-US" altLang="en-US" b="1" dirty="0"/>
              <a:t>xplanation: Framing Persuasive Rules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001000" cy="4724400"/>
          </a:xfrm>
        </p:spPr>
        <p:txBody>
          <a:bodyPr/>
          <a:lstStyle/>
          <a:p>
            <a:pPr>
              <a:buClr>
                <a:srgbClr val="0070C0"/>
              </a:buClr>
              <a:defRPr/>
            </a:pPr>
            <a:r>
              <a:rPr lang="en-US" sz="2000" b="1" u="sng" dirty="0">
                <a:solidFill>
                  <a:srgbClr val="FF0000"/>
                </a:solidFill>
              </a:rPr>
              <a:t>Your Goal</a:t>
            </a:r>
            <a:r>
              <a:rPr lang="en-US" sz="2000" b="1" dirty="0">
                <a:solidFill>
                  <a:srgbClr val="FF0000"/>
                </a:solidFill>
              </a:rPr>
              <a:t>: Synthesize and state the rule in a way that favors your client (while remaining accurate).</a:t>
            </a:r>
          </a:p>
          <a:p>
            <a:pPr lvl="1">
              <a:buClr>
                <a:srgbClr val="0070C0"/>
              </a:buClr>
              <a:defRPr/>
            </a:pPr>
            <a:r>
              <a:rPr lang="en-US" sz="2000" dirty="0"/>
              <a:t>Avoid using large block quotes or full sentence quotes of the “law” from the cases.</a:t>
            </a:r>
          </a:p>
          <a:p>
            <a:pPr lvl="1">
              <a:buClr>
                <a:srgbClr val="0070C0"/>
              </a:buClr>
              <a:defRPr/>
            </a:pPr>
            <a:r>
              <a:rPr lang="en-US" sz="2000" dirty="0"/>
              <a:t>Why? The court may not state the law in a way that advantages your client.</a:t>
            </a:r>
          </a:p>
          <a:p>
            <a:pPr marL="0" indent="0">
              <a:buClr>
                <a:srgbClr val="0070C0"/>
              </a:buClr>
              <a:buNone/>
              <a:defRPr/>
            </a:pPr>
            <a:endParaRPr lang="en-US" sz="2000" dirty="0"/>
          </a:p>
          <a:p>
            <a:pPr>
              <a:buClr>
                <a:srgbClr val="0070C0"/>
              </a:buClr>
              <a:defRPr/>
            </a:pPr>
            <a:r>
              <a:rPr lang="en-US" sz="2000" b="1" dirty="0"/>
              <a:t>While still accurately stating the law, there are certain tools you can use to make your rules more persuasive:</a:t>
            </a:r>
          </a:p>
          <a:p>
            <a:pPr lvl="1">
              <a:buClr>
                <a:srgbClr val="0070C0"/>
              </a:buClr>
              <a:defRPr/>
            </a:pPr>
            <a:r>
              <a:rPr lang="en-US" sz="2000" dirty="0"/>
              <a:t>Create a favorable context.</a:t>
            </a:r>
          </a:p>
          <a:p>
            <a:pPr lvl="1">
              <a:buClr>
                <a:srgbClr val="0070C0"/>
              </a:buClr>
              <a:defRPr/>
            </a:pPr>
            <a:r>
              <a:rPr lang="en-US" sz="2000" dirty="0"/>
              <a:t>State the rule as a positive or negative.</a:t>
            </a:r>
          </a:p>
          <a:p>
            <a:pPr lvl="1">
              <a:buClr>
                <a:srgbClr val="0070C0"/>
              </a:buClr>
              <a:defRPr/>
            </a:pPr>
            <a:r>
              <a:rPr lang="en-US" sz="2000" dirty="0"/>
              <a:t>Narrow or broaden the rule to make fit your client’s situation. </a:t>
            </a:r>
          </a:p>
        </p:txBody>
      </p:sp>
      <p:sp>
        <p:nvSpPr>
          <p:cNvPr id="9221" name="Date Placeholder 4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CCCCCC"/>
                </a:solidFill>
              </a:rPr>
              <a:t>2/3/08  3</a:t>
            </a:r>
            <a:endParaRPr lang="en-US" altLang="en-US" sz="1200" baseline="0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263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7924800" cy="4724400"/>
          </a:xfrm>
        </p:spPr>
        <p:txBody>
          <a:bodyPr/>
          <a:lstStyle/>
          <a:p>
            <a:r>
              <a:rPr lang="en-US" sz="1800" b="1" dirty="0">
                <a:effectLst/>
              </a:rPr>
              <a:t>Funnel from general to specific</a:t>
            </a:r>
          </a:p>
          <a:p>
            <a:r>
              <a:rPr lang="en-US" sz="1800" b="1" dirty="0">
                <a:effectLst/>
              </a:rPr>
              <a:t>Authority for any statement of law</a:t>
            </a:r>
          </a:p>
          <a:p>
            <a:r>
              <a:rPr lang="en-US" sz="1800" b="1" dirty="0">
                <a:effectLst/>
              </a:rPr>
              <a:t>Use of explanatory parentheticals v. in-text discussion</a:t>
            </a:r>
          </a:p>
          <a:p>
            <a:pPr lvl="1">
              <a:spcBef>
                <a:spcPts val="300"/>
              </a:spcBef>
              <a:spcAft>
                <a:spcPts val="0"/>
              </a:spcAft>
            </a:pPr>
            <a:r>
              <a:rPr lang="en-US" sz="1600" b="1" dirty="0"/>
              <a:t>Consider in-text discussion of a case (instead of parentheticals) when:</a:t>
            </a:r>
          </a:p>
          <a:p>
            <a:pPr lvl="2">
              <a:spcBef>
                <a:spcPts val="300"/>
              </a:spcBef>
              <a:spcAft>
                <a:spcPts val="0"/>
              </a:spcAft>
            </a:pPr>
            <a:r>
              <a:rPr lang="en-US" sz="1600" dirty="0">
                <a:effectLst/>
              </a:rPr>
              <a:t>Key case essential to analysis</a:t>
            </a:r>
          </a:p>
          <a:p>
            <a:pPr lvl="2">
              <a:spcBef>
                <a:spcPts val="300"/>
              </a:spcBef>
              <a:spcAft>
                <a:spcPts val="0"/>
              </a:spcAft>
            </a:pPr>
            <a:r>
              <a:rPr lang="en-US" sz="1600" dirty="0"/>
              <a:t>Case you want to analogize to on multiple factual points</a:t>
            </a:r>
          </a:p>
          <a:p>
            <a:pPr lvl="1">
              <a:spcBef>
                <a:spcPts val="300"/>
              </a:spcBef>
              <a:spcAft>
                <a:spcPts val="0"/>
              </a:spcAft>
              <a:defRPr/>
            </a:pPr>
            <a:r>
              <a:rPr lang="en-US" altLang="en-US" sz="1600" b="1" dirty="0"/>
              <a:t>Use parentheticals to:</a:t>
            </a:r>
          </a:p>
          <a:p>
            <a:pPr lvl="2">
              <a:spcBef>
                <a:spcPts val="300"/>
              </a:spcBef>
              <a:spcAft>
                <a:spcPts val="0"/>
              </a:spcAft>
            </a:pPr>
            <a:r>
              <a:rPr lang="en-US" altLang="en-US" sz="1600" dirty="0"/>
              <a:t>Provide additional details about a case (facts/holding/reasoning, an illustrative supporting quote in an application section)</a:t>
            </a:r>
          </a:p>
          <a:p>
            <a:pPr lvl="2">
              <a:spcBef>
                <a:spcPts val="300"/>
              </a:spcBef>
              <a:spcAft>
                <a:spcPts val="0"/>
              </a:spcAft>
            </a:pPr>
            <a:r>
              <a:rPr lang="en-US" altLang="en-US" sz="1600" dirty="0"/>
              <a:t>Show agreement among courts (e.g., in a string cite)</a:t>
            </a:r>
          </a:p>
          <a:p>
            <a:pPr lvl="2">
              <a:spcBef>
                <a:spcPts val="300"/>
              </a:spcBef>
              <a:spcAft>
                <a:spcPts val="0"/>
              </a:spcAft>
            </a:pPr>
            <a:r>
              <a:rPr lang="en-US" altLang="en-US" sz="1600" dirty="0"/>
              <a:t>Compare/contrast cases (point to similar or dissimilar facts or outcomes)</a:t>
            </a:r>
            <a:endParaRPr lang="en-US" sz="1600" dirty="0">
              <a:effectLst/>
            </a:endParaRPr>
          </a:p>
          <a:p>
            <a:r>
              <a:rPr lang="en-US" sz="1800" b="1" dirty="0">
                <a:effectLst/>
              </a:rPr>
              <a:t>Avoid block quotes and limit string cites</a:t>
            </a:r>
          </a:p>
          <a:p>
            <a:r>
              <a:rPr lang="en-US" sz="1800" b="1" dirty="0">
                <a:effectLst/>
              </a:rPr>
              <a:t>Do NOT ignore unfavorable authority</a:t>
            </a:r>
          </a:p>
          <a:p>
            <a:pPr lvl="1"/>
            <a:r>
              <a:rPr lang="en-US" sz="1600" dirty="0">
                <a:effectLst/>
              </a:rPr>
              <a:t>Distinguish on law or facts</a:t>
            </a:r>
          </a:p>
          <a:p>
            <a:pPr lvl="1"/>
            <a:r>
              <a:rPr lang="en-US" sz="1600" dirty="0">
                <a:effectLst/>
              </a:rPr>
              <a:t>Criticize if absolutely necessary</a:t>
            </a:r>
          </a:p>
          <a:p>
            <a:r>
              <a:rPr lang="en-US" sz="1800" b="1" dirty="0">
                <a:effectLst/>
              </a:rPr>
              <a:t>Use </a:t>
            </a:r>
            <a:r>
              <a:rPr lang="en-US" sz="1800" b="1" dirty="0" err="1">
                <a:effectLst/>
              </a:rPr>
              <a:t>Bluepages</a:t>
            </a:r>
            <a:r>
              <a:rPr lang="en-US" sz="1800" b="1" dirty="0">
                <a:effectLst/>
              </a:rPr>
              <a:t> for citation format!</a:t>
            </a:r>
            <a:endParaRPr lang="en-US" sz="20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2/3/08  </a:t>
            </a:r>
            <a:fld id="{9EE47069-945F-4611-A145-DC973448A32F}" type="slidenum">
              <a:rPr lang="en-US" altLang="en-US" smtClean="0"/>
              <a:pPr>
                <a:defRPr/>
              </a:pPr>
              <a:t>18</a:t>
            </a:fld>
            <a:endParaRPr lang="en-US" altLang="en-US" baseline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7C4F00D-9766-4F3D-9C8D-03E3DFC40D8D}"/>
              </a:ext>
            </a:extLst>
          </p:cNvPr>
          <p:cNvSpPr txBox="1">
            <a:spLocks/>
          </p:cNvSpPr>
          <p:nvPr/>
        </p:nvSpPr>
        <p:spPr bwMode="auto">
          <a:xfrm>
            <a:off x="555661" y="533400"/>
            <a:ext cx="8458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r>
              <a:rPr lang="en-US" altLang="en-US" b="1" dirty="0">
                <a:solidFill>
                  <a:srgbClr val="FF0000"/>
                </a:solidFill>
              </a:rPr>
              <a:t>R</a:t>
            </a:r>
            <a:r>
              <a:rPr lang="en-US" altLang="en-US" b="1" dirty="0"/>
              <a:t>ule &amp; Rule </a:t>
            </a:r>
            <a:r>
              <a:rPr lang="en-US" altLang="en-US" b="1" dirty="0">
                <a:solidFill>
                  <a:srgbClr val="FF0000"/>
                </a:solidFill>
              </a:rPr>
              <a:t>E</a:t>
            </a:r>
            <a:r>
              <a:rPr lang="en-US" altLang="en-US" b="1" dirty="0"/>
              <a:t>xplanation: Tips</a:t>
            </a:r>
          </a:p>
        </p:txBody>
      </p:sp>
    </p:spTree>
    <p:extLst>
      <p:ext uri="{BB962C8B-B14F-4D97-AF65-F5344CB8AC3E}">
        <p14:creationId xmlns:p14="http://schemas.microsoft.com/office/powerpoint/2010/main" val="8697652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7696200" cy="609600"/>
          </a:xfrm>
        </p:spPr>
        <p:txBody>
          <a:bodyPr/>
          <a:lstStyle/>
          <a:p>
            <a:r>
              <a:rPr lang="en-US" altLang="en-US" b="1" dirty="0">
                <a:solidFill>
                  <a:srgbClr val="FF0000"/>
                </a:solidFill>
              </a:rPr>
              <a:t>A</a:t>
            </a:r>
            <a:r>
              <a:rPr lang="en-US" altLang="en-US" b="1" dirty="0"/>
              <a:t>pplication: Link the Law with Your Facts</a:t>
            </a:r>
          </a:p>
        </p:txBody>
      </p:sp>
      <p:sp>
        <p:nvSpPr>
          <p:cNvPr id="26627" name="Content Placeholder 2">
            <a:extLst>
              <a:ext uri="{FF2B5EF4-FFF2-40B4-BE49-F238E27FC236}">
                <a16:creationId xmlns:a16="http://schemas.microsoft.com/office/drawing/2014/main" id="{7E3FB99E-2889-4423-BEE9-9B5F8E4A53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077200" cy="5105400"/>
          </a:xfrm>
        </p:spPr>
        <p:txBody>
          <a:bodyPr/>
          <a:lstStyle/>
          <a:p>
            <a:pPr>
              <a:defRPr/>
            </a:pPr>
            <a:r>
              <a:rPr lang="en-US" altLang="en-US" sz="2000" b="1" dirty="0"/>
              <a:t>Mirror your Rule and Rule Explanation</a:t>
            </a:r>
          </a:p>
          <a:p>
            <a:pPr>
              <a:defRPr/>
            </a:pPr>
            <a:endParaRPr lang="en-US" altLang="en-US" sz="1000" dirty="0"/>
          </a:p>
          <a:p>
            <a:pPr>
              <a:defRPr/>
            </a:pPr>
            <a:r>
              <a:rPr lang="en-US" altLang="en-US" sz="2000" b="1" dirty="0"/>
              <a:t>Respond to reasonable counterarguments, but not necessarily explicitly</a:t>
            </a:r>
          </a:p>
          <a:p>
            <a:pPr>
              <a:defRPr/>
            </a:pPr>
            <a:endParaRPr lang="en-US" altLang="en-US" sz="1000" b="1" dirty="0"/>
          </a:p>
          <a:p>
            <a:pPr lvl="1">
              <a:defRPr/>
            </a:pPr>
            <a:r>
              <a:rPr lang="en-US" altLang="en-US" dirty="0"/>
              <a:t>An implicit response can be more effective because it avoids restating your opponent’s argument.</a:t>
            </a:r>
          </a:p>
          <a:p>
            <a:pPr lvl="1">
              <a:defRPr/>
            </a:pPr>
            <a:endParaRPr lang="en-US" altLang="en-US" sz="1000" dirty="0"/>
          </a:p>
          <a:p>
            <a:pPr lvl="2">
              <a:defRPr/>
            </a:pPr>
            <a:r>
              <a:rPr lang="en-US" altLang="en-US" u="sng" dirty="0"/>
              <a:t>Less effective</a:t>
            </a:r>
            <a:r>
              <a:rPr lang="en-US" altLang="en-US" dirty="0"/>
              <a:t>: “Appellant has argued that he is innocent because he did not know he was taking a bribe. However, this argument is flawed because the statute encompasses negligent as well as intentional conduct.”</a:t>
            </a:r>
          </a:p>
          <a:p>
            <a:pPr lvl="2">
              <a:defRPr/>
            </a:pPr>
            <a:endParaRPr lang="en-US" altLang="en-US" sz="1000" dirty="0"/>
          </a:p>
          <a:p>
            <a:pPr lvl="2">
              <a:defRPr/>
            </a:pPr>
            <a:r>
              <a:rPr lang="en-US" altLang="en-US" u="sng" dirty="0"/>
              <a:t>More effective</a:t>
            </a:r>
            <a:r>
              <a:rPr lang="en-US" altLang="en-US" dirty="0"/>
              <a:t>: “Because the statute covers negligent as well as intentional conduct, Appellant is guilty regardless of whether he knew he was taking a bribe.”</a:t>
            </a:r>
          </a:p>
          <a:p>
            <a:pPr lvl="1">
              <a:buClr>
                <a:srgbClr val="C00000"/>
              </a:buClr>
              <a:defRPr/>
            </a:pPr>
            <a:endParaRPr lang="en-US" altLang="en-US" dirty="0"/>
          </a:p>
          <a:p>
            <a:pPr marL="0" indent="0">
              <a:buClr>
                <a:srgbClr val="C00000"/>
              </a:buClr>
              <a:buFont typeface="Wingdings" panose="05000000000000000000" pitchFamily="2" charset="2"/>
              <a:buNone/>
              <a:defRPr/>
            </a:pP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877351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Date Placeholder 4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r>
              <a:rPr lang="en-US" altLang="en-US" sz="1200">
                <a:solidFill>
                  <a:srgbClr val="CCCCCC"/>
                </a:solidFill>
              </a:rPr>
              <a:t>2/3/08  </a:t>
            </a:r>
            <a:fld id="{3CDED072-74C5-49CC-919D-BC91D132C694}" type="slidenum">
              <a:rPr lang="en-US" altLang="en-US" sz="1200">
                <a:solidFill>
                  <a:srgbClr val="CCCCCC"/>
                </a:solidFill>
              </a:rPr>
              <a:pPr/>
              <a:t>2</a:t>
            </a:fld>
            <a:endParaRPr lang="en-US" altLang="en-US" sz="1200" baseline="0">
              <a:solidFill>
                <a:srgbClr val="CCCCCC"/>
              </a:solidFill>
            </a:endParaRPr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81025"/>
            <a:ext cx="7924800" cy="685800"/>
          </a:xfrm>
        </p:spPr>
        <p:txBody>
          <a:bodyPr/>
          <a:lstStyle/>
          <a:p>
            <a:pPr eaLnBrk="1" hangingPunct="1"/>
            <a:r>
              <a:rPr lang="en-US" sz="3200" b="1" dirty="0"/>
              <a:t>Your Brief</a:t>
            </a:r>
            <a:endParaRPr lang="en-US" altLang="en-US" sz="3200" dirty="0"/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66825"/>
            <a:ext cx="7924800" cy="4448175"/>
          </a:xfrm>
        </p:spPr>
        <p:txBody>
          <a:bodyPr/>
          <a:lstStyle/>
          <a:p>
            <a:pPr eaLnBrk="1" hangingPunct="1"/>
            <a:r>
              <a:rPr lang="en-US" b="1" dirty="0"/>
              <a:t>Your brief does NOT need to be the best brief any 2L has ever written!</a:t>
            </a:r>
          </a:p>
          <a:p>
            <a:pPr eaLnBrk="1" hangingPunct="1"/>
            <a:r>
              <a:rPr lang="en-US" b="1" dirty="0"/>
              <a:t>Who will see it?</a:t>
            </a:r>
          </a:p>
          <a:p>
            <a:pPr lvl="1" eaLnBrk="1" hangingPunct="1"/>
            <a:r>
              <a:rPr lang="en-US" dirty="0"/>
              <a:t>The student directors</a:t>
            </a:r>
          </a:p>
          <a:p>
            <a:pPr lvl="1" eaLnBrk="1" hangingPunct="1"/>
            <a:r>
              <a:rPr lang="en-US" dirty="0"/>
              <a:t>The student preceptors</a:t>
            </a:r>
          </a:p>
          <a:p>
            <a:pPr lvl="1" eaLnBrk="1" hangingPunct="1"/>
            <a:r>
              <a:rPr lang="en-US" dirty="0"/>
              <a:t>An attorney</a:t>
            </a:r>
          </a:p>
          <a:p>
            <a:pPr eaLnBrk="1" hangingPunct="1"/>
            <a:r>
              <a:rPr lang="en-US" b="1" dirty="0"/>
              <a:t>At a minimum:</a:t>
            </a:r>
          </a:p>
          <a:p>
            <a:pPr lvl="1" eaLnBrk="1" hangingPunct="1"/>
            <a:r>
              <a:rPr lang="en-US" dirty="0"/>
              <a:t>No/minimal typos</a:t>
            </a:r>
          </a:p>
          <a:p>
            <a:pPr lvl="1" eaLnBrk="1" hangingPunct="1"/>
            <a:r>
              <a:rPr lang="en-US" dirty="0"/>
              <a:t>Proper citations</a:t>
            </a:r>
          </a:p>
          <a:p>
            <a:pPr lvl="1" eaLnBrk="1" hangingPunct="1"/>
            <a:r>
              <a:rPr lang="en-US" dirty="0"/>
              <a:t>Looks neat</a:t>
            </a:r>
          </a:p>
          <a:p>
            <a:pPr eaLnBrk="1" hangingPunct="1"/>
            <a:r>
              <a:rPr lang="en-US" b="1" dirty="0"/>
              <a:t>Use the lower court opinion!</a:t>
            </a:r>
            <a:endParaRPr lang="en-US" dirty="0"/>
          </a:p>
          <a:p>
            <a:pPr lvl="1" eaLnBrk="1" hangingPunct="1"/>
            <a:r>
              <a:rPr lang="en-US" dirty="0"/>
              <a:t>One good case method</a:t>
            </a:r>
          </a:p>
          <a:p>
            <a:pPr lvl="1" eaLnBrk="1" hangingPunct="1"/>
            <a:r>
              <a:rPr lang="en-US" dirty="0"/>
              <a:t>Address basic/obvious arguments first</a:t>
            </a:r>
          </a:p>
          <a:p>
            <a:pPr marL="0" indent="0" eaLnBrk="1" hangingPunct="1">
              <a:buNone/>
            </a:pPr>
            <a:endParaRPr lang="en-US" altLang="en-US" dirty="0"/>
          </a:p>
        </p:txBody>
      </p:sp>
      <p:sp>
        <p:nvSpPr>
          <p:cNvPr id="7174" name="Rectangle 7"/>
          <p:cNvSpPr>
            <a:spLocks noChangeArrowheads="1"/>
          </p:cNvSpPr>
          <p:nvPr/>
        </p:nvSpPr>
        <p:spPr bwMode="auto">
          <a:xfrm>
            <a:off x="-2060575" y="-6762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endParaRPr lang="en-US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5F51EF-2615-4E47-88CD-DF1B1C2C12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1" y="1952625"/>
            <a:ext cx="3232656" cy="277177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609600" y="571500"/>
            <a:ext cx="8458200" cy="533400"/>
          </a:xfrm>
        </p:spPr>
        <p:txBody>
          <a:bodyPr/>
          <a:lstStyle/>
          <a:p>
            <a:r>
              <a:rPr lang="en-US" altLang="en-US" sz="2600" b="1" dirty="0">
                <a:solidFill>
                  <a:srgbClr val="FF0000"/>
                </a:solidFill>
              </a:rPr>
              <a:t>C</a:t>
            </a:r>
            <a:r>
              <a:rPr lang="en-US" altLang="en-US" sz="2600" b="1" dirty="0"/>
              <a:t>onclusions: Tell court what you want, again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8001000" cy="4724400"/>
          </a:xfrm>
        </p:spPr>
        <p:txBody>
          <a:bodyPr/>
          <a:lstStyle/>
          <a:p>
            <a:pPr>
              <a:defRPr/>
            </a:pPr>
            <a:r>
              <a:rPr lang="en-US" altLang="en-US" sz="2000" b="1" dirty="0"/>
              <a:t>Every Roman Numeral I or II gets a conclusion</a:t>
            </a:r>
          </a:p>
          <a:p>
            <a:pPr lvl="1">
              <a:defRPr/>
            </a:pPr>
            <a:r>
              <a:rPr lang="en-US" altLang="en-US" b="1" dirty="0">
                <a:solidFill>
                  <a:srgbClr val="7030A0"/>
                </a:solidFill>
              </a:rPr>
              <a:t>What?</a:t>
            </a:r>
            <a:r>
              <a:rPr lang="en-US" altLang="en-US" dirty="0"/>
              <a:t> A wrap-up sentence combining the A and B arguments to answer the QP.</a:t>
            </a:r>
          </a:p>
          <a:p>
            <a:pPr lvl="1">
              <a:defRPr/>
            </a:pPr>
            <a:r>
              <a:rPr lang="en-US" altLang="en-US" b="1" dirty="0">
                <a:solidFill>
                  <a:srgbClr val="7030A0"/>
                </a:solidFill>
              </a:rPr>
              <a:t>Where?</a:t>
            </a:r>
            <a:r>
              <a:rPr lang="en-US" altLang="en-US" dirty="0"/>
              <a:t> At the very end of the section.  </a:t>
            </a:r>
          </a:p>
          <a:p>
            <a:pPr lvl="1">
              <a:defRPr/>
            </a:pPr>
            <a:r>
              <a:rPr lang="en-US" altLang="en-US" b="1" dirty="0">
                <a:solidFill>
                  <a:srgbClr val="7030A0"/>
                </a:solidFill>
              </a:rPr>
              <a:t>How?</a:t>
            </a:r>
            <a:r>
              <a:rPr lang="en-US" altLang="en-US" dirty="0"/>
              <a:t> Either a sentence at the end of a paragraph or a stand-alone, one-sentence paragraph. </a:t>
            </a:r>
          </a:p>
          <a:p>
            <a:pPr marL="457200" lvl="1" indent="0">
              <a:buNone/>
              <a:defRPr/>
            </a:pPr>
            <a:endParaRPr lang="en-US" altLang="en-US" sz="1000" dirty="0"/>
          </a:p>
          <a:p>
            <a:pPr>
              <a:defRPr/>
            </a:pPr>
            <a:r>
              <a:rPr lang="en-US" altLang="en-US" sz="2000" b="1" dirty="0"/>
              <a:t>Every CREAC/subsection gets a conclusion sentence.</a:t>
            </a:r>
          </a:p>
          <a:p>
            <a:pPr lvl="1">
              <a:defRPr/>
            </a:pPr>
            <a:r>
              <a:rPr lang="en-US" altLang="en-US" b="1" dirty="0">
                <a:solidFill>
                  <a:srgbClr val="7030A0"/>
                </a:solidFill>
              </a:rPr>
              <a:t>Where?</a:t>
            </a:r>
            <a:r>
              <a:rPr lang="en-US" altLang="en-US" dirty="0"/>
              <a:t>  At the end of that sub-section or CREAC. </a:t>
            </a:r>
          </a:p>
          <a:p>
            <a:pPr lvl="1">
              <a:defRPr/>
            </a:pPr>
            <a:r>
              <a:rPr lang="en-US" altLang="en-US" b="1" dirty="0">
                <a:solidFill>
                  <a:srgbClr val="7030A0"/>
                </a:solidFill>
              </a:rPr>
              <a:t>Remember?</a:t>
            </a:r>
            <a:r>
              <a:rPr lang="en-US" altLang="en-US" dirty="0"/>
              <a:t> Every sub-section is a CREA</a:t>
            </a:r>
            <a:r>
              <a:rPr lang="en-US" altLang="en-US" b="1" dirty="0">
                <a:solidFill>
                  <a:srgbClr val="7030A0"/>
                </a:solidFill>
              </a:rPr>
              <a:t>C</a:t>
            </a:r>
          </a:p>
          <a:p>
            <a:pPr lvl="1">
              <a:defRPr/>
            </a:pPr>
            <a:endParaRPr lang="en-US" altLang="en-US" dirty="0"/>
          </a:p>
          <a:p>
            <a:pPr>
              <a:defRPr/>
            </a:pPr>
            <a:r>
              <a:rPr lang="en-US" altLang="en-US" sz="2000" dirty="0"/>
              <a:t>The brief as a whole gets a Conclusion section (with a heading) that summarizes I and II and reminds the Court what action you want. </a:t>
            </a:r>
            <a:r>
              <a:rPr lang="en-US" altLang="en-US" sz="2000" b="1" dirty="0"/>
              <a:t>This is its own section and is a Joint Component</a:t>
            </a:r>
            <a:r>
              <a:rPr lang="en-US" altLang="en-US" sz="2000" dirty="0"/>
              <a:t>.</a:t>
            </a:r>
            <a:r>
              <a:rPr lang="en-US" altLang="en-US" dirty="0"/>
              <a:t> </a:t>
            </a:r>
          </a:p>
          <a:p>
            <a:pPr marL="457200" lvl="1" indent="0">
              <a:buNone/>
              <a:defRPr/>
            </a:pPr>
            <a:endParaRPr lang="en-US" altLang="en-US" dirty="0"/>
          </a:p>
        </p:txBody>
      </p:sp>
      <p:sp>
        <p:nvSpPr>
          <p:cNvPr id="9221" name="Date Placeholder 4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CCCCCC"/>
                </a:solidFill>
              </a:rPr>
              <a:t>2/3/08  3</a:t>
            </a:r>
            <a:endParaRPr lang="en-US" altLang="en-US" sz="1200" baseline="0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4289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609600" y="571500"/>
            <a:ext cx="8458200" cy="533400"/>
          </a:xfrm>
        </p:spPr>
        <p:txBody>
          <a:bodyPr/>
          <a:lstStyle/>
          <a:p>
            <a:r>
              <a:rPr lang="en-US" altLang="en-US" sz="2600" b="1" dirty="0"/>
              <a:t>Writing Reminders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8001000" cy="4724400"/>
          </a:xfrm>
        </p:spPr>
        <p:txBody>
          <a:bodyPr/>
          <a:lstStyle/>
          <a:p>
            <a:pPr>
              <a:defRPr/>
            </a:pPr>
            <a:r>
              <a:rPr lang="en-US" altLang="en-US" sz="2000" b="1" dirty="0"/>
              <a:t>Every sentence should advance your case!</a:t>
            </a:r>
          </a:p>
          <a:p>
            <a:pPr>
              <a:defRPr/>
            </a:pPr>
            <a:r>
              <a:rPr lang="en-US" altLang="en-US" sz="2000" b="1" dirty="0"/>
              <a:t>Passive voice:</a:t>
            </a:r>
            <a:r>
              <a:rPr lang="en-US" altLang="en-US" sz="2000" dirty="0"/>
              <a:t> Avoid (unless intentional)</a:t>
            </a:r>
            <a:endParaRPr lang="en-US" altLang="en-US" sz="1000" dirty="0"/>
          </a:p>
          <a:p>
            <a:pPr>
              <a:defRPr/>
            </a:pPr>
            <a:r>
              <a:rPr lang="en-US" altLang="en-US" sz="2000" b="1" dirty="0"/>
              <a:t>Pronouns: </a:t>
            </a:r>
            <a:r>
              <a:rPr lang="en-US" altLang="en-US" sz="2000" dirty="0"/>
              <a:t>Make sure antecedents are clear</a:t>
            </a:r>
          </a:p>
          <a:p>
            <a:pPr>
              <a:defRPr/>
            </a:pPr>
            <a:r>
              <a:rPr lang="en-US" altLang="en-US" sz="2000" b="1" dirty="0"/>
              <a:t>Prepositions: </a:t>
            </a:r>
            <a:r>
              <a:rPr lang="en-US" altLang="en-US" sz="2000" dirty="0"/>
              <a:t>If your sentences feel long, check preposition use</a:t>
            </a:r>
          </a:p>
          <a:p>
            <a:pPr>
              <a:defRPr/>
            </a:pPr>
            <a:r>
              <a:rPr lang="en-US" altLang="en-US" sz="2000" b="1" dirty="0"/>
              <a:t>Sentence intros and wordy phrases:</a:t>
            </a:r>
          </a:p>
          <a:p>
            <a:pPr lvl="1">
              <a:defRPr/>
            </a:pPr>
            <a:r>
              <a:rPr lang="en-US" altLang="en-US" sz="1600" dirty="0"/>
              <a:t>Avoid throat-clearing introductions (“It is important to note that”)</a:t>
            </a:r>
          </a:p>
          <a:p>
            <a:pPr lvl="1">
              <a:defRPr/>
            </a:pPr>
            <a:r>
              <a:rPr lang="en-US" altLang="en-US" sz="1600" dirty="0"/>
              <a:t>Avoid “it is” and “there are” generally</a:t>
            </a:r>
          </a:p>
          <a:p>
            <a:pPr lvl="1">
              <a:defRPr/>
            </a:pPr>
            <a:r>
              <a:rPr lang="en-US" altLang="en-US" sz="1600" dirty="0"/>
              <a:t>Avoid wordy phrases that can be replaced with one word (“in order to” = “to”)</a:t>
            </a:r>
          </a:p>
          <a:p>
            <a:pPr>
              <a:defRPr/>
            </a:pPr>
            <a:r>
              <a:rPr lang="en-US" altLang="en-US" sz="2000" b="1" dirty="0"/>
              <a:t>Editing</a:t>
            </a:r>
            <a:r>
              <a:rPr lang="en-US" altLang="en-US" sz="2000" dirty="0"/>
              <a:t>!</a:t>
            </a:r>
          </a:p>
          <a:p>
            <a:pPr lvl="1">
              <a:defRPr/>
            </a:pPr>
            <a:r>
              <a:rPr lang="en-US" altLang="en-US" sz="1600" dirty="0"/>
              <a:t>Good writing = good editing</a:t>
            </a:r>
          </a:p>
          <a:p>
            <a:pPr lvl="1">
              <a:defRPr/>
            </a:pPr>
            <a:r>
              <a:rPr lang="en-US" altLang="en-US" sz="1600" dirty="0"/>
              <a:t>Leave time to edit in stages (content, organization, readability, proof)</a:t>
            </a:r>
          </a:p>
          <a:p>
            <a:pPr lvl="1">
              <a:defRPr/>
            </a:pPr>
            <a:r>
              <a:rPr lang="en-US" altLang="en-US" sz="1600" dirty="0"/>
              <a:t>Review your partner’s sections</a:t>
            </a:r>
          </a:p>
          <a:p>
            <a:pPr lvl="1">
              <a:defRPr/>
            </a:pPr>
            <a:r>
              <a:rPr lang="en-US" altLang="en-US" sz="1600" dirty="0"/>
              <a:t>Leave time to assemble!</a:t>
            </a:r>
          </a:p>
          <a:p>
            <a:pPr marL="457200" lvl="1" indent="0">
              <a:buNone/>
              <a:defRPr/>
            </a:pPr>
            <a:endParaRPr lang="en-US" altLang="en-US" dirty="0"/>
          </a:p>
        </p:txBody>
      </p:sp>
      <p:sp>
        <p:nvSpPr>
          <p:cNvPr id="9221" name="Date Placeholder 4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CCCCCC"/>
                </a:solidFill>
              </a:rPr>
              <a:t>2/3/08  3</a:t>
            </a:r>
            <a:endParaRPr lang="en-US" altLang="en-US" sz="1200" baseline="0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3711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609600" y="571500"/>
            <a:ext cx="8458200" cy="533400"/>
          </a:xfrm>
        </p:spPr>
        <p:txBody>
          <a:bodyPr/>
          <a:lstStyle/>
          <a:p>
            <a:r>
              <a:rPr lang="en-US" altLang="en-US" sz="2600" b="1" dirty="0"/>
              <a:t>Office Hours + Your Next Stop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8001000" cy="4648200"/>
          </a:xfrm>
        </p:spPr>
        <p:txBody>
          <a:bodyPr/>
          <a:lstStyle/>
          <a:p>
            <a:pPr>
              <a:defRPr/>
            </a:pPr>
            <a:r>
              <a:rPr lang="en-US" altLang="en-US" sz="2000" b="1" dirty="0"/>
              <a:t>Office Hours! </a:t>
            </a:r>
            <a:endParaRPr lang="en-US" altLang="en-US" dirty="0"/>
          </a:p>
          <a:p>
            <a:pPr lvl="1">
              <a:defRPr/>
            </a:pPr>
            <a:r>
              <a:rPr lang="en-US" altLang="en-US" dirty="0"/>
              <a:t>Friday, October 4, 2-3pm (hybrid: Room 904 or Zoom)</a:t>
            </a:r>
          </a:p>
          <a:p>
            <a:pPr lvl="1">
              <a:defRPr/>
            </a:pPr>
            <a:r>
              <a:rPr lang="en-US" altLang="en-US" dirty="0"/>
              <a:t>Wednesday, October 9, 1-2pm (Zoom only)</a:t>
            </a:r>
          </a:p>
          <a:p>
            <a:pPr lvl="1">
              <a:defRPr/>
            </a:pPr>
            <a:r>
              <a:rPr lang="en-US" altLang="en-US" dirty="0"/>
              <a:t>Tuesday, October 15, 1:30-2:30pm (hybrid: Room 904 or Zoom)</a:t>
            </a:r>
          </a:p>
          <a:p>
            <a:pPr lvl="2">
              <a:defRPr/>
            </a:pPr>
            <a:r>
              <a:rPr lang="en-US" altLang="en-US" dirty="0"/>
              <a:t>This is a Monday schedule!</a:t>
            </a:r>
          </a:p>
          <a:p>
            <a:pPr>
              <a:defRPr/>
            </a:pPr>
            <a:endParaRPr lang="en-US" altLang="en-US" dirty="0"/>
          </a:p>
          <a:p>
            <a:pPr>
              <a:defRPr/>
            </a:pPr>
            <a:r>
              <a:rPr lang="en-US" altLang="en-US" sz="2000" b="1" dirty="0"/>
              <a:t>Head to your problem-specific rooms:</a:t>
            </a:r>
            <a:endParaRPr lang="en-US" altLang="en-US" sz="2000" dirty="0"/>
          </a:p>
          <a:p>
            <a:pPr lvl="1">
              <a:defRPr/>
            </a:pPr>
            <a:r>
              <a:rPr lang="en-US" altLang="en-US" dirty="0"/>
              <a:t>Problem 1: Stay here</a:t>
            </a:r>
          </a:p>
          <a:p>
            <a:pPr lvl="1">
              <a:defRPr/>
            </a:pPr>
            <a:r>
              <a:rPr lang="en-US" altLang="en-US" dirty="0"/>
              <a:t>Problem 2: Room 416</a:t>
            </a:r>
          </a:p>
          <a:p>
            <a:pPr lvl="1">
              <a:defRPr/>
            </a:pPr>
            <a:r>
              <a:rPr lang="en-US" altLang="en-US" dirty="0"/>
              <a:t>Problem 3: Room 417</a:t>
            </a:r>
          </a:p>
          <a:p>
            <a:pPr marL="457200" lvl="1" indent="0">
              <a:buNone/>
              <a:defRPr/>
            </a:pPr>
            <a:endParaRPr lang="en-US" altLang="en-US" dirty="0"/>
          </a:p>
        </p:txBody>
      </p:sp>
      <p:sp>
        <p:nvSpPr>
          <p:cNvPr id="9221" name="Date Placeholder 4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CCCCCC"/>
                </a:solidFill>
              </a:rPr>
              <a:t>2/3/08  3</a:t>
            </a:r>
            <a:endParaRPr lang="en-US" altLang="en-US" sz="1200" baseline="0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7074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7924800" cy="685800"/>
          </a:xfrm>
        </p:spPr>
        <p:txBody>
          <a:bodyPr/>
          <a:lstStyle/>
          <a:p>
            <a:r>
              <a:rPr lang="en-US" sz="3200" b="1" dirty="0"/>
              <a:t>Final reminder: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2/3/08  </a:t>
            </a:r>
            <a:fld id="{9EE47069-945F-4611-A145-DC973448A32F}" type="slidenum">
              <a:rPr lang="en-US" altLang="en-US" smtClean="0"/>
              <a:pPr>
                <a:defRPr/>
              </a:pPr>
              <a:t>23</a:t>
            </a:fld>
            <a:endParaRPr lang="en-US" altLang="en-US" baseline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AC8F334-71D5-47D1-9ADC-DB841EB20B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590675"/>
            <a:ext cx="60960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17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458200" cy="685800"/>
          </a:xfrm>
        </p:spPr>
        <p:txBody>
          <a:bodyPr anchor="b"/>
          <a:lstStyle/>
          <a:p>
            <a:pPr eaLnBrk="1" hangingPunct="1"/>
            <a:r>
              <a:rPr lang="en-US" altLang="en-US" sz="2800" b="1" dirty="0">
                <a:ea typeface="MS PGothic" panose="020B0600070205080204" pitchFamily="34" charset="-128"/>
              </a:rPr>
              <a:t>Research: Getting Started</a:t>
            </a:r>
            <a:endParaRPr lang="en-US" altLang="en-US" sz="3200" b="1" dirty="0">
              <a:ea typeface="MS PGothic" panose="020B0600070205080204" pitchFamily="34" charset="-128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7375" y="1219200"/>
            <a:ext cx="7947025" cy="5181600"/>
          </a:xfrm>
        </p:spPr>
        <p:txBody>
          <a:bodyPr/>
          <a:lstStyle/>
          <a:p>
            <a:pPr>
              <a:defRPr/>
            </a:pPr>
            <a:r>
              <a:rPr lang="en-US" sz="1800" b="1" dirty="0"/>
              <a:t>Re-read (and OUTLINE) the lower court opinion</a:t>
            </a:r>
          </a:p>
          <a:p>
            <a:pPr lvl="1">
              <a:defRPr/>
            </a:pPr>
            <a:r>
              <a:rPr lang="en-US" sz="1600" dirty="0"/>
              <a:t>Identify the issues decided by the Court – focus on your issue</a:t>
            </a:r>
          </a:p>
          <a:p>
            <a:pPr lvl="1">
              <a:defRPr/>
            </a:pPr>
            <a:r>
              <a:rPr lang="en-US" sz="1600" dirty="0"/>
              <a:t>Identify the cases supporting/opposing your position and review those cases</a:t>
            </a:r>
          </a:p>
          <a:p>
            <a:pPr lvl="1">
              <a:defRPr/>
            </a:pPr>
            <a:r>
              <a:rPr lang="en-US" sz="1600" dirty="0"/>
              <a:t>Leave gaps in your outline to add arguments and </a:t>
            </a:r>
            <a:r>
              <a:rPr lang="en-US" sz="1600" dirty="0" err="1"/>
              <a:t>subarguments</a:t>
            </a:r>
            <a:r>
              <a:rPr lang="en-US" sz="1600" dirty="0"/>
              <a:t>! </a:t>
            </a:r>
          </a:p>
          <a:p>
            <a:pPr marL="0" indent="0">
              <a:buNone/>
              <a:defRPr/>
            </a:pPr>
            <a:endParaRPr lang="en-US" sz="600" dirty="0"/>
          </a:p>
          <a:p>
            <a:pPr>
              <a:defRPr/>
            </a:pPr>
            <a:r>
              <a:rPr lang="en-US" sz="1800" b="1" dirty="0"/>
              <a:t>Next, use research techniques to help identify additional relevant case law </a:t>
            </a:r>
          </a:p>
          <a:p>
            <a:pPr lvl="1">
              <a:defRPr/>
            </a:pPr>
            <a:r>
              <a:rPr lang="en-US" sz="1600" dirty="0"/>
              <a:t>Secondary sources</a:t>
            </a:r>
          </a:p>
          <a:p>
            <a:pPr lvl="1">
              <a:defRPr/>
            </a:pPr>
            <a:r>
              <a:rPr lang="en-US" sz="1600" dirty="0"/>
              <a:t>Statutes - Use the annotations to the statute to help guide your research</a:t>
            </a:r>
          </a:p>
          <a:p>
            <a:pPr lvl="2">
              <a:defRPr/>
            </a:pPr>
            <a:r>
              <a:rPr lang="en-US" sz="1400" dirty="0"/>
              <a:t>Remember that your problem may have FAKE statutes (or cases)!</a:t>
            </a:r>
          </a:p>
          <a:p>
            <a:pPr lvl="1">
              <a:defRPr/>
            </a:pPr>
            <a:r>
              <a:rPr lang="en-US" sz="1600" dirty="0"/>
              <a:t>One good case method!</a:t>
            </a:r>
          </a:p>
          <a:p>
            <a:pPr marL="0" indent="0">
              <a:buNone/>
              <a:defRPr/>
            </a:pPr>
            <a:endParaRPr lang="en-US" sz="700" dirty="0"/>
          </a:p>
          <a:p>
            <a:pPr>
              <a:spcBef>
                <a:spcPts val="300"/>
              </a:spcBef>
              <a:defRPr/>
            </a:pPr>
            <a:r>
              <a:rPr lang="en-US" sz="1800" b="1" dirty="0"/>
              <a:t>Consider the weight of authority</a:t>
            </a:r>
            <a:endParaRPr lang="en-US" sz="1800" dirty="0"/>
          </a:p>
          <a:p>
            <a:pPr lvl="1">
              <a:defRPr/>
            </a:pPr>
            <a:r>
              <a:rPr lang="en-US" sz="1600" dirty="0"/>
              <a:t>Supreme Court cases = </a:t>
            </a:r>
            <a:r>
              <a:rPr lang="en-US" sz="1600" b="1" dirty="0"/>
              <a:t>binding</a:t>
            </a:r>
            <a:r>
              <a:rPr lang="en-US" sz="1600" dirty="0"/>
              <a:t> (show how what you want comports w/ them)</a:t>
            </a:r>
          </a:p>
          <a:p>
            <a:pPr lvl="1">
              <a:defRPr/>
            </a:pPr>
            <a:r>
              <a:rPr lang="en-US" sz="1600" dirty="0"/>
              <a:t>Courts of Appeal cases outside of the (fake) Fourteenth Circuit = </a:t>
            </a:r>
            <a:r>
              <a:rPr lang="en-US" sz="1600" b="1" dirty="0"/>
              <a:t>persuasive</a:t>
            </a:r>
          </a:p>
          <a:p>
            <a:pPr lvl="1">
              <a:defRPr/>
            </a:pPr>
            <a:r>
              <a:rPr lang="en-US" sz="1600" dirty="0"/>
              <a:t>District court cases = </a:t>
            </a:r>
            <a:r>
              <a:rPr lang="en-US" sz="1600" b="1" dirty="0"/>
              <a:t>illustrative and fairly persuasive</a:t>
            </a:r>
            <a:endParaRPr lang="en-US" sz="2000" dirty="0"/>
          </a:p>
        </p:txBody>
      </p:sp>
      <p:sp>
        <p:nvSpPr>
          <p:cNvPr id="33796" name="Date Placeholder 1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CCCCCC"/>
                </a:solidFill>
              </a:rPr>
              <a:t>2/3/08  3</a:t>
            </a:r>
            <a:endParaRPr lang="en-US" altLang="en-US" sz="1200" baseline="0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034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99465"/>
            <a:ext cx="8458200" cy="685800"/>
          </a:xfrm>
        </p:spPr>
        <p:txBody>
          <a:bodyPr anchor="b"/>
          <a:lstStyle/>
          <a:p>
            <a:pPr eaLnBrk="1" hangingPunct="1"/>
            <a:r>
              <a:rPr lang="en-US" altLang="en-US" sz="2800" b="1" dirty="0">
                <a:ea typeface="MS PGothic" panose="020B0600070205080204" pitchFamily="34" charset="-128"/>
              </a:rPr>
              <a:t>Research: Some cases are hard to read</a:t>
            </a:r>
            <a:endParaRPr lang="en-US" altLang="en-US" sz="3200" b="1" dirty="0">
              <a:ea typeface="MS PGothic" panose="020B0600070205080204" pitchFamily="34" charset="-128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7375" y="1143000"/>
            <a:ext cx="7947025" cy="5257800"/>
          </a:xfrm>
        </p:spPr>
        <p:txBody>
          <a:bodyPr/>
          <a:lstStyle/>
          <a:p>
            <a:pPr>
              <a:defRPr/>
            </a:pPr>
            <a:r>
              <a:rPr lang="en-US" sz="1800" b="1" dirty="0"/>
              <a:t>Open research means you may end up reading cases that you find hard to read for your own individual reasons</a:t>
            </a:r>
            <a:endParaRPr lang="en-US" sz="1800" dirty="0"/>
          </a:p>
          <a:p>
            <a:pPr lvl="1">
              <a:defRPr/>
            </a:pPr>
            <a:r>
              <a:rPr lang="en-US" sz="1600" dirty="0"/>
              <a:t>Facts that resonate with your own lived experience</a:t>
            </a:r>
          </a:p>
          <a:p>
            <a:pPr lvl="1">
              <a:defRPr/>
            </a:pPr>
            <a:r>
              <a:rPr lang="en-US" sz="1600" dirty="0"/>
              <a:t>Facts that involve harm</a:t>
            </a:r>
          </a:p>
          <a:p>
            <a:pPr lvl="1">
              <a:defRPr/>
            </a:pPr>
            <a:r>
              <a:rPr lang="en-US" sz="1600" dirty="0"/>
              <a:t>Facts that involve situations you find stressful </a:t>
            </a:r>
          </a:p>
          <a:p>
            <a:pPr marL="457200" lvl="1" indent="0">
              <a:buNone/>
              <a:defRPr/>
            </a:pPr>
            <a:endParaRPr lang="en-US" sz="1600" dirty="0"/>
          </a:p>
          <a:p>
            <a:pPr>
              <a:defRPr/>
            </a:pPr>
            <a:r>
              <a:rPr lang="en-US" sz="1800" b="1" dirty="0"/>
              <a:t>Remember that not everyone will find the same things hard so be respectful of each other</a:t>
            </a:r>
            <a:br>
              <a:rPr lang="en-US" sz="1800" b="1" dirty="0"/>
            </a:br>
            <a:endParaRPr lang="en-US" sz="1800" b="1" dirty="0"/>
          </a:p>
          <a:p>
            <a:pPr>
              <a:defRPr/>
            </a:pPr>
            <a:r>
              <a:rPr lang="en-US" sz="1800" b="1" dirty="0"/>
              <a:t>Remember that law is drafted by the people in power; think about who had the power when the case you are reading was written</a:t>
            </a:r>
          </a:p>
          <a:p>
            <a:pPr>
              <a:defRPr/>
            </a:pPr>
            <a:endParaRPr lang="en-US" sz="1800" b="1" dirty="0"/>
          </a:p>
          <a:p>
            <a:pPr>
              <a:defRPr/>
            </a:pPr>
            <a:r>
              <a:rPr lang="en-US" sz="1800" b="1" dirty="0"/>
              <a:t>Some cases may include overtly biased reasoning, offensive stereotypes, or problematic (running the full gamut) language</a:t>
            </a:r>
          </a:p>
          <a:p>
            <a:pPr>
              <a:defRPr/>
            </a:pPr>
            <a:endParaRPr lang="en-US" sz="1800" b="1" dirty="0"/>
          </a:p>
          <a:p>
            <a:pPr>
              <a:defRPr/>
            </a:pPr>
            <a:r>
              <a:rPr lang="en-US" sz="1800" b="1" dirty="0"/>
              <a:t>Do what you need to do to take care of yourselves!</a:t>
            </a:r>
          </a:p>
        </p:txBody>
      </p:sp>
      <p:sp>
        <p:nvSpPr>
          <p:cNvPr id="33796" name="Date Placeholder 1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CCCCCC"/>
                </a:solidFill>
              </a:rPr>
              <a:t>2/3/08  3</a:t>
            </a:r>
            <a:endParaRPr lang="en-US" altLang="en-US" sz="1200" baseline="0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502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Purpose of Brief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Every sentence should support your case!</a:t>
            </a:r>
          </a:p>
          <a:p>
            <a:r>
              <a:rPr lang="en-US" b="1" dirty="0"/>
              <a:t>Accurate but persuasive</a:t>
            </a:r>
          </a:p>
          <a:p>
            <a:pPr lvl="1"/>
            <a:r>
              <a:rPr lang="en-US" sz="2000" dirty="0">
                <a:effectLst/>
              </a:rPr>
              <a:t>Make positive arguments</a:t>
            </a:r>
          </a:p>
          <a:p>
            <a:pPr lvl="2">
              <a:defRPr/>
            </a:pPr>
            <a:r>
              <a:rPr lang="en-US" u="sng" dirty="0"/>
              <a:t>Negative</a:t>
            </a:r>
            <a:r>
              <a:rPr lang="en-US" dirty="0"/>
              <a:t>: This Court should not apply the UED test because . . .</a:t>
            </a:r>
          </a:p>
          <a:p>
            <a:pPr lvl="2">
              <a:defRPr/>
            </a:pPr>
            <a:r>
              <a:rPr lang="en-US" u="sng" dirty="0"/>
              <a:t>Positive</a:t>
            </a:r>
            <a:r>
              <a:rPr lang="en-US" dirty="0"/>
              <a:t>: This Court should apply the MA test because . . . </a:t>
            </a:r>
            <a:endParaRPr lang="en-US" sz="2000" dirty="0">
              <a:effectLst/>
            </a:endParaRPr>
          </a:p>
          <a:p>
            <a:pPr lvl="1"/>
            <a:r>
              <a:rPr lang="en-US" sz="2000" dirty="0">
                <a:effectLst/>
              </a:rPr>
              <a:t>Do not make opponent’s case for them</a:t>
            </a:r>
          </a:p>
          <a:p>
            <a:pPr lvl="2"/>
            <a:r>
              <a:rPr lang="en-US" dirty="0">
                <a:effectLst/>
              </a:rPr>
              <a:t>Avoid: “Appellant will argue…”</a:t>
            </a:r>
          </a:p>
          <a:p>
            <a:pPr lvl="2"/>
            <a:r>
              <a:rPr lang="en-US" dirty="0"/>
              <a:t>Use “Although” statements instead</a:t>
            </a:r>
            <a:endParaRPr lang="en-US" dirty="0">
              <a:effectLst/>
            </a:endParaRPr>
          </a:p>
          <a:p>
            <a:endParaRPr lang="en-US" b="1" dirty="0"/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2/3/08  </a:t>
            </a:r>
            <a:fld id="{9EE47069-945F-4611-A145-DC973448A32F}" type="slidenum">
              <a:rPr lang="en-US" altLang="en-US" smtClean="0"/>
              <a:pPr>
                <a:defRPr/>
              </a:pPr>
              <a:t>5</a:t>
            </a:fld>
            <a:endParaRPr lang="en-US" altLang="en-US" baseline="0"/>
          </a:p>
        </p:txBody>
      </p:sp>
    </p:spTree>
    <p:extLst>
      <p:ext uri="{BB962C8B-B14F-4D97-AF65-F5344CB8AC3E}">
        <p14:creationId xmlns:p14="http://schemas.microsoft.com/office/powerpoint/2010/main" val="2903977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602673" y="391391"/>
            <a:ext cx="8382000" cy="685800"/>
          </a:xfrm>
        </p:spPr>
        <p:txBody>
          <a:bodyPr/>
          <a:lstStyle/>
          <a:p>
            <a:r>
              <a:rPr lang="en-US" altLang="en-US" sz="3200" b="1" dirty="0"/>
              <a:t>Word Choice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77191"/>
            <a:ext cx="8153400" cy="5171209"/>
          </a:xfrm>
        </p:spPr>
        <p:txBody>
          <a:bodyPr/>
          <a:lstStyle/>
          <a:p>
            <a:pPr>
              <a:defRPr/>
            </a:pPr>
            <a:r>
              <a:rPr lang="en-US" sz="2000" b="1" dirty="0"/>
              <a:t>Use the Vocabulary of Your Case</a:t>
            </a:r>
          </a:p>
          <a:p>
            <a:pPr lvl="1">
              <a:defRPr/>
            </a:pPr>
            <a:r>
              <a:rPr lang="en-US" u="sng" dirty="0"/>
              <a:t>Internal Vocabulary</a:t>
            </a:r>
            <a:r>
              <a:rPr lang="en-US" dirty="0"/>
              <a:t>: Comes from the case documents (here, the lower court opinion) </a:t>
            </a:r>
          </a:p>
          <a:p>
            <a:pPr lvl="2">
              <a:defRPr/>
            </a:pPr>
            <a:r>
              <a:rPr lang="en-US" sz="1600" dirty="0"/>
              <a:t>Why? Calling things what everyone else is calling them meets the reader’s expectations, avoids confusion, builds credibility. </a:t>
            </a:r>
          </a:p>
          <a:p>
            <a:pPr lvl="2">
              <a:defRPr/>
            </a:pPr>
            <a:r>
              <a:rPr lang="en-US" sz="1600" dirty="0"/>
              <a:t>Here, consider: Party names? Or Appellant/Appellee?</a:t>
            </a:r>
          </a:p>
          <a:p>
            <a:pPr lvl="1">
              <a:defRPr/>
            </a:pPr>
            <a:r>
              <a:rPr lang="en-US" u="sng" dirty="0"/>
              <a:t>External Vocabulary</a:t>
            </a:r>
            <a:r>
              <a:rPr lang="en-US" dirty="0"/>
              <a:t>: Words/terms </a:t>
            </a:r>
            <a:r>
              <a:rPr lang="en-US" u="sng" dirty="0"/>
              <a:t>you choose</a:t>
            </a:r>
            <a:r>
              <a:rPr lang="en-US" dirty="0"/>
              <a:t> to support your story, theory of the case, and theme (use </a:t>
            </a:r>
            <a:r>
              <a:rPr lang="en-US" b="1" dirty="0"/>
              <a:t>consistent</a:t>
            </a:r>
            <a:r>
              <a:rPr lang="en-US" dirty="0"/>
              <a:t> terminology to stay credible and avoid confusion)</a:t>
            </a:r>
          </a:p>
          <a:p>
            <a:pPr lvl="3">
              <a:defRPr/>
            </a:pPr>
            <a:endParaRPr lang="en-US" sz="800" dirty="0"/>
          </a:p>
          <a:p>
            <a:pPr>
              <a:defRPr/>
            </a:pPr>
            <a:r>
              <a:rPr lang="en-US" sz="2000" b="1" dirty="0"/>
              <a:t>Be accurate </a:t>
            </a:r>
          </a:p>
          <a:p>
            <a:pPr lvl="1">
              <a:defRPr/>
            </a:pPr>
            <a:r>
              <a:rPr lang="en-US" dirty="0"/>
              <a:t>Being persuasive does NOT mean making things up.</a:t>
            </a:r>
          </a:p>
          <a:p>
            <a:pPr marL="0" indent="0">
              <a:buNone/>
              <a:defRPr/>
            </a:pPr>
            <a:endParaRPr lang="en-US" sz="800" dirty="0"/>
          </a:p>
          <a:p>
            <a:pPr>
              <a:defRPr/>
            </a:pPr>
            <a:r>
              <a:rPr lang="en-US" sz="2000" b="1" dirty="0"/>
              <a:t>Use Effective but Simple Language:</a:t>
            </a:r>
          </a:p>
          <a:p>
            <a:pPr lvl="1">
              <a:defRPr/>
            </a:pPr>
            <a:r>
              <a:rPr lang="en-US" dirty="0"/>
              <a:t>Use language that will elicit appropriate emotional response.</a:t>
            </a:r>
          </a:p>
          <a:p>
            <a:pPr lvl="1">
              <a:defRPr/>
            </a:pPr>
            <a:r>
              <a:rPr lang="en-US" dirty="0"/>
              <a:t>Concrete rather than abstract language. Detailed/accurate not general/vague</a:t>
            </a:r>
          </a:p>
        </p:txBody>
      </p:sp>
      <p:sp>
        <p:nvSpPr>
          <p:cNvPr id="12293" name="Date Placeholder 4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CCCCCC"/>
                </a:solidFill>
              </a:rPr>
              <a:t>2/3/08  3</a:t>
            </a:r>
            <a:endParaRPr lang="en-US" altLang="en-US" sz="1200" baseline="0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899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84018"/>
            <a:ext cx="8458200" cy="685800"/>
          </a:xfrm>
        </p:spPr>
        <p:txBody>
          <a:bodyPr anchor="b"/>
          <a:lstStyle/>
          <a:p>
            <a:pPr eaLnBrk="1" hangingPunct="1"/>
            <a:r>
              <a:rPr lang="en-US" altLang="en-US" sz="3200" b="1" dirty="0">
                <a:ea typeface="MS PGothic" panose="020B0600070205080204" pitchFamily="34" charset="-128"/>
              </a:rPr>
              <a:t>Questions Presented</a:t>
            </a:r>
            <a:endParaRPr lang="en-US" altLang="en-US" sz="3600" b="1" dirty="0">
              <a:ea typeface="MS PGothic" panose="020B0600070205080204" pitchFamily="34" charset="-128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7375" y="1066800"/>
            <a:ext cx="7947025" cy="5029201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sz="1800" b="1" u="sng" dirty="0"/>
              <a:t>Purpose</a:t>
            </a:r>
            <a:r>
              <a:rPr lang="en-US" altLang="en-US" sz="1800" b="1" dirty="0"/>
              <a:t>: Describe questions before this Court – what does it have to decide?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altLang="en-US" sz="100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sz="1800" b="1" u="sng" dirty="0"/>
              <a:t>Best practice</a:t>
            </a:r>
            <a:r>
              <a:rPr lang="en-US" altLang="en-US" sz="1800" b="1" dirty="0"/>
              <a:t>: Phrase all QPs so that they can be answered “yes:”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en-US" sz="1600" dirty="0"/>
              <a:t>For example: “Did the district court err . . . ,” or “Did the district court improperly grant . . . ,” or, if you want to be positive, “Should this Court hold that . . .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en-US" sz="1600" dirty="0"/>
              <a:t>Try to use parallel structure with your partner’s QP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endParaRPr lang="en-US" altLang="en-US" sz="100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sz="1800" b="1" dirty="0"/>
              <a:t>Keep QPs </a:t>
            </a:r>
            <a:r>
              <a:rPr lang="en-US" altLang="en-US" sz="1800" b="1" u="sng" dirty="0"/>
              <a:t>brief and simple</a:t>
            </a:r>
            <a:r>
              <a:rPr lang="en-US" altLang="en-US" sz="1800" b="1" dirty="0"/>
              <a:t> but include material facts: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en-US" sz="1600" dirty="0"/>
              <a:t>If anyone has to read it twice to “get it,” it isn’t working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en-US" sz="1600" dirty="0"/>
              <a:t>Include key facts about what happened (concrete facts = more persuasive)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altLang="en-US" sz="100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sz="1800" b="1" dirty="0"/>
              <a:t>More than one sentence? . . . It depends! </a:t>
            </a:r>
          </a:p>
          <a:p>
            <a:pPr>
              <a:defRPr/>
            </a:pPr>
            <a:r>
              <a:rPr lang="en-US" sz="1800" b="1" dirty="0"/>
              <a:t>Consider what the reader does not yet know and work around it</a:t>
            </a:r>
          </a:p>
          <a:p>
            <a:pPr lvl="1">
              <a:defRPr/>
            </a:pPr>
            <a:r>
              <a:rPr lang="en-US" sz="1600" dirty="0"/>
              <a:t>Names of the tests, different versions of tests, facts/holdings of key cases – Court does not know these yet</a:t>
            </a:r>
          </a:p>
          <a:p>
            <a:pPr lvl="1">
              <a:defRPr/>
            </a:pPr>
            <a:r>
              <a:rPr lang="en-US" sz="1600" dirty="0"/>
              <a:t>Have your partner read your QP – they can spot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altLang="en-US" sz="1800" dirty="0"/>
          </a:p>
        </p:txBody>
      </p:sp>
      <p:sp>
        <p:nvSpPr>
          <p:cNvPr id="33796" name="Date Placeholder 1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CCCCCC"/>
                </a:solidFill>
              </a:rPr>
              <a:t>2/3/08  3</a:t>
            </a:r>
            <a:endParaRPr lang="en-US" altLang="en-US" sz="1200" baseline="0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3817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Date Placeholder 4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CCCCCC"/>
                </a:solidFill>
              </a:rPr>
              <a:t>2/3/08  3</a:t>
            </a:r>
            <a:endParaRPr lang="en-US" altLang="en-US" sz="1200" baseline="0">
              <a:solidFill>
                <a:srgbClr val="CCCCCC"/>
              </a:solidFill>
            </a:endParaRPr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8534400" cy="609600"/>
          </a:xfrm>
        </p:spPr>
        <p:txBody>
          <a:bodyPr/>
          <a:lstStyle/>
          <a:p>
            <a:pPr eaLnBrk="1" hangingPunct="1"/>
            <a:r>
              <a:rPr lang="en-US" altLang="en-US" sz="2800" b="1" dirty="0"/>
              <a:t>Statement of the Case</a:t>
            </a:r>
            <a:endParaRPr lang="en-US" altLang="en-US" sz="2800" dirty="0"/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066800"/>
            <a:ext cx="7620000" cy="4648200"/>
          </a:xfrm>
        </p:spPr>
        <p:txBody>
          <a:bodyPr/>
          <a:lstStyle/>
          <a:p>
            <a:pPr>
              <a:defRPr/>
            </a:pPr>
            <a:r>
              <a:rPr lang="en-US" altLang="en-US" sz="1800" b="1" dirty="0"/>
              <a:t>Subtly set the reader up to view your argument favorably</a:t>
            </a:r>
          </a:p>
          <a:p>
            <a:pPr lvl="1" eaLnBrk="1" hangingPunct="1">
              <a:defRPr/>
            </a:pPr>
            <a:r>
              <a:rPr lang="en-US" altLang="en-US" sz="1600" dirty="0">
                <a:ea typeface="MS PGothic" panose="020B0600070205080204" pitchFamily="34" charset="-128"/>
              </a:rPr>
              <a:t>Every sentence you write should be persuasive</a:t>
            </a:r>
          </a:p>
          <a:p>
            <a:pPr lvl="1" eaLnBrk="1" hangingPunct="1">
              <a:defRPr/>
            </a:pPr>
            <a:r>
              <a:rPr lang="en-US" altLang="en-US" sz="1600" dirty="0">
                <a:ea typeface="MS PGothic" panose="020B0600070205080204" pitchFamily="34" charset="-128"/>
              </a:rPr>
              <a:t>Highlight the good facts and frame the bad facts</a:t>
            </a:r>
          </a:p>
          <a:p>
            <a:pPr lvl="2" eaLnBrk="1" hangingPunct="1">
              <a:defRPr/>
            </a:pPr>
            <a:r>
              <a:rPr lang="en-US" altLang="en-US" sz="1400" dirty="0">
                <a:ea typeface="MS PGothic" panose="020B0600070205080204" pitchFamily="34" charset="-128"/>
              </a:rPr>
              <a:t>Consider level of detail</a:t>
            </a:r>
          </a:p>
          <a:p>
            <a:pPr lvl="2">
              <a:defRPr/>
            </a:pPr>
            <a:r>
              <a:rPr lang="en-US" sz="1400" dirty="0"/>
              <a:t>Neutralize bad facts: Use passive voice &amp; give minimal “air time”</a:t>
            </a:r>
            <a:endParaRPr lang="en-US" altLang="en-US" sz="1400" dirty="0">
              <a:ea typeface="MS PGothic" panose="020B0600070205080204" pitchFamily="34" charset="-128"/>
            </a:endParaRPr>
          </a:p>
          <a:p>
            <a:pPr lvl="1" eaLnBrk="1" hangingPunct="1">
              <a:defRPr/>
            </a:pPr>
            <a:r>
              <a:rPr lang="en-US" altLang="en-US" sz="1600" dirty="0">
                <a:ea typeface="MS PGothic" panose="020B0600070205080204" pitchFamily="34" charset="-128"/>
              </a:rPr>
              <a:t>Have a clear theme</a:t>
            </a:r>
          </a:p>
          <a:p>
            <a:pPr lvl="1">
              <a:defRPr/>
            </a:pPr>
            <a:r>
              <a:rPr lang="en-US" altLang="en-US" sz="1600" dirty="0"/>
              <a:t>Tell facts from your client’s point of view</a:t>
            </a:r>
            <a:endParaRPr lang="en-US" altLang="en-US" sz="1400" b="1" dirty="0"/>
          </a:p>
          <a:p>
            <a:pPr>
              <a:defRPr/>
            </a:pPr>
            <a:r>
              <a:rPr lang="en-US" altLang="en-US" sz="1800" b="1" dirty="0"/>
              <a:t>Must read as trustworthy and balanced, but interesting; do not overtly argue</a:t>
            </a:r>
            <a:endParaRPr lang="en-US" altLang="en-US" sz="1800" dirty="0"/>
          </a:p>
          <a:p>
            <a:pPr lvl="1">
              <a:defRPr/>
            </a:pPr>
            <a:r>
              <a:rPr lang="en-US" altLang="en-US" sz="1600" dirty="0"/>
              <a:t>Make thoughtful, intentional word choices</a:t>
            </a:r>
          </a:p>
          <a:p>
            <a:pPr lvl="1">
              <a:defRPr/>
            </a:pPr>
            <a:r>
              <a:rPr lang="en-US" altLang="en-US" sz="1600" dirty="0"/>
              <a:t>Avoid inferences, be selective about characterizations</a:t>
            </a:r>
          </a:p>
          <a:p>
            <a:pPr>
              <a:defRPr/>
            </a:pPr>
            <a:r>
              <a:rPr lang="en-US" altLang="en-US" sz="1800" b="1" dirty="0"/>
              <a:t>Persuasive ordering: where do you start?</a:t>
            </a:r>
          </a:p>
          <a:p>
            <a:pPr lvl="1">
              <a:defRPr/>
            </a:pPr>
            <a:r>
              <a:rPr lang="en-US" altLang="en-US" sz="1600" dirty="0"/>
              <a:t>Describing your client/the parties?</a:t>
            </a:r>
          </a:p>
          <a:p>
            <a:pPr lvl="1">
              <a:defRPr/>
            </a:pPr>
            <a:r>
              <a:rPr lang="en-US" altLang="en-US" sz="1600" dirty="0"/>
              <a:t>With the main event (and then jump back)?</a:t>
            </a:r>
          </a:p>
          <a:p>
            <a:pPr lvl="1">
              <a:defRPr/>
            </a:pPr>
            <a:r>
              <a:rPr lang="en-US" altLang="en-US" sz="1600" dirty="0"/>
              <a:t>With the impact on your client?</a:t>
            </a:r>
          </a:p>
          <a:p>
            <a:pPr>
              <a:defRPr/>
            </a:pPr>
            <a:r>
              <a:rPr lang="en-US" altLang="en-US" sz="1800" b="1" dirty="0"/>
              <a:t>Cite to the record for EVERY sentence!</a:t>
            </a:r>
            <a:r>
              <a:rPr lang="en-US" altLang="en-US" sz="1800" dirty="0"/>
              <a:t> (See Moot Court Manual)</a:t>
            </a:r>
          </a:p>
          <a:p>
            <a:pPr lvl="1">
              <a:defRPr/>
            </a:pPr>
            <a:r>
              <a:rPr lang="en-US" altLang="en-US" sz="1600" dirty="0"/>
              <a:t>True for Proceedings Below, also!</a:t>
            </a:r>
          </a:p>
        </p:txBody>
      </p:sp>
      <p:sp>
        <p:nvSpPr>
          <p:cNvPr id="7174" name="Rectangle 7"/>
          <p:cNvSpPr>
            <a:spLocks noChangeArrowheads="1"/>
          </p:cNvSpPr>
          <p:nvPr/>
        </p:nvSpPr>
        <p:spPr bwMode="auto">
          <a:xfrm>
            <a:off x="-2060575" y="-6762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82710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7924800" cy="685800"/>
          </a:xfrm>
        </p:spPr>
        <p:txBody>
          <a:bodyPr/>
          <a:lstStyle/>
          <a:p>
            <a:pPr eaLnBrk="1" hangingPunct="1"/>
            <a:r>
              <a:rPr lang="en-US" altLang="en-US" b="1" dirty="0"/>
              <a:t>Summary of the Argument: Purpose and Goals</a:t>
            </a:r>
            <a:endParaRPr lang="en-US" altLang="en-US" dirty="0"/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14400"/>
            <a:ext cx="7924800" cy="4953000"/>
          </a:xfrm>
        </p:spPr>
        <p:txBody>
          <a:bodyPr/>
          <a:lstStyle/>
          <a:p>
            <a:pPr>
              <a:defRPr/>
            </a:pPr>
            <a:r>
              <a:rPr lang="en-US" altLang="en-US" sz="1800" b="1" dirty="0"/>
              <a:t>Judge might read first or read right before oral argument – either way, sets tone</a:t>
            </a:r>
          </a:p>
          <a:p>
            <a:pPr>
              <a:defRPr/>
            </a:pPr>
            <a:r>
              <a:rPr lang="en-US" altLang="en-US" sz="1800" b="1" dirty="0"/>
              <a:t>How to begin? </a:t>
            </a:r>
            <a:r>
              <a:rPr lang="en-US" altLang="en-US" sz="1800" dirty="0"/>
              <a:t>Style preferences. </a:t>
            </a:r>
          </a:p>
          <a:p>
            <a:pPr lvl="1">
              <a:defRPr/>
            </a:pPr>
            <a:r>
              <a:rPr lang="en-US" altLang="en-US" sz="1400" dirty="0"/>
              <a:t>Traditional/straightforward: Indicate what court should do. “This Court should reverse the district court’s grant . . .” </a:t>
            </a:r>
          </a:p>
          <a:p>
            <a:pPr lvl="1">
              <a:defRPr/>
            </a:pPr>
            <a:r>
              <a:rPr lang="en-US" altLang="en-US" sz="1400" dirty="0"/>
              <a:t>Overarching theme/statement of the case: Make this Court care. “Appellant Smith seeks to vindicate . . .”</a:t>
            </a:r>
          </a:p>
          <a:p>
            <a:pPr>
              <a:defRPr/>
            </a:pPr>
            <a:r>
              <a:rPr lang="en-US" altLang="en-US" sz="1800" b="1" dirty="0"/>
              <a:t>Provide context for your arguments:</a:t>
            </a:r>
            <a:r>
              <a:rPr lang="en-US" altLang="en-US" sz="1800" dirty="0"/>
              <a:t> </a:t>
            </a:r>
          </a:p>
          <a:p>
            <a:pPr lvl="1">
              <a:defRPr/>
            </a:pPr>
            <a:r>
              <a:rPr lang="en-US" altLang="en-US" sz="1400" dirty="0"/>
              <a:t>GOAL = reader should understand the whole argument simply by reading the SOA</a:t>
            </a:r>
          </a:p>
          <a:p>
            <a:pPr lvl="1">
              <a:defRPr/>
            </a:pPr>
            <a:r>
              <a:rPr lang="en-US" altLang="en-US" sz="1400" dirty="0"/>
              <a:t>Briefly explain the lower court’s decision and that it was wrong</a:t>
            </a:r>
          </a:p>
          <a:p>
            <a:pPr lvl="1">
              <a:defRPr/>
            </a:pPr>
            <a:r>
              <a:rPr lang="en-US" altLang="en-US" sz="1400" dirty="0"/>
              <a:t>Briefly give a persuasive overview of KEY points from umbrella</a:t>
            </a:r>
            <a:endParaRPr lang="en-US" altLang="en-US" sz="800" dirty="0"/>
          </a:p>
          <a:p>
            <a:pPr>
              <a:defRPr/>
            </a:pPr>
            <a:r>
              <a:rPr lang="en-US" altLang="en-US" sz="1800" b="1" dirty="0"/>
              <a:t>After providing context, present your theory of the case </a:t>
            </a:r>
          </a:p>
          <a:p>
            <a:pPr lvl="1">
              <a:defRPr/>
            </a:pPr>
            <a:r>
              <a:rPr lang="en-US" altLang="en-US" sz="1400" dirty="0"/>
              <a:t>Should track headings/subheadings to an extent – those are your actual arguments!</a:t>
            </a:r>
          </a:p>
          <a:p>
            <a:pPr lvl="1">
              <a:defRPr/>
            </a:pPr>
            <a:r>
              <a:rPr lang="en-US" altLang="en-US" sz="1400" dirty="0"/>
              <a:t>BUT – try to sprinkle theme on top and make it extra dynamic</a:t>
            </a:r>
          </a:p>
          <a:p>
            <a:pPr>
              <a:defRPr/>
            </a:pPr>
            <a:r>
              <a:rPr lang="en-US" altLang="en-US" sz="1800" b="1" dirty="0"/>
              <a:t>Make sure the SOA is also about your client, not just law!</a:t>
            </a:r>
          </a:p>
          <a:p>
            <a:pPr lvl="1">
              <a:defRPr/>
            </a:pPr>
            <a:r>
              <a:rPr lang="en-US" altLang="en-US" sz="1400" dirty="0"/>
              <a:t>Some facts</a:t>
            </a:r>
          </a:p>
          <a:p>
            <a:pPr lvl="1">
              <a:defRPr/>
            </a:pPr>
            <a:r>
              <a:rPr lang="en-US" altLang="en-US" sz="1400" dirty="0"/>
              <a:t>Create empathy at this early stage </a:t>
            </a:r>
            <a:endParaRPr lang="en-US" altLang="en-US" sz="1400" b="1" dirty="0"/>
          </a:p>
          <a:p>
            <a:pPr>
              <a:defRPr/>
            </a:pPr>
            <a:r>
              <a:rPr lang="en-US" altLang="en-US" sz="1800" b="1" dirty="0"/>
              <a:t>How long? </a:t>
            </a:r>
            <a:r>
              <a:rPr lang="en-US" altLang="en-US" sz="1600" dirty="0"/>
              <a:t>MCM says 300 word guideline. You have some discretion.</a:t>
            </a:r>
          </a:p>
          <a:p>
            <a:pPr lvl="1">
              <a:defRPr/>
            </a:pPr>
            <a:endParaRPr lang="en-US" altLang="en-US" dirty="0"/>
          </a:p>
          <a:p>
            <a:pPr marL="457200" lvl="1" indent="0">
              <a:buNone/>
              <a:defRPr/>
            </a:pPr>
            <a:endParaRPr lang="en-US" altLang="en-US" sz="1000" dirty="0"/>
          </a:p>
        </p:txBody>
      </p:sp>
      <p:sp>
        <p:nvSpPr>
          <p:cNvPr id="7173" name="Rectangle 7"/>
          <p:cNvSpPr>
            <a:spLocks noChangeArrowheads="1"/>
          </p:cNvSpPr>
          <p:nvPr/>
        </p:nvSpPr>
        <p:spPr bwMode="auto">
          <a:xfrm>
            <a:off x="-2060575" y="-6762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/>
                <a:cs typeface="Osaka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/>
                <a:cs typeface="Osaka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/>
                <a:cs typeface="Osaka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/>
                <a:cs typeface="Osaka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/>
                <a:cs typeface="Osak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/>
                <a:cs typeface="Osak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/>
                <a:cs typeface="Osak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/>
                <a:cs typeface="Osak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/>
                <a:cs typeface="Osaka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3554930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Osaka"/>
        <a:cs typeface=""/>
      </a:majorFont>
      <a:minorFont>
        <a:latin typeface="Arial"/>
        <a:ea typeface="Osak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Osaka" pitchFamily="-6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Osaka" pitchFamily="-6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7dc8b47-f539-428f-9dcd-b393aadd97b0">
      <Terms xmlns="http://schemas.microsoft.com/office/infopath/2007/PartnerControls"/>
    </lcf76f155ced4ddcb4097134ff3c332f>
    <TaxCatchAll xmlns="9799f0a0-a5fd-4b10-8853-7e2c40240a0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1B2E15F11F5874D91B97707031E7ECA" ma:contentTypeVersion="13" ma:contentTypeDescription="Create a new document." ma:contentTypeScope="" ma:versionID="61d71ad58004e4eeb9bef0290bbcee70">
  <xsd:schema xmlns:xsd="http://www.w3.org/2001/XMLSchema" xmlns:xs="http://www.w3.org/2001/XMLSchema" xmlns:p="http://schemas.microsoft.com/office/2006/metadata/properties" xmlns:ns2="97dc8b47-f539-428f-9dcd-b393aadd97b0" xmlns:ns3="9799f0a0-a5fd-4b10-8853-7e2c40240a05" targetNamespace="http://schemas.microsoft.com/office/2006/metadata/properties" ma:root="true" ma:fieldsID="f04f1d2b67d24d7488c937672ccdd901" ns2:_="" ns3:_="">
    <xsd:import namespace="97dc8b47-f539-428f-9dcd-b393aadd97b0"/>
    <xsd:import namespace="9799f0a0-a5fd-4b10-8853-7e2c40240a0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dc8b47-f539-428f-9dcd-b393aadd97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30fdde71-3d84-4f2a-8a39-a81d5da30a6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99f0a0-a5fd-4b10-8853-7e2c40240a05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196f6d1d-32c7-435c-a687-e2cab959d0c7}" ma:internalName="TaxCatchAll" ma:showField="CatchAllData" ma:web="9799f0a0-a5fd-4b10-8853-7e2c40240a0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A60C318-8239-45FE-92DE-66B767024F3B}">
  <ds:schemaRefs>
    <ds:schemaRef ds:uri="http://schemas.microsoft.com/office/2006/metadata/properties"/>
    <ds:schemaRef ds:uri="http://schemas.microsoft.com/office/infopath/2007/PartnerControls"/>
    <ds:schemaRef ds:uri="97dc8b47-f539-428f-9dcd-b393aadd97b0"/>
    <ds:schemaRef ds:uri="9799f0a0-a5fd-4b10-8853-7e2c40240a05"/>
  </ds:schemaRefs>
</ds:datastoreItem>
</file>

<file path=customXml/itemProps2.xml><?xml version="1.0" encoding="utf-8"?>
<ds:datastoreItem xmlns:ds="http://schemas.openxmlformats.org/officeDocument/2006/customXml" ds:itemID="{DDD3A4B2-F552-4527-9223-E6F4B5C1DC3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3397E26-6677-498D-B121-01A557EDE2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7dc8b47-f539-428f-9dcd-b393aadd97b0"/>
    <ds:schemaRef ds:uri="9799f0a0-a5fd-4b10-8853-7e2c40240a0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2004:Templates:Presentations:Designs:Blank Presentation</Template>
  <TotalTime>484</TotalTime>
  <Words>2826</Words>
  <Application>Microsoft Office PowerPoint</Application>
  <PresentationFormat>On-screen Show (4:3)</PresentationFormat>
  <Paragraphs>321</Paragraphs>
  <Slides>23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Arial Bold</vt:lpstr>
      <vt:lpstr>Wingdings</vt:lpstr>
      <vt:lpstr>Blank Presentation</vt:lpstr>
      <vt:lpstr>Stone Moot Court</vt:lpstr>
      <vt:lpstr>Your Brief</vt:lpstr>
      <vt:lpstr>Research: Getting Started</vt:lpstr>
      <vt:lpstr>Research: Some cases are hard to read</vt:lpstr>
      <vt:lpstr>Purpose of Brief</vt:lpstr>
      <vt:lpstr>Word Choice</vt:lpstr>
      <vt:lpstr>Questions Presented</vt:lpstr>
      <vt:lpstr>Statement of the Case</vt:lpstr>
      <vt:lpstr>Summary of the Argument: Purpose and Goals</vt:lpstr>
      <vt:lpstr>Argument: Structure (Overview)</vt:lpstr>
      <vt:lpstr>The Argument: Umbrellas Generally</vt:lpstr>
      <vt:lpstr>Interlude: Circuit Splits and Novel Law</vt:lpstr>
      <vt:lpstr>Structuring a “Pick My Law” Argument</vt:lpstr>
      <vt:lpstr>Argument: CREAC (Review/Reference)</vt:lpstr>
      <vt:lpstr>Argument: CREAC</vt:lpstr>
      <vt:lpstr>Contentions: Tell court what “should” happen</vt:lpstr>
      <vt:lpstr>Rule &amp; Rule Explanation: Framing Persuasive Rules</vt:lpstr>
      <vt:lpstr>PowerPoint Presentation</vt:lpstr>
      <vt:lpstr>Application: Link the Law with Your Facts</vt:lpstr>
      <vt:lpstr>Conclusions: Tell court what you want, again</vt:lpstr>
      <vt:lpstr>Writing Reminders</vt:lpstr>
      <vt:lpstr>Office Hours + Your Next Stop</vt:lpstr>
      <vt:lpstr>Final reminder:</vt:lpstr>
    </vt:vector>
  </TitlesOfParts>
  <Company>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McCloskey, Jennifer</cp:lastModifiedBy>
  <cp:revision>53</cp:revision>
  <cp:lastPrinted>1904-01-01T00:00:00Z</cp:lastPrinted>
  <dcterms:created xsi:type="dcterms:W3CDTF">2008-01-28T19:49:47Z</dcterms:created>
  <dcterms:modified xsi:type="dcterms:W3CDTF">2024-09-28T19:35:54Z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0x010100D1B2E15F11F5874D91B97707031E7ECA</vt:lpwstr>
  </property>
  <property fmtid="{D5CDD505-2E9C-101B-9397-08002B2CF9AE}" pid="3" name="MediaServiceImageTags">
    <vt:lpwstr/>
  </property>
</Properties>
</file>