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64" r:id="rId1"/>
  </p:sldMasterIdLst>
  <p:notesMasterIdLst>
    <p:notesMasterId r:id="rId42"/>
  </p:notesMasterIdLst>
  <p:handoutMasterIdLst>
    <p:handoutMasterId r:id="rId43"/>
  </p:handoutMasterIdLst>
  <p:sldIdLst>
    <p:sldId id="256" r:id="rId2"/>
    <p:sldId id="297" r:id="rId3"/>
    <p:sldId id="307" r:id="rId4"/>
    <p:sldId id="257" r:id="rId5"/>
    <p:sldId id="276" r:id="rId6"/>
    <p:sldId id="299" r:id="rId7"/>
    <p:sldId id="300" r:id="rId8"/>
    <p:sldId id="260" r:id="rId9"/>
    <p:sldId id="261" r:id="rId10"/>
    <p:sldId id="277" r:id="rId11"/>
    <p:sldId id="265" r:id="rId12"/>
    <p:sldId id="271" r:id="rId13"/>
    <p:sldId id="266" r:id="rId14"/>
    <p:sldId id="273" r:id="rId15"/>
    <p:sldId id="279" r:id="rId16"/>
    <p:sldId id="275" r:id="rId17"/>
    <p:sldId id="272" r:id="rId18"/>
    <p:sldId id="283" r:id="rId19"/>
    <p:sldId id="268" r:id="rId20"/>
    <p:sldId id="285" r:id="rId21"/>
    <p:sldId id="284" r:id="rId22"/>
    <p:sldId id="286" r:id="rId23"/>
    <p:sldId id="288" r:id="rId24"/>
    <p:sldId id="301" r:id="rId25"/>
    <p:sldId id="291" r:id="rId26"/>
    <p:sldId id="292" r:id="rId27"/>
    <p:sldId id="287" r:id="rId28"/>
    <p:sldId id="293" r:id="rId29"/>
    <p:sldId id="295" r:id="rId30"/>
    <p:sldId id="294" r:id="rId31"/>
    <p:sldId id="305" r:id="rId32"/>
    <p:sldId id="306" r:id="rId33"/>
    <p:sldId id="296" r:id="rId34"/>
    <p:sldId id="303" r:id="rId35"/>
    <p:sldId id="308" r:id="rId36"/>
    <p:sldId id="304" r:id="rId37"/>
    <p:sldId id="289" r:id="rId38"/>
    <p:sldId id="290" r:id="rId39"/>
    <p:sldId id="309" r:id="rId40"/>
    <p:sldId id="282" r:id="rId41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8" autoAdjust="0"/>
    <p:restoredTop sz="94660"/>
  </p:normalViewPr>
  <p:slideViewPr>
    <p:cSldViewPr snapToGrid="0">
      <p:cViewPr varScale="1">
        <p:scale>
          <a:sx n="74" d="100"/>
          <a:sy n="74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</c:dPt>
          <c:dPt>
            <c:idx val="1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</c:dPt>
          <c:dPt>
            <c:idx val="2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9DBFBE"/>
                </a:solidFill>
                <a:round/>
              </a:ln>
              <a:effectLst>
                <a:outerShdw blurRad="50800" dist="38100" dir="2700000" algn="tl" rotWithShape="0">
                  <a:srgbClr val="9DBFBE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Adults who reported sluggish or lazy after skippping a meal</c:v>
                </c:pt>
                <c:pt idx="1">
                  <c:v>Adults who reportd feeling iritable after skipping meal</c:v>
                </c:pt>
                <c:pt idx="2">
                  <c:v>No reported side effects from skipping meal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</c:v>
                </c:pt>
                <c:pt idx="1">
                  <c:v>22</c:v>
                </c:pt>
                <c:pt idx="2">
                  <c:v>54</c:v>
                </c:pt>
              </c:numCache>
            </c:numRef>
          </c:val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99A4F3-52C1-48C8-A8BD-8954D42E3EE4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E9B8DC-B4F1-4A36-A99C-F31B5B36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538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F6865B6-C045-4AE0-9D41-045253137A5D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8E7D5DD-B1BA-46EF-BCD9-11B8D6ABED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41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7D5DD-B1BA-46EF-BCD9-11B8D6ABEDB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872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7D5DD-B1BA-46EF-BCD9-11B8D6ABEDB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26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7D5DD-B1BA-46EF-BCD9-11B8D6ABEDB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877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8419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766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2193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230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475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363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76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smtClean="0"/>
              <a:t>11/28/2016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576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910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622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45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7662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4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bq5rZ3QyLws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.edu/danielsen/" TargetMode="External"/><Relationship Id="rId7" Type="http://schemas.openxmlformats.org/officeDocument/2006/relationships/hyperlink" Target="http://www.lclma.org/self-tests/" TargetMode="External"/><Relationship Id="rId2" Type="http://schemas.openxmlformats.org/officeDocument/2006/relationships/hyperlink" Target="http://www.bu.edu/sh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lclma.org/" TargetMode="External"/><Relationship Id="rId5" Type="http://schemas.openxmlformats.org/officeDocument/2006/relationships/hyperlink" Target="http://www.bu.edu/sarp/" TargetMode="External"/><Relationship Id="rId4" Type="http://schemas.openxmlformats.org/officeDocument/2006/relationships/hyperlink" Target="http://www.bu.edu/anxiety/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 </a:t>
            </a:r>
            <a:r>
              <a:rPr lang="en-US" b="1" dirty="0" smtClean="0"/>
              <a:t>Stress	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b="1" dirty="0" smtClean="0"/>
              <a:t>Managing stress to optimize exam performance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3518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729" y="206062"/>
            <a:ext cx="5917841" cy="5917842"/>
          </a:xfrm>
        </p:spPr>
      </p:pic>
    </p:spTree>
    <p:extLst>
      <p:ext uri="{BB962C8B-B14F-4D97-AF65-F5344CB8AC3E}">
        <p14:creationId xmlns:p14="http://schemas.microsoft.com/office/powerpoint/2010/main" val="364886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about that stress?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2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Evolutionary Basis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255" y="1846263"/>
            <a:ext cx="5631815" cy="4022725"/>
          </a:xfrm>
        </p:spPr>
      </p:pic>
    </p:spTree>
    <p:extLst>
      <p:ext uri="{BB962C8B-B14F-4D97-AF65-F5344CB8AC3E}">
        <p14:creationId xmlns:p14="http://schemas.microsoft.com/office/powerpoint/2010/main" val="336703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Meet Hans </a:t>
            </a:r>
            <a:r>
              <a:rPr lang="en-US" b="1" dirty="0" err="1" smtClean="0"/>
              <a:t>Selye</a:t>
            </a:r>
            <a:r>
              <a:rPr lang="en-US" b="1" dirty="0" smtClean="0"/>
              <a:t>, </a:t>
            </a:r>
            <a:br>
              <a:rPr lang="en-US" b="1" dirty="0" smtClean="0"/>
            </a:br>
            <a:r>
              <a:rPr lang="en-US" b="1" dirty="0" smtClean="0"/>
              <a:t>Father of Stress Research…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84" y="1859142"/>
            <a:ext cx="3434033" cy="4022725"/>
          </a:xfrm>
        </p:spPr>
      </p:pic>
      <p:sp>
        <p:nvSpPr>
          <p:cNvPr id="6" name="Rectangle 5"/>
          <p:cNvSpPr/>
          <p:nvPr/>
        </p:nvSpPr>
        <p:spPr>
          <a:xfrm>
            <a:off x="4340179" y="2021983"/>
            <a:ext cx="721216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800" dirty="0" smtClean="0"/>
              <a:t>Medical </a:t>
            </a:r>
            <a:r>
              <a:rPr lang="en-US" sz="2800" dirty="0"/>
              <a:t>researcher in Montreal </a:t>
            </a:r>
            <a:endParaRPr lang="en-US" sz="2800" dirty="0" smtClean="0"/>
          </a:p>
          <a:p>
            <a:pPr marL="342900" indent="-342900">
              <a:buFontTx/>
              <a:buChar char="-"/>
            </a:pPr>
            <a:r>
              <a:rPr lang="en-US" sz="2800" dirty="0" smtClean="0"/>
              <a:t>Studied hormonal </a:t>
            </a:r>
            <a:r>
              <a:rPr lang="en-US" sz="2800" dirty="0"/>
              <a:t>changes in rats </a:t>
            </a:r>
            <a:endParaRPr lang="en-US" sz="2800" dirty="0" smtClean="0"/>
          </a:p>
          <a:p>
            <a:pPr marL="342900" indent="-342900">
              <a:buFontTx/>
              <a:buChar char="-"/>
            </a:pPr>
            <a:r>
              <a:rPr lang="en-US" sz="2800" dirty="0" smtClean="0"/>
              <a:t>Late </a:t>
            </a:r>
            <a:r>
              <a:rPr lang="en-US" sz="2800" dirty="0"/>
              <a:t>1930s, he realized that the rats he was studying were responding not merely to his </a:t>
            </a:r>
            <a:r>
              <a:rPr lang="en-US" sz="2800" dirty="0" smtClean="0"/>
              <a:t>injections, </a:t>
            </a:r>
            <a:r>
              <a:rPr lang="en-US" sz="2800" dirty="0"/>
              <a:t>but also to the stress caused by the experiments</a:t>
            </a:r>
            <a:r>
              <a:rPr lang="en-US" sz="2800" dirty="0" smtClean="0"/>
              <a:t>.</a:t>
            </a:r>
          </a:p>
          <a:p>
            <a:pPr marL="342900" indent="-342900">
              <a:buFontTx/>
              <a:buChar char="-"/>
            </a:pPr>
            <a:r>
              <a:rPr lang="en-US" sz="2800" dirty="0" smtClean="0"/>
              <a:t>Concluded that </a:t>
            </a:r>
            <a:r>
              <a:rPr lang="en-US" sz="2800" b="1" dirty="0" smtClean="0"/>
              <a:t>it was stress </a:t>
            </a:r>
            <a:r>
              <a:rPr lang="en-US" sz="2800" b="1" dirty="0"/>
              <a:t>that caused the rats to become ill and die.</a:t>
            </a:r>
            <a:r>
              <a:rPr lang="en-US" sz="2800" dirty="0"/>
              <a:t> </a:t>
            </a:r>
            <a:endParaRPr lang="en-US" sz="2800" dirty="0" smtClean="0"/>
          </a:p>
          <a:p>
            <a:pPr marL="342900" indent="-342900">
              <a:buFontTx/>
              <a:buChar char="-"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6425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681" y="131673"/>
            <a:ext cx="7579217" cy="612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4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No stress…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947" y="1998920"/>
            <a:ext cx="4586689" cy="42510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0" y="789653"/>
            <a:ext cx="4837068" cy="2418534"/>
          </a:xfrm>
          <a:prstGeom prst="rect">
            <a:avLst/>
          </a:prstGeom>
        </p:spPr>
      </p:pic>
      <p:sp>
        <p:nvSpPr>
          <p:cNvPr id="6" name="AutoShape 2" descr="Image result for image of too much time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4136" y="3402142"/>
            <a:ext cx="3914724" cy="273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26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Benefits of “Good Stress”		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3487601" cy="4023360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sz="2800" dirty="0" smtClean="0"/>
              <a:t>As </a:t>
            </a:r>
            <a:r>
              <a:rPr lang="en-US" sz="2800" dirty="0" smtClean="0"/>
              <a:t>level </a:t>
            </a:r>
            <a:r>
              <a:rPr lang="en-US" sz="2800" dirty="0"/>
              <a:t>of stress increases, the performance level also increases, to the point of eustress, or healthy tension. </a:t>
            </a:r>
            <a:endParaRPr lang="en-US" sz="2800" dirty="0" smtClean="0"/>
          </a:p>
          <a:p>
            <a:endParaRPr lang="en-US" sz="28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460" y="1845734"/>
            <a:ext cx="5611793" cy="43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504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Good Stress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3576033"/>
            <a:ext cx="4035426" cy="2590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409" y="2226652"/>
            <a:ext cx="5562723" cy="35183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327" y="1868453"/>
            <a:ext cx="4277379" cy="157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62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Three stages of how stress affects the body	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0158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Stage 1--</a:t>
            </a:r>
            <a:endParaRPr lang="en-US" sz="4400" b="1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Alarm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092" y="504207"/>
            <a:ext cx="7777908" cy="590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307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smtClean="0"/>
              <a:t>Stage 1: Alarm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062" y="1893194"/>
            <a:ext cx="6593983" cy="39759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Flight or flight response.  Body is ready to take action.	</a:t>
            </a:r>
          </a:p>
          <a:p>
            <a:pPr lvl="1"/>
            <a:r>
              <a:rPr lang="en-US" sz="3200" dirty="0" smtClean="0"/>
              <a:t>Release of adrenaline and cortisol into bloodstream </a:t>
            </a:r>
          </a:p>
          <a:p>
            <a:pPr lvl="1"/>
            <a:r>
              <a:rPr lang="en-US" sz="3200" dirty="0" smtClean="0"/>
              <a:t>Breathing rate, heartbeat, sweat production increased</a:t>
            </a:r>
          </a:p>
          <a:p>
            <a:pPr lvl="1"/>
            <a:r>
              <a:rPr lang="en-US" sz="3200" dirty="0" smtClean="0"/>
              <a:t>Digestive system slows down, decrease in production of urine.</a:t>
            </a:r>
          </a:p>
          <a:p>
            <a:endParaRPr lang="en-US" sz="3200" dirty="0"/>
          </a:p>
          <a:p>
            <a:pPr marL="201168" lvl="1" indent="0">
              <a:buNone/>
            </a:pPr>
            <a:endParaRPr lang="en-US" sz="32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045" y="2019757"/>
            <a:ext cx="5250287" cy="384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33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795" y="647806"/>
            <a:ext cx="7529849" cy="5647387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Stage 2</a:t>
            </a:r>
            <a:endParaRPr lang="en-US" sz="4800" b="1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Resistance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7180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006" y="386366"/>
            <a:ext cx="10305674" cy="133940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 smtClean="0"/>
              <a:t/>
            </a:r>
            <a:br>
              <a:rPr lang="en-US" sz="6000" b="1" dirty="0" smtClean="0"/>
            </a:br>
            <a:r>
              <a:rPr lang="en-US" sz="6000" b="1" dirty="0"/>
              <a:t/>
            </a:r>
            <a:br>
              <a:rPr lang="en-US" sz="6000" b="1" dirty="0"/>
            </a:br>
            <a:r>
              <a:rPr lang="en-US" sz="6000" b="1" dirty="0" smtClean="0"/>
              <a:t/>
            </a:r>
            <a:br>
              <a:rPr lang="en-US" sz="6000" b="1" dirty="0" smtClean="0"/>
            </a:br>
            <a:r>
              <a:rPr lang="en-US" sz="6000" b="1" dirty="0"/>
              <a:t/>
            </a:r>
            <a:br>
              <a:rPr lang="en-US" sz="6000" b="1" dirty="0"/>
            </a:br>
            <a:r>
              <a:rPr lang="en-US" sz="6000" b="1" dirty="0" smtClean="0"/>
              <a:t/>
            </a:r>
            <a:br>
              <a:rPr lang="en-US" sz="6000" b="1" dirty="0" smtClean="0"/>
            </a:br>
            <a:r>
              <a:rPr lang="en-US" sz="6000" b="1" dirty="0"/>
              <a:t/>
            </a:r>
            <a:br>
              <a:rPr lang="en-US" sz="6000" b="1" dirty="0"/>
            </a:br>
            <a:r>
              <a:rPr lang="en-US" sz="6000" b="1" dirty="0" smtClean="0"/>
              <a:t/>
            </a:r>
            <a:br>
              <a:rPr lang="en-US" sz="6000" b="1" dirty="0" smtClean="0"/>
            </a:br>
            <a:r>
              <a:rPr lang="en-US" sz="6000" b="1" dirty="0"/>
              <a:t/>
            </a:r>
            <a:br>
              <a:rPr lang="en-US" sz="6000" b="1" dirty="0"/>
            </a:br>
            <a:r>
              <a:rPr lang="en-US" sz="6000" b="1" dirty="0" smtClean="0"/>
              <a:t/>
            </a:r>
            <a:br>
              <a:rPr lang="en-US" sz="6000" b="1" dirty="0" smtClean="0"/>
            </a:br>
            <a:r>
              <a:rPr lang="en-US" sz="6000" b="1" dirty="0"/>
              <a:t/>
            </a:r>
            <a:br>
              <a:rPr lang="en-US" sz="6000" b="1" dirty="0"/>
            </a:br>
            <a:r>
              <a:rPr lang="en-US" sz="6000" b="1" dirty="0" smtClean="0"/>
              <a:t/>
            </a:r>
            <a:br>
              <a:rPr lang="en-US" sz="6000" b="1" dirty="0" smtClean="0"/>
            </a:br>
            <a:r>
              <a:rPr lang="en-US" sz="6000" b="1" dirty="0"/>
              <a:t/>
            </a:r>
            <a:br>
              <a:rPr lang="en-US" sz="6000" b="1" dirty="0"/>
            </a:br>
            <a:r>
              <a:rPr lang="en-US" sz="6000" b="1" dirty="0" smtClean="0"/>
              <a:t/>
            </a:r>
            <a:br>
              <a:rPr lang="en-US" sz="6000" b="1" dirty="0" smtClean="0"/>
            </a:br>
            <a:r>
              <a:rPr lang="en-US" sz="6000" b="1" dirty="0"/>
              <a:t/>
            </a:r>
            <a:br>
              <a:rPr lang="en-US" sz="6000" b="1" dirty="0"/>
            </a:br>
            <a:r>
              <a:rPr lang="en-US" sz="6000" b="1" dirty="0" smtClean="0"/>
              <a:t/>
            </a:r>
            <a:br>
              <a:rPr lang="en-US" sz="6000" b="1" dirty="0" smtClean="0"/>
            </a:br>
            <a:r>
              <a:rPr lang="en-US" sz="6000" b="1" dirty="0"/>
              <a:t/>
            </a:r>
            <a:br>
              <a:rPr lang="en-US" sz="6000" b="1" dirty="0"/>
            </a:br>
            <a:r>
              <a:rPr lang="en-US" sz="6000" b="1" dirty="0" smtClean="0"/>
              <a:t>STAGE </a:t>
            </a:r>
            <a:r>
              <a:rPr lang="en-US" sz="6000" b="1" dirty="0"/>
              <a:t>2: </a:t>
            </a:r>
            <a:r>
              <a:rPr lang="en-US" sz="6000" b="1" dirty="0" smtClean="0"/>
              <a:t>Resistance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821" y="1249249"/>
            <a:ext cx="5208814" cy="2871989"/>
          </a:xfrm>
        </p:spPr>
        <p:txBody>
          <a:bodyPr>
            <a:normAutofit fontScale="25000" lnSpcReduction="20000"/>
          </a:bodyPr>
          <a:lstStyle/>
          <a:p>
            <a:pPr lvl="1"/>
            <a:endParaRPr lang="en-US" sz="6300" dirty="0" smtClean="0"/>
          </a:p>
          <a:p>
            <a:pPr lvl="1"/>
            <a:endParaRPr lang="en-US" sz="11200" dirty="0" smtClean="0"/>
          </a:p>
          <a:p>
            <a:pPr lvl="1"/>
            <a:r>
              <a:rPr lang="en-US" sz="11200" dirty="0" smtClean="0"/>
              <a:t>Body tries to recover from alarm in first stage.</a:t>
            </a:r>
          </a:p>
          <a:p>
            <a:pPr lvl="1"/>
            <a:endParaRPr lang="en-US" sz="11200" dirty="0" smtClean="0"/>
          </a:p>
          <a:p>
            <a:pPr lvl="1"/>
            <a:r>
              <a:rPr lang="en-US" sz="11200" dirty="0" smtClean="0"/>
              <a:t>Stressor remains in the body so the body can’t return to homeostasis.</a:t>
            </a:r>
          </a:p>
          <a:p>
            <a:pPr lvl="1"/>
            <a:endParaRPr lang="en-US" sz="11200" dirty="0" smtClean="0"/>
          </a:p>
          <a:p>
            <a:pPr lvl="1"/>
            <a:r>
              <a:rPr lang="en-US" sz="11200" dirty="0" smtClean="0"/>
              <a:t>Body becomes tired, more irritable, less able to handle additional stress</a:t>
            </a:r>
            <a:endParaRPr lang="en-US" sz="11200" dirty="0"/>
          </a:p>
          <a:p>
            <a:pPr marL="201168" lvl="1" indent="0">
              <a:buNone/>
            </a:pPr>
            <a:endParaRPr lang="en-US" sz="112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635" y="2277363"/>
            <a:ext cx="6173838" cy="3104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094964" y="193183"/>
            <a:ext cx="8182377" cy="19318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7200" b="1" dirty="0" smtClean="0"/>
              <a:t>Stage Three: Exhaustion</a:t>
            </a:r>
            <a:r>
              <a:rPr lang="en-US" sz="7200" b="1" dirty="0"/>
              <a:t/>
            </a:r>
            <a:br>
              <a:rPr lang="en-US" sz="7200" b="1" dirty="0"/>
            </a:br>
            <a:endParaRPr lang="en-US" sz="7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964" y="1311946"/>
            <a:ext cx="8143338" cy="474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70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458" y="1146220"/>
            <a:ext cx="10715222" cy="3031341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STAGE 3: Exhaustion</a:t>
            </a:r>
            <a:endParaRPr lang="en-US" sz="4000" dirty="0" smtClean="0"/>
          </a:p>
          <a:p>
            <a:pPr lvl="1"/>
            <a:r>
              <a:rPr lang="en-US" sz="2800" dirty="0" smtClean="0"/>
              <a:t>Exhaustion occurs if stressor remains in the body. </a:t>
            </a:r>
          </a:p>
          <a:p>
            <a:pPr lvl="1"/>
            <a:r>
              <a:rPr lang="en-US" sz="3000" dirty="0" smtClean="0"/>
              <a:t>Body is worn down and no longer has energy to fight off the stressor.</a:t>
            </a:r>
          </a:p>
          <a:p>
            <a:pPr lvl="1"/>
            <a:endParaRPr lang="en-US" sz="32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1685" y="2763101"/>
            <a:ext cx="7650251" cy="302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853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Stress is </a:t>
            </a:r>
            <a:r>
              <a:rPr lang="en-US" b="1" dirty="0" smtClean="0"/>
              <a:t>a reality</a:t>
            </a:r>
            <a:r>
              <a:rPr lang="en-US" b="1" dirty="0" smtClean="0"/>
              <a:t>– optimize it. </a:t>
            </a:r>
            <a:endParaRPr lang="en-US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259" y="1976594"/>
            <a:ext cx="6866698" cy="3814832"/>
          </a:xfrm>
        </p:spPr>
      </p:pic>
    </p:spTree>
    <p:extLst>
      <p:ext uri="{BB962C8B-B14F-4D97-AF65-F5344CB8AC3E}">
        <p14:creationId xmlns:p14="http://schemas.microsoft.com/office/powerpoint/2010/main" val="164455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Minimize maladaptive stress response</a:t>
            </a:r>
            <a:endParaRPr lang="en-US" b="1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199" y="1737360"/>
            <a:ext cx="4159280" cy="2775071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46" y="3415219"/>
            <a:ext cx="3939131" cy="262131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8699" y="1601336"/>
            <a:ext cx="3503388" cy="233134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2066" y="3696519"/>
            <a:ext cx="3900021" cy="234001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58" y="4085242"/>
            <a:ext cx="3252150" cy="195129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887339">
            <a:off x="-235761" y="2328859"/>
            <a:ext cx="4867275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13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Even a short walk will do it…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3835330" cy="402336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Studies </a:t>
            </a:r>
            <a:r>
              <a:rPr lang="en-US" sz="3200" dirty="0">
                <a:solidFill>
                  <a:schemeClr val="tx1"/>
                </a:solidFill>
              </a:rPr>
              <a:t>show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b="1" i="1" dirty="0">
                <a:solidFill>
                  <a:srgbClr val="0070C0"/>
                </a:solidFill>
              </a:rPr>
              <a:t>that </a:t>
            </a:r>
            <a:r>
              <a:rPr lang="en-US" sz="3200" b="1" i="1" dirty="0" smtClean="0">
                <a:solidFill>
                  <a:srgbClr val="0070C0"/>
                </a:solidFill>
              </a:rPr>
              <a:t>exercise is very </a:t>
            </a:r>
            <a:r>
              <a:rPr lang="en-US" sz="3200" b="1" i="1" dirty="0">
                <a:solidFill>
                  <a:srgbClr val="0070C0"/>
                </a:solidFill>
              </a:rPr>
              <a:t>effective at reducing fatigue, improving alertness and concentration, and at enhancing overall cognitive function.</a:t>
            </a:r>
            <a:r>
              <a:rPr lang="en-US" sz="3200" b="1" i="1" dirty="0"/>
              <a:t> </a:t>
            </a:r>
            <a:endParaRPr lang="en-US" sz="3200" b="1" i="1" dirty="0" smtClean="0"/>
          </a:p>
          <a:p>
            <a:endParaRPr lang="en-US" sz="2400" b="1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608" y="1845734"/>
            <a:ext cx="7083381" cy="393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239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Sleep– powerful weapon against stress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783" y="1784503"/>
            <a:ext cx="5035826" cy="45309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-Necessary </a:t>
            </a:r>
            <a:r>
              <a:rPr lang="en-US" sz="2400" dirty="0"/>
              <a:t>human function </a:t>
            </a:r>
          </a:p>
          <a:p>
            <a:pPr marL="0" indent="0">
              <a:buNone/>
            </a:pPr>
            <a:r>
              <a:rPr lang="en-US" sz="2400" dirty="0" smtClean="0"/>
              <a:t>-Allows </a:t>
            </a:r>
            <a:r>
              <a:rPr lang="en-US" sz="2400" dirty="0"/>
              <a:t>our brains to recharge and our bodies to </a:t>
            </a:r>
            <a:r>
              <a:rPr lang="en-US" sz="2400" dirty="0" smtClean="0"/>
              <a:t>rest.</a:t>
            </a:r>
          </a:p>
          <a:p>
            <a:pPr marL="0" indent="0">
              <a:buNone/>
            </a:pPr>
            <a:r>
              <a:rPr lang="en-US" sz="2400" dirty="0"/>
              <a:t>-</a:t>
            </a:r>
            <a:r>
              <a:rPr lang="en-US" sz="2400" dirty="0" smtClean="0"/>
              <a:t>Without proper sleep, our </a:t>
            </a:r>
            <a:r>
              <a:rPr lang="en-US" sz="2400" dirty="0"/>
              <a:t>bodies do not get the full benefits of sleep, such as muscle repair and memory consolidation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r>
              <a:rPr lang="en-US" sz="2400" dirty="0" smtClean="0"/>
              <a:t>-Sleep </a:t>
            </a:r>
            <a:r>
              <a:rPr lang="en-US" sz="2400" dirty="0"/>
              <a:t>is so crucial that even slight sleep </a:t>
            </a:r>
            <a:r>
              <a:rPr lang="en-US" sz="2400" dirty="0" smtClean="0"/>
              <a:t>deprivation </a:t>
            </a:r>
            <a:r>
              <a:rPr lang="en-US" sz="2400" dirty="0"/>
              <a:t>or poor sleep can affect memory, judgment and </a:t>
            </a:r>
            <a:r>
              <a:rPr lang="en-US" sz="2400" dirty="0" smtClean="0"/>
              <a:t>mood.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609" y="1643074"/>
            <a:ext cx="6702845" cy="471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18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Stress and eating…	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393672" cy="449067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EAT</a:t>
            </a:r>
          </a:p>
          <a:p>
            <a:r>
              <a:rPr lang="en-US" sz="2400" dirty="0" smtClean="0"/>
              <a:t>-Recent study found that in </a:t>
            </a:r>
            <a:r>
              <a:rPr lang="en-US" sz="2400" dirty="0"/>
              <a:t>the past month, </a:t>
            </a:r>
            <a:r>
              <a:rPr lang="en-US" sz="2400" b="1" i="1" dirty="0"/>
              <a:t>30 percent of adults report skipping a meal due to stress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smtClean="0"/>
              <a:t>-After </a:t>
            </a:r>
            <a:r>
              <a:rPr lang="en-US" sz="2400" dirty="0"/>
              <a:t>skipping meals due to stress, </a:t>
            </a:r>
            <a:r>
              <a:rPr lang="en-US" sz="2400" dirty="0" smtClean="0"/>
              <a:t>24% say </a:t>
            </a:r>
            <a:r>
              <a:rPr lang="en-US" sz="2400" dirty="0"/>
              <a:t>they feel sluggish or lazy and </a:t>
            </a:r>
            <a:r>
              <a:rPr lang="en-US" sz="2400" dirty="0" smtClean="0"/>
              <a:t>22% report </a:t>
            </a:r>
            <a:r>
              <a:rPr lang="en-US" sz="2400" dirty="0"/>
              <a:t>being irritable.</a:t>
            </a:r>
            <a:r>
              <a:rPr lang="en-US" sz="2400" dirty="0" smtClean="0"/>
              <a:t> </a:t>
            </a:r>
          </a:p>
          <a:p>
            <a:endParaRPr lang="en-US" sz="2400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3904097205"/>
              </p:ext>
            </p:extLst>
          </p:nvPr>
        </p:nvGraphicFramePr>
        <p:xfrm>
          <a:off x="6272012" y="1811153"/>
          <a:ext cx="5240270" cy="4292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4970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2278" y="993914"/>
            <a:ext cx="5075238" cy="489929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u="sng" dirty="0" smtClean="0"/>
              <a:t>Stress &amp; Poor Eating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8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smtClean="0">
                <a:solidFill>
                  <a:schemeClr val="accent2"/>
                </a:solidFill>
              </a:rPr>
              <a:t>Physical </a:t>
            </a:r>
            <a:r>
              <a:rPr lang="en-US" sz="2800" b="1" dirty="0">
                <a:solidFill>
                  <a:schemeClr val="accent2"/>
                </a:solidFill>
              </a:rPr>
              <a:t>or emotional distress </a:t>
            </a:r>
            <a:endParaRPr lang="en-US" sz="2800" b="1" dirty="0" smtClean="0">
              <a:solidFill>
                <a:schemeClr val="accent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smtClean="0">
                <a:solidFill>
                  <a:schemeClr val="accent2"/>
                </a:solidFill>
              </a:rPr>
              <a:t>can increase urge for intake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smtClean="0">
                <a:solidFill>
                  <a:schemeClr val="accent2"/>
                </a:solidFill>
              </a:rPr>
              <a:t>of </a:t>
            </a:r>
            <a:r>
              <a:rPr lang="en-US" sz="2800" b="1" dirty="0">
                <a:solidFill>
                  <a:schemeClr val="accent2"/>
                </a:solidFill>
              </a:rPr>
              <a:t>food high in fat, sugar, or </a:t>
            </a:r>
            <a:endParaRPr lang="en-US" sz="2800" b="1" dirty="0" smtClean="0">
              <a:solidFill>
                <a:schemeClr val="accent2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smtClean="0">
                <a:solidFill>
                  <a:schemeClr val="accent2"/>
                </a:solidFill>
              </a:rPr>
              <a:t>both</a:t>
            </a:r>
            <a:r>
              <a:rPr lang="en-US" sz="2800" b="1" dirty="0">
                <a:solidFill>
                  <a:schemeClr val="accent2"/>
                </a:solidFill>
              </a:rPr>
              <a:t>. </a:t>
            </a:r>
          </a:p>
          <a:p>
            <a:r>
              <a:rPr lang="en-US" sz="2800" dirty="0" smtClean="0"/>
              <a:t>Unhealthy </a:t>
            </a:r>
            <a:r>
              <a:rPr lang="en-US" sz="2800" dirty="0"/>
              <a:t>eating behaviors </a:t>
            </a:r>
            <a:r>
              <a:rPr lang="en-US" sz="2800" dirty="0" smtClean="0"/>
              <a:t>often lead to one feeling sluggish, lazy and/or with an unproductive bodily preoccupation.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878" y="1217978"/>
            <a:ext cx="6085514" cy="405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84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Eat well…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820" y="120493"/>
            <a:ext cx="6179937" cy="617993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784" y="1903470"/>
            <a:ext cx="3456113" cy="394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3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Music affects mood &amp; helps stress…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605307" y="1825106"/>
            <a:ext cx="5768913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Open Sans"/>
              </a:rPr>
              <a:t>-</a:t>
            </a:r>
            <a:r>
              <a:rPr lang="en-US" sz="2200" dirty="0" smtClean="0">
                <a:latin typeface="Open Sans"/>
              </a:rPr>
              <a:t>Soothing </a:t>
            </a:r>
            <a:r>
              <a:rPr lang="en-US" sz="2200" dirty="0">
                <a:latin typeface="Open Sans"/>
              </a:rPr>
              <a:t>power of music is well-established. </a:t>
            </a:r>
            <a:endParaRPr lang="en-US" sz="2200" dirty="0" smtClean="0">
              <a:latin typeface="Open Sans"/>
            </a:endParaRPr>
          </a:p>
          <a:p>
            <a:endParaRPr lang="en-US" sz="2200" dirty="0" smtClean="0">
              <a:latin typeface="Open Sans"/>
            </a:endParaRPr>
          </a:p>
          <a:p>
            <a:r>
              <a:rPr lang="en-US" sz="2200" dirty="0" smtClean="0">
                <a:latin typeface="Open Sans"/>
              </a:rPr>
              <a:t>–Has </a:t>
            </a:r>
            <a:r>
              <a:rPr lang="en-US" sz="2200" dirty="0">
                <a:latin typeface="Open Sans"/>
              </a:rPr>
              <a:t>a unique link to our </a:t>
            </a:r>
            <a:r>
              <a:rPr lang="en-US" sz="2200" dirty="0" smtClean="0">
                <a:latin typeface="Open Sans"/>
              </a:rPr>
              <a:t>emotions</a:t>
            </a:r>
            <a:endParaRPr lang="en-US" sz="2200" dirty="0">
              <a:latin typeface="Open Sans"/>
            </a:endParaRPr>
          </a:p>
          <a:p>
            <a:endParaRPr lang="en-US" sz="2200" dirty="0" smtClean="0">
              <a:latin typeface="Open Sans"/>
            </a:endParaRPr>
          </a:p>
          <a:p>
            <a:r>
              <a:rPr lang="en-US" sz="2200" dirty="0" smtClean="0">
                <a:latin typeface="Open Sans"/>
              </a:rPr>
              <a:t>-- Can have beneficial effects </a:t>
            </a:r>
            <a:r>
              <a:rPr lang="en-US" sz="2200" dirty="0">
                <a:latin typeface="Open Sans"/>
              </a:rPr>
              <a:t>on our physiological functions, slowing the pulse and heart rate, lowering blood pressure, and decreasing the levels </a:t>
            </a:r>
            <a:r>
              <a:rPr lang="en-US" sz="2200" dirty="0" smtClean="0">
                <a:latin typeface="Open Sans"/>
              </a:rPr>
              <a:t>of stress hormones</a:t>
            </a:r>
            <a:r>
              <a:rPr lang="en-US" dirty="0" smtClean="0">
                <a:latin typeface="Open Sans"/>
              </a:rPr>
              <a:t>.</a:t>
            </a:r>
            <a:endParaRPr lang="en-US" b="0" dirty="0">
              <a:effectLst/>
              <a:latin typeface="Open San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555" y="2044047"/>
            <a:ext cx="4781460" cy="358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41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Cultivate Mindfulness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3680" y="2000784"/>
            <a:ext cx="5187610" cy="4023360"/>
          </a:xfrm>
        </p:spPr>
        <p:txBody>
          <a:bodyPr>
            <a:normAutofit/>
          </a:bodyPr>
          <a:lstStyle/>
          <a:p>
            <a:r>
              <a:rPr lang="en-US" sz="2800" dirty="0"/>
              <a:t>Mindfulness involves focusing one’s attention and awareness on the </a:t>
            </a:r>
            <a:r>
              <a:rPr lang="en-US" sz="2800" dirty="0" smtClean="0"/>
              <a:t>here-and-now</a:t>
            </a:r>
          </a:p>
          <a:p>
            <a:r>
              <a:rPr lang="en-US" sz="2800" dirty="0" smtClean="0"/>
              <a:t>Results in reduction of stress </a:t>
            </a:r>
            <a:r>
              <a:rPr lang="en-US" sz="2800" dirty="0"/>
              <a:t>and anxiety and </a:t>
            </a:r>
            <a:r>
              <a:rPr lang="en-US" sz="2800" dirty="0" smtClean="0"/>
              <a:t>boosts </a:t>
            </a:r>
            <a:r>
              <a:rPr lang="en-US" sz="2800" dirty="0"/>
              <a:t>levels of attention and concentration. </a:t>
            </a:r>
            <a:endParaRPr lang="en-US" sz="2800" dirty="0" smtClean="0"/>
          </a:p>
          <a:p>
            <a:r>
              <a:rPr lang="en-US" sz="2800" dirty="0" smtClean="0"/>
              <a:t>Mindfulness reduces worry </a:t>
            </a:r>
            <a:r>
              <a:rPr lang="en-US" sz="2800" dirty="0"/>
              <a:t>and </a:t>
            </a:r>
            <a:r>
              <a:rPr lang="en-US" sz="2800" dirty="0" smtClean="0"/>
              <a:t>self-defeating </a:t>
            </a:r>
            <a:r>
              <a:rPr lang="en-US" sz="2800" dirty="0"/>
              <a:t>negative thinking. </a:t>
            </a:r>
            <a:endParaRPr lang="en-US" sz="28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59" y="1845733"/>
            <a:ext cx="5777948" cy="4333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02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03582" y="1563756"/>
            <a:ext cx="3090863" cy="1921359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Mindfulness Resources</a:t>
            </a:r>
            <a:endParaRPr lang="en-US" sz="4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9148" y="221972"/>
            <a:ext cx="7783996" cy="5860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17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Meditation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287644" cy="40233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-The </a:t>
            </a:r>
            <a:r>
              <a:rPr lang="en-US" sz="2800" dirty="0"/>
              <a:t>word </a:t>
            </a:r>
            <a:r>
              <a:rPr lang="en-US" sz="2800" dirty="0" smtClean="0"/>
              <a:t>meditation </a:t>
            </a:r>
            <a:r>
              <a:rPr lang="en-US" sz="2800" dirty="0"/>
              <a:t>is derived from two Latin </a:t>
            </a:r>
            <a:r>
              <a:rPr lang="en-US" sz="2800" dirty="0" smtClean="0"/>
              <a:t>words: “</a:t>
            </a:r>
            <a:r>
              <a:rPr lang="en-US" sz="2800" dirty="0" err="1" smtClean="0"/>
              <a:t>meditari</a:t>
            </a:r>
            <a:r>
              <a:rPr lang="en-US" sz="2800" dirty="0" smtClean="0"/>
              <a:t>” (</a:t>
            </a:r>
            <a:r>
              <a:rPr lang="en-US" sz="2800" dirty="0"/>
              <a:t>to think, to dwell </a:t>
            </a:r>
            <a:r>
              <a:rPr lang="en-US" sz="2800" dirty="0" smtClean="0"/>
              <a:t>upon) </a:t>
            </a:r>
            <a:r>
              <a:rPr lang="en-US" sz="2800" dirty="0"/>
              <a:t>and </a:t>
            </a:r>
            <a:r>
              <a:rPr lang="en-US" sz="2800" dirty="0" smtClean="0"/>
              <a:t>“</a:t>
            </a:r>
            <a:r>
              <a:rPr lang="en-US" sz="2800" dirty="0" err="1" smtClean="0"/>
              <a:t>mederi</a:t>
            </a:r>
            <a:r>
              <a:rPr lang="en-US" sz="2800" dirty="0" smtClean="0"/>
              <a:t>” </a:t>
            </a:r>
            <a:r>
              <a:rPr lang="en-US" sz="2800" dirty="0"/>
              <a:t>(to heal).</a:t>
            </a:r>
            <a:endParaRPr lang="en-US" sz="2800" dirty="0" smtClean="0"/>
          </a:p>
          <a:p>
            <a:r>
              <a:rPr lang="en-US" sz="2800" dirty="0" smtClean="0"/>
              <a:t>-Meditation </a:t>
            </a:r>
            <a:r>
              <a:rPr lang="en-US" sz="2800" dirty="0"/>
              <a:t>means </a:t>
            </a:r>
            <a:r>
              <a:rPr lang="en-US" sz="2800" dirty="0" smtClean="0"/>
              <a:t>a </a:t>
            </a:r>
            <a:r>
              <a:rPr lang="en-US" sz="2800" dirty="0"/>
              <a:t>cessation of the thought </a:t>
            </a:r>
            <a:r>
              <a:rPr lang="en-US" sz="2800" dirty="0" smtClean="0"/>
              <a:t>process.  </a:t>
            </a:r>
          </a:p>
          <a:p>
            <a:r>
              <a:rPr lang="en-US" sz="2800" dirty="0"/>
              <a:t>-</a:t>
            </a:r>
            <a:r>
              <a:rPr lang="en-US" sz="2800" dirty="0" smtClean="0"/>
              <a:t>Describes </a:t>
            </a:r>
            <a:r>
              <a:rPr lang="en-US" sz="2800" dirty="0"/>
              <a:t>a state of consciousness, when the mind is free of scattered thoughts and various </a:t>
            </a:r>
            <a:r>
              <a:rPr lang="en-US" sz="2800" dirty="0" smtClean="0"/>
              <a:t>patterns. </a:t>
            </a:r>
          </a:p>
          <a:p>
            <a:r>
              <a:rPr lang="en-US" sz="2800" dirty="0" smtClean="0"/>
              <a:t>-The </a:t>
            </a:r>
            <a:r>
              <a:rPr lang="en-US" sz="2800" dirty="0"/>
              <a:t>observer (one who is doing meditation) realizes that all the activity of the mind is reduced to one.</a:t>
            </a:r>
          </a:p>
        </p:txBody>
      </p:sp>
    </p:spTree>
    <p:extLst>
      <p:ext uri="{BB962C8B-B14F-4D97-AF65-F5344CB8AC3E}">
        <p14:creationId xmlns:p14="http://schemas.microsoft.com/office/powerpoint/2010/main" val="304594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Effects of mediation on exam performance		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2" r="3772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Based on sample of 30 students who had practiced mediation and reported results of practice relative to exam performance.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186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Doesn’t have to be….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269" y="1855375"/>
            <a:ext cx="6202017" cy="4430012"/>
          </a:xfrm>
        </p:spPr>
      </p:pic>
    </p:spTree>
    <p:extLst>
      <p:ext uri="{BB962C8B-B14F-4D97-AF65-F5344CB8AC3E}">
        <p14:creationId xmlns:p14="http://schemas.microsoft.com/office/powerpoint/2010/main" val="354637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602" y="978176"/>
            <a:ext cx="8463982" cy="452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33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Meditation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800600" y="1272433"/>
            <a:ext cx="6492240" cy="5257800"/>
          </a:xfrm>
        </p:spPr>
        <p:txBody>
          <a:bodyPr numCol="2">
            <a:normAutofit/>
          </a:bodyPr>
          <a:lstStyle/>
          <a:p>
            <a:pPr lvl="1" algn="just">
              <a:buFontTx/>
              <a:buChar char="-"/>
            </a:pPr>
            <a:r>
              <a:rPr lang="en-US" sz="3600" dirty="0" smtClean="0"/>
              <a:t>Mindfulness</a:t>
            </a:r>
          </a:p>
          <a:p>
            <a:pPr lvl="1" algn="just">
              <a:buFontTx/>
              <a:buChar char="-"/>
            </a:pPr>
            <a:r>
              <a:rPr lang="en-US" sz="3600" dirty="0" smtClean="0"/>
              <a:t>Concentration</a:t>
            </a:r>
          </a:p>
          <a:p>
            <a:pPr lvl="1" algn="just">
              <a:buFontTx/>
              <a:buChar char="-"/>
            </a:pPr>
            <a:r>
              <a:rPr lang="en-US" sz="3600" dirty="0" smtClean="0"/>
              <a:t>Reflective</a:t>
            </a:r>
          </a:p>
          <a:p>
            <a:pPr lvl="1" algn="just">
              <a:buFontTx/>
              <a:buChar char="-"/>
            </a:pPr>
            <a:r>
              <a:rPr lang="en-US" sz="3600" dirty="0" smtClean="0"/>
              <a:t>Mindful eating</a:t>
            </a:r>
          </a:p>
          <a:p>
            <a:pPr lvl="1" algn="just">
              <a:buFontTx/>
              <a:buChar char="-"/>
            </a:pPr>
            <a:r>
              <a:rPr lang="en-US" sz="3600" dirty="0" smtClean="0"/>
              <a:t>Mindful walking</a:t>
            </a:r>
          </a:p>
          <a:p>
            <a:pPr lvl="1" algn="just">
              <a:buFontTx/>
              <a:buChar char="-"/>
            </a:pPr>
            <a:r>
              <a:rPr lang="en-US" sz="3600" dirty="0" smtClean="0"/>
              <a:t>Visualization</a:t>
            </a:r>
          </a:p>
          <a:p>
            <a:pPr lvl="1" algn="just">
              <a:buFontTx/>
              <a:buChar char="-"/>
            </a:pPr>
            <a:endParaRPr lang="en-US" sz="3600" dirty="0" smtClean="0"/>
          </a:p>
          <a:p>
            <a:pPr lvl="1" algn="just">
              <a:buFontTx/>
              <a:buChar char="-"/>
            </a:pPr>
            <a:endParaRPr lang="en-US" sz="3600" dirty="0"/>
          </a:p>
          <a:p>
            <a:pPr lvl="1" algn="just">
              <a:buFontTx/>
              <a:buChar char="-"/>
            </a:pPr>
            <a:r>
              <a:rPr lang="en-US" sz="3600" dirty="0" smtClean="0"/>
              <a:t>Body Scan</a:t>
            </a:r>
          </a:p>
          <a:p>
            <a:pPr lvl="1" algn="just">
              <a:buFontTx/>
              <a:buChar char="-"/>
            </a:pPr>
            <a:r>
              <a:rPr lang="en-US" sz="3600" dirty="0" smtClean="0"/>
              <a:t>Deep breathing</a:t>
            </a:r>
          </a:p>
          <a:p>
            <a:pPr lvl="1" algn="just">
              <a:buFontTx/>
              <a:buChar char="-"/>
            </a:pPr>
            <a:r>
              <a:rPr lang="en-US" sz="3600" dirty="0" smtClean="0"/>
              <a:t>Sitting meditation</a:t>
            </a:r>
          </a:p>
          <a:p>
            <a:pPr lvl="1" algn="just">
              <a:buFontTx/>
              <a:buChar char="-"/>
            </a:pPr>
            <a:r>
              <a:rPr lang="en-US" sz="3600" dirty="0" smtClean="0"/>
              <a:t>Visualization</a:t>
            </a:r>
          </a:p>
          <a:p>
            <a:pPr lvl="1" algn="just">
              <a:buFontTx/>
              <a:buChar char="-"/>
            </a:pPr>
            <a:r>
              <a:rPr lang="en-US" sz="3600" dirty="0" smtClean="0"/>
              <a:t>Creative </a:t>
            </a:r>
          </a:p>
          <a:p>
            <a:pPr lvl="1" algn="just">
              <a:buFontTx/>
              <a:buChar char="-"/>
            </a:pPr>
            <a:endParaRPr lang="en-US" sz="2400" dirty="0" smtClean="0"/>
          </a:p>
          <a:p>
            <a:pPr lvl="1" algn="just">
              <a:buFontTx/>
              <a:buChar char="-"/>
            </a:pPr>
            <a:endParaRPr lang="en-US" sz="240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2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Your turn to practice….	2 minutes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smtClean="0">
                <a:hlinkClick r:id="rId2"/>
              </a:rPr>
              <a:t>Meditation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13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Meditation Resources</a:t>
            </a:r>
            <a:endParaRPr lang="en-US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1381" y="2111556"/>
            <a:ext cx="5353050" cy="914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393" y="3146848"/>
            <a:ext cx="2867025" cy="10477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3320" y="4381662"/>
            <a:ext cx="381952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0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249" y="360607"/>
            <a:ext cx="4070199" cy="54542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496" y="1146219"/>
            <a:ext cx="4496135" cy="3367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43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There may be a </a:t>
            </a:r>
            <a:r>
              <a:rPr lang="en-US" dirty="0" smtClean="0"/>
              <a:t>time </a:t>
            </a:r>
            <a:r>
              <a:rPr lang="en-US" dirty="0" smtClean="0"/>
              <a:t>when you need additional support.  Get it.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97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Help is available…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10000"/>
          </a:bodyPr>
          <a:lstStyle/>
          <a:p>
            <a:r>
              <a:rPr lang="en-US" b="1" dirty="0" smtClean="0">
                <a:hlinkClick r:id="rId2"/>
              </a:rPr>
              <a:t>-Student </a:t>
            </a:r>
            <a:r>
              <a:rPr lang="en-US" b="1" dirty="0">
                <a:hlinkClick r:id="rId2"/>
              </a:rPr>
              <a:t>Health Services, including the Behavioral Medicine </a:t>
            </a:r>
            <a:r>
              <a:rPr lang="en-US" b="1" dirty="0" smtClean="0">
                <a:hlinkClick r:id="rId2"/>
              </a:rPr>
              <a:t>Clinic</a:t>
            </a:r>
            <a:r>
              <a:rPr lang="en-US" dirty="0" smtClean="0"/>
              <a:t>: </a:t>
            </a:r>
            <a:r>
              <a:rPr lang="en-US" dirty="0"/>
              <a:t>includes a walk-in medical clinic, in-house laboratory, infirmary, confidential mental health and counseling services, and a crisis intervention counselor.</a:t>
            </a:r>
          </a:p>
          <a:p>
            <a:r>
              <a:rPr lang="en-US" dirty="0" smtClean="0"/>
              <a:t>-</a:t>
            </a:r>
            <a:r>
              <a:rPr lang="en-US" b="1" dirty="0" err="1">
                <a:solidFill>
                  <a:srgbClr val="FF0000"/>
                </a:solidFill>
                <a:hlinkClick r:id="rId3"/>
              </a:rPr>
              <a:t>Danielsen</a:t>
            </a:r>
            <a:r>
              <a:rPr lang="en-US" b="1" dirty="0">
                <a:solidFill>
                  <a:srgbClr val="FF0000"/>
                </a:solidFill>
                <a:hlinkClick r:id="rId3"/>
              </a:rPr>
              <a:t> Institute</a:t>
            </a:r>
            <a:r>
              <a:rPr lang="en-US" dirty="0">
                <a:solidFill>
                  <a:srgbClr val="FF0000"/>
                </a:solidFill>
              </a:rPr>
              <a:t>: </a:t>
            </a:r>
            <a:r>
              <a:rPr lang="en-US" dirty="0"/>
              <a:t>Boston University’s confidential mental health care clinic licensed by the Massachusetts Department of Public Health.</a:t>
            </a:r>
          </a:p>
          <a:p>
            <a:r>
              <a:rPr lang="en-US" dirty="0">
                <a:hlinkClick r:id="rId4"/>
              </a:rPr>
              <a:t>-</a:t>
            </a:r>
            <a:r>
              <a:rPr lang="en-US" b="1" dirty="0" smtClean="0">
                <a:hlinkClick r:id="rId4"/>
              </a:rPr>
              <a:t>Center </a:t>
            </a:r>
            <a:r>
              <a:rPr lang="en-US" b="1" dirty="0">
                <a:hlinkClick r:id="rId4"/>
              </a:rPr>
              <a:t>for Anxiety and Related Disorders</a:t>
            </a:r>
            <a:r>
              <a:rPr lang="en-US" dirty="0"/>
              <a:t>: provides comprehensive cognitive-behavioral treatments in individual and group </a:t>
            </a:r>
            <a:r>
              <a:rPr lang="en-US" dirty="0" smtClean="0"/>
              <a:t>formats and assessments </a:t>
            </a:r>
            <a:r>
              <a:rPr lang="en-US" dirty="0"/>
              <a:t>of psychological functioning</a:t>
            </a:r>
            <a:r>
              <a:rPr lang="en-US" dirty="0" smtClean="0"/>
              <a:t>.</a:t>
            </a:r>
          </a:p>
          <a:p>
            <a:r>
              <a:rPr lang="en-US" b="1" dirty="0" smtClean="0">
                <a:hlinkClick r:id="rId5"/>
              </a:rPr>
              <a:t>-Boston </a:t>
            </a:r>
            <a:r>
              <a:rPr lang="en-US" b="1" dirty="0">
                <a:hlinkClick r:id="rId5"/>
              </a:rPr>
              <a:t>University Sexual Assault Response &amp; Prevention Center</a:t>
            </a:r>
            <a:r>
              <a:rPr lang="en-US" dirty="0"/>
              <a:t>: provides rapid, confidential, compassionate, supportive, and free-of-charge advocacy and assistance to BU students who have experienced a traumatic incident</a:t>
            </a:r>
          </a:p>
          <a:p>
            <a:r>
              <a:rPr lang="en-US" b="1" dirty="0" smtClean="0"/>
              <a:t>-</a:t>
            </a:r>
            <a:r>
              <a:rPr lang="en-US" b="1" dirty="0">
                <a:hlinkClick r:id="rId6"/>
              </a:rPr>
              <a:t>Lawyers Concerned For Lawyers, Inc.</a:t>
            </a:r>
            <a:r>
              <a:rPr lang="en-US" dirty="0"/>
              <a:t>: LCL provides confidential counseling services for a wide variety of issues, including depression, anxiety, stress, work/family balance issues, questions related to information that must be reported to the bar authorities, and substance abuse.</a:t>
            </a:r>
            <a:br>
              <a:rPr lang="en-US" dirty="0"/>
            </a:br>
            <a:r>
              <a:rPr lang="en-US" b="1" dirty="0"/>
              <a:t>Take the </a:t>
            </a:r>
            <a:r>
              <a:rPr lang="en-US" b="1" dirty="0">
                <a:hlinkClick r:id="rId7"/>
              </a:rPr>
              <a:t>LCL self-tests</a:t>
            </a:r>
            <a:r>
              <a:rPr lang="en-US" b="1" dirty="0"/>
              <a:t> for alcohol/drug; depression; bipolar disorder; problem gambling; ADHD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60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335" y="115910"/>
            <a:ext cx="11249025" cy="826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03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450548"/>
            <a:ext cx="10058400" cy="1450757"/>
          </a:xfrm>
        </p:spPr>
        <p:txBody>
          <a:bodyPr/>
          <a:lstStyle/>
          <a:p>
            <a:pPr algn="ctr"/>
            <a:r>
              <a:rPr lang="en-US" b="1" dirty="0" smtClean="0"/>
              <a:t>Reality Check …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992" y="2020170"/>
            <a:ext cx="5851954" cy="3894210"/>
          </a:xfrm>
        </p:spPr>
      </p:pic>
    </p:spTree>
    <p:extLst>
      <p:ext uri="{BB962C8B-B14F-4D97-AF65-F5344CB8AC3E}">
        <p14:creationId xmlns:p14="http://schemas.microsoft.com/office/powerpoint/2010/main" val="303985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Finally…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11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Take a moment to be with something/someone that matters to you….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1176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8839</TotalTime>
  <Words>848</Words>
  <Application>Microsoft Office PowerPoint</Application>
  <PresentationFormat>Widescreen</PresentationFormat>
  <Paragraphs>110</Paragraphs>
  <Slides>40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Calibri</vt:lpstr>
      <vt:lpstr>Calibri Light</vt:lpstr>
      <vt:lpstr>Open Sans</vt:lpstr>
      <vt:lpstr>Retrospect</vt:lpstr>
      <vt:lpstr> Stress </vt:lpstr>
      <vt:lpstr>PowerPoint Presentation</vt:lpstr>
      <vt:lpstr>How about that stress?</vt:lpstr>
      <vt:lpstr>Evolutionary Basis</vt:lpstr>
      <vt:lpstr>Meet Hans Selye,  Father of Stress Research…</vt:lpstr>
      <vt:lpstr>PowerPoint Presentation</vt:lpstr>
      <vt:lpstr>No stress…</vt:lpstr>
      <vt:lpstr>The Benefits of “Good Stress”  </vt:lpstr>
      <vt:lpstr>Good Stress</vt:lpstr>
      <vt:lpstr>Three stages of how stress affects the body  </vt:lpstr>
      <vt:lpstr>Stage 1--</vt:lpstr>
      <vt:lpstr>Stage 1: Alarm</vt:lpstr>
      <vt:lpstr>Stage 2</vt:lpstr>
      <vt:lpstr>                STAGE 2: Resistance</vt:lpstr>
      <vt:lpstr>        Stage Three: Exhaustion </vt:lpstr>
      <vt:lpstr>PowerPoint Presentation</vt:lpstr>
      <vt:lpstr>Stress is a reality– optimize it. </vt:lpstr>
      <vt:lpstr>Minimize maladaptive stress response</vt:lpstr>
      <vt:lpstr>Even a short walk will do it…</vt:lpstr>
      <vt:lpstr>Sleep– powerful weapon against stress</vt:lpstr>
      <vt:lpstr>Stress and eating… </vt:lpstr>
      <vt:lpstr>PowerPoint Presentation</vt:lpstr>
      <vt:lpstr>Eat well…</vt:lpstr>
      <vt:lpstr>Music affects mood &amp; helps stress…</vt:lpstr>
      <vt:lpstr>Cultivate Mindfulness</vt:lpstr>
      <vt:lpstr>Mindfulness Resources</vt:lpstr>
      <vt:lpstr>Meditation</vt:lpstr>
      <vt:lpstr>Effects of mediation on exam performance  </vt:lpstr>
      <vt:lpstr>Doesn’t have to be….</vt:lpstr>
      <vt:lpstr>PowerPoint Presentation</vt:lpstr>
      <vt:lpstr>Types of Meditation</vt:lpstr>
      <vt:lpstr>Your turn to practice…. 2 minutes</vt:lpstr>
      <vt:lpstr>Meditation Resources</vt:lpstr>
      <vt:lpstr>PowerPoint Presentation</vt:lpstr>
      <vt:lpstr>There may be a time when you need additional support.  Get it.</vt:lpstr>
      <vt:lpstr>Help is available…</vt:lpstr>
      <vt:lpstr>PowerPoint Presentation</vt:lpstr>
      <vt:lpstr>Reality Check …</vt:lpstr>
      <vt:lpstr>Finally…</vt:lpstr>
      <vt:lpstr>Take a moment to be with something/someone that matters to you….</vt:lpstr>
    </vt:vector>
  </TitlesOfParts>
  <Company>Boston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Stress</dc:title>
  <dc:creator>Leo, Maureen</dc:creator>
  <cp:lastModifiedBy>Leo, Maureen</cp:lastModifiedBy>
  <cp:revision>47</cp:revision>
  <cp:lastPrinted>2016-11-28T16:15:25Z</cp:lastPrinted>
  <dcterms:created xsi:type="dcterms:W3CDTF">2016-11-22T13:57:57Z</dcterms:created>
  <dcterms:modified xsi:type="dcterms:W3CDTF">2016-11-28T17:18:50Z</dcterms:modified>
</cp:coreProperties>
</file>