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292" r:id="rId3"/>
    <p:sldId id="294" r:id="rId4"/>
    <p:sldId id="295" r:id="rId5"/>
    <p:sldId id="397" r:id="rId6"/>
    <p:sldId id="296" r:id="rId7"/>
    <p:sldId id="297" r:id="rId8"/>
    <p:sldId id="298" r:id="rId9"/>
    <p:sldId id="299" r:id="rId10"/>
    <p:sldId id="403" r:id="rId11"/>
    <p:sldId id="300" r:id="rId12"/>
    <p:sldId id="301" r:id="rId13"/>
    <p:sldId id="303" r:id="rId14"/>
    <p:sldId id="368" r:id="rId15"/>
    <p:sldId id="386" r:id="rId16"/>
    <p:sldId id="387" r:id="rId17"/>
    <p:sldId id="305" r:id="rId18"/>
    <p:sldId id="306" r:id="rId19"/>
    <p:sldId id="307" r:id="rId20"/>
    <p:sldId id="370" r:id="rId21"/>
    <p:sldId id="404" r:id="rId22"/>
    <p:sldId id="405" r:id="rId23"/>
    <p:sldId id="406" r:id="rId24"/>
    <p:sldId id="372" r:id="rId25"/>
    <p:sldId id="373" r:id="rId26"/>
    <p:sldId id="391" r:id="rId27"/>
    <p:sldId id="392" r:id="rId28"/>
    <p:sldId id="393" r:id="rId29"/>
    <p:sldId id="394" r:id="rId30"/>
    <p:sldId id="395" r:id="rId31"/>
    <p:sldId id="388" r:id="rId32"/>
    <p:sldId id="389" r:id="rId33"/>
    <p:sldId id="396" r:id="rId34"/>
    <p:sldId id="378" r:id="rId35"/>
    <p:sldId id="379" r:id="rId36"/>
    <p:sldId id="380" r:id="rId37"/>
    <p:sldId id="398" r:id="rId38"/>
    <p:sldId id="399" r:id="rId39"/>
    <p:sldId id="400" r:id="rId40"/>
    <p:sldId id="401" r:id="rId41"/>
    <p:sldId id="402" r:id="rId42"/>
    <p:sldId id="330" r:id="rId43"/>
    <p:sldId id="331" r:id="rId44"/>
    <p:sldId id="382" r:id="rId45"/>
    <p:sldId id="337" r:id="rId46"/>
    <p:sldId id="338" r:id="rId47"/>
    <p:sldId id="339" r:id="rId48"/>
    <p:sldId id="340" r:id="rId49"/>
    <p:sldId id="341" r:id="rId50"/>
    <p:sldId id="342" r:id="rId51"/>
    <p:sldId id="348"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snapToGrid="0" snapToObjects="1">
      <p:cViewPr varScale="1">
        <p:scale>
          <a:sx n="106" d="100"/>
          <a:sy n="106" d="100"/>
        </p:scale>
        <p:origin x="1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F239B2-D4FE-3D4D-80C7-B8E219EF07A1}" type="datetimeFigureOut">
              <a:rPr lang="en-US" smtClean="0"/>
              <a:t>5/6/19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950D1A-E7DB-6D4D-8E75-7D45E5687864}" type="slidenum">
              <a:rPr lang="en-US" smtClean="0"/>
              <a:t>‹#›</a:t>
            </a:fld>
            <a:endParaRPr lang="en-US"/>
          </a:p>
        </p:txBody>
      </p:sp>
    </p:spTree>
    <p:extLst>
      <p:ext uri="{BB962C8B-B14F-4D97-AF65-F5344CB8AC3E}">
        <p14:creationId xmlns:p14="http://schemas.microsoft.com/office/powerpoint/2010/main" val="15328547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update</a:t>
            </a:r>
          </a:p>
        </p:txBody>
      </p:sp>
      <p:sp>
        <p:nvSpPr>
          <p:cNvPr id="4" name="Slide Number Placeholder 3"/>
          <p:cNvSpPr>
            <a:spLocks noGrp="1"/>
          </p:cNvSpPr>
          <p:nvPr>
            <p:ph type="sldNum" sz="quarter" idx="10"/>
          </p:nvPr>
        </p:nvSpPr>
        <p:spPr/>
        <p:txBody>
          <a:bodyPr/>
          <a:lstStyle/>
          <a:p>
            <a:fld id="{43F9DCC2-B652-B748-9004-2C272B74FF16}" type="slidenum">
              <a:rPr lang="en-US" smtClean="0"/>
              <a:pPr/>
              <a:t>13</a:t>
            </a:fld>
            <a:endParaRPr lang="en-US"/>
          </a:p>
        </p:txBody>
      </p:sp>
    </p:spTree>
    <p:extLst>
      <p:ext uri="{BB962C8B-B14F-4D97-AF65-F5344CB8AC3E}">
        <p14:creationId xmlns:p14="http://schemas.microsoft.com/office/powerpoint/2010/main" val="843916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Source: White, A. 2013. “Foreclosure Crisis in Europe vs US.” Credit Slips: A Discussion on Credit, Finance, and Bankruptcy. www.creditslips.org/creditslips/2011/08/foreclosure -crisis-in-europe-vs-us.html. Accessed February 8, 2013.</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E003C68-BB7A-4B47-9EF0-A2CAA5EB3AEA}" type="slidenum">
              <a:rPr lang="en-US" smtClean="0"/>
              <a:t>14</a:t>
            </a:fld>
            <a:endParaRPr lang="en-US"/>
          </a:p>
        </p:txBody>
      </p:sp>
    </p:spTree>
    <p:extLst>
      <p:ext uri="{BB962C8B-B14F-4D97-AF65-F5344CB8AC3E}">
        <p14:creationId xmlns:p14="http://schemas.microsoft.com/office/powerpoint/2010/main" val="120913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スライド イメージ プレースホルダ 1"/>
          <p:cNvSpPr>
            <a:spLocks noGrp="1" noRot="1" noChangeAspect="1"/>
          </p:cNvSpPr>
          <p:nvPr>
            <p:ph type="sldImg"/>
          </p:nvPr>
        </p:nvSpPr>
        <p:spPr bwMode="auto">
          <a:noFill/>
          <a:ln>
            <a:solidFill>
              <a:srgbClr val="000000"/>
            </a:solidFill>
            <a:miter lim="800000"/>
            <a:headEnd/>
            <a:tailEnd/>
          </a:ln>
        </p:spPr>
      </p:sp>
      <p:sp>
        <p:nvSpPr>
          <p:cNvPr id="34818"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ea typeface="ＭＳ Ｐゴシック"/>
              <a:cs typeface="ＭＳ Ｐゴシック"/>
            </a:endParaRPr>
          </a:p>
        </p:txBody>
      </p:sp>
      <p:sp>
        <p:nvSpPr>
          <p:cNvPr id="39939" name="スライド番号プレースホル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FAD4A0-F00E-4980-BA85-993F862E1B87}" type="slidenum">
              <a:rPr lang="en-US" altLang="ja-JP" smtClean="0">
                <a:latin typeface="Arial" pitchFamily="-72" charset="0"/>
                <a:cs typeface="ＭＳ Ｐゴシック" pitchFamily="-72" charset="-128"/>
              </a:rPr>
              <a:pPr>
                <a:defRPr/>
              </a:pPr>
              <a:t>15</a:t>
            </a:fld>
            <a:endParaRPr lang="en-US" altLang="ja-JP">
              <a:latin typeface="Arial" pitchFamily="-72" charset="0"/>
              <a:cs typeface="ＭＳ Ｐゴシック" pitchFamily="-72"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11F0D98-68B7-4750-B43C-5CA38DD01B06}" type="slidenum">
              <a:rPr lang="en-GB" smtClean="0"/>
              <a:pPr/>
              <a:t>19</a:t>
            </a:fld>
            <a:endParaRPr lang="en-GB"/>
          </a:p>
        </p:txBody>
      </p:sp>
    </p:spTree>
    <p:extLst>
      <p:ext uri="{BB962C8B-B14F-4D97-AF65-F5344CB8AC3E}">
        <p14:creationId xmlns:p14="http://schemas.microsoft.com/office/powerpoint/2010/main" val="318179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11F0D98-68B7-4750-B43C-5CA38DD01B06}" type="slidenum">
              <a:rPr lang="en-GB" smtClean="0"/>
              <a:pPr/>
              <a:t>20</a:t>
            </a:fld>
            <a:endParaRPr lang="en-GB"/>
          </a:p>
        </p:txBody>
      </p:sp>
    </p:spTree>
    <p:extLst>
      <p:ext uri="{BB962C8B-B14F-4D97-AF65-F5344CB8AC3E}">
        <p14:creationId xmlns:p14="http://schemas.microsoft.com/office/powerpoint/2010/main" val="2147178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950D1A-E7DB-6D4D-8E75-7D45E5687864}" type="slidenum">
              <a:rPr lang="en-US" smtClean="0"/>
              <a:t>22</a:t>
            </a:fld>
            <a:endParaRPr lang="en-US"/>
          </a:p>
        </p:txBody>
      </p:sp>
    </p:spTree>
    <p:extLst>
      <p:ext uri="{BB962C8B-B14F-4D97-AF65-F5344CB8AC3E}">
        <p14:creationId xmlns:p14="http://schemas.microsoft.com/office/powerpoint/2010/main" val="1936062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Among the properties were 20,590 acquired by companies registered in Jersey, 12,061 in the Isle of Man, 11,536 in Guernsey, 2,782 in Mauritius, 2,657 in Gibraltar, 1,963 in Panama and 1,245 in the Cayman Islands. But the most popular location for registering a property company offshore, with 22,155 in the period, was that convenient financial centre of… the British Virgin Islands.</a:t>
            </a:r>
            <a:endParaRPr lang="en-GB" dirty="0"/>
          </a:p>
        </p:txBody>
      </p:sp>
      <p:sp>
        <p:nvSpPr>
          <p:cNvPr id="4" name="Slide Number Placeholder 3"/>
          <p:cNvSpPr>
            <a:spLocks noGrp="1"/>
          </p:cNvSpPr>
          <p:nvPr>
            <p:ph type="sldNum" sz="quarter" idx="10"/>
          </p:nvPr>
        </p:nvSpPr>
        <p:spPr/>
        <p:txBody>
          <a:bodyPr/>
          <a:lstStyle/>
          <a:p>
            <a:fld id="{DC00C6B7-609A-47E6-8299-A6B06684804C}" type="slidenum">
              <a:rPr lang="en-GB" smtClean="0"/>
              <a:t>26</a:t>
            </a:fld>
            <a:endParaRPr lang="en-GB"/>
          </a:p>
        </p:txBody>
      </p:sp>
    </p:spTree>
    <p:extLst>
      <p:ext uri="{BB962C8B-B14F-4D97-AF65-F5344CB8AC3E}">
        <p14:creationId xmlns:p14="http://schemas.microsoft.com/office/powerpoint/2010/main" val="4156191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Source:</a:t>
            </a:r>
            <a:r>
              <a:rPr lang="en-GB" baseline="0" dirty="0"/>
              <a:t> New York Times </a:t>
            </a:r>
            <a:endParaRPr lang="en-GB" dirty="0"/>
          </a:p>
        </p:txBody>
      </p:sp>
      <p:sp>
        <p:nvSpPr>
          <p:cNvPr id="4" name="Slide Number Placeholder 3"/>
          <p:cNvSpPr>
            <a:spLocks noGrp="1"/>
          </p:cNvSpPr>
          <p:nvPr>
            <p:ph type="sldNum" sz="quarter" idx="10"/>
          </p:nvPr>
        </p:nvSpPr>
        <p:spPr/>
        <p:txBody>
          <a:bodyPr/>
          <a:lstStyle/>
          <a:p>
            <a:fld id="{5E003C68-BB7A-4B47-9EF0-A2CAA5EB3AE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661374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5E003C68-BB7A-4B47-9EF0-A2CAA5EB3AEA}"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6137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5E003C68-BB7A-4B47-9EF0-A2CAA5EB3AEA}"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661374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F9DCC2-B652-B748-9004-2C272B74FF16}" type="slidenum">
              <a:rPr lang="en-US" smtClean="0"/>
              <a:pPr/>
              <a:t>38</a:t>
            </a:fld>
            <a:endParaRPr lang="en-US"/>
          </a:p>
        </p:txBody>
      </p:sp>
    </p:spTree>
    <p:extLst>
      <p:ext uri="{BB962C8B-B14F-4D97-AF65-F5344CB8AC3E}">
        <p14:creationId xmlns:p14="http://schemas.microsoft.com/office/powerpoint/2010/main" val="3616455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E6DB74-9263-C748-B96D-AE7790C0D350}" type="datetimeFigureOut">
              <a:rPr lang="en-US" smtClean="0"/>
              <a:t>5/6/19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2637274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E6DB74-9263-C748-B96D-AE7790C0D350}" type="datetimeFigureOut">
              <a:rPr lang="en-US" smtClean="0"/>
              <a:t>5/6/19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3707607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E6DB74-9263-C748-B96D-AE7790C0D350}" type="datetimeFigureOut">
              <a:rPr lang="en-US" smtClean="0"/>
              <a:t>5/6/19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3289494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E6DB74-9263-C748-B96D-AE7790C0D350}" type="datetimeFigureOut">
              <a:rPr lang="en-US" smtClean="0"/>
              <a:t>5/6/19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258246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E6DB74-9263-C748-B96D-AE7790C0D350}" type="datetimeFigureOut">
              <a:rPr lang="en-US" smtClean="0"/>
              <a:t>5/6/19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649829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E6DB74-9263-C748-B96D-AE7790C0D350}" type="datetimeFigureOut">
              <a:rPr lang="en-US" smtClean="0"/>
              <a:t>5/6/19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4235242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E6DB74-9263-C748-B96D-AE7790C0D350}" type="datetimeFigureOut">
              <a:rPr lang="en-US" smtClean="0"/>
              <a:t>5/6/19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3987888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E6DB74-9263-C748-B96D-AE7790C0D350}" type="datetimeFigureOut">
              <a:rPr lang="en-US" smtClean="0"/>
              <a:t>5/6/19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319957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E6DB74-9263-C748-B96D-AE7790C0D350}" type="datetimeFigureOut">
              <a:rPr lang="en-US" smtClean="0"/>
              <a:t>5/6/19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66426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E6DB74-9263-C748-B96D-AE7790C0D350}" type="datetimeFigureOut">
              <a:rPr lang="en-US" smtClean="0"/>
              <a:t>5/6/19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260463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E6DB74-9263-C748-B96D-AE7790C0D350}" type="datetimeFigureOut">
              <a:rPr lang="en-US" smtClean="0"/>
              <a:t>5/6/19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14328-EFB8-1644-A368-B4BC8055DF46}" type="slidenum">
              <a:rPr lang="en-US" smtClean="0"/>
              <a:t>‹#›</a:t>
            </a:fld>
            <a:endParaRPr lang="en-US"/>
          </a:p>
        </p:txBody>
      </p:sp>
    </p:spTree>
    <p:extLst>
      <p:ext uri="{BB962C8B-B14F-4D97-AF65-F5344CB8AC3E}">
        <p14:creationId xmlns:p14="http://schemas.microsoft.com/office/powerpoint/2010/main" val="2033310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E6DB74-9263-C748-B96D-AE7790C0D350}" type="datetimeFigureOut">
              <a:rPr lang="en-US" smtClean="0"/>
              <a:t>5/6/19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14328-EFB8-1644-A368-B4BC8055DF46}" type="slidenum">
              <a:rPr lang="en-US" smtClean="0"/>
              <a:t>‹#›</a:t>
            </a:fld>
            <a:endParaRPr lang="en-US"/>
          </a:p>
        </p:txBody>
      </p:sp>
    </p:spTree>
    <p:extLst>
      <p:ext uri="{BB962C8B-B14F-4D97-AF65-F5344CB8AC3E}">
        <p14:creationId xmlns:p14="http://schemas.microsoft.com/office/powerpoint/2010/main" val="3856586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heguardian.com/cities/2015/nov/24/who-owns-our-cities-and-why-this-urban-takeover-should-concern-us-all" TargetMode="External"/><Relationship Id="rId2" Type="http://schemas.openxmlformats.org/officeDocument/2006/relationships/hyperlink" Target="http://socdev.ucpress.edu/content/2/2/204" TargetMode="External"/><Relationship Id="rId1" Type="http://schemas.openxmlformats.org/officeDocument/2006/relationships/slideLayout" Target="../slideLayouts/slideLayout2.xml"/><Relationship Id="rId4" Type="http://schemas.openxmlformats.org/officeDocument/2006/relationships/hyperlink" Target="http://WWW.SASKIASASSE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projects.washingtonpost.com/top-secret-america/map/" TargetMode="Externa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www.wnyc.org/people/jody-avirgan/" TargetMode="Externa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8" Type="http://schemas.openxmlformats.org/officeDocument/2006/relationships/hyperlink" Target="http://www.reuters.com/article/2013/08/25/us-usa-security-nsa-un-idUSBRE97O0DD20130825" TargetMode="External"/><Relationship Id="rId13" Type="http://schemas.openxmlformats.org/officeDocument/2006/relationships/hyperlink" Target="http://www.spiegel.de/international/world/how-the-nsa-spies-on-smartphones-including-the-blackberry-a-921161.html" TargetMode="External"/><Relationship Id="rId3" Type="http://schemas.openxmlformats.org/officeDocument/2006/relationships/hyperlink" Target="http://www.scmp.com/news/china/article/1266821/us-hacks-chinese-mobile-phone-companies-steals-sms-data-edward-snowden" TargetMode="External"/><Relationship Id="rId7" Type="http://schemas.openxmlformats.org/officeDocument/2006/relationships/hyperlink" Target="http://www.spiegel.de/international/world/nsa-spied-on-al-jazeera-communications-snowden-document-a-919681.html" TargetMode="External"/><Relationship Id="rId12" Type="http://schemas.openxmlformats.org/officeDocument/2006/relationships/hyperlink" Target="http://www.nytimes.com/2013/09/29/us/nsa-examines-social-networks-of-us-citizens.html?_r=0&amp;pagewanted=all" TargetMode="External"/><Relationship Id="rId2" Type="http://schemas.openxmlformats.org/officeDocument/2006/relationships/hyperlink" Target="http://www.theguardian.com/world/2013/jun/06/nsa-phone-records-verizon-court-order" TargetMode="External"/><Relationship Id="rId1" Type="http://schemas.openxmlformats.org/officeDocument/2006/relationships/slideLayout" Target="../slideLayouts/slideLayout2.xml"/><Relationship Id="rId6" Type="http://schemas.openxmlformats.org/officeDocument/2006/relationships/hyperlink" Target="http://www.theguardian.com/uk/2013/jun/21/gchq-cables-secret-world-communications-nsa" TargetMode="External"/><Relationship Id="rId11" Type="http://schemas.openxmlformats.org/officeDocument/2006/relationships/hyperlink" Target="http://www.theguardian.com/world/2013/jul/31/nsa-top-secret-program-online-data" TargetMode="External"/><Relationship Id="rId5" Type="http://schemas.openxmlformats.org/officeDocument/2006/relationships/hyperlink" Target="http://www.theguardian.com/world/2013/oct/24/nsa-surveillance-world-leaders-calls" TargetMode="External"/><Relationship Id="rId10" Type="http://schemas.openxmlformats.org/officeDocument/2006/relationships/hyperlink" Target="http://www.bbc.co.uk/news/world-us-canada-25770313" TargetMode="External"/><Relationship Id="rId4" Type="http://schemas.openxmlformats.org/officeDocument/2006/relationships/hyperlink" Target="http://www.theguardian.com/uk/2013/jun/16/gchq-intercepted-communications-g20-summits" TargetMode="External"/><Relationship Id="rId9" Type="http://schemas.openxmlformats.org/officeDocument/2006/relationships/hyperlink" Target="http://www.spiegel.de/international/world/spiegel-exclusive-nsa-spies-on-international-bank-transactions-a-922276.html"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www.washingtonpost.com/business/technology/by-cracking-cellphone-code-nsa-has-capacity-for-decoding-private-conversations/2013/12/13/e119b598-612f-11e3-bf45-61f69f54fc5f_story.html" TargetMode="External"/><Relationship Id="rId3" Type="http://schemas.openxmlformats.org/officeDocument/2006/relationships/hyperlink" Target="http://www.spiegel.de/fotostrecke/photo-gallery-spies-in-the-embassy-fotostrecke-103079.html" TargetMode="External"/><Relationship Id="rId7" Type="http://schemas.openxmlformats.org/officeDocument/2006/relationships/hyperlink" Target="http://www.nytimes.com/2013/11/03/world/no-morsel-too-minuscule-for-all-consuming-nsa.html" TargetMode="External"/><Relationship Id="rId2" Type="http://schemas.openxmlformats.org/officeDocument/2006/relationships/hyperlink" Target="http://www.theguardian.com/world/interactive/2013/oct/04/tor-high-secure-internet-anonymity" TargetMode="External"/><Relationship Id="rId1" Type="http://schemas.openxmlformats.org/officeDocument/2006/relationships/slideLayout" Target="../slideLayouts/slideLayout2.xml"/><Relationship Id="rId6" Type="http://schemas.openxmlformats.org/officeDocument/2006/relationships/hyperlink" Target="http://www.spiegel.de/international/europe/gchq-monitors-hotel-reservations-to-track-diplomats-a-933914.html" TargetMode="External"/><Relationship Id="rId11" Type="http://schemas.openxmlformats.org/officeDocument/2006/relationships/hyperlink" Target="http://arstechnica.com/information-technology/2013/12/inside-the-nsas-leaked-catalog-of-surveillance-magic/" TargetMode="External"/><Relationship Id="rId5" Type="http://schemas.openxmlformats.org/officeDocument/2006/relationships/hyperlink" Target="http://www.independent.co.uk/news/uk/home-news/gchq-used-quantum-insert-technique-to-set-up-fake-linkedin-pagesand-spy-on-mobile-phone-giants-8931528.html" TargetMode="External"/><Relationship Id="rId10" Type="http://schemas.openxmlformats.org/officeDocument/2006/relationships/hyperlink" Target="http://www.dailymail.co.uk/news/article-2530859/NSAs-elite-hacking-unit-intercepted-computers-ordered-online-installed-Spyware-steal-data-toughest-targets.html" TargetMode="External"/><Relationship Id="rId4" Type="http://schemas.openxmlformats.org/officeDocument/2006/relationships/hyperlink" Target="http://www.spiegel.de/international/germany/cover-story-how-nsa-spied-on-merkel-cell-phone-from-berlin-embassy-a-930205.html" TargetMode="External"/><Relationship Id="rId9" Type="http://schemas.openxmlformats.org/officeDocument/2006/relationships/hyperlink" Target="http://www.nytimes.com/2014/01/15/us/nsa-effort-pries-open-computers-not-connected-to-internet.html?hp"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www.washingtonpost.com/world/national-security/nsa-infiltrates-links-to-yahoo-google-data-centers-worldwide-snowden-documents-say/2013/10/30/e51d661e-4166-11e3-8b74-d89d714ca4dd_story.html" TargetMode="External"/><Relationship Id="rId3" Type="http://schemas.openxmlformats.org/officeDocument/2006/relationships/hyperlink" Target="http://www.usatoday.com/story/news/nation/2014/01/02/nsa-computer-break-encryption/4294871/" TargetMode="External"/><Relationship Id="rId7" Type="http://schemas.openxmlformats.org/officeDocument/2006/relationships/hyperlink" Target="https://twitter.com/Kwisthoutmedia/status/424280054886330368" TargetMode="External"/><Relationship Id="rId2" Type="http://schemas.openxmlformats.org/officeDocument/2006/relationships/hyperlink" Target="http://www.gizmodo.com.au/2014/01/a-peek-inside-the-nsas-spy-gear-catalog/" TargetMode="External"/><Relationship Id="rId1" Type="http://schemas.openxmlformats.org/officeDocument/2006/relationships/slideLayout" Target="../slideLayouts/slideLayout2.xml"/><Relationship Id="rId6" Type="http://schemas.openxmlformats.org/officeDocument/2006/relationships/hyperlink" Target="http://www.spiegel.de/international/world/the-nsa-uses-powerful-toolbox-in-effort-to-spy-on-global-networks-a-940969-3.html" TargetMode="External"/><Relationship Id="rId11" Type="http://schemas.openxmlformats.org/officeDocument/2006/relationships/hyperlink" Target="http://www.cbc.ca/news/politics/csec-used-airport-wi-fi-to-track-canadian-travellers-edward-snowden-documents-1.2517881" TargetMode="External"/><Relationship Id="rId5" Type="http://schemas.openxmlformats.org/officeDocument/2006/relationships/hyperlink" Target="http://www.nytimes.com/2013/11/03/world/no-morsel-too-minuscule-for-all-consuming-nsa.html?pagewanted=3&amp;_r=4&amp;hp&amp;pagewanted=all&amp;" TargetMode="External"/><Relationship Id="rId10" Type="http://schemas.openxmlformats.org/officeDocument/2006/relationships/hyperlink" Target="http://investigations.nbcnews.com/_news/2014/01/27/22469304-snowden-docs-reveal-british-spies-snooped-on-youtube-and-facebook?lite" TargetMode="External"/><Relationship Id="rId4" Type="http://schemas.openxmlformats.org/officeDocument/2006/relationships/hyperlink" Target="http://www.nytimes.com/2013/12/10/world/spies-dragnet-reaches-a-playing-field-of-elves-and-trolls.html" TargetMode="External"/><Relationship Id="rId9" Type="http://schemas.openxmlformats.org/officeDocument/2006/relationships/hyperlink" Target="https://twitter.com/virtuous_sloth/status/424595009887694848"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www.washingtonpost.com/world/national-security/nsa-surveillance-program-reaches-into-the-past-to-retrieve-replay-phone-calls/2014/03/18/226d2646-ade9-11e3-a49e-76adc9210f19_story.html" TargetMode="External"/><Relationship Id="rId3" Type="http://schemas.openxmlformats.org/officeDocument/2006/relationships/hyperlink" Target="http://www.washingtonpost.com/world/national-security/nsa-growth-fueled-by-need-to-target-terrorists/2013/07/21/24c93cf4-f0b1-11e2-bed3-b9b6fe264871_story.html" TargetMode="External"/><Relationship Id="rId7" Type="http://schemas.openxmlformats.org/officeDocument/2006/relationships/hyperlink" Target="http://www.theguardian.com/world/2014/feb/27/gchq-nsa-webcam-images-internet-yahoo" TargetMode="External"/><Relationship Id="rId2" Type="http://schemas.openxmlformats.org/officeDocument/2006/relationships/hyperlink" Target="http://www.bbc.com/news/technology-26049448" TargetMode="External"/><Relationship Id="rId1" Type="http://schemas.openxmlformats.org/officeDocument/2006/relationships/slideLayout" Target="../slideLayouts/slideLayout2.xml"/><Relationship Id="rId6" Type="http://schemas.openxmlformats.org/officeDocument/2006/relationships/hyperlink" Target="https://firstlook.org/theintercept/2014/02/24/jtrig-manipulation/" TargetMode="External"/><Relationship Id="rId5" Type="http://schemas.openxmlformats.org/officeDocument/2006/relationships/hyperlink" Target="http://www.nytimes.com/2014/02/16/us/eavesdropping-ensnared-american-law-firm.html?hp&amp;_r=0" TargetMode="External"/><Relationship Id="rId4" Type="http://schemas.openxmlformats.org/officeDocument/2006/relationships/hyperlink" Target="https://firstlook.org/theintercept/article/2014/02/18/snowden-docs-reveal-covert-surveillance-and-pressure-tactics-aimed-at-wikileaks-and-its-supporters" TargetMode="External"/><Relationship Id="rId9" Type="http://schemas.openxmlformats.org/officeDocument/2006/relationships/hyperlink" Target="http://www.nytimes.com/2014/06/01/us/nsa-collecting-millions-of-faces-from-web-images.html"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24108"/>
          </a:xfrm>
        </p:spPr>
        <p:txBody>
          <a:bodyPr/>
          <a:lstStyle/>
          <a:p>
            <a:r>
              <a:rPr lang="en-US" dirty="0"/>
              <a:t>THE RISE OF EXTRACTIVE LOGICS </a:t>
            </a:r>
          </a:p>
        </p:txBody>
      </p:sp>
      <p:sp>
        <p:nvSpPr>
          <p:cNvPr id="3" name="Content Placeholder 2"/>
          <p:cNvSpPr>
            <a:spLocks noGrp="1"/>
          </p:cNvSpPr>
          <p:nvPr>
            <p:ph idx="1"/>
          </p:nvPr>
        </p:nvSpPr>
        <p:spPr>
          <a:xfrm>
            <a:off x="0" y="824108"/>
            <a:ext cx="9144000" cy="6033892"/>
          </a:xfrm>
        </p:spPr>
        <p:txBody>
          <a:bodyPr>
            <a:normAutofit fontScale="62500" lnSpcReduction="20000"/>
          </a:bodyPr>
          <a:lstStyle/>
          <a:p>
            <a:pPr marL="0" indent="0">
              <a:buNone/>
            </a:pPr>
            <a:r>
              <a:rPr lang="en-US" dirty="0"/>
              <a:t>Data presented come from: </a:t>
            </a:r>
          </a:p>
          <a:p>
            <a:pPr marL="0" indent="0">
              <a:buNone/>
            </a:pPr>
            <a:r>
              <a:rPr lang="en-US" i="1" dirty="0"/>
              <a:t>1)Expulsions</a:t>
            </a:r>
            <a:r>
              <a:rPr lang="en-US" dirty="0"/>
              <a:t> (Harvard </a:t>
            </a:r>
            <a:r>
              <a:rPr lang="en-US" dirty="0" err="1"/>
              <a:t>Univ</a:t>
            </a:r>
            <a:r>
              <a:rPr lang="en-US" dirty="0"/>
              <a:t> Press).</a:t>
            </a:r>
            <a:r>
              <a:rPr lang="en-US" dirty="0" err="1"/>
              <a:t>Traduccion</a:t>
            </a:r>
            <a:r>
              <a:rPr lang="en-US" dirty="0"/>
              <a:t> </a:t>
            </a:r>
            <a:r>
              <a:rPr lang="en-US" dirty="0" err="1"/>
              <a:t>Castellano</a:t>
            </a:r>
            <a:r>
              <a:rPr lang="en-US" dirty="0"/>
              <a:t> Ed Katz</a:t>
            </a:r>
          </a:p>
          <a:p>
            <a:pPr marL="0" indent="0">
              <a:buNone/>
            </a:pPr>
            <a:endParaRPr lang="en-US" dirty="0"/>
          </a:p>
          <a:p>
            <a:pPr marL="0" indent="0">
              <a:buNone/>
            </a:pPr>
            <a:r>
              <a:rPr lang="en-US" dirty="0"/>
              <a:t>2)</a:t>
            </a:r>
            <a:r>
              <a:rPr lang="en-US" b="1" i="1" dirty="0"/>
              <a:t>Predatory Formations Dressed in Wall Street Suits and Algorithmic Math . </a:t>
            </a:r>
            <a:r>
              <a:rPr lang="en-US" i="1" dirty="0"/>
              <a:t>Science, Technology &amp; Society 22:1 (2017) </a:t>
            </a:r>
            <a:endParaRPr lang="en-US" dirty="0"/>
          </a:p>
          <a:p>
            <a:pPr marL="0" indent="0">
              <a:buNone/>
            </a:pPr>
            <a:endParaRPr lang="en-US" dirty="0"/>
          </a:p>
          <a:p>
            <a:pPr marL="0" indent="0">
              <a:buNone/>
            </a:pPr>
            <a:r>
              <a:rPr lang="en-US" dirty="0"/>
              <a:t>3)--A MASSIVE LOSS OF HABITAT</a:t>
            </a:r>
          </a:p>
          <a:p>
            <a:pPr marL="0" indent="0">
              <a:buNone/>
            </a:pPr>
            <a:r>
              <a:rPr lang="en-US" u="sng" dirty="0">
                <a:hlinkClick r:id="rId2"/>
              </a:rPr>
              <a:t>http://socdev.ucpress.edu/content/2/2/204</a:t>
            </a:r>
            <a:endParaRPr lang="en-US" u="sng" dirty="0"/>
          </a:p>
          <a:p>
            <a:pPr marL="0" indent="0">
              <a:buNone/>
            </a:pPr>
            <a:endParaRPr lang="en-US" u="sng" dirty="0"/>
          </a:p>
          <a:p>
            <a:pPr marL="0" indent="0">
              <a:buNone/>
            </a:pPr>
            <a:r>
              <a:rPr lang="en-US" u="sng" dirty="0"/>
              <a:t>4) --WHO OWNS THE CITY?</a:t>
            </a:r>
          </a:p>
          <a:p>
            <a:pPr marL="0" indent="0">
              <a:buNone/>
            </a:pPr>
            <a:r>
              <a:rPr lang="en-US" u="sng" dirty="0">
                <a:hlinkClick r:id="rId3"/>
              </a:rPr>
              <a:t>http://www.theguardian.com/cities/2015/nov/24/who-owns-our-cities-and-why-this-urban-takeover-should-concern-us-all</a:t>
            </a:r>
            <a:endParaRPr lang="en-US" u="sng" dirty="0"/>
          </a:p>
          <a:p>
            <a:pPr marL="0" indent="0">
              <a:buNone/>
            </a:pPr>
            <a:endParaRPr lang="en-US" u="sng" dirty="0"/>
          </a:p>
          <a:p>
            <a:pPr marL="0" indent="0">
              <a:buNone/>
            </a:pPr>
            <a:r>
              <a:rPr lang="en-US" u="sng" dirty="0"/>
              <a:t>5) AND IF U LIKE FAIRY TALES—here is that </a:t>
            </a:r>
            <a:r>
              <a:rPr lang="en-US" u="sng" dirty="0" err="1"/>
              <a:t>version..A</a:t>
            </a:r>
            <a:r>
              <a:rPr lang="en-US" u="sng" dirty="0"/>
              <a:t> MONSTER ENTERS THE CITY</a:t>
            </a:r>
          </a:p>
          <a:p>
            <a:pPr marL="0" indent="0">
              <a:buNone/>
            </a:pPr>
            <a:r>
              <a:rPr lang="en-US" dirty="0"/>
              <a:t>http://</a:t>
            </a:r>
            <a:r>
              <a:rPr lang="en-US" dirty="0" err="1"/>
              <a:t>www.theguardian.com</a:t>
            </a:r>
            <a:r>
              <a:rPr lang="en-US" dirty="0"/>
              <a:t>/cities/2015/</a:t>
            </a:r>
            <a:r>
              <a:rPr lang="en-US" dirty="0" err="1"/>
              <a:t>dec</a:t>
            </a:r>
            <a:r>
              <a:rPr lang="en-US" dirty="0"/>
              <a:t>/23/</a:t>
            </a:r>
            <a:r>
              <a:rPr lang="en-US" dirty="0" err="1"/>
              <a:t>monster-city-urban-fairytale-saskia-sassen?CMP</a:t>
            </a:r>
            <a:r>
              <a:rPr lang="en-US" dirty="0"/>
              <a:t>=</a:t>
            </a:r>
            <a:r>
              <a:rPr lang="en-US" dirty="0" err="1"/>
              <a:t>twt_gu</a:t>
            </a:r>
            <a:endParaRPr lang="en-US" dirty="0"/>
          </a:p>
          <a:p>
            <a:pPr marL="0" indent="0">
              <a:buNone/>
            </a:pPr>
            <a:endParaRPr lang="en-US" dirty="0"/>
          </a:p>
          <a:p>
            <a:r>
              <a:rPr lang="en-US" dirty="0"/>
              <a:t>ALL IN MI </a:t>
            </a:r>
            <a:r>
              <a:rPr lang="en-US" dirty="0">
                <a:hlinkClick r:id="rId4"/>
              </a:rPr>
              <a:t>WWW.SASKIASASSEN.COM</a:t>
            </a:r>
            <a:r>
              <a:rPr lang="en-US" dirty="0"/>
              <a:t> </a:t>
            </a:r>
          </a:p>
          <a:p>
            <a:endParaRPr lang="en-US" dirty="0"/>
          </a:p>
          <a:p>
            <a:endParaRPr lang="en-US" dirty="0"/>
          </a:p>
        </p:txBody>
      </p:sp>
    </p:spTree>
    <p:extLst>
      <p:ext uri="{BB962C8B-B14F-4D97-AF65-F5344CB8AC3E}">
        <p14:creationId xmlns:p14="http://schemas.microsoft.com/office/powerpoint/2010/main" val="428929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1717"/>
            <a:ext cx="8229600" cy="2478327"/>
          </a:xfrm>
        </p:spPr>
        <p:txBody>
          <a:bodyPr/>
          <a:lstStyle/>
          <a:p>
            <a:r>
              <a:rPr lang="en-US" dirty="0"/>
              <a:t>we make...</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Exhibit 5.9. Aral Sea, 1989-2009</a:t>
            </a:r>
            <a:endParaRPr lang="en-US" sz="4000" dirty="0"/>
          </a:p>
        </p:txBody>
      </p:sp>
      <p:pic>
        <p:nvPicPr>
          <p:cNvPr id="2049" name="Picture 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729" b="5729"/>
          <a:stretch>
            <a:fillRect/>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6275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Exhibit 5.11. Extent of Surface Melt over Greenland’s Ice Sheet, 2012 </a:t>
            </a:r>
            <a:endParaRPr lang="en-US" sz="3600" dirty="0"/>
          </a:p>
        </p:txBody>
      </p:sp>
      <p:sp>
        <p:nvSpPr>
          <p:cNvPr id="3" name="Content Placeholder 2"/>
          <p:cNvSpPr>
            <a:spLocks noGrp="1"/>
          </p:cNvSpPr>
          <p:nvPr>
            <p:ph idx="1"/>
          </p:nvPr>
        </p:nvSpPr>
        <p:spPr>
          <a:xfrm>
            <a:off x="457200" y="1600200"/>
            <a:ext cx="8229600" cy="4869051"/>
          </a:xfrm>
        </p:spPr>
        <p:txBody>
          <a:bodyPr>
            <a:normAutofit fontScale="92500" lnSpcReduction="10000"/>
          </a:bodyPr>
          <a:lstStyle/>
          <a:p>
            <a:endParaRPr lang="en-US" dirty="0"/>
          </a:p>
          <a:p>
            <a:pPr marL="0" indent="0">
              <a:buNone/>
            </a:pPr>
            <a:endParaRPr lang="en-US" dirty="0"/>
          </a:p>
          <a:p>
            <a:endParaRPr lang="en-US" dirty="0"/>
          </a:p>
          <a:p>
            <a:endParaRPr lang="en-US" dirty="0"/>
          </a:p>
          <a:p>
            <a:endParaRPr lang="en-US" dirty="0"/>
          </a:p>
          <a:p>
            <a:endParaRPr lang="en-US" dirty="0"/>
          </a:p>
          <a:p>
            <a:endParaRPr lang="en-US" dirty="0"/>
          </a:p>
          <a:p>
            <a:pPr marL="0" indent="0">
              <a:buNone/>
            </a:pPr>
            <a:endParaRPr lang="en-US" sz="2800" dirty="0"/>
          </a:p>
          <a:p>
            <a:pPr marL="0" indent="0">
              <a:buNone/>
            </a:pPr>
            <a:r>
              <a:rPr lang="en-US" sz="2000" dirty="0"/>
              <a:t>Source: </a:t>
            </a:r>
            <a:r>
              <a:rPr lang="en-US" sz="2000" dirty="0" err="1"/>
              <a:t>Viñas</a:t>
            </a:r>
            <a:r>
              <a:rPr lang="en-US" sz="2000" dirty="0"/>
              <a:t>, Maria-José. "Satellites See Unprecedented Greenland Ice Sheet Surface Melt." NASA. Accessed July 30, 2012. http://</a:t>
            </a:r>
            <a:r>
              <a:rPr lang="en-US" sz="2000" dirty="0" err="1"/>
              <a:t>www.nasa.gov</a:t>
            </a:r>
            <a:r>
              <a:rPr lang="en-US" sz="2000" dirty="0"/>
              <a:t>/topics/earth/features/</a:t>
            </a:r>
            <a:r>
              <a:rPr lang="en-US" sz="2000" dirty="0" err="1"/>
              <a:t>greenland-melt.html</a:t>
            </a:r>
            <a:r>
              <a:rPr lang="en-US" sz="2000" dirty="0"/>
              <a:t>. </a:t>
            </a:r>
            <a:endParaRPr lang="ko-KR" altLang="en-US" sz="2000" dirty="0"/>
          </a:p>
          <a:p>
            <a:pPr marL="0" indent="0">
              <a:buNone/>
            </a:pPr>
            <a:endParaRPr lang="en-US" dirty="0"/>
          </a:p>
        </p:txBody>
      </p:sp>
      <p:pic>
        <p:nvPicPr>
          <p:cNvPr id="30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572" y="1600200"/>
            <a:ext cx="4095750" cy="369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05866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51549"/>
          </a:xfrm>
        </p:spPr>
        <p:txBody>
          <a:bodyPr>
            <a:normAutofit/>
          </a:bodyPr>
          <a:lstStyle/>
          <a:p>
            <a:r>
              <a:rPr lang="en-US" dirty="0"/>
              <a:t>THE POWER OF KEYCODES </a:t>
            </a:r>
            <a:br>
              <a:rPr lang="en-US" dirty="0"/>
            </a:br>
            <a:r>
              <a:rPr lang="en-US" dirty="0"/>
              <a:t>AND AGGREGATIONS</a:t>
            </a:r>
          </a:p>
        </p:txBody>
      </p:sp>
      <p:sp>
        <p:nvSpPr>
          <p:cNvPr id="4" name="Content Placeholder 3"/>
          <p:cNvSpPr>
            <a:spLocks noGrp="1"/>
          </p:cNvSpPr>
          <p:nvPr>
            <p:ph idx="1"/>
          </p:nvPr>
        </p:nvSpPr>
        <p:spPr>
          <a:xfrm>
            <a:off x="136076" y="1451549"/>
            <a:ext cx="8550724" cy="5295885"/>
          </a:xfrm>
        </p:spPr>
        <p:txBody>
          <a:bodyPr>
            <a:normAutofit fontScale="92500" lnSpcReduction="10000"/>
          </a:bodyPr>
          <a:lstStyle/>
          <a:p>
            <a:r>
              <a:rPr lang="en-US" dirty="0"/>
              <a:t> </a:t>
            </a:r>
            <a:r>
              <a:rPr lang="en-US" dirty="0" err="1"/>
              <a:t>Keycode</a:t>
            </a:r>
            <a:r>
              <a:rPr lang="en-US" dirty="0"/>
              <a:t>: a sort of DNA that is written/made ( finance’s “risk”-models; VW cheat software)</a:t>
            </a:r>
          </a:p>
          <a:p>
            <a:r>
              <a:rPr lang="en-US" dirty="0"/>
              <a:t> Just  a bit of code  can achieve enormous effects:  scale-ups and massive aggregations –the crappy </a:t>
            </a:r>
            <a:r>
              <a:rPr lang="en-US" dirty="0" err="1"/>
              <a:t>keycode</a:t>
            </a:r>
            <a:r>
              <a:rPr lang="en-US" dirty="0"/>
              <a:t> time 12 million cars,14 million mortgages</a:t>
            </a:r>
          </a:p>
          <a:p>
            <a:r>
              <a:rPr lang="en-US" dirty="0"/>
              <a:t>We need to develop a craft of writing  </a:t>
            </a:r>
            <a:r>
              <a:rPr lang="en-US" dirty="0" err="1"/>
              <a:t>keycodes</a:t>
            </a:r>
            <a:r>
              <a:rPr lang="en-US" dirty="0"/>
              <a:t> for new scale-ups and modes of aggregating and deploying the power of aggregation. </a:t>
            </a:r>
          </a:p>
          <a:p>
            <a:endParaRPr lang="en-US" dirty="0"/>
          </a:p>
          <a:p>
            <a:r>
              <a:rPr lang="en-US" dirty="0"/>
              <a:t>SOURCE: Sassen and </a:t>
            </a:r>
            <a:r>
              <a:rPr lang="en-US" dirty="0" err="1"/>
              <a:t>Koob</a:t>
            </a:r>
            <a:r>
              <a:rPr lang="en-US" dirty="0"/>
              <a:t>-Sassen “COLONIZING THE SCALAR NICHE”</a:t>
            </a:r>
          </a:p>
          <a:p>
            <a:endParaRPr lang="en-US" dirty="0"/>
          </a:p>
          <a:p>
            <a:endParaRPr lang="en-US" dirty="0"/>
          </a:p>
        </p:txBody>
      </p:sp>
    </p:spTree>
    <p:extLst>
      <p:ext uri="{BB962C8B-B14F-4D97-AF65-F5344CB8AC3E}">
        <p14:creationId xmlns:p14="http://schemas.microsoft.com/office/powerpoint/2010/main" val="3292065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1213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74700"/>
            <a:ext cx="8686800" cy="3655312"/>
          </a:xfrm>
        </p:spPr>
        <p:txBody>
          <a:bodyPr>
            <a:noAutofit/>
          </a:bodyPr>
          <a:lstStyle/>
          <a:p>
            <a:pPr marL="457200" lvl="1" indent="0">
              <a:buNone/>
            </a:pPr>
            <a:r>
              <a:rPr lang="en-US" sz="3600" dirty="0"/>
              <a:t>WHAT IS THE STEAM ENGINE </a:t>
            </a:r>
          </a:p>
          <a:p>
            <a:pPr marL="457200" lvl="1" indent="0">
              <a:buNone/>
            </a:pPr>
            <a:r>
              <a:rPr lang="en-US" sz="3600" dirty="0"/>
              <a:t>OF OUR EPOCH? </a:t>
            </a:r>
          </a:p>
          <a:p>
            <a:pPr marL="457200" lvl="1" indent="0">
              <a:buNone/>
            </a:pPr>
            <a:endParaRPr lang="en-US" sz="3600" dirty="0"/>
          </a:p>
          <a:p>
            <a:pPr marL="457200" lvl="1" indent="0">
              <a:buNone/>
            </a:pPr>
            <a:r>
              <a:rPr lang="en-US" sz="3600" dirty="0"/>
              <a:t>THAT WHICH CAN  MAKE A NEW ORDERING</a:t>
            </a:r>
            <a:r>
              <a:rPr lang="mr-IN" sz="3600" dirty="0"/>
              <a:t>…</a:t>
            </a:r>
            <a:r>
              <a:rPr lang="en-US" sz="3600" dirty="0"/>
              <a:t>(.NOT CHANGE EVERYTHING)</a:t>
            </a:r>
          </a:p>
          <a:p>
            <a:pPr marL="457200" lvl="1" indent="0">
              <a:buNone/>
            </a:pPr>
            <a:endParaRPr lang="en-US" sz="3600" dirty="0"/>
          </a:p>
          <a:p>
            <a:pPr marL="457200" lvl="1" indent="0">
              <a:buNone/>
            </a:pPr>
            <a:r>
              <a:rPr lang="en-US" sz="3600" dirty="0"/>
              <a:t>THAT WHICH SHAPES WHAT IS IN AND WHAT IS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F1A75337-D837-D04A-82D8-62C7E64E8396}" type="slidenum">
              <a:rPr lang="en-US"/>
              <a:pPr/>
              <a:t>8</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85" y="358162"/>
            <a:ext cx="6268311" cy="62027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444062"/>
            <a:ext cx="6910902" cy="5943600"/>
          </a:xfrm>
          <a:prstGeom prst="rect">
            <a:avLst/>
          </a:prstGeom>
        </p:spPr>
      </p:pic>
    </p:spTree>
    <p:extLst>
      <p:ext uri="{BB962C8B-B14F-4D97-AF65-F5344CB8AC3E}">
        <p14:creationId xmlns:p14="http://schemas.microsoft.com/office/powerpoint/2010/main" val="601068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3836988"/>
          </a:xfrm>
        </p:spPr>
        <p:txBody>
          <a:bodyPr/>
          <a:lstStyle/>
          <a:p>
            <a:r>
              <a:rPr lang="en-US" dirty="0"/>
              <a:t>FINANCE AS CAPABILITY--</a:t>
            </a:r>
            <a:br>
              <a:rPr lang="en-US" dirty="0"/>
            </a:br>
            <a:r>
              <a:rPr lang="en-US" dirty="0"/>
              <a:t>DIRECT AND INDIRECT PATHWAYS</a:t>
            </a:r>
            <a:br>
              <a:rPr lang="en-US" dirty="0"/>
            </a:br>
            <a:br>
              <a:rPr lang="en-US" dirty="0"/>
            </a:br>
            <a:r>
              <a:rPr lang="en-US" dirty="0"/>
              <a:t>.</a:t>
            </a:r>
          </a:p>
        </p:txBody>
      </p:sp>
    </p:spTree>
    <p:extLst>
      <p:ext uri="{BB962C8B-B14F-4D97-AF65-F5344CB8AC3E}">
        <p14:creationId xmlns:p14="http://schemas.microsoft.com/office/powerpoint/2010/main" val="1113271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304800" y="228601"/>
            <a:ext cx="7772400" cy="1447800"/>
          </a:xfrm>
          <a:noFill/>
        </p:spPr>
        <p:txBody>
          <a:bodyPr>
            <a:normAutofit/>
          </a:bodyPr>
          <a:lstStyle/>
          <a:p>
            <a:pPr algn="l"/>
            <a:r>
              <a:rPr lang="en-US" sz="3600" dirty="0">
                <a:effectLst/>
                <a:ea typeface="ＭＳ Ｐゴシック"/>
                <a:cs typeface="ＭＳ Ｐゴシック"/>
              </a:rPr>
              <a:t>When modest neighborhoods become part of global finance</a:t>
            </a:r>
          </a:p>
        </p:txBody>
      </p:sp>
      <p:sp>
        <p:nvSpPr>
          <p:cNvPr id="24578" name="Rectangle 3"/>
          <p:cNvSpPr>
            <a:spLocks noGrp="1" noChangeArrowheads="1"/>
          </p:cNvSpPr>
          <p:nvPr>
            <p:ph type="body" idx="4294967295"/>
          </p:nvPr>
        </p:nvSpPr>
        <p:spPr>
          <a:xfrm>
            <a:off x="457200" y="1828800"/>
            <a:ext cx="7772400" cy="5029200"/>
          </a:xfrm>
          <a:noFill/>
        </p:spPr>
        <p:txBody>
          <a:bodyPr>
            <a:normAutofit fontScale="92500" lnSpcReduction="20000"/>
          </a:bodyPr>
          <a:lstStyle/>
          <a:p>
            <a:pPr>
              <a:lnSpc>
                <a:spcPct val="90000"/>
              </a:lnSpc>
            </a:pPr>
            <a:endParaRPr lang="en-US" sz="2800" dirty="0">
              <a:effectLst/>
              <a:ea typeface="ＭＳ Ｐゴシック"/>
              <a:cs typeface="ＭＳ Ｐゴシック"/>
            </a:endParaRPr>
          </a:p>
          <a:p>
            <a:pPr>
              <a:lnSpc>
                <a:spcPct val="90000"/>
              </a:lnSpc>
            </a:pPr>
            <a:r>
              <a:rPr lang="en-US" sz="2800" dirty="0">
                <a:effectLst/>
                <a:ea typeface="ＭＳ Ｐゴシック"/>
                <a:cs typeface="ＭＳ Ｐゴシック"/>
              </a:rPr>
              <a:t>The making of instruments that enable the use of modest elements/assets to build a powerful financial instrument </a:t>
            </a:r>
            <a:r>
              <a:rPr lang="en-US" sz="2800" dirty="0">
                <a:ea typeface="ＭＳ Ｐゴシック"/>
                <a:cs typeface="ＭＳ Ｐゴシック"/>
              </a:rPr>
              <a:t>useful to top level investors: sub-prime mortgage for low- and modest-income households.</a:t>
            </a:r>
          </a:p>
          <a:p>
            <a:pPr>
              <a:lnSpc>
                <a:spcPct val="90000"/>
              </a:lnSpc>
            </a:pPr>
            <a:endParaRPr lang="en-US" sz="2800" dirty="0">
              <a:ea typeface="ＭＳ Ｐゴシック"/>
              <a:cs typeface="ＭＳ Ｐゴシック"/>
            </a:endParaRPr>
          </a:p>
          <a:p>
            <a:pPr>
              <a:lnSpc>
                <a:spcPct val="90000"/>
              </a:lnSpc>
            </a:pPr>
            <a:r>
              <a:rPr lang="en-US" sz="2800" dirty="0">
                <a:ea typeface="ＭＳ Ｐゴシック"/>
                <a:cs typeface="ＭＳ Ｐゴシック"/>
              </a:rPr>
              <a:t>The</a:t>
            </a:r>
            <a:r>
              <a:rPr lang="en-US" sz="2800" dirty="0">
                <a:effectLst/>
                <a:ea typeface="ＭＳ Ｐゴシック"/>
                <a:cs typeface="ＭＳ Ｐゴシック"/>
              </a:rPr>
              <a:t> key is that the source of profits for investors is NOT payment on the mortgage. All that is needed is a signed contract.</a:t>
            </a:r>
          </a:p>
          <a:p>
            <a:pPr>
              <a:lnSpc>
                <a:spcPct val="90000"/>
              </a:lnSpc>
              <a:buFont typeface="Wingdings" pitchFamily="2" charset="2"/>
              <a:buNone/>
            </a:pPr>
            <a:endParaRPr lang="en-US" sz="2800" dirty="0">
              <a:effectLst/>
              <a:ea typeface="ＭＳ Ｐゴシック"/>
              <a:cs typeface="ＭＳ Ｐゴシック"/>
            </a:endParaRPr>
          </a:p>
          <a:p>
            <a:pPr>
              <a:lnSpc>
                <a:spcPct val="90000"/>
              </a:lnSpc>
            </a:pPr>
            <a:r>
              <a:rPr lang="en-US" sz="2800" dirty="0">
                <a:effectLst/>
                <a:ea typeface="ＭＳ Ｐゴシック"/>
                <a:cs typeface="ＭＳ Ｐゴシック"/>
              </a:rPr>
              <a:t>The source of profits is the bundling of a large number of these mortgages with high-value debt to sell them on to investors, including banks and foreign investors. It worked because they were mixed up with high quality debts of all sorts.</a:t>
            </a:r>
          </a:p>
          <a:p>
            <a:pPr>
              <a:lnSpc>
                <a:spcPct val="90000"/>
              </a:lnSpc>
            </a:pPr>
            <a:endParaRPr lang="en-US" sz="2800" dirty="0">
              <a:effectLst/>
              <a:ea typeface="ＭＳ Ｐゴシック"/>
              <a:cs typeface="ＭＳ Ｐゴシック"/>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13" y="130242"/>
            <a:ext cx="8645385" cy="683764"/>
          </a:xfrm>
        </p:spPr>
        <p:txBody>
          <a:bodyPr>
            <a:normAutofit/>
          </a:bodyPr>
          <a:lstStyle/>
          <a:p>
            <a:pPr algn="l"/>
            <a:r>
              <a:rPr lang="en-US" sz="3600" dirty="0"/>
              <a:t>New foreclosures </a:t>
            </a:r>
            <a:r>
              <a:rPr lang="en-US" sz="3600" b="1" i="1" dirty="0"/>
              <a:t>per year</a:t>
            </a:r>
            <a:r>
              <a:rPr lang="en-US" sz="3600" dirty="0"/>
              <a:t>(2006-14)</a:t>
            </a:r>
          </a:p>
        </p:txBody>
      </p:sp>
      <p:sp>
        <p:nvSpPr>
          <p:cNvPr id="3" name="Content Placeholder 2"/>
          <p:cNvSpPr>
            <a:spLocks noGrp="1"/>
          </p:cNvSpPr>
          <p:nvPr>
            <p:ph idx="1"/>
          </p:nvPr>
        </p:nvSpPr>
        <p:spPr>
          <a:xfrm>
            <a:off x="162813" y="814006"/>
            <a:ext cx="8523987" cy="6043994"/>
          </a:xfrm>
        </p:spPr>
        <p:txBody>
          <a:bodyPr>
            <a:noAutofit/>
          </a:bodyPr>
          <a:lstStyle/>
          <a:p>
            <a:r>
              <a:rPr lang="en-US" sz="2600" dirty="0"/>
              <a:t>2006 :  1.2 million foreclosures. </a:t>
            </a:r>
          </a:p>
          <a:p>
            <a:pPr marL="0" indent="0">
              <a:buNone/>
            </a:pPr>
            <a:r>
              <a:rPr lang="en-US" sz="2600" dirty="0"/>
              <a:t>(One for every  92 households)</a:t>
            </a:r>
          </a:p>
          <a:p>
            <a:r>
              <a:rPr lang="en-US" sz="2600" dirty="0"/>
              <a:t>2007:  2.2 million foreclosures.</a:t>
            </a:r>
          </a:p>
          <a:p>
            <a:r>
              <a:rPr lang="en-US" sz="2600" dirty="0"/>
              <a:t>2008:  3.1  million</a:t>
            </a:r>
          </a:p>
          <a:p>
            <a:r>
              <a:rPr lang="en-US" sz="2600" dirty="0"/>
              <a:t>2009:  3.9 million </a:t>
            </a:r>
          </a:p>
          <a:p>
            <a:pPr marL="0" indent="0">
              <a:buNone/>
            </a:pPr>
            <a:r>
              <a:rPr lang="en-US" sz="2600" dirty="0"/>
              <a:t> (1 in 45 US households)</a:t>
            </a:r>
          </a:p>
          <a:p>
            <a:r>
              <a:rPr lang="en-US" sz="2600" dirty="0"/>
              <a:t>2010: 2.9 mill </a:t>
            </a:r>
            <a:r>
              <a:rPr lang="en-US" sz="2600" dirty="0" err="1"/>
              <a:t>forecolsures</a:t>
            </a:r>
            <a:endParaRPr lang="en-US" sz="2600" dirty="0"/>
          </a:p>
          <a:p>
            <a:r>
              <a:rPr lang="en-US" sz="2600" b="1" dirty="0"/>
              <a:t>2011: </a:t>
            </a:r>
            <a:r>
              <a:rPr lang="en-US" sz="2600" dirty="0"/>
              <a:t>2,698,967 </a:t>
            </a:r>
          </a:p>
          <a:p>
            <a:r>
              <a:rPr lang="en-US" sz="2600" b="1" dirty="0"/>
              <a:t>2012: </a:t>
            </a:r>
            <a:r>
              <a:rPr lang="en-US" sz="2600" dirty="0"/>
              <a:t>2,304,941 </a:t>
            </a:r>
          </a:p>
          <a:p>
            <a:r>
              <a:rPr lang="en-US" sz="2600" b="1" dirty="0"/>
              <a:t>2013: </a:t>
            </a:r>
            <a:r>
              <a:rPr lang="en-US" sz="2600" dirty="0"/>
              <a:t>foreclosures filed on 1,361,795 properties</a:t>
            </a:r>
          </a:p>
          <a:p>
            <a:r>
              <a:rPr lang="en-US" sz="2600" b="1" dirty="0"/>
              <a:t>2014:</a:t>
            </a:r>
            <a:r>
              <a:rPr lang="en-US" sz="2600" dirty="0"/>
              <a:t> foreclosure filed on </a:t>
            </a:r>
            <a:r>
              <a:rPr lang="en-US" sz="2800" dirty="0"/>
              <a:t>1,117,426 </a:t>
            </a:r>
            <a:r>
              <a:rPr lang="en-US" sz="2600" dirty="0"/>
              <a:t>properties</a:t>
            </a:r>
          </a:p>
          <a:p>
            <a:pPr marL="0" indent="0">
              <a:buNone/>
            </a:pPr>
            <a:r>
              <a:rPr lang="en-US" sz="2600" dirty="0"/>
              <a:t>Source: </a:t>
            </a:r>
            <a:r>
              <a:rPr lang="en-US" sz="2600" dirty="0" err="1"/>
              <a:t>RealtyTrac</a:t>
            </a:r>
            <a:r>
              <a:rPr lang="en-US" sz="2600" dirty="0"/>
              <a:t> based on Federal Reserve Bank data  </a:t>
            </a:r>
          </a:p>
          <a:p>
            <a:endParaRPr lang="en-US" sz="2600" dirty="0"/>
          </a:p>
          <a:p>
            <a:endParaRPr lang="en-US" sz="2600" dirty="0"/>
          </a:p>
          <a:p>
            <a:r>
              <a:rPr lang="en-US" sz="2600" dirty="0"/>
              <a:t>Source: Data from the Fed Reserve, organized by </a:t>
            </a:r>
            <a:r>
              <a:rPr lang="en-US" sz="2600" dirty="0" err="1"/>
              <a:t>RealtyTrac</a:t>
            </a:r>
            <a:endParaRPr lang="en-US" sz="2600" dirty="0"/>
          </a:p>
          <a:p>
            <a:endParaRPr lang="en-US" sz="2600" dirty="0"/>
          </a:p>
          <a:p>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eclosure_activity_annual_201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909" y="811733"/>
            <a:ext cx="7633265" cy="5546589"/>
          </a:xfrm>
          <a:prstGeom prst="rect">
            <a:avLst/>
          </a:prstGeom>
        </p:spPr>
      </p:pic>
    </p:spTree>
    <p:extLst>
      <p:ext uri="{BB962C8B-B14F-4D97-AF65-F5344CB8AC3E}">
        <p14:creationId xmlns:p14="http://schemas.microsoft.com/office/powerpoint/2010/main" val="382028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03605515"/>
              </p:ext>
            </p:extLst>
          </p:nvPr>
        </p:nvGraphicFramePr>
        <p:xfrm>
          <a:off x="0" y="1109226"/>
          <a:ext cx="9144000" cy="6078949"/>
        </p:xfrm>
        <a:graphic>
          <a:graphicData uri="http://schemas.openxmlformats.org/drawingml/2006/table">
            <a:tbl>
              <a:tblPr>
                <a:tableStyleId>{5C22544A-7EE6-4342-B048-85BDC9FD1C3A}</a:tableStyleId>
              </a:tblPr>
              <a:tblGrid>
                <a:gridCol w="1336431">
                  <a:extLst>
                    <a:ext uri="{9D8B030D-6E8A-4147-A177-3AD203B41FA5}">
                      <a16:colId xmlns:a16="http://schemas.microsoft.com/office/drawing/2014/main" val="20000"/>
                    </a:ext>
                  </a:extLst>
                </a:gridCol>
                <a:gridCol w="2266668">
                  <a:extLst>
                    <a:ext uri="{9D8B030D-6E8A-4147-A177-3AD203B41FA5}">
                      <a16:colId xmlns:a16="http://schemas.microsoft.com/office/drawing/2014/main" val="20001"/>
                    </a:ext>
                  </a:extLst>
                </a:gridCol>
                <a:gridCol w="1846967">
                  <a:extLst>
                    <a:ext uri="{9D8B030D-6E8A-4147-A177-3AD203B41FA5}">
                      <a16:colId xmlns:a16="http://schemas.microsoft.com/office/drawing/2014/main" val="20002"/>
                    </a:ext>
                  </a:extLst>
                </a:gridCol>
                <a:gridCol w="1846967">
                  <a:extLst>
                    <a:ext uri="{9D8B030D-6E8A-4147-A177-3AD203B41FA5}">
                      <a16:colId xmlns:a16="http://schemas.microsoft.com/office/drawing/2014/main" val="20003"/>
                    </a:ext>
                  </a:extLst>
                </a:gridCol>
                <a:gridCol w="1846967">
                  <a:extLst>
                    <a:ext uri="{9D8B030D-6E8A-4147-A177-3AD203B41FA5}">
                      <a16:colId xmlns:a16="http://schemas.microsoft.com/office/drawing/2014/main" val="20004"/>
                    </a:ext>
                  </a:extLst>
                </a:gridCol>
              </a:tblGrid>
              <a:tr h="552928">
                <a:tc>
                  <a:txBody>
                    <a:bodyPr/>
                    <a:lstStyle/>
                    <a:p>
                      <a:pPr algn="ctr" fontAlgn="ctr"/>
                      <a:r>
                        <a:rPr lang="en-US" sz="2400" u="none" strike="noStrike" dirty="0">
                          <a:effectLst/>
                        </a:rPr>
                        <a:t> </a:t>
                      </a:r>
                      <a:endParaRPr lang="en-GB" sz="2400" b="0" i="0" u="none" strike="noStrike" dirty="0">
                        <a:solidFill>
                          <a:srgbClr val="366092"/>
                        </a:solidFill>
                        <a:effectLst/>
                        <a:latin typeface="Times New Roman"/>
                      </a:endParaRPr>
                    </a:p>
                  </a:txBody>
                  <a:tcPr marL="8770" marR="8770" marT="11693" marB="0" anchor="ctr"/>
                </a:tc>
                <a:tc gridSpan="4">
                  <a:txBody>
                    <a:bodyPr/>
                    <a:lstStyle/>
                    <a:p>
                      <a:pPr algn="ctr" fontAlgn="ctr"/>
                      <a:r>
                        <a:rPr lang="en-US" sz="2400" b="1" u="none" strike="noStrike" dirty="0">
                          <a:solidFill>
                            <a:schemeClr val="bg1"/>
                          </a:solidFill>
                          <a:effectLst/>
                        </a:rPr>
                        <a:t>Annual Number of Foreclosures (2007-9)</a:t>
                      </a:r>
                      <a:r>
                        <a:rPr lang="en-GB" sz="2400" b="1" u="none" strike="noStrike" dirty="0">
                          <a:solidFill>
                            <a:schemeClr val="bg1"/>
                          </a:solidFill>
                          <a:effectLst/>
                        </a:rPr>
                        <a:t> </a:t>
                      </a:r>
                      <a:endParaRPr lang="en-GB" sz="2400" b="1" i="0" u="none" strike="noStrike" dirty="0">
                        <a:solidFill>
                          <a:schemeClr val="bg1"/>
                        </a:solidFill>
                        <a:effectLst/>
                        <a:latin typeface="Times New Roman"/>
                      </a:endParaRPr>
                    </a:p>
                  </a:txBody>
                  <a:tcPr marL="8770" marR="8770" marT="11693" marB="0" anchor="ctr">
                    <a:solidFill>
                      <a:schemeClr val="tx2"/>
                    </a:solidFill>
                  </a:tcPr>
                </a:tc>
                <a:tc hMerge="1">
                  <a:txBody>
                    <a:bodyPr/>
                    <a:lstStyle/>
                    <a:p>
                      <a:pPr algn="ctr" fontAlgn="ctr"/>
                      <a:endParaRPr lang="en-GB" sz="1100" b="1" i="0" u="none" strike="noStrike">
                        <a:solidFill>
                          <a:srgbClr val="366092"/>
                        </a:solidFill>
                        <a:effectLst/>
                        <a:latin typeface="Times New Roman"/>
                      </a:endParaRPr>
                    </a:p>
                  </a:txBody>
                  <a:tcPr marL="8770" marR="8770" marT="8770" marB="0" anchor="ctr"/>
                </a:tc>
                <a:tc hMerge="1">
                  <a:txBody>
                    <a:bodyPr/>
                    <a:lstStyle/>
                    <a:p>
                      <a:pPr algn="ctr" fontAlgn="ctr"/>
                      <a:endParaRPr lang="en-GB" sz="1100" b="1" i="0" u="none" strike="noStrike">
                        <a:solidFill>
                          <a:srgbClr val="366092"/>
                        </a:solidFill>
                        <a:effectLst/>
                        <a:latin typeface="Times New Roman"/>
                      </a:endParaRPr>
                    </a:p>
                  </a:txBody>
                  <a:tcPr marL="8770" marR="8770" marT="8770" marB="0" anchor="ctr"/>
                </a:tc>
                <a:tc hMerge="1">
                  <a:txBody>
                    <a:bodyPr/>
                    <a:lstStyle/>
                    <a:p>
                      <a:pPr algn="ctr" fontAlgn="ctr"/>
                      <a:endParaRPr lang="en-GB" sz="1100" b="1" i="0" u="none" strike="noStrike" dirty="0">
                        <a:solidFill>
                          <a:srgbClr val="366092"/>
                        </a:solidFill>
                        <a:effectLst/>
                        <a:latin typeface="Times New Roman"/>
                      </a:endParaRPr>
                    </a:p>
                  </a:txBody>
                  <a:tcPr marL="8770" marR="8770" marT="8770" marB="0" anchor="ctr"/>
                </a:tc>
                <a:extLst>
                  <a:ext uri="{0D108BD9-81ED-4DB2-BD59-A6C34878D82A}">
                    <a16:rowId xmlns:a16="http://schemas.microsoft.com/office/drawing/2014/main" val="10000"/>
                  </a:ext>
                </a:extLst>
              </a:tr>
              <a:tr h="458697">
                <a:tc>
                  <a:txBody>
                    <a:bodyPr/>
                    <a:lstStyle/>
                    <a:p>
                      <a:pPr algn="ctr" fontAlgn="ctr"/>
                      <a:r>
                        <a:rPr lang="en-GB" sz="2400" u="none" strike="noStrike">
                          <a:effectLst/>
                        </a:rPr>
                        <a:t> </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dirty="0">
                          <a:effectLst/>
                        </a:rPr>
                        <a:t> </a:t>
                      </a:r>
                      <a:endParaRPr lang="en-GB" sz="2400" b="0" i="0" u="none" strike="noStrike" dirty="0">
                        <a:solidFill>
                          <a:srgbClr val="366092"/>
                        </a:solidFill>
                        <a:effectLst/>
                        <a:latin typeface="Times New Roman"/>
                      </a:endParaRPr>
                    </a:p>
                  </a:txBody>
                  <a:tcPr marL="8770" marR="8770" marT="11693" marB="0" anchor="ctr">
                    <a:solidFill>
                      <a:schemeClr val="tx2"/>
                    </a:solidFill>
                  </a:tcPr>
                </a:tc>
                <a:tc>
                  <a:txBody>
                    <a:bodyPr/>
                    <a:lstStyle/>
                    <a:p>
                      <a:pPr algn="ctr" fontAlgn="ctr"/>
                      <a:r>
                        <a:rPr lang="en-US" sz="2400" b="1" u="none" strike="noStrike" dirty="0">
                          <a:solidFill>
                            <a:schemeClr val="bg1"/>
                          </a:solidFill>
                          <a:effectLst/>
                        </a:rPr>
                        <a:t>2007</a:t>
                      </a:r>
                      <a:endParaRPr lang="en-GB" sz="2400" b="1" i="0" u="none" strike="noStrike" dirty="0">
                        <a:solidFill>
                          <a:schemeClr val="bg1"/>
                        </a:solidFill>
                        <a:effectLst/>
                        <a:latin typeface="Times New Roman"/>
                      </a:endParaRPr>
                    </a:p>
                  </a:txBody>
                  <a:tcPr marL="8770" marR="8770" marT="11693" marB="0" anchor="ctr">
                    <a:solidFill>
                      <a:schemeClr val="tx2"/>
                    </a:solidFill>
                  </a:tcPr>
                </a:tc>
                <a:tc>
                  <a:txBody>
                    <a:bodyPr/>
                    <a:lstStyle/>
                    <a:p>
                      <a:pPr algn="ctr" fontAlgn="ctr"/>
                      <a:r>
                        <a:rPr lang="en-US" sz="2400" b="1" u="none" strike="noStrike" dirty="0">
                          <a:solidFill>
                            <a:schemeClr val="bg1"/>
                          </a:solidFill>
                          <a:effectLst/>
                        </a:rPr>
                        <a:t>2008</a:t>
                      </a:r>
                      <a:endParaRPr lang="en-GB" sz="2400" b="1" i="0" u="none" strike="noStrike" dirty="0">
                        <a:solidFill>
                          <a:schemeClr val="bg1"/>
                        </a:solidFill>
                        <a:effectLst/>
                        <a:latin typeface="Times New Roman"/>
                      </a:endParaRPr>
                    </a:p>
                  </a:txBody>
                  <a:tcPr marL="8770" marR="8770" marT="11693" marB="0" anchor="ctr">
                    <a:solidFill>
                      <a:schemeClr val="tx2"/>
                    </a:solidFill>
                  </a:tcPr>
                </a:tc>
                <a:tc>
                  <a:txBody>
                    <a:bodyPr/>
                    <a:lstStyle/>
                    <a:p>
                      <a:pPr algn="ctr" fontAlgn="ctr"/>
                      <a:r>
                        <a:rPr lang="en-US" sz="2400" b="1" u="none" strike="noStrike" dirty="0">
                          <a:solidFill>
                            <a:schemeClr val="bg1"/>
                          </a:solidFill>
                          <a:effectLst/>
                        </a:rPr>
                        <a:t>2009</a:t>
                      </a:r>
                      <a:endParaRPr lang="en-GB" sz="2400" b="1" i="0" u="none" strike="noStrike" dirty="0">
                        <a:solidFill>
                          <a:schemeClr val="bg1"/>
                        </a:solidFill>
                        <a:effectLst/>
                        <a:latin typeface="Times New Roman"/>
                      </a:endParaRPr>
                    </a:p>
                  </a:txBody>
                  <a:tcPr marL="8770" marR="8770" marT="11693" marB="0" anchor="ctr">
                    <a:solidFill>
                      <a:schemeClr val="tx2"/>
                    </a:solidFill>
                  </a:tcPr>
                </a:tc>
                <a:extLst>
                  <a:ext uri="{0D108BD9-81ED-4DB2-BD59-A6C34878D82A}">
                    <a16:rowId xmlns:a16="http://schemas.microsoft.com/office/drawing/2014/main" val="10001"/>
                  </a:ext>
                </a:extLst>
              </a:tr>
              <a:tr h="903184">
                <a:tc>
                  <a:txBody>
                    <a:bodyPr/>
                    <a:lstStyle/>
                    <a:p>
                      <a:pPr algn="ctr" fontAlgn="ctr"/>
                      <a:r>
                        <a:rPr lang="en-US" sz="2400" u="none" strike="noStrike" dirty="0">
                          <a:effectLst/>
                        </a:rPr>
                        <a:t>Highest Foreclosures</a:t>
                      </a:r>
                      <a:endParaRPr lang="en-GB" sz="2400" b="1"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Hungary</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225,663</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245,597</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71,683</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extLst>
                  <a:ext uri="{0D108BD9-81ED-4DB2-BD59-A6C34878D82A}">
                    <a16:rowId xmlns:a16="http://schemas.microsoft.com/office/drawing/2014/main" val="10002"/>
                  </a:ext>
                </a:extLst>
              </a:tr>
              <a:tr h="458697">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Germany</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dirty="0">
                          <a:effectLst/>
                        </a:rPr>
                        <a:t>91,788</a:t>
                      </a:r>
                      <a:endParaRPr lang="en-GB" sz="2400" b="0" i="0" u="none" strike="noStrike" dirty="0">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88,379</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86,617</a:t>
                      </a:r>
                      <a:endParaRPr lang="en-GB" sz="2400" b="0" i="0" u="none" strike="noStrike">
                        <a:solidFill>
                          <a:srgbClr val="366092"/>
                        </a:solidFill>
                        <a:effectLst/>
                        <a:latin typeface="Times New Roman"/>
                      </a:endParaRPr>
                    </a:p>
                  </a:txBody>
                  <a:tcPr marL="8770" marR="8770" marT="11693" marB="0" anchor="ctr"/>
                </a:tc>
                <a:extLst>
                  <a:ext uri="{0D108BD9-81ED-4DB2-BD59-A6C34878D82A}">
                    <a16:rowId xmlns:a16="http://schemas.microsoft.com/office/drawing/2014/main" val="10003"/>
                  </a:ext>
                </a:extLst>
              </a:tr>
              <a:tr h="458697">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dirty="0">
                          <a:effectLst/>
                        </a:rPr>
                        <a:t>Spain</a:t>
                      </a:r>
                      <a:endParaRPr lang="en-GB" sz="2400" b="0" i="0" u="none" strike="noStrike" dirty="0">
                        <a:solidFill>
                          <a:srgbClr val="366092"/>
                        </a:solidFill>
                        <a:effectLst/>
                        <a:latin typeface="Times New Roman"/>
                      </a:endParaRPr>
                    </a:p>
                  </a:txBody>
                  <a:tcPr marL="8770" marR="8770" marT="11693" marB="0" anchor="ctr"/>
                </a:tc>
                <a:tc>
                  <a:txBody>
                    <a:bodyPr/>
                    <a:lstStyle/>
                    <a:p>
                      <a:pPr algn="ctr" fontAlgn="ctr"/>
                      <a:r>
                        <a:rPr lang="en-US" sz="2400" u="none" strike="noStrike" dirty="0">
                          <a:effectLst/>
                        </a:rPr>
                        <a:t>25,943</a:t>
                      </a:r>
                      <a:endParaRPr lang="en-GB" sz="2400" b="0" i="0" u="none" strike="noStrike" dirty="0">
                        <a:solidFill>
                          <a:srgbClr val="366092"/>
                        </a:solidFill>
                        <a:effectLst/>
                        <a:latin typeface="Times New Roman"/>
                      </a:endParaRPr>
                    </a:p>
                  </a:txBody>
                  <a:tcPr marL="8770" marR="8770" marT="11693" marB="0" anchor="ctr"/>
                </a:tc>
                <a:tc>
                  <a:txBody>
                    <a:bodyPr/>
                    <a:lstStyle/>
                    <a:p>
                      <a:pPr algn="ctr" fontAlgn="ctr"/>
                      <a:r>
                        <a:rPr lang="en-US" sz="2400" u="none" strike="noStrike" spc="-5">
                          <a:effectLst/>
                        </a:rPr>
                        <a:t>58,686</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93,319</a:t>
                      </a:r>
                      <a:endParaRPr lang="en-GB" sz="2400" b="0" i="0" u="none" strike="noStrike">
                        <a:solidFill>
                          <a:srgbClr val="366092"/>
                        </a:solidFill>
                        <a:effectLst/>
                        <a:latin typeface="Times New Roman"/>
                      </a:endParaRPr>
                    </a:p>
                  </a:txBody>
                  <a:tcPr marL="8770" marR="8770" marT="11693" marB="0" anchor="ctr"/>
                </a:tc>
                <a:extLst>
                  <a:ext uri="{0D108BD9-81ED-4DB2-BD59-A6C34878D82A}">
                    <a16:rowId xmlns:a16="http://schemas.microsoft.com/office/drawing/2014/main" val="10004"/>
                  </a:ext>
                </a:extLst>
              </a:tr>
              <a:tr h="530556">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United Kingdom</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27,869</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spc="5">
                          <a:effectLst/>
                        </a:rPr>
                        <a:t>46,984</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spc="35">
                          <a:effectLst/>
                        </a:rPr>
                        <a:t>54,014</a:t>
                      </a:r>
                      <a:endParaRPr lang="en-GB" sz="2400" b="0" i="0" u="none" strike="noStrike">
                        <a:solidFill>
                          <a:srgbClr val="366092"/>
                        </a:solidFill>
                        <a:effectLst/>
                        <a:latin typeface="Times New Roman"/>
                      </a:endParaRPr>
                    </a:p>
                  </a:txBody>
                  <a:tcPr marL="8770" marR="8770" marT="11693" marB="0" anchor="ctr"/>
                </a:tc>
                <a:extLst>
                  <a:ext uri="{0D108BD9-81ED-4DB2-BD59-A6C34878D82A}">
                    <a16:rowId xmlns:a16="http://schemas.microsoft.com/office/drawing/2014/main" val="10005"/>
                  </a:ext>
                </a:extLst>
              </a:tr>
              <a:tr h="903184">
                <a:tc>
                  <a:txBody>
                    <a:bodyPr/>
                    <a:lstStyle/>
                    <a:p>
                      <a:pPr algn="ctr" fontAlgn="ctr"/>
                      <a:r>
                        <a:rPr lang="en-US" sz="2400" u="none" strike="noStrike" dirty="0">
                          <a:effectLst/>
                        </a:rPr>
                        <a:t>Lowest Foreclosures</a:t>
                      </a:r>
                      <a:endParaRPr lang="en-GB" sz="2400" b="1"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spc="-10" dirty="0">
                          <a:effectLst/>
                        </a:rPr>
                        <a:t>Bulgaria</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499</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866</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tc>
                  <a:txBody>
                    <a:bodyPr/>
                    <a:lstStyle/>
                    <a:p>
                      <a:pPr algn="ctr" fontAlgn="ctr"/>
                      <a:r>
                        <a:rPr lang="en-US" sz="2400" u="none" strike="noStrike" dirty="0">
                          <a:effectLst/>
                        </a:rPr>
                        <a:t>1,570</a:t>
                      </a:r>
                      <a:endParaRPr lang="en-GB" sz="2400" b="0" i="0" u="none" strike="noStrike" dirty="0">
                        <a:solidFill>
                          <a:srgbClr val="366092"/>
                        </a:solidFill>
                        <a:effectLst/>
                        <a:latin typeface="Times New Roman"/>
                      </a:endParaRPr>
                    </a:p>
                  </a:txBody>
                  <a:tcPr marL="8770" marR="8770" marT="11693" marB="0" anchor="ctr">
                    <a:solidFill>
                      <a:schemeClr val="tx2">
                        <a:lumMod val="40000"/>
                        <a:lumOff val="60000"/>
                      </a:schemeClr>
                    </a:solidFill>
                  </a:tcPr>
                </a:tc>
                <a:extLst>
                  <a:ext uri="{0D108BD9-81ED-4DB2-BD59-A6C34878D82A}">
                    <a16:rowId xmlns:a16="http://schemas.microsoft.com/office/drawing/2014/main" val="10006"/>
                  </a:ext>
                </a:extLst>
              </a:tr>
              <a:tr h="458697">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spc="-10">
                          <a:effectLst/>
                        </a:rPr>
                        <a:t>Finland</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506</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82 5</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1,036</a:t>
                      </a:r>
                      <a:endParaRPr lang="en-GB" sz="2400" b="0" i="0" u="none" strike="noStrike">
                        <a:solidFill>
                          <a:srgbClr val="366092"/>
                        </a:solidFill>
                        <a:effectLst/>
                        <a:latin typeface="Times New Roman"/>
                      </a:endParaRPr>
                    </a:p>
                  </a:txBody>
                  <a:tcPr marL="8770" marR="8770" marT="11693" marB="0" anchor="ctr"/>
                </a:tc>
                <a:extLst>
                  <a:ext uri="{0D108BD9-81ED-4DB2-BD59-A6C34878D82A}">
                    <a16:rowId xmlns:a16="http://schemas.microsoft.com/office/drawing/2014/main" val="10007"/>
                  </a:ext>
                </a:extLst>
              </a:tr>
              <a:tr h="458697">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Denmark</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1,015</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1,942</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spc="5">
                          <a:effectLst/>
                        </a:rPr>
                        <a:t>2,860</a:t>
                      </a:r>
                      <a:endParaRPr lang="en-GB" sz="2400" b="0" i="0" u="none" strike="noStrike">
                        <a:solidFill>
                          <a:srgbClr val="366092"/>
                        </a:solidFill>
                        <a:effectLst/>
                        <a:latin typeface="Times New Roman"/>
                      </a:endParaRPr>
                    </a:p>
                  </a:txBody>
                  <a:tcPr marL="8770" marR="8770" marT="11693" marB="0" anchor="ctr"/>
                </a:tc>
                <a:extLst>
                  <a:ext uri="{0D108BD9-81ED-4DB2-BD59-A6C34878D82A}">
                    <a16:rowId xmlns:a16="http://schemas.microsoft.com/office/drawing/2014/main" val="10008"/>
                  </a:ext>
                </a:extLst>
              </a:tr>
              <a:tr h="484035">
                <a:tc>
                  <a:txBody>
                    <a:bodyPr/>
                    <a:lstStyle/>
                    <a:p>
                      <a:pPr algn="ctr" fontAlgn="ctr"/>
                      <a:r>
                        <a:rPr lang="en-GB" sz="2400" u="none" strike="noStrike">
                          <a:effectLst/>
                        </a:rPr>
                        <a:t> </a:t>
                      </a:r>
                      <a:endParaRPr lang="en-GB" sz="2400" b="1"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Netherlands</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1,811</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a:effectLst/>
                        </a:rPr>
                        <a:t>1,961</a:t>
                      </a:r>
                      <a:endParaRPr lang="en-GB" sz="2400" b="0" i="0" u="none" strike="noStrike">
                        <a:solidFill>
                          <a:srgbClr val="366092"/>
                        </a:solidFill>
                        <a:effectLst/>
                        <a:latin typeface="Times New Roman"/>
                      </a:endParaRPr>
                    </a:p>
                  </a:txBody>
                  <a:tcPr marL="8770" marR="8770" marT="11693" marB="0" anchor="ctr"/>
                </a:tc>
                <a:tc>
                  <a:txBody>
                    <a:bodyPr/>
                    <a:lstStyle/>
                    <a:p>
                      <a:pPr algn="ctr" fontAlgn="ctr"/>
                      <a:r>
                        <a:rPr lang="en-US" sz="2400" u="none" strike="noStrike" dirty="0">
                          <a:effectLst/>
                        </a:rPr>
                        <a:t>2,256</a:t>
                      </a:r>
                      <a:endParaRPr lang="en-GB" sz="2400" b="0" i="0" u="none" strike="noStrike" dirty="0">
                        <a:solidFill>
                          <a:srgbClr val="366092"/>
                        </a:solidFill>
                        <a:effectLst/>
                        <a:latin typeface="Times New Roman"/>
                      </a:endParaRPr>
                    </a:p>
                  </a:txBody>
                  <a:tcPr marL="8770" marR="8770" marT="11693" marB="0" anchor="ctr"/>
                </a:tc>
                <a:extLst>
                  <a:ext uri="{0D108BD9-81ED-4DB2-BD59-A6C34878D82A}">
                    <a16:rowId xmlns:a16="http://schemas.microsoft.com/office/drawing/2014/main" val="10009"/>
                  </a:ext>
                </a:extLst>
              </a:tr>
            </a:tbl>
          </a:graphicData>
        </a:graphic>
      </p:graphicFrame>
      <p:sp>
        <p:nvSpPr>
          <p:cNvPr id="4" name="Title 1"/>
          <p:cNvSpPr txBox="1">
            <a:spLocks/>
          </p:cNvSpPr>
          <p:nvPr/>
        </p:nvSpPr>
        <p:spPr bwMode="auto">
          <a:xfrm>
            <a:off x="0" y="10585"/>
            <a:ext cx="9144000" cy="803421"/>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r>
              <a:rPr lang="en-GB" kern="0" dirty="0">
                <a:solidFill>
                  <a:schemeClr val="tx1"/>
                </a:solidFill>
                <a:latin typeface="BureauGrotesque-ThreeSeven"/>
              </a:rPr>
              <a:t>European Countries with Either Highest or Lowest Number of Foreclosures, 2007-2009</a:t>
            </a:r>
            <a:br>
              <a:rPr lang="en-GB" kern="0" dirty="0">
                <a:solidFill>
                  <a:schemeClr val="tx1"/>
                </a:solidFill>
                <a:latin typeface="BureauGrotesque-ThreeSeven"/>
              </a:rPr>
            </a:br>
            <a:endParaRPr lang="en-GB" kern="0" dirty="0">
              <a:solidFill>
                <a:schemeClr val="tx1"/>
              </a:solidFill>
              <a:latin typeface="BureauGrotesque-ThreeSeven"/>
            </a:endParaRPr>
          </a:p>
        </p:txBody>
      </p:sp>
    </p:spTree>
    <p:extLst>
      <p:ext uri="{BB962C8B-B14F-4D97-AF65-F5344CB8AC3E}">
        <p14:creationId xmlns:p14="http://schemas.microsoft.com/office/powerpoint/2010/main" val="2872414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4"/>
          <p:cNvSpPr>
            <a:spLocks noChangeArrowheads="1"/>
          </p:cNvSpPr>
          <p:nvPr/>
        </p:nvSpPr>
        <p:spPr bwMode="auto">
          <a:xfrm>
            <a:off x="1147763" y="268288"/>
            <a:ext cx="7386637" cy="646112"/>
          </a:xfrm>
          <a:prstGeom prst="rect">
            <a:avLst/>
          </a:prstGeom>
          <a:noFill/>
          <a:ln w="9525">
            <a:noFill/>
            <a:miter lim="800000"/>
            <a:headEnd/>
            <a:tailEnd/>
          </a:ln>
        </p:spPr>
        <p:txBody>
          <a:bodyPr wrap="none" anchor="ctr">
            <a:spAutoFit/>
          </a:bodyPr>
          <a:lstStyle/>
          <a:p>
            <a:pPr algn="ctr"/>
            <a:r>
              <a:rPr lang="en-US" altLang="ja-JP" sz="1800" b="1">
                <a:latin typeface="Calibri" pitchFamily="34" charset="0"/>
                <a:cs typeface="Times New Roman" pitchFamily="18" charset="0"/>
              </a:rPr>
              <a:t>Table 8: Ratio of Household Credit to Personal Disposable Income (2000-05)</a:t>
            </a:r>
            <a:endParaRPr lang="en-US" altLang="ja-JP" sz="1800">
              <a:latin typeface="Calibri" pitchFamily="34" charset="0"/>
              <a:cs typeface="Times New Roman" pitchFamily="18" charset="0"/>
            </a:endParaRPr>
          </a:p>
          <a:p>
            <a:pPr algn="ctr"/>
            <a:endParaRPr lang="en-US" altLang="ja-JP" sz="1800">
              <a:latin typeface="Calibri" pitchFamily="34" charset="0"/>
              <a:cs typeface="Times New Roman" pitchFamily="18" charset="0"/>
            </a:endParaRPr>
          </a:p>
        </p:txBody>
      </p:sp>
      <p:graphicFrame>
        <p:nvGraphicFramePr>
          <p:cNvPr id="5" name="Group 1038"/>
          <p:cNvGraphicFramePr>
            <a:graphicFrameLocks noGrp="1"/>
          </p:cNvGraphicFramePr>
          <p:nvPr/>
        </p:nvGraphicFramePr>
        <p:xfrm>
          <a:off x="1566863" y="692150"/>
          <a:ext cx="6481762" cy="5486399"/>
        </p:xfrm>
        <a:graphic>
          <a:graphicData uri="http://schemas.openxmlformats.org/drawingml/2006/table">
            <a:tbl>
              <a:tblPr/>
              <a:tblGrid>
                <a:gridCol w="1619250">
                  <a:extLst>
                    <a:ext uri="{9D8B030D-6E8A-4147-A177-3AD203B41FA5}">
                      <a16:colId xmlns:a16="http://schemas.microsoft.com/office/drawing/2014/main" val="20000"/>
                    </a:ext>
                  </a:extLst>
                </a:gridCol>
                <a:gridCol w="755650">
                  <a:extLst>
                    <a:ext uri="{9D8B030D-6E8A-4147-A177-3AD203B41FA5}">
                      <a16:colId xmlns:a16="http://schemas.microsoft.com/office/drawing/2014/main" val="20001"/>
                    </a:ext>
                  </a:extLst>
                </a:gridCol>
                <a:gridCol w="754062">
                  <a:extLst>
                    <a:ext uri="{9D8B030D-6E8A-4147-A177-3AD203B41FA5}">
                      <a16:colId xmlns:a16="http://schemas.microsoft.com/office/drawing/2014/main" val="20002"/>
                    </a:ext>
                  </a:extLst>
                </a:gridCol>
                <a:gridCol w="754063">
                  <a:extLst>
                    <a:ext uri="{9D8B030D-6E8A-4147-A177-3AD203B41FA5}">
                      <a16:colId xmlns:a16="http://schemas.microsoft.com/office/drawing/2014/main" val="20003"/>
                    </a:ext>
                  </a:extLst>
                </a:gridCol>
                <a:gridCol w="755650">
                  <a:extLst>
                    <a:ext uri="{9D8B030D-6E8A-4147-A177-3AD203B41FA5}">
                      <a16:colId xmlns:a16="http://schemas.microsoft.com/office/drawing/2014/main" val="20004"/>
                    </a:ext>
                  </a:extLst>
                </a:gridCol>
                <a:gridCol w="925512">
                  <a:extLst>
                    <a:ext uri="{9D8B030D-6E8A-4147-A177-3AD203B41FA5}">
                      <a16:colId xmlns:a16="http://schemas.microsoft.com/office/drawing/2014/main" val="20005"/>
                    </a:ext>
                  </a:extLst>
                </a:gridCol>
                <a:gridCol w="917575">
                  <a:extLst>
                    <a:ext uri="{9D8B030D-6E8A-4147-A177-3AD203B41FA5}">
                      <a16:colId xmlns:a16="http://schemas.microsoft.com/office/drawing/2014/main" val="20006"/>
                    </a:ext>
                  </a:extLst>
                </a:gridCol>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ja-JP" altLang="ja-JP" sz="1400" b="0" i="0" u="none" strike="noStrike" cap="none" normalizeH="0" baseline="0" dirty="0">
                        <a:ln>
                          <a:noFill/>
                        </a:ln>
                        <a:solidFill>
                          <a:schemeClr val="tx1"/>
                        </a:solidFill>
                        <a:effectLst>
                          <a:outerShdw blurRad="38100" dist="38100" dir="2700000" algn="tl">
                            <a:srgbClr val="C0C0C0"/>
                          </a:outerShdw>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2000</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2001</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2002</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2003</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2004</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2005</a:t>
                      </a:r>
                      <a:endPar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gridSpan="7">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     Emerging Markets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Czech Republic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Hungary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Poland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India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9.7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Korea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43.9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Philippines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4.6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Taiwan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83.0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95.5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Thailand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gridSpan="7">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     Mature Markets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Australia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83.3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86.7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95.6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119.0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124.5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France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59.8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Germany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Italy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28.7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34.8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Japan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tx1"/>
                          </a:solidFill>
                          <a:effectLst/>
                          <a:latin typeface="Arial" pitchFamily="34" charset="0"/>
                          <a:ea typeface="ＭＳ Ｐゴシック" pitchFamily="50" charset="-128"/>
                          <a:cs typeface="Times New Roman" pitchFamily="18" charset="0"/>
                        </a:rPr>
                        <a:t>73.6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75.7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Spain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65.2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76.9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86.4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98.8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112.7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United States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105.1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110.8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118.2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a:ln>
                            <a:noFill/>
                          </a:ln>
                          <a:solidFill>
                            <a:schemeClr val="tx1"/>
                          </a:solidFill>
                          <a:effectLst/>
                          <a:latin typeface="Arial" pitchFamily="34" charset="0"/>
                          <a:ea typeface="ＭＳ Ｐゴシック" pitchFamily="50" charset="-128"/>
                          <a:cs typeface="Times New Roman" pitchFamily="18" charset="0"/>
                        </a:rPr>
                        <a:t>132.7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
        <p:nvSpPr>
          <p:cNvPr id="33948" name="Rectangle 796"/>
          <p:cNvSpPr>
            <a:spLocks noChangeArrowheads="1"/>
          </p:cNvSpPr>
          <p:nvPr/>
        </p:nvSpPr>
        <p:spPr bwMode="auto">
          <a:xfrm>
            <a:off x="1423988" y="6357938"/>
            <a:ext cx="6748462" cy="274637"/>
          </a:xfrm>
          <a:prstGeom prst="rect">
            <a:avLst/>
          </a:prstGeom>
          <a:noFill/>
          <a:ln w="9525">
            <a:noFill/>
            <a:miter lim="800000"/>
            <a:headEnd/>
            <a:tailEnd/>
          </a:ln>
        </p:spPr>
        <p:txBody>
          <a:bodyPr wrap="none" anchor="ctr">
            <a:spAutoFit/>
          </a:bodyPr>
          <a:lstStyle/>
          <a:p>
            <a:pPr algn="just"/>
            <a:r>
              <a:rPr lang="en-US" altLang="ja-JP" sz="1200">
                <a:latin typeface="Calibri" pitchFamily="34" charset="0"/>
              </a:rPr>
              <a:t>Source: IMF Staff estimates based on data from country authoriies, CEIC, OECD, and Bloomberg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457200" y="554038"/>
            <a:ext cx="8229600" cy="863600"/>
          </a:xfrm>
          <a:noFill/>
        </p:spPr>
        <p:txBody>
          <a:bodyPr rIns="132080" anchorCtr="0">
            <a:normAutofit fontScale="90000"/>
          </a:bodyPr>
          <a:lstStyle/>
          <a:p>
            <a:pPr marL="39688"/>
            <a:r>
              <a:rPr lang="en-US" sz="2400">
                <a:effectLst/>
                <a:ea typeface="ＭＳ Ｐゴシック"/>
                <a:cs typeface="ＭＳ Ｐゴシック"/>
              </a:rPr>
              <a:t>Table 11: Share of Foreign-Currency-Denominated Household Credit, End-2005 </a:t>
            </a:r>
            <a:r>
              <a:rPr lang="en-US" sz="2400">
                <a:effectLst/>
                <a:latin typeface="Calibri Italic" charset="0"/>
                <a:ea typeface="ＭＳ Ｐゴシック"/>
                <a:cs typeface="ＭＳ Ｐゴシック"/>
                <a:sym typeface="Calibri Italic" charset="0"/>
              </a:rPr>
              <a:t>(In percent of total household credit)</a:t>
            </a:r>
            <a:br>
              <a:rPr lang="en-US" sz="2400">
                <a:effectLst/>
                <a:ea typeface="ＭＳ Ｐゴシック"/>
                <a:cs typeface="ＭＳ Ｐゴシック"/>
              </a:rPr>
            </a:br>
            <a:endParaRPr lang="en-US" sz="2400">
              <a:effectLst/>
              <a:ea typeface="ＭＳ Ｐゴシック"/>
              <a:cs typeface="ＭＳ Ｐゴシック"/>
            </a:endParaRPr>
          </a:p>
        </p:txBody>
      </p:sp>
      <p:pic>
        <p:nvPicPr>
          <p:cNvPr id="53251" name="Picture 3"/>
          <p:cNvPicPr>
            <a:picLocks noChangeArrowheads="1"/>
          </p:cNvPicPr>
          <p:nvPr/>
        </p:nvPicPr>
        <p:blipFill>
          <a:blip r:embed="rId2"/>
          <a:srcRect/>
          <a:stretch>
            <a:fillRect/>
          </a:stretch>
        </p:blipFill>
        <p:spPr bwMode="auto">
          <a:xfrm>
            <a:off x="533400" y="1219200"/>
            <a:ext cx="8151813" cy="4800600"/>
          </a:xfrm>
          <a:prstGeom prst="rect">
            <a:avLst/>
          </a:prstGeom>
          <a:noFill/>
          <a:ln w="9525">
            <a:noFill/>
            <a:miter lim="800000"/>
            <a:headEnd/>
            <a:tailEnd/>
          </a:ln>
        </p:spPr>
      </p:pic>
      <p:sp>
        <p:nvSpPr>
          <p:cNvPr id="53252" name="Rectangle 4"/>
          <p:cNvSpPr>
            <a:spLocks/>
          </p:cNvSpPr>
          <p:nvPr/>
        </p:nvSpPr>
        <p:spPr bwMode="auto">
          <a:xfrm>
            <a:off x="685800" y="5949950"/>
            <a:ext cx="8013700" cy="723900"/>
          </a:xfrm>
          <a:prstGeom prst="rect">
            <a:avLst/>
          </a:prstGeom>
          <a:noFill/>
          <a:ln w="12700">
            <a:noFill/>
            <a:miter lim="800000"/>
            <a:headEnd/>
            <a:tailEnd/>
          </a:ln>
        </p:spPr>
        <p:txBody>
          <a:bodyPr lIns="0" tIns="0" rIns="40639" bIns="0" anchor="ctr"/>
          <a:lstStyle/>
          <a:p>
            <a:pPr marL="39688"/>
            <a:r>
              <a:rPr lang="en-US" sz="1400">
                <a:latin typeface="Times New Roman" pitchFamily="18" charset="0"/>
                <a:cs typeface="Times New Roman" pitchFamily="18" charset="0"/>
                <a:sym typeface="Times New Roman" pitchFamily="18" charset="0"/>
              </a:rPr>
              <a:t>Source: IMF 2006. </a:t>
            </a:r>
            <a:r>
              <a:rPr lang="en-US" sz="1400">
                <a:latin typeface="Calibri" pitchFamily="34" charset="0"/>
                <a:cs typeface="Times New Roman" pitchFamily="18" charset="0"/>
                <a:sym typeface="Calibri" pitchFamily="34" charset="0"/>
              </a:rPr>
              <a:t>“</a:t>
            </a:r>
            <a:r>
              <a:rPr lang="en-US" sz="1400">
                <a:latin typeface="Times New Roman" pitchFamily="18" charset="0"/>
                <a:cs typeface="Times New Roman" pitchFamily="18" charset="0"/>
                <a:sym typeface="Times New Roman" pitchFamily="18" charset="0"/>
              </a:rPr>
              <a:t>Global Financial Stability Report: Market Developments and Issues.</a:t>
            </a:r>
            <a:r>
              <a:rPr lang="en-US" sz="1400">
                <a:latin typeface="Calibri" pitchFamily="34" charset="0"/>
                <a:cs typeface="Times New Roman" pitchFamily="18" charset="0"/>
                <a:sym typeface="Calibri" pitchFamily="34" charset="0"/>
              </a:rPr>
              <a:t>”</a:t>
            </a:r>
            <a:r>
              <a:rPr lang="en-US" sz="1400">
                <a:latin typeface="Times New Roman" pitchFamily="18" charset="0"/>
                <a:cs typeface="Times New Roman" pitchFamily="18" charset="0"/>
                <a:sym typeface="Times New Roman" pitchFamily="18" charset="0"/>
              </a:rPr>
              <a:t>  </a:t>
            </a:r>
            <a:r>
              <a:rPr lang="en-US" sz="1400" i="1">
                <a:latin typeface="Times New Roman" pitchFamily="18" charset="0"/>
                <a:cs typeface="Times New Roman" pitchFamily="18" charset="0"/>
                <a:sym typeface="Times New Roman" pitchFamily="18" charset="0"/>
              </a:rPr>
              <a:t>IMF: World Economic and Financial Surveys.  </a:t>
            </a:r>
            <a:r>
              <a:rPr lang="en-US" sz="1400">
                <a:latin typeface="Times New Roman" pitchFamily="18" charset="0"/>
                <a:cs typeface="Times New Roman" pitchFamily="18" charset="0"/>
                <a:sym typeface="Times New Roman" pitchFamily="18" charset="0"/>
              </a:rPr>
              <a:t>September, 2006.  Retrieved August 26, 2008. [http://www.imf.org/external/pubs/ft/GFSR/2006/02/pdf/chap2.pdf] p. 54</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34816"/>
          </a:xfrm>
        </p:spPr>
        <p:txBody>
          <a:bodyPr/>
          <a:lstStyle/>
          <a:p>
            <a:r>
              <a:rPr lang="en-US" dirty="0"/>
              <a:t>IN SHORT:</a:t>
            </a:r>
            <a:br>
              <a:rPr lang="en-US" dirty="0"/>
            </a:br>
            <a:br>
              <a:rPr lang="en-US" dirty="0"/>
            </a:br>
            <a:r>
              <a:rPr lang="en-US" sz="4800" dirty="0"/>
              <a:t> Extractive sectors can extract even from modest households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7962"/>
          </a:xfrm>
        </p:spPr>
        <p:txBody>
          <a:bodyPr/>
          <a:lstStyle/>
          <a:p>
            <a:r>
              <a:rPr lang="en-US" dirty="0"/>
              <a:t>YET ANOTHER EXTRATIVE MODE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0" y="352425"/>
            <a:ext cx="9144000" cy="474663"/>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endParaRPr kumimoji="0" lang="en-GB" sz="2400" b="0" i="0" u="none" strike="noStrike" kern="0" cap="all" spc="0" normalizeH="0" baseline="0" noProof="0" dirty="0">
              <a:ln>
                <a:noFill/>
              </a:ln>
              <a:solidFill>
                <a:srgbClr val="FFFFFF"/>
              </a:solidFill>
              <a:effectLst/>
              <a:uLnTx/>
              <a:uFillTx/>
              <a:latin typeface="BureauGrotesque-ThreeSeven"/>
              <a:ea typeface="+mj-ea"/>
              <a:cs typeface="+mj-cs"/>
            </a:endParaRPr>
          </a:p>
        </p:txBody>
      </p:sp>
      <p:sp>
        <p:nvSpPr>
          <p:cNvPr id="4" name="Title 1"/>
          <p:cNvSpPr txBox="1">
            <a:spLocks/>
          </p:cNvSpPr>
          <p:nvPr/>
        </p:nvSpPr>
        <p:spPr bwMode="auto">
          <a:xfrm>
            <a:off x="152400" y="504825"/>
            <a:ext cx="9144000" cy="474663"/>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r>
              <a:rPr lang="fr-FR" kern="0" dirty="0">
                <a:solidFill>
                  <a:schemeClr val="tx1"/>
                </a:solidFill>
              </a:rPr>
              <a:t>TOTAL(national and </a:t>
            </a:r>
            <a:r>
              <a:rPr lang="fr-FR" kern="0" dirty="0" err="1">
                <a:solidFill>
                  <a:schemeClr val="tx1"/>
                </a:solidFill>
              </a:rPr>
              <a:t>foreign</a:t>
            </a:r>
            <a:r>
              <a:rPr lang="fr-FR" kern="0" dirty="0">
                <a:solidFill>
                  <a:schemeClr val="tx1"/>
                </a:solidFill>
              </a:rPr>
              <a:t>) INVESTMENT VOLUMES</a:t>
            </a:r>
          </a:p>
          <a:p>
            <a:pPr lvl="0"/>
            <a:r>
              <a:rPr lang="fr-FR" kern="0" dirty="0">
                <a:solidFill>
                  <a:schemeClr val="tx1"/>
                </a:solidFill>
              </a:rPr>
              <a:t>(</a:t>
            </a:r>
            <a:r>
              <a:rPr lang="fr-FR" kern="0" dirty="0" err="1">
                <a:solidFill>
                  <a:schemeClr val="tx1"/>
                </a:solidFill>
              </a:rPr>
              <a:t>EXcept</a:t>
            </a:r>
            <a:r>
              <a:rPr lang="fr-FR" kern="0" dirty="0">
                <a:solidFill>
                  <a:schemeClr val="tx1"/>
                </a:solidFill>
              </a:rPr>
              <a:t> DEV. SITES, Q3 2013 – Q2 2014)</a:t>
            </a:r>
            <a:endParaRPr kumimoji="0" lang="en-GB" sz="2400" b="0" i="0" u="none" strike="noStrike" kern="0" cap="all" spc="0" normalizeH="0" baseline="0" noProof="0" dirty="0">
              <a:ln>
                <a:noFill/>
              </a:ln>
              <a:solidFill>
                <a:schemeClr val="tx1"/>
              </a:solidFill>
              <a:effectLst/>
              <a:uLnTx/>
              <a:uFillTx/>
              <a:latin typeface="BureauGrotesque-ThreeSeven"/>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15988" y="1844824"/>
            <a:ext cx="7416824" cy="4608512"/>
          </a:xfrm>
          <a:prstGeom prst="rect">
            <a:avLst/>
          </a:prstGeom>
        </p:spPr>
      </p:pic>
    </p:spTree>
    <p:extLst>
      <p:ext uri="{BB962C8B-B14F-4D97-AF65-F5344CB8AC3E}">
        <p14:creationId xmlns:p14="http://schemas.microsoft.com/office/powerpoint/2010/main" val="22303577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X:\31 UA Conferences\2015 Celebrating 10 Years of Urban Age (UA10)\03 Global Debates\Speakers and Participants\Presentations_25 Nov\Saskia\darkerbl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6867"/>
            <a:ext cx="9144000" cy="568113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txBox="1">
            <a:spLocks/>
          </p:cNvSpPr>
          <p:nvPr/>
        </p:nvSpPr>
        <p:spPr bwMode="auto">
          <a:xfrm>
            <a:off x="0" y="352426"/>
            <a:ext cx="9144000" cy="474663"/>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endParaRPr kumimoji="0" lang="en-GB" sz="2400" b="0" i="0" u="none" strike="noStrike" kern="0" cap="all" spc="0" normalizeH="0" baseline="0" noProof="0" dirty="0">
              <a:ln>
                <a:noFill/>
              </a:ln>
              <a:solidFill>
                <a:srgbClr val="FFFFFF"/>
              </a:solidFill>
              <a:effectLst/>
              <a:uLnTx/>
              <a:uFillTx/>
              <a:latin typeface="BureauGrotesque-ThreeSeven"/>
              <a:ea typeface="+mj-ea"/>
              <a:cs typeface="+mj-cs"/>
            </a:endParaRP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22774" y="1361937"/>
            <a:ext cx="8609727" cy="5267793"/>
          </a:xfrm>
          <a:prstGeom prst="rect">
            <a:avLst/>
          </a:prstGeom>
        </p:spPr>
      </p:pic>
      <p:sp>
        <p:nvSpPr>
          <p:cNvPr id="4" name="Title 1"/>
          <p:cNvSpPr txBox="1">
            <a:spLocks/>
          </p:cNvSpPr>
          <p:nvPr/>
        </p:nvSpPr>
        <p:spPr bwMode="auto">
          <a:xfrm>
            <a:off x="0" y="0"/>
            <a:ext cx="9144000" cy="1176867"/>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r>
              <a:rPr kumimoji="0" lang="pt-PT" sz="2400" b="0" i="0" u="none" strike="noStrike" kern="0" cap="all" spc="0" normalizeH="0" baseline="0" noProof="0" dirty="0">
                <a:ln>
                  <a:noFill/>
                </a:ln>
                <a:solidFill>
                  <a:schemeClr val="tx1"/>
                </a:solidFill>
                <a:effectLst/>
                <a:uLnTx/>
                <a:uFillTx/>
                <a:latin typeface="BureauGrotesque-ThreeSeven"/>
                <a:ea typeface="+mj-ea"/>
                <a:cs typeface="+mj-cs"/>
              </a:rPr>
              <a:t>Total FOREIGN</a:t>
            </a:r>
            <a:r>
              <a:rPr kumimoji="0" lang="pt-PT" sz="2400" b="0" i="0" u="none" strike="noStrike" kern="0" cap="all" spc="0" normalizeH="0" noProof="0" dirty="0">
                <a:ln>
                  <a:noFill/>
                </a:ln>
                <a:solidFill>
                  <a:schemeClr val="tx1"/>
                </a:solidFill>
                <a:effectLst/>
                <a:uLnTx/>
                <a:uFillTx/>
                <a:latin typeface="BureauGrotesque-ThreeSeven"/>
                <a:ea typeface="+mj-ea"/>
                <a:cs typeface="+mj-cs"/>
              </a:rPr>
              <a:t> </a:t>
            </a:r>
            <a:r>
              <a:rPr kumimoji="0" lang="pt-PT" sz="2400" b="0" i="0" u="none" strike="noStrike" kern="0" cap="all" spc="0" normalizeH="0" baseline="0" noProof="0" dirty="0">
                <a:ln>
                  <a:noFill/>
                </a:ln>
                <a:solidFill>
                  <a:schemeClr val="tx1"/>
                </a:solidFill>
                <a:effectLst/>
                <a:uLnTx/>
                <a:uFillTx/>
                <a:latin typeface="BureauGrotesque-ThreeSeven"/>
                <a:ea typeface="+mj-ea"/>
                <a:cs typeface="+mj-cs"/>
              </a:rPr>
              <a:t>investment in property</a:t>
            </a:r>
          </a:p>
          <a:p>
            <a:pPr lvl="0"/>
            <a:r>
              <a:rPr kumimoji="0" lang="pt-PT" sz="2400" b="0" i="0" u="none" strike="noStrike" kern="0" cap="all" spc="0" normalizeH="0" baseline="0" noProof="0" dirty="0">
                <a:ln>
                  <a:noFill/>
                </a:ln>
                <a:solidFill>
                  <a:schemeClr val="tx1"/>
                </a:solidFill>
                <a:effectLst/>
                <a:uLnTx/>
                <a:uFillTx/>
                <a:latin typeface="BureauGrotesque-ThreeSeven"/>
                <a:ea typeface="+mj-ea"/>
                <a:cs typeface="+mj-cs"/>
              </a:rPr>
              <a:t>(Q3 2013 – Q2 2014)</a:t>
            </a:r>
            <a:endParaRPr kumimoji="0" lang="en-GB" sz="2400" b="0" i="0" u="none" strike="noStrike" kern="0" cap="all" spc="0" normalizeH="0" baseline="0" noProof="0" dirty="0">
              <a:ln>
                <a:noFill/>
              </a:ln>
              <a:solidFill>
                <a:schemeClr val="tx1"/>
              </a:solidFill>
              <a:effectLst/>
              <a:uLnTx/>
              <a:uFillTx/>
              <a:latin typeface="BureauGrotesque-ThreeSeven"/>
              <a:ea typeface="+mj-ea"/>
              <a:cs typeface="+mj-cs"/>
            </a:endParaRPr>
          </a:p>
        </p:txBody>
      </p:sp>
    </p:spTree>
    <p:extLst>
      <p:ext uri="{BB962C8B-B14F-4D97-AF65-F5344CB8AC3E}">
        <p14:creationId xmlns:p14="http://schemas.microsoft.com/office/powerpoint/2010/main" val="188196777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2900363"/>
          </a:xfrm>
        </p:spPr>
        <p:txBody>
          <a:bodyPr>
            <a:normAutofit fontScale="90000"/>
          </a:bodyPr>
          <a:lstStyle/>
          <a:p>
            <a:r>
              <a:rPr lang="en-US" dirty="0"/>
              <a:t>Total value of these types of acquisitions in the 100 top cities by acquisition. THIS IS JUST acquisitions of existing buildings, NOT new construction. </a:t>
            </a:r>
          </a:p>
        </p:txBody>
      </p:sp>
      <p:sp>
        <p:nvSpPr>
          <p:cNvPr id="3" name="Content Placeholder 2"/>
          <p:cNvSpPr>
            <a:spLocks noGrp="1"/>
          </p:cNvSpPr>
          <p:nvPr>
            <p:ph idx="1"/>
          </p:nvPr>
        </p:nvSpPr>
        <p:spPr>
          <a:xfrm>
            <a:off x="0" y="3444875"/>
            <a:ext cx="9063182" cy="2825750"/>
          </a:xfrm>
        </p:spPr>
        <p:txBody>
          <a:bodyPr>
            <a:normAutofit/>
          </a:bodyPr>
          <a:lstStyle/>
          <a:p>
            <a:pPr marL="0" indent="0">
              <a:buNone/>
            </a:pPr>
            <a:endParaRPr lang="en-US" sz="3600" dirty="0"/>
          </a:p>
          <a:p>
            <a:pPr marL="0" indent="0">
              <a:buNone/>
            </a:pPr>
            <a:r>
              <a:rPr lang="en-US" sz="3600" dirty="0"/>
              <a:t>Mid-2014 to mid-2015: 600 billions US$</a:t>
            </a:r>
          </a:p>
          <a:p>
            <a:endParaRPr lang="en-US" sz="3600" dirty="0"/>
          </a:p>
          <a:p>
            <a:pPr marL="0" indent="0">
              <a:buNone/>
            </a:pPr>
            <a:r>
              <a:rPr lang="en-US" sz="3600" dirty="0"/>
              <a:t>Mid 2015 to mid-2016: Over 1 trillion US$</a:t>
            </a:r>
          </a:p>
        </p:txBody>
      </p:sp>
    </p:spTree>
    <p:extLst>
      <p:ext uri="{BB962C8B-B14F-4D97-AF65-F5344CB8AC3E}">
        <p14:creationId xmlns:p14="http://schemas.microsoft.com/office/powerpoint/2010/main" val="4174876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61635"/>
            <a:ext cx="8925523" cy="2076740"/>
          </a:xfrm>
        </p:spPr>
        <p:txBody>
          <a:bodyPr>
            <a:normAutofit fontScale="90000"/>
          </a:bodyPr>
          <a:lstStyle/>
          <a:p>
            <a:pPr lvl="0"/>
            <a:br>
              <a:rPr lang="en-GB" kern="0" dirty="0">
                <a:latin typeface="BureauGrotesque-ThreeSeven"/>
              </a:rPr>
            </a:br>
            <a:r>
              <a:rPr lang="en-GB" kern="0" dirty="0">
                <a:latin typeface="BureauGrotesque-ThreeSeven"/>
              </a:rPr>
              <a:t>THE TOP 100 CITIES (by PROPERTY </a:t>
            </a:r>
            <a:r>
              <a:rPr lang="en-GB" i="1" kern="0" dirty="0">
                <a:latin typeface="BureauGrotesque-ThreeSeven"/>
              </a:rPr>
              <a:t>INVESTMENT 2016</a:t>
            </a:r>
            <a:r>
              <a:rPr lang="en-GB" kern="0" dirty="0">
                <a:latin typeface="BureauGrotesque-ThreeSeven"/>
              </a:rPr>
              <a:t>) ACCOUNT FOR:</a:t>
            </a:r>
            <a:br>
              <a:rPr lang="en-GB" kern="0" dirty="0">
                <a:latin typeface="BureauGrotesque-ThreeSeven"/>
              </a:rPr>
            </a:br>
            <a:endParaRPr lang="en-US" dirty="0"/>
          </a:p>
        </p:txBody>
      </p:sp>
      <p:sp>
        <p:nvSpPr>
          <p:cNvPr id="3" name="Content Placeholder 2"/>
          <p:cNvSpPr>
            <a:spLocks noGrp="1"/>
          </p:cNvSpPr>
          <p:nvPr>
            <p:ph idx="1"/>
          </p:nvPr>
        </p:nvSpPr>
        <p:spPr>
          <a:xfrm>
            <a:off x="41564" y="1956505"/>
            <a:ext cx="9102436" cy="4777704"/>
          </a:xfrm>
        </p:spPr>
        <p:txBody>
          <a:bodyPr>
            <a:normAutofit/>
          </a:bodyPr>
          <a:lstStyle/>
          <a:p>
            <a:endParaRPr lang="en-US" sz="3600" kern="0" cap="all" dirty="0">
              <a:latin typeface="BureauGrotesque-ThreeSeven"/>
            </a:endParaRPr>
          </a:p>
          <a:p>
            <a:r>
              <a:rPr lang="en-US" sz="3600" kern="0" cap="all" dirty="0">
                <a:latin typeface="BureauGrotesque-ThreeSeven"/>
              </a:rPr>
              <a:t>10% of the world’s population</a:t>
            </a:r>
          </a:p>
          <a:p>
            <a:endParaRPr lang="en-US" sz="3600" kern="0" cap="all" dirty="0">
              <a:latin typeface="BureauGrotesque-ThreeSeven"/>
            </a:endParaRPr>
          </a:p>
          <a:p>
            <a:r>
              <a:rPr lang="en-US" sz="3600" kern="0" cap="all" dirty="0">
                <a:latin typeface="BureauGrotesque-ThreeSeven"/>
              </a:rPr>
              <a:t>30% of the world’s GDP</a:t>
            </a:r>
          </a:p>
          <a:p>
            <a:endParaRPr lang="en-US" sz="3600" kern="0" cap="all" dirty="0">
              <a:latin typeface="BureauGrotesque-ThreeSeven"/>
            </a:endParaRPr>
          </a:p>
          <a:p>
            <a:r>
              <a:rPr lang="en-US" sz="3600" kern="0" cap="all" dirty="0">
                <a:latin typeface="BureauGrotesque-ThreeSeven"/>
              </a:rPr>
              <a:t>76% of property </a:t>
            </a:r>
            <a:r>
              <a:rPr lang="en-US" sz="3600" i="1" kern="0" cap="all" dirty="0">
                <a:latin typeface="BureauGrotesque-ThreeSeven"/>
              </a:rPr>
              <a:t>investment </a:t>
            </a:r>
          </a:p>
          <a:p>
            <a:endParaRPr lang="en-US" sz="3600" dirty="0"/>
          </a:p>
        </p:txBody>
      </p:sp>
    </p:spTree>
    <p:extLst>
      <p:ext uri="{BB962C8B-B14F-4D97-AF65-F5344CB8AC3E}">
        <p14:creationId xmlns:p14="http://schemas.microsoft.com/office/powerpoint/2010/main" val="3530245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7"/>
            <a:ext cx="8229600" cy="3511899"/>
          </a:xfrm>
        </p:spPr>
        <p:txBody>
          <a:bodyPr>
            <a:normAutofit fontScale="90000"/>
          </a:bodyPr>
          <a:lstStyle/>
          <a:p>
            <a:r>
              <a:rPr lang="en-GB" kern="0" dirty="0">
                <a:solidFill>
                  <a:prstClr val="black"/>
                </a:solidFill>
                <a:latin typeface="BureauGrotesque-ThreeSeven"/>
              </a:rPr>
              <a:t>Worldwide real estate </a:t>
            </a:r>
            <a:r>
              <a:rPr lang="en-GB" i="1" kern="0" dirty="0">
                <a:solidFill>
                  <a:prstClr val="black"/>
                </a:solidFill>
                <a:latin typeface="BureauGrotesque-ThreeSeven"/>
              </a:rPr>
              <a:t>assets</a:t>
            </a:r>
            <a:r>
              <a:rPr lang="en-GB" kern="0" dirty="0">
                <a:solidFill>
                  <a:prstClr val="black"/>
                </a:solidFill>
                <a:latin typeface="BureauGrotesque-ThreeSeven"/>
              </a:rPr>
              <a:t> comprise nearly 60% of the value of all global assets, including equities, bonds and gold</a:t>
            </a:r>
            <a:br>
              <a:rPr lang="en-GB" kern="0" dirty="0">
                <a:solidFill>
                  <a:prstClr val="black"/>
                </a:solidFill>
                <a:latin typeface="BureauGrotesque-ThreeSeven"/>
              </a:rPr>
            </a:br>
            <a:endParaRPr lang="en-US" dirty="0"/>
          </a:p>
        </p:txBody>
      </p:sp>
      <p:sp>
        <p:nvSpPr>
          <p:cNvPr id="6" name="Content Placeholder 5"/>
          <p:cNvSpPr>
            <a:spLocks noGrp="1"/>
          </p:cNvSpPr>
          <p:nvPr>
            <p:ph idx="1"/>
          </p:nvPr>
        </p:nvSpPr>
        <p:spPr>
          <a:xfrm>
            <a:off x="457200" y="3786536"/>
            <a:ext cx="8229600" cy="2339627"/>
          </a:xfrm>
        </p:spPr>
        <p:txBody>
          <a:bodyPr>
            <a:normAutofit lnSpcReduction="10000"/>
          </a:bodyPr>
          <a:lstStyle/>
          <a:p>
            <a:r>
              <a:rPr lang="en-GB" sz="4000" dirty="0">
                <a:latin typeface="BureauGrotesque-ThreeSeven" panose="02000606050000020004" pitchFamily="2" charset="0"/>
              </a:rPr>
              <a:t>US$217,000,000,000,000</a:t>
            </a:r>
          </a:p>
          <a:p>
            <a:endParaRPr lang="en-GB" sz="4000" dirty="0">
              <a:latin typeface="BureauGrotesque-ThreeSeven" panose="02000606050000020004" pitchFamily="2" charset="0"/>
            </a:endParaRPr>
          </a:p>
          <a:p>
            <a:r>
              <a:rPr lang="en-GB" kern="0" dirty="0">
                <a:solidFill>
                  <a:prstClr val="black"/>
                </a:solidFill>
                <a:latin typeface="BureauGrotesque-ThreeSeven"/>
              </a:rPr>
              <a:t>SOURCE: SAVILLS WORLD RESEARCH, 2016</a:t>
            </a:r>
          </a:p>
          <a:p>
            <a:endParaRPr lang="en-GB" sz="4000" dirty="0">
              <a:latin typeface="BureauGrotesque-ThreeSeven" panose="02000606050000020004" pitchFamily="2" charset="0"/>
            </a:endParaRPr>
          </a:p>
          <a:p>
            <a:endParaRPr lang="en-US" dirty="0"/>
          </a:p>
        </p:txBody>
      </p:sp>
    </p:spTree>
    <p:extLst>
      <p:ext uri="{BB962C8B-B14F-4D97-AF65-F5344CB8AC3E}">
        <p14:creationId xmlns:p14="http://schemas.microsoft.com/office/powerpoint/2010/main" val="3600657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 y="2813539"/>
            <a:ext cx="9144000" cy="1176867"/>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lvl="0" algn="ctr"/>
            <a:r>
              <a:rPr lang="en-GB" sz="5400" kern="0" dirty="0">
                <a:solidFill>
                  <a:schemeClr val="tx1"/>
                </a:solidFill>
                <a:latin typeface="BureauGrotesque-ThreeSeven"/>
              </a:rPr>
              <a:t>What does this all look like? </a:t>
            </a:r>
          </a:p>
        </p:txBody>
      </p:sp>
    </p:spTree>
    <p:extLst>
      <p:ext uri="{BB962C8B-B14F-4D97-AF65-F5344CB8AC3E}">
        <p14:creationId xmlns:p14="http://schemas.microsoft.com/office/powerpoint/2010/main" val="3462994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16"/>
            <a:ext cx="8229600" cy="1143000"/>
          </a:xfrm>
        </p:spPr>
        <p:txBody>
          <a:bodyPr>
            <a:normAutofit fontScale="90000"/>
          </a:bodyPr>
          <a:lstStyle/>
          <a:p>
            <a:pPr algn="l"/>
            <a:r>
              <a:rPr lang="en-GB" dirty="0"/>
              <a:t> </a:t>
            </a:r>
            <a:r>
              <a:rPr lang="en-GB" sz="2700" kern="0" cap="all" dirty="0">
                <a:latin typeface="BureauGrotesque-ThreeSeven"/>
              </a:rPr>
              <a:t>Chinese property investments in London </a:t>
            </a:r>
            <a:br>
              <a:rPr lang="en-GB" sz="2700" kern="0" cap="all" dirty="0">
                <a:latin typeface="BureauGrotesque-ThreeSeven"/>
              </a:rPr>
            </a:br>
            <a:r>
              <a:rPr lang="en-GB" sz="2700" kern="0" cap="all" dirty="0">
                <a:latin typeface="BureauGrotesque-ThreeSeven"/>
              </a:rPr>
              <a:t>  IMAGE: Knight Frank</a:t>
            </a:r>
          </a:p>
        </p:txBody>
      </p:sp>
      <p:pic>
        <p:nvPicPr>
          <p:cNvPr id="1027" name="Picture 3" descr="X:\31 UA Conferences\2015 Celebrating 10 Years of Urban Age (UA10)\03 Global Debates\Speakers and Participants\Presentations_25 Nov\Saskia\11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6868"/>
            <a:ext cx="9144000" cy="56811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13054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5" y="1028733"/>
            <a:ext cx="9259576" cy="71064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0" y="-24387"/>
            <a:ext cx="8229600" cy="1143000"/>
          </a:xfrm>
        </p:spPr>
        <p:txBody>
          <a:bodyPr>
            <a:normAutofit fontScale="90000"/>
          </a:bodyPr>
          <a:lstStyle/>
          <a:p>
            <a:pPr algn="l"/>
            <a:r>
              <a:rPr lang="en-GB" sz="2200" kern="0" cap="all" dirty="0">
                <a:latin typeface="BureauGrotesque-ThreeSeven"/>
              </a:rPr>
              <a:t>LONDON PROPERTY PURCHASED BY OVERSEAS COMPANIES: 2005-2014</a:t>
            </a:r>
            <a:r>
              <a:rPr lang="en-GB" sz="2700" kern="0" cap="all" dirty="0">
                <a:latin typeface="BureauGrotesque-ThreeSeven"/>
              </a:rPr>
              <a:t> </a:t>
            </a:r>
            <a:br>
              <a:rPr lang="en-GB" sz="2700" kern="0" cap="all" dirty="0">
                <a:latin typeface="BureauGrotesque-ThreeSeven"/>
              </a:rPr>
            </a:br>
            <a:r>
              <a:rPr lang="en-GB" sz="2200" kern="0" cap="all" dirty="0">
                <a:latin typeface="BureauGrotesque-ThreeSeven"/>
              </a:rPr>
              <a:t>IMAGE: PRIVATE EYE </a:t>
            </a:r>
          </a:p>
        </p:txBody>
      </p:sp>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9768" y="6186113"/>
            <a:ext cx="2200275" cy="571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963030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27092"/>
            <a:ext cx="9144000" cy="383752"/>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defTabSz="457200"/>
            <a:r>
              <a:rPr lang="en-GB" sz="2800" kern="0" dirty="0">
                <a:solidFill>
                  <a:prstClr val="black"/>
                </a:solidFill>
                <a:latin typeface="BureauGrotesque-ThreeSeven"/>
              </a:rPr>
              <a:t>Time warner </a:t>
            </a:r>
            <a:r>
              <a:rPr lang="en-GB" sz="2800" kern="0" dirty="0" err="1">
                <a:solidFill>
                  <a:prstClr val="black"/>
                </a:solidFill>
                <a:latin typeface="BureauGrotesque-ThreeSeven"/>
              </a:rPr>
              <a:t>center</a:t>
            </a:r>
            <a:r>
              <a:rPr lang="en-GB" sz="2800" kern="0" dirty="0">
                <a:solidFill>
                  <a:prstClr val="black"/>
                </a:solidFill>
                <a:latin typeface="BureauGrotesque-ThreeSeven"/>
              </a:rPr>
              <a:t>, NEW YORK CITY</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96272"/>
            <a:ext cx="9553575" cy="6705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042184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27092"/>
            <a:ext cx="9144000" cy="383752"/>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defTabSz="457200"/>
            <a:endParaRPr lang="en-GB" sz="2800" kern="0" dirty="0">
              <a:solidFill>
                <a:prstClr val="black"/>
              </a:solidFill>
              <a:latin typeface="BureauGrotesque-ThreeSeven"/>
            </a:endParaRPr>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260" y="2"/>
            <a:ext cx="10005786" cy="69970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841493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27092"/>
            <a:ext cx="9144000" cy="383752"/>
          </a:xfrm>
          <a:prstGeom prst="rect">
            <a:avLst/>
          </a:prstGeom>
          <a:noFill/>
          <a:ln>
            <a:noFill/>
          </a:ln>
          <a:effectLst/>
          <a:extLst>
            <a:ext uri="{909E8E84-426E-40dd-AFC4-6F175D3DCCD1}">
              <a14:hiddenFill xmlns:a14="http://schemas.microsoft.com/office/drawing/2010/main" xmlns="">
                <a:solidFill>
                  <a:srgbClr val="998B78"/>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0000" tIns="45720" rIns="180000" bIns="45720" numCol="1" anchor="t" anchorCtr="0" compatLnSpc="1">
            <a:prstTxWarp prst="textNoShape">
              <a:avLst/>
            </a:prstTxWarp>
          </a:bodyPr>
          <a:lstStyle>
            <a:lvl1pPr algn="l" rtl="0" eaLnBrk="0" fontAlgn="base" hangingPunct="0">
              <a:spcBef>
                <a:spcPct val="0"/>
              </a:spcBef>
              <a:spcAft>
                <a:spcPct val="0"/>
              </a:spcAft>
              <a:defRPr sz="2400" cap="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BureauGrotesque-ThreeSeven" pitchFamily="2" charset="0"/>
              </a:defRPr>
            </a:lvl2pPr>
            <a:lvl3pPr algn="l" rtl="0" eaLnBrk="0" fontAlgn="base" hangingPunct="0">
              <a:spcBef>
                <a:spcPct val="0"/>
              </a:spcBef>
              <a:spcAft>
                <a:spcPct val="0"/>
              </a:spcAft>
              <a:defRPr sz="2400">
                <a:solidFill>
                  <a:schemeClr val="bg1"/>
                </a:solidFill>
                <a:latin typeface="BureauGrotesque-ThreeSeven" pitchFamily="2" charset="0"/>
              </a:defRPr>
            </a:lvl3pPr>
            <a:lvl4pPr algn="l" rtl="0" eaLnBrk="0" fontAlgn="base" hangingPunct="0">
              <a:spcBef>
                <a:spcPct val="0"/>
              </a:spcBef>
              <a:spcAft>
                <a:spcPct val="0"/>
              </a:spcAft>
              <a:defRPr sz="2400">
                <a:solidFill>
                  <a:schemeClr val="bg1"/>
                </a:solidFill>
                <a:latin typeface="BureauGrotesque-ThreeSeven" pitchFamily="2" charset="0"/>
              </a:defRPr>
            </a:lvl4pPr>
            <a:lvl5pPr algn="l" rtl="0" eaLnBrk="0" fontAlgn="base" hangingPunct="0">
              <a:spcBef>
                <a:spcPct val="0"/>
              </a:spcBef>
              <a:spcAft>
                <a:spcPct val="0"/>
              </a:spcAft>
              <a:defRPr sz="2400">
                <a:solidFill>
                  <a:schemeClr val="bg1"/>
                </a:solidFill>
                <a:latin typeface="BureauGrotesque-ThreeSeven" pitchFamily="2" charset="0"/>
              </a:defRPr>
            </a:lvl5pPr>
            <a:lvl6pPr marL="457200" algn="l" rtl="0" fontAlgn="base">
              <a:spcBef>
                <a:spcPct val="0"/>
              </a:spcBef>
              <a:spcAft>
                <a:spcPct val="0"/>
              </a:spcAft>
              <a:defRPr sz="2400">
                <a:solidFill>
                  <a:schemeClr val="bg1"/>
                </a:solidFill>
                <a:latin typeface="BureauGrotesque-ThreeSeven" pitchFamily="2" charset="0"/>
              </a:defRPr>
            </a:lvl6pPr>
            <a:lvl7pPr marL="914400" algn="l" rtl="0" fontAlgn="base">
              <a:spcBef>
                <a:spcPct val="0"/>
              </a:spcBef>
              <a:spcAft>
                <a:spcPct val="0"/>
              </a:spcAft>
              <a:defRPr sz="2400">
                <a:solidFill>
                  <a:schemeClr val="bg1"/>
                </a:solidFill>
                <a:latin typeface="BureauGrotesque-ThreeSeven" pitchFamily="2" charset="0"/>
              </a:defRPr>
            </a:lvl7pPr>
            <a:lvl8pPr marL="1371600" algn="l" rtl="0" fontAlgn="base">
              <a:spcBef>
                <a:spcPct val="0"/>
              </a:spcBef>
              <a:spcAft>
                <a:spcPct val="0"/>
              </a:spcAft>
              <a:defRPr sz="2400">
                <a:solidFill>
                  <a:schemeClr val="bg1"/>
                </a:solidFill>
                <a:latin typeface="BureauGrotesque-ThreeSeven" pitchFamily="2" charset="0"/>
              </a:defRPr>
            </a:lvl8pPr>
            <a:lvl9pPr marL="1828800" algn="l" rtl="0" fontAlgn="base">
              <a:spcBef>
                <a:spcPct val="0"/>
              </a:spcBef>
              <a:spcAft>
                <a:spcPct val="0"/>
              </a:spcAft>
              <a:defRPr sz="2400">
                <a:solidFill>
                  <a:schemeClr val="bg1"/>
                </a:solidFill>
                <a:latin typeface="BureauGrotesque-ThreeSeven" pitchFamily="2" charset="0"/>
              </a:defRPr>
            </a:lvl9pPr>
          </a:lstStyle>
          <a:p>
            <a:pPr defTabSz="457200"/>
            <a:endParaRPr lang="en-GB" sz="2800" kern="0" dirty="0">
              <a:solidFill>
                <a:prstClr val="black"/>
              </a:solidFill>
              <a:latin typeface="BureauGrotesque-ThreeSeven"/>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824" y="-28952"/>
            <a:ext cx="9711374" cy="68869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223943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170488"/>
          </a:xfrm>
        </p:spPr>
        <p:txBody>
          <a:bodyPr/>
          <a:lstStyle/>
          <a:p>
            <a:r>
              <a:rPr lang="en-US" dirty="0"/>
              <a:t>FORMATS OF THE FUTURE?</a:t>
            </a:r>
            <a:br>
              <a:rPr lang="en-US" dirty="0"/>
            </a:br>
            <a:br>
              <a:rPr lang="en-US" dirty="0"/>
            </a:br>
            <a:r>
              <a:rPr lang="en-US" dirty="0"/>
              <a:t>THINKING OF OUR LARGER WORLD WHERE MOST PEOPLE ARE POOR AND ARE GETTING EXPELLED FROM THEIR LAND</a:t>
            </a:r>
          </a:p>
        </p:txBody>
      </p:sp>
    </p:spTree>
    <p:extLst>
      <p:ext uri="{BB962C8B-B14F-4D97-AF65-F5344CB8AC3E}">
        <p14:creationId xmlns:p14="http://schemas.microsoft.com/office/powerpoint/2010/main" val="947655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3142464"/>
          </a:xfrm>
        </p:spPr>
        <p:txBody>
          <a:bodyPr/>
          <a:lstStyle/>
          <a:p>
            <a:endParaRPr lang="en-US" dirty="0"/>
          </a:p>
        </p:txBody>
      </p:sp>
      <p:pic>
        <p:nvPicPr>
          <p:cNvPr id="3" name="Picture 2" descr="SLIDE 1SASKIA jonathan-wisner-summer-slum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9144000" cy="6857998"/>
          </a:xfrm>
          <a:prstGeom prst="rect">
            <a:avLst/>
          </a:prstGeom>
        </p:spPr>
      </p:pic>
    </p:spTree>
    <p:extLst>
      <p:ext uri="{BB962C8B-B14F-4D97-AF65-F5344CB8AC3E}">
        <p14:creationId xmlns:p14="http://schemas.microsoft.com/office/powerpoint/2010/main" val="3020455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34500"/>
          </a:xfrm>
        </p:spPr>
        <p:txBody>
          <a:bodyPr>
            <a:normAutofit fontScale="90000"/>
          </a:bodyPr>
          <a:lstStyle/>
          <a:p>
            <a:r>
              <a:rPr lang="en-US" dirty="0"/>
              <a:t>.</a:t>
            </a:r>
          </a:p>
        </p:txBody>
      </p:sp>
      <p:sp>
        <p:nvSpPr>
          <p:cNvPr id="3" name="Content Placeholder 2"/>
          <p:cNvSpPr>
            <a:spLocks noGrp="1"/>
          </p:cNvSpPr>
          <p:nvPr>
            <p:ph idx="1"/>
          </p:nvPr>
        </p:nvSpPr>
        <p:spPr/>
        <p:txBody>
          <a:bodyPr/>
          <a:lstStyle/>
          <a:p>
            <a:endParaRPr lang="en-US" dirty="0"/>
          </a:p>
          <a:p>
            <a:endParaRPr lang="en-US" dirty="0"/>
          </a:p>
        </p:txBody>
      </p:sp>
      <p:pic>
        <p:nvPicPr>
          <p:cNvPr id="4" name="Picture 3" descr="SLIDE 2 SASKIA slum na vode (9) cop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854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3570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0" y="1"/>
            <a:ext cx="9144000" cy="68579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kern="0" cap="all" dirty="0">
                <a:latin typeface="BureauGrotesque-ThreeSeven"/>
              </a:rPr>
              <a:t>WHY DOES ALL OF THIS MATTER?</a:t>
            </a:r>
          </a:p>
          <a:p>
            <a:endParaRPr lang="en-US" sz="3600" kern="0" cap="all" dirty="0">
              <a:latin typeface="BureauGrotesque-ThreeSeven"/>
            </a:endParaRPr>
          </a:p>
          <a:p>
            <a:r>
              <a:rPr lang="en-US" sz="3600" kern="0" cap="all" dirty="0">
                <a:latin typeface="BureauGrotesque-ThreeSeven"/>
              </a:rPr>
              <a:t>The city as a space Where those without power get to make a history</a:t>
            </a:r>
          </a:p>
        </p:txBody>
      </p:sp>
    </p:spTree>
    <p:extLst>
      <p:ext uri="{BB962C8B-B14F-4D97-AF65-F5344CB8AC3E}">
        <p14:creationId xmlns:p14="http://schemas.microsoft.com/office/powerpoint/2010/main" val="2199048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5092"/>
          </a:xfrm>
        </p:spPr>
        <p:txBody>
          <a:bodyPr/>
          <a:lstStyle/>
          <a:p>
            <a:r>
              <a:rPr lang="en-US" dirty="0"/>
              <a:t>The CAPACITY OF THE CITY TO MAKE US ALL, WHETHER RICH OR POOR, INTO </a:t>
            </a:r>
            <a:r>
              <a:rPr lang="en-US" i="1" dirty="0"/>
              <a:t>URBAN</a:t>
            </a:r>
            <a:r>
              <a:rPr lang="en-US" dirty="0"/>
              <a:t> SUBJECTS….</a:t>
            </a:r>
            <a:br>
              <a:rPr lang="en-US" dirty="0"/>
            </a:br>
            <a:r>
              <a:rPr lang="en-US" dirty="0"/>
              <a:t>EVEN IF ONLY FOR A MOMENT</a:t>
            </a:r>
            <a:br>
              <a:rPr lang="en-US" dirty="0"/>
            </a:br>
            <a:br>
              <a:rPr lang="en-US" dirty="0"/>
            </a:br>
            <a:r>
              <a:rPr lang="en-US" dirty="0"/>
              <a:t>THIS MATTERS </a:t>
            </a:r>
            <a:r>
              <a:rPr lang="mr-IN" dirty="0"/>
              <a:t>–</a:t>
            </a:r>
            <a:r>
              <a:rPr lang="en-US" dirty="0"/>
              <a:t>ONE INSTRUMENT IN SUPPORTING THE NOTION OF A CIVIC SUBJECT </a:t>
            </a:r>
            <a:r>
              <a:rPr lang="mr-IN" dirty="0"/>
              <a:t>–</a:t>
            </a:r>
            <a:r>
              <a:rPr lang="en-US" dirty="0"/>
              <a:t>BEYOND WEALTH VERSUS POVERTY</a:t>
            </a:r>
          </a:p>
        </p:txBody>
      </p:sp>
    </p:spTree>
    <p:extLst>
      <p:ext uri="{BB962C8B-B14F-4D97-AF65-F5344CB8AC3E}">
        <p14:creationId xmlns:p14="http://schemas.microsoft.com/office/powerpoint/2010/main" val="175964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
            <a:ext cx="9144000" cy="68579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kern="0" cap="all" dirty="0">
                <a:latin typeface="BureauGrotesque-ThreeSeven"/>
              </a:rPr>
              <a:t>THERE ARE MOMENTS IN THE DAILY ROUTINES OF A CITY WHEN </a:t>
            </a:r>
            <a:br>
              <a:rPr lang="en-US" sz="3200" kern="0" cap="all" dirty="0">
                <a:latin typeface="BureauGrotesque-ThreeSeven"/>
              </a:rPr>
            </a:br>
            <a:r>
              <a:rPr lang="en-US" sz="3200" kern="0" cap="all" dirty="0">
                <a:latin typeface="BureauGrotesque-ThreeSeven"/>
              </a:rPr>
              <a:t>THE CITY CAN </a:t>
            </a:r>
            <a:r>
              <a:rPr lang="en-US" sz="3200" i="1" kern="0" cap="all" dirty="0">
                <a:latin typeface="BureauGrotesque-ThreeSeven"/>
              </a:rPr>
              <a:t>HACK</a:t>
            </a:r>
            <a:r>
              <a:rPr lang="en-US" sz="3200" kern="0" cap="all" dirty="0">
                <a:latin typeface="BureauGrotesque-ThreeSeven"/>
              </a:rPr>
              <a:t> ALL THE OTHER, MORE SPECIFIC SUBJECTS WE ALSO ARE.</a:t>
            </a:r>
          </a:p>
        </p:txBody>
      </p:sp>
    </p:spTree>
    <p:extLst>
      <p:ext uri="{BB962C8B-B14F-4D97-AF65-F5344CB8AC3E}">
        <p14:creationId xmlns:p14="http://schemas.microsoft.com/office/powerpoint/2010/main" val="2490787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68862"/>
          </a:xfrm>
        </p:spPr>
        <p:txBody>
          <a:bodyPr>
            <a:normAutofit fontScale="90000"/>
          </a:bodyPr>
          <a:lstStyle/>
          <a:p>
            <a:br>
              <a:rPr lang="en-US" dirty="0"/>
            </a:br>
            <a:r>
              <a:rPr lang="en-US" dirty="0"/>
              <a:t>THIS IS UNLIKE THE TYPICAL TRENDS FOR THE POST WW2 PATTERNS </a:t>
            </a:r>
            <a:br>
              <a:rPr lang="en-US" dirty="0"/>
            </a:br>
            <a:r>
              <a:rPr lang="en-US" dirty="0"/>
              <a:t>NEW SYSTEMICS?</a:t>
            </a:r>
            <a:br>
              <a:rPr lang="en-US" dirty="0"/>
            </a:br>
            <a:br>
              <a:rPr lang="en-US" dirty="0"/>
            </a:br>
            <a:r>
              <a:rPr lang="en-US" dirty="0"/>
              <a:t>THE RISE OF LOGICS OF EXTRACTION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ssen-fig-1.png"/>
          <p:cNvPicPr>
            <a:picLocks noGrp="1" noChangeAspect="1"/>
          </p:cNvPicPr>
          <p:nvPr>
            <p:ph idx="1"/>
          </p:nvPr>
        </p:nvPicPr>
        <p:blipFill rotWithShape="1">
          <a:blip r:embed="rId3">
            <a:extLst>
              <a:ext uri="{28A0092B-C50C-407E-A947-70E740481C1C}">
                <a14:useLocalDpi xmlns:a14="http://schemas.microsoft.com/office/drawing/2010/main" val="0"/>
              </a:ext>
            </a:extLst>
          </a:blip>
          <a:srcRect t="5151" b="5151"/>
          <a:stretch/>
        </p:blipFill>
        <p:spPr>
          <a:xfrm>
            <a:off x="457200" y="948995"/>
            <a:ext cx="8229600" cy="4525963"/>
          </a:xfrm>
        </p:spPr>
      </p:pic>
      <p:sp>
        <p:nvSpPr>
          <p:cNvPr id="5" name="TextBox 4"/>
          <p:cNvSpPr txBox="1"/>
          <p:nvPr/>
        </p:nvSpPr>
        <p:spPr>
          <a:xfrm>
            <a:off x="2588731" y="6430646"/>
            <a:ext cx="4196694" cy="276999"/>
          </a:xfrm>
          <a:prstGeom prst="rect">
            <a:avLst/>
          </a:prstGeom>
          <a:noFill/>
        </p:spPr>
        <p:txBody>
          <a:bodyPr wrap="none" rtlCol="0">
            <a:spAutoFit/>
          </a:bodyPr>
          <a:lstStyle/>
          <a:p>
            <a:r>
              <a:rPr lang="en-US" sz="1200" i="1" dirty="0"/>
              <a:t>Source: Office of National Statistics of the United Kingdom 2014.</a:t>
            </a:r>
            <a:endParaRPr lang="en-US" sz="1200" dirty="0"/>
          </a:p>
        </p:txBody>
      </p:sp>
      <p:sp>
        <p:nvSpPr>
          <p:cNvPr id="6" name="TextBox 5"/>
          <p:cNvSpPr txBox="1"/>
          <p:nvPr/>
        </p:nvSpPr>
        <p:spPr>
          <a:xfrm>
            <a:off x="457200" y="341882"/>
            <a:ext cx="6390316" cy="369332"/>
          </a:xfrm>
          <a:prstGeom prst="rect">
            <a:avLst/>
          </a:prstGeom>
          <a:noFill/>
        </p:spPr>
        <p:txBody>
          <a:bodyPr wrap="none" rtlCol="0">
            <a:spAutoFit/>
          </a:bodyPr>
          <a:lstStyle/>
          <a:p>
            <a:r>
              <a:rPr lang="en-US" b="1" dirty="0"/>
              <a:t>GDP per capita 2007-2013, select European countries (2008=100)</a:t>
            </a:r>
            <a:endParaRPr lang="en-US" dirty="0"/>
          </a:p>
        </p:txBody>
      </p:sp>
    </p:spTree>
    <p:extLst>
      <p:ext uri="{BB962C8B-B14F-4D97-AF65-F5344CB8AC3E}">
        <p14:creationId xmlns:p14="http://schemas.microsoft.com/office/powerpoint/2010/main" val="554021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328" y="801624"/>
            <a:ext cx="7705344" cy="5254752"/>
          </a:xfrm>
          <a:prstGeom prst="rect">
            <a:avLst/>
          </a:prstGeom>
        </p:spPr>
      </p:pic>
    </p:spTree>
    <p:extLst>
      <p:ext uri="{BB962C8B-B14F-4D97-AF65-F5344CB8AC3E}">
        <p14:creationId xmlns:p14="http://schemas.microsoft.com/office/powerpoint/2010/main" val="675537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603504"/>
            <a:ext cx="7924800" cy="5650992"/>
          </a:xfrm>
          <a:prstGeom prst="rect">
            <a:avLst/>
          </a:prstGeom>
        </p:spPr>
      </p:pic>
    </p:spTree>
    <p:extLst>
      <p:ext uri="{BB962C8B-B14F-4D97-AF65-F5344CB8AC3E}">
        <p14:creationId xmlns:p14="http://schemas.microsoft.com/office/powerpoint/2010/main" val="1053895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613"/>
            <a:ext cx="8229600" cy="1139825"/>
          </a:xfrm>
        </p:spPr>
        <p:txBody>
          <a:bodyPr>
            <a:normAutofit fontScale="90000"/>
          </a:bodyPr>
          <a:lstStyle/>
          <a:p>
            <a:pPr algn="l" eaLnBrk="1" hangingPunct="1"/>
            <a:r>
              <a:rPr lang="en-US" sz="3700" dirty="0"/>
              <a:t>Income Share of top 10% earners, </a:t>
            </a:r>
            <a:br>
              <a:rPr lang="en-US" sz="3700" dirty="0"/>
            </a:br>
            <a:r>
              <a:rPr lang="en-US" sz="3700" dirty="0"/>
              <a:t>USA 1917-2005</a:t>
            </a:r>
            <a:br>
              <a:rPr lang="en-US" sz="3200" dirty="0"/>
            </a:br>
            <a:endParaRPr lang="en-US" sz="3200" dirty="0"/>
          </a:p>
        </p:txBody>
      </p:sp>
      <p:pic>
        <p:nvPicPr>
          <p:cNvPr id="29698" name="Picture 2"/>
          <p:cNvPicPr>
            <a:picLocks noChangeAspect="1" noChangeArrowheads="1"/>
          </p:cNvPicPr>
          <p:nvPr/>
        </p:nvPicPr>
        <p:blipFill>
          <a:blip r:embed="rId3" cstate="print"/>
          <a:srcRect/>
          <a:stretch>
            <a:fillRect/>
          </a:stretch>
        </p:blipFill>
        <p:spPr bwMode="auto">
          <a:xfrm>
            <a:off x="1447800" y="1341438"/>
            <a:ext cx="6096000" cy="4148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508" name="Rectangle 3"/>
          <p:cNvSpPr>
            <a:spLocks noChangeArrowheads="1"/>
          </p:cNvSpPr>
          <p:nvPr/>
        </p:nvSpPr>
        <p:spPr bwMode="auto">
          <a:xfrm>
            <a:off x="872359" y="5791200"/>
            <a:ext cx="7848600" cy="822325"/>
          </a:xfrm>
          <a:prstGeom prst="rect">
            <a:avLst/>
          </a:prstGeom>
          <a:noFill/>
          <a:ln w="9525">
            <a:noFill/>
            <a:miter lim="800000"/>
            <a:headEnd/>
            <a:tailEnd/>
          </a:ln>
        </p:spPr>
        <p:txBody>
          <a:bodyPr anchor="ctr">
            <a:prstTxWarp prst="textNoShape">
              <a:avLst/>
            </a:prstTxWarp>
            <a:spAutoFit/>
          </a:bodyPr>
          <a:lstStyle/>
          <a:p>
            <a:r>
              <a:rPr lang="en-US" sz="1200" dirty="0">
                <a:latin typeface="Times New Roman" charset="0"/>
                <a:ea typeface="MS Mincho" pitchFamily="49" charset="-128"/>
                <a:cs typeface="MS Mincho" pitchFamily="49" charset="-128"/>
              </a:rPr>
              <a:t>*Income is defined as market income but excludes capital gains</a:t>
            </a:r>
            <a:endParaRPr lang="en-US" sz="1200" dirty="0"/>
          </a:p>
          <a:p>
            <a:pPr eaLnBrk="0" hangingPunct="0"/>
            <a:r>
              <a:rPr lang="en-US" sz="1200" dirty="0">
                <a:latin typeface="Times New Roman" charset="0"/>
                <a:ea typeface="MS Mincho" pitchFamily="49" charset="-128"/>
                <a:cs typeface="MS Mincho" pitchFamily="49" charset="-128"/>
              </a:rPr>
              <a:t>Source: </a:t>
            </a:r>
            <a:r>
              <a:rPr lang="en-US" sz="1200" dirty="0" err="1">
                <a:latin typeface="Times New Roman" charset="0"/>
                <a:ea typeface="MS Mincho" pitchFamily="49" charset="-128"/>
                <a:cs typeface="MS Mincho" pitchFamily="49" charset="-128"/>
              </a:rPr>
              <a:t>Mishel</a:t>
            </a:r>
            <a:r>
              <a:rPr lang="en-US" sz="1200" dirty="0">
                <a:latin typeface="Times New Roman" charset="0"/>
                <a:ea typeface="MS Mincho" pitchFamily="49" charset="-128"/>
                <a:cs typeface="MS Mincho" pitchFamily="49" charset="-128"/>
              </a:rPr>
              <a:t>, L. 2004. “Unfettered Markets, Income Inequality, and Religious Values.” </a:t>
            </a:r>
            <a:r>
              <a:rPr lang="en-US" sz="1200" i="1" dirty="0">
                <a:latin typeface="Times New Roman" charset="0"/>
                <a:ea typeface="MS Mincho" pitchFamily="49" charset="-128"/>
                <a:cs typeface="MS Mincho" pitchFamily="49" charset="-128"/>
              </a:rPr>
              <a:t>Viewpoints.</a:t>
            </a:r>
            <a:r>
              <a:rPr lang="en-US" sz="1200" dirty="0">
                <a:latin typeface="Times New Roman" charset="0"/>
                <a:ea typeface="MS Mincho" pitchFamily="49" charset="-128"/>
                <a:cs typeface="MS Mincho" pitchFamily="49" charset="-128"/>
              </a:rPr>
              <a:t> May 19, 2004.  Economic Policy Institute. Retrieved July 26, 2008 [ www.epi.org/content.cfm/webfeatures_viewpoints_moral_markets_presentation.] </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UNSTABLE MEANINGS</a:t>
            </a:r>
          </a:p>
        </p:txBody>
      </p:sp>
      <p:sp>
        <p:nvSpPr>
          <p:cNvPr id="3" name="Content Placeholder 2"/>
          <p:cNvSpPr>
            <a:spLocks noGrp="1"/>
          </p:cNvSpPr>
          <p:nvPr>
            <p:ph idx="1"/>
          </p:nvPr>
        </p:nvSpPr>
        <p:spPr/>
        <p:txBody>
          <a:bodyPr>
            <a:normAutofit fontScale="77500" lnSpcReduction="20000"/>
          </a:bodyPr>
          <a:lstStyle/>
          <a:p>
            <a:r>
              <a:rPr lang="en-US" dirty="0"/>
              <a:t>Given all these negatives.....</a:t>
            </a:r>
          </a:p>
          <a:p>
            <a:r>
              <a:rPr lang="en-US" dirty="0"/>
              <a:t>more and more expulsions from increasingly scarce livable space?</a:t>
            </a:r>
          </a:p>
          <a:p>
            <a:r>
              <a:rPr lang="en-US" dirty="0"/>
              <a:t>GROWING  inequality</a:t>
            </a:r>
          </a:p>
          <a:p>
            <a:pPr>
              <a:buNone/>
            </a:pPr>
            <a:r>
              <a:rPr lang="en-US" dirty="0"/>
              <a:t>	Rapidly growing population of refugees and internally displaced –about 60 million + </a:t>
            </a:r>
          </a:p>
          <a:p>
            <a:endParaRPr lang="en-US" dirty="0"/>
          </a:p>
          <a:p>
            <a:r>
              <a:rPr lang="en-US" dirty="0"/>
              <a:t>ALL OUR LIBERAL DEMOCRACIES HAVE INSTITUTED  PARTIAL SECURITY EMERGENCIES WHICH ALLOW THEM TO VIOLATE THEIR OWN LAWS REGARDING CITIZENS</a:t>
            </a:r>
          </a:p>
          <a:p>
            <a:endParaRPr lang="en-US" dirty="0"/>
          </a:p>
          <a:p>
            <a:pPr>
              <a:buNone/>
            </a:pPr>
            <a:r>
              <a:rPr lang="en-US" dirty="0"/>
              <a:t>............WHO ARE WE THE CITIZENS?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0"/>
            <a:ext cx="7772400" cy="1281385"/>
          </a:xfrm>
        </p:spPr>
        <p:txBody>
          <a:bodyPr>
            <a:normAutofit fontScale="90000"/>
          </a:bodyPr>
          <a:lstStyle/>
          <a:p>
            <a:r>
              <a:rPr lang="en-GB" dirty="0"/>
              <a:t>Map of government and private surveillance agencies in the US</a:t>
            </a:r>
          </a:p>
        </p:txBody>
      </p:sp>
      <p:sp>
        <p:nvSpPr>
          <p:cNvPr id="3" name="Subtitle 2"/>
          <p:cNvSpPr>
            <a:spLocks noGrp="1"/>
          </p:cNvSpPr>
          <p:nvPr>
            <p:ph type="subTitle" idx="1"/>
          </p:nvPr>
        </p:nvSpPr>
        <p:spPr>
          <a:xfrm>
            <a:off x="1331640" y="6237312"/>
            <a:ext cx="6400800" cy="620688"/>
          </a:xfrm>
        </p:spPr>
        <p:txBody>
          <a:bodyPr>
            <a:normAutofit fontScale="77500" lnSpcReduction="20000"/>
          </a:bodyPr>
          <a:lstStyle/>
          <a:p>
            <a:pPr algn="l"/>
            <a:r>
              <a:rPr lang="en-GB" sz="1800" dirty="0">
                <a:solidFill>
                  <a:schemeClr val="tx1"/>
                </a:solidFill>
              </a:rPr>
              <a:t>Source: Washington Post. 2010.  “Top Secret America,” Interactive Maps. </a:t>
            </a:r>
            <a:r>
              <a:rPr lang="en-GB" sz="1800" i="1" dirty="0">
                <a:solidFill>
                  <a:schemeClr val="tx1"/>
                </a:solidFill>
              </a:rPr>
              <a:t>Washington Post</a:t>
            </a:r>
            <a:r>
              <a:rPr lang="en-GB" sz="1800" dirty="0">
                <a:solidFill>
                  <a:schemeClr val="tx1"/>
                </a:solidFill>
              </a:rPr>
              <a:t>, July 2010. </a:t>
            </a:r>
            <a:r>
              <a:rPr lang="en-GB" sz="1800" dirty="0">
                <a:solidFill>
                  <a:schemeClr val="tx1"/>
                </a:solidFill>
                <a:hlinkClick r:id="rId2"/>
              </a:rPr>
              <a:t>http://projects.washingtonpost.com/top-secret-america/map/</a:t>
            </a:r>
            <a:r>
              <a:rPr lang="en-GB" sz="1800" dirty="0">
                <a:solidFill>
                  <a:schemeClr val="tx1"/>
                </a:solidFill>
              </a:rPr>
              <a:t> </a:t>
            </a:r>
          </a:p>
        </p:txBody>
      </p:sp>
      <p:pic>
        <p:nvPicPr>
          <p:cNvPr id="4" name="Picture 3"/>
          <p:cNvPicPr/>
          <p:nvPr/>
        </p:nvPicPr>
        <p:blipFill>
          <a:blip r:embed="rId3" cstate="print"/>
          <a:srcRect l="31913" t="19005" r="17097" b="12386"/>
          <a:stretch>
            <a:fillRect/>
          </a:stretch>
        </p:blipFill>
        <p:spPr bwMode="auto">
          <a:xfrm>
            <a:off x="1475656" y="1340768"/>
            <a:ext cx="6611586" cy="4836207"/>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7092280" y="4221088"/>
            <a:ext cx="989812" cy="1382572"/>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6842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666530"/>
          </a:xfrm>
        </p:spPr>
        <p:txBody>
          <a:bodyPr/>
          <a:lstStyle/>
          <a:p>
            <a:r>
              <a:rPr lang="en-US" dirty="0"/>
              <a:t>What </a:t>
            </a:r>
            <a:r>
              <a:rPr lang="en-US" i="1" dirty="0"/>
              <a:t>We Know</a:t>
            </a:r>
            <a:r>
              <a:rPr lang="en-US" dirty="0"/>
              <a:t> the NSA Can Do </a:t>
            </a:r>
            <a:br>
              <a:rPr lang="en-US" dirty="0"/>
            </a:br>
            <a:r>
              <a:rPr lang="en-US" dirty="0"/>
              <a:t> ....So Far</a:t>
            </a:r>
            <a:br>
              <a:rPr lang="en-US" dirty="0"/>
            </a:br>
            <a:r>
              <a:rPr lang="en-US" dirty="0"/>
              <a:t>thank you: </a:t>
            </a:r>
            <a:r>
              <a:rPr lang="en-US" u="sng" dirty="0">
                <a:hlinkClick r:id="rId2"/>
              </a:rPr>
              <a:t>Jody Avirgan</a:t>
            </a:r>
            <a:r>
              <a:rPr lang="en-US" u="sng" dirty="0"/>
              <a:t>;</a:t>
            </a:r>
            <a:r>
              <a:rPr lang="en-US" dirty="0"/>
              <a:t> </a:t>
            </a:r>
            <a:r>
              <a:rPr lang="en-US" dirty="0" err="1"/>
              <a:t>E.Snowden's</a:t>
            </a:r>
            <a:r>
              <a:rPr lang="en-US" dirty="0"/>
              <a:t> Docs</a:t>
            </a:r>
            <a:br>
              <a:rPr lang="en-US" dirty="0"/>
            </a:br>
            <a:r>
              <a:rPr lang="en-US"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47833"/>
          </a:xfrm>
        </p:spPr>
        <p:txBody>
          <a:bodyPr>
            <a:normAutofit fontScale="90000"/>
          </a:bodyPr>
          <a:lstStyle/>
          <a:p>
            <a:r>
              <a:rPr lang="en-US" dirty="0"/>
              <a:t>.</a:t>
            </a:r>
          </a:p>
        </p:txBody>
      </p:sp>
      <p:sp>
        <p:nvSpPr>
          <p:cNvPr id="5" name="Content Placeholder 4"/>
          <p:cNvSpPr>
            <a:spLocks noGrp="1"/>
          </p:cNvSpPr>
          <p:nvPr>
            <p:ph idx="1"/>
          </p:nvPr>
        </p:nvSpPr>
        <p:spPr>
          <a:xfrm>
            <a:off x="457200" y="247833"/>
            <a:ext cx="8229600" cy="6610168"/>
          </a:xfrm>
        </p:spPr>
        <p:txBody>
          <a:bodyPr>
            <a:normAutofit fontScale="25000" lnSpcReduction="20000"/>
          </a:bodyPr>
          <a:lstStyle/>
          <a:p>
            <a:pPr>
              <a:buNone/>
            </a:pPr>
            <a:endParaRPr lang="en-US" dirty="0"/>
          </a:p>
          <a:p>
            <a:pPr lvl="0"/>
            <a:r>
              <a:rPr lang="en-US" sz="9600" dirty="0"/>
              <a:t>It can track the numbers of both parties on a phone call, + location, time and duration. (</a:t>
            </a:r>
            <a:r>
              <a:rPr lang="en-US" sz="9600" dirty="0">
                <a:hlinkClick r:id="rId2"/>
              </a:rPr>
              <a:t>More</a:t>
            </a:r>
            <a:r>
              <a:rPr lang="en-US" sz="7385" dirty="0"/>
              <a:t>)</a:t>
            </a:r>
          </a:p>
          <a:p>
            <a:pPr lvl="0"/>
            <a:r>
              <a:rPr lang="en-US" sz="9600" dirty="0"/>
              <a:t>It can hack Chinese phones and text messages. (</a:t>
            </a:r>
            <a:r>
              <a:rPr lang="en-US" sz="9600" dirty="0">
                <a:hlinkClick r:id="rId3"/>
              </a:rPr>
              <a:t>More</a:t>
            </a:r>
            <a:r>
              <a:rPr lang="en-US" sz="9600" dirty="0"/>
              <a:t>)</a:t>
            </a:r>
          </a:p>
          <a:p>
            <a:pPr lvl="0"/>
            <a:r>
              <a:rPr lang="en-US" sz="9600" dirty="0"/>
              <a:t>It can set up fake internet cafes. (</a:t>
            </a:r>
            <a:r>
              <a:rPr lang="en-US" sz="9600" dirty="0">
                <a:hlinkClick r:id="rId4"/>
              </a:rPr>
              <a:t>More</a:t>
            </a:r>
            <a:r>
              <a:rPr lang="en-US" sz="9600" dirty="0"/>
              <a:t>)</a:t>
            </a:r>
          </a:p>
          <a:p>
            <a:pPr lvl="0"/>
            <a:r>
              <a:rPr lang="en-US" sz="9600" dirty="0"/>
              <a:t>It can spy on foreign leaders' cell phones. (</a:t>
            </a:r>
            <a:r>
              <a:rPr lang="en-US" sz="9600" dirty="0">
                <a:hlinkClick r:id="rId5"/>
              </a:rPr>
              <a:t>More</a:t>
            </a:r>
            <a:r>
              <a:rPr lang="en-US" sz="7385" dirty="0"/>
              <a:t>)</a:t>
            </a:r>
          </a:p>
          <a:p>
            <a:pPr lvl="0"/>
            <a:r>
              <a:rPr lang="en-US" sz="9600" dirty="0"/>
              <a:t>It can tap underwater fiber-optic cables. (Clarification: Shane Harris explains that there were reports the NSA was trying to tap directly into cables using submarines, but is now more likely trying to intercept information once it has reached land.) (</a:t>
            </a:r>
            <a:r>
              <a:rPr lang="en-US" sz="9600" dirty="0">
                <a:hlinkClick r:id="rId6"/>
              </a:rPr>
              <a:t>More</a:t>
            </a:r>
            <a:r>
              <a:rPr lang="en-US" sz="9600" dirty="0"/>
              <a:t>)</a:t>
            </a:r>
          </a:p>
          <a:p>
            <a:pPr lvl="0"/>
            <a:r>
              <a:rPr lang="en-US" sz="9600" dirty="0"/>
              <a:t>It can track communication within media organizations like Al </a:t>
            </a:r>
            <a:r>
              <a:rPr lang="en-US" sz="9600" dirty="0" err="1"/>
              <a:t>Jazeera</a:t>
            </a:r>
            <a:r>
              <a:rPr lang="en-US" sz="9600" dirty="0"/>
              <a:t>. (</a:t>
            </a:r>
            <a:r>
              <a:rPr lang="en-US" sz="9600" dirty="0">
                <a:hlinkClick r:id="rId7"/>
              </a:rPr>
              <a:t>More</a:t>
            </a:r>
            <a:r>
              <a:rPr lang="en-US" sz="9600" dirty="0"/>
              <a:t>)</a:t>
            </a:r>
          </a:p>
          <a:p>
            <a:pPr lvl="0"/>
            <a:r>
              <a:rPr lang="en-US" sz="9600" dirty="0"/>
              <a:t>It can hack into the UN video conferencing system. (</a:t>
            </a:r>
            <a:r>
              <a:rPr lang="en-US" sz="9600" dirty="0">
                <a:hlinkClick r:id="rId8"/>
              </a:rPr>
              <a:t>More</a:t>
            </a:r>
            <a:r>
              <a:rPr lang="en-US" sz="9600" dirty="0"/>
              <a:t>)</a:t>
            </a:r>
          </a:p>
          <a:p>
            <a:pPr lvl="0"/>
            <a:r>
              <a:rPr lang="en-US" sz="9600" dirty="0"/>
              <a:t>It can track bank transactions. (</a:t>
            </a:r>
            <a:r>
              <a:rPr lang="en-US" sz="9600" dirty="0">
                <a:hlinkClick r:id="rId9"/>
              </a:rPr>
              <a:t>More</a:t>
            </a:r>
            <a:r>
              <a:rPr lang="en-US" sz="9600" dirty="0"/>
              <a:t>)</a:t>
            </a:r>
          </a:p>
          <a:p>
            <a:pPr lvl="0"/>
            <a:r>
              <a:rPr lang="en-US" sz="9600" dirty="0"/>
              <a:t>It can monitor text messages. (</a:t>
            </a:r>
            <a:r>
              <a:rPr lang="en-US" sz="9600" dirty="0">
                <a:hlinkClick r:id="rId10"/>
              </a:rPr>
              <a:t>More</a:t>
            </a:r>
            <a:r>
              <a:rPr lang="en-US" sz="9600" dirty="0"/>
              <a:t>)</a:t>
            </a:r>
          </a:p>
          <a:p>
            <a:pPr lvl="0"/>
            <a:r>
              <a:rPr lang="en-US" sz="9600" dirty="0"/>
              <a:t>It can access your email, chat, and web browsing history. (</a:t>
            </a:r>
            <a:r>
              <a:rPr lang="en-US" sz="9600" dirty="0">
                <a:hlinkClick r:id="rId11"/>
              </a:rPr>
              <a:t>More</a:t>
            </a:r>
            <a:r>
              <a:rPr lang="en-US" sz="9600" dirty="0"/>
              <a:t>)</a:t>
            </a:r>
          </a:p>
          <a:p>
            <a:pPr lvl="0"/>
            <a:r>
              <a:rPr lang="en-US" sz="9600" dirty="0"/>
              <a:t>It can map your social networks. (</a:t>
            </a:r>
            <a:r>
              <a:rPr lang="en-US" sz="9600" dirty="0">
                <a:hlinkClick r:id="rId12"/>
              </a:rPr>
              <a:t>More</a:t>
            </a:r>
            <a:r>
              <a:rPr lang="en-US" sz="9600" dirty="0"/>
              <a:t>)</a:t>
            </a:r>
          </a:p>
          <a:p>
            <a:pPr lvl="0"/>
            <a:r>
              <a:rPr lang="en-US" sz="9600" dirty="0"/>
              <a:t>It can access your smart-phone app data. (</a:t>
            </a:r>
            <a:r>
              <a:rPr lang="en-US" sz="9600" dirty="0">
                <a:hlinkClick r:id="rId13"/>
              </a:rPr>
              <a:t>More</a:t>
            </a:r>
            <a:r>
              <a:rPr lang="en-US" sz="9600" dirty="0"/>
              <a:t>)</a:t>
            </a:r>
          </a:p>
          <a:p>
            <a:endParaRPr lang="en-US" sz="1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278812"/>
          </a:xfrm>
        </p:spPr>
        <p:txBody>
          <a:bodyPr>
            <a:normAutofit fontScale="90000"/>
          </a:bodyPr>
          <a:lstStyle/>
          <a:p>
            <a:r>
              <a:rPr lang="en-US" dirty="0"/>
              <a:t>.</a:t>
            </a:r>
          </a:p>
        </p:txBody>
      </p:sp>
      <p:sp>
        <p:nvSpPr>
          <p:cNvPr id="3" name="Content Placeholder 2"/>
          <p:cNvSpPr>
            <a:spLocks noGrp="1"/>
          </p:cNvSpPr>
          <p:nvPr>
            <p:ph idx="1"/>
          </p:nvPr>
        </p:nvSpPr>
        <p:spPr>
          <a:xfrm>
            <a:off x="457200" y="1"/>
            <a:ext cx="8229600" cy="6857999"/>
          </a:xfrm>
        </p:spPr>
        <p:txBody>
          <a:bodyPr>
            <a:normAutofit fontScale="32500" lnSpcReduction="20000"/>
          </a:bodyPr>
          <a:lstStyle/>
          <a:p>
            <a:pPr lvl="0"/>
            <a:r>
              <a:rPr lang="en-US" sz="7385" dirty="0"/>
              <a:t>It is trying to get into secret networks like Tor, diverting users to less secure channels. (</a:t>
            </a:r>
            <a:r>
              <a:rPr lang="en-US" sz="7385" dirty="0">
                <a:hlinkClick r:id="rId2"/>
              </a:rPr>
              <a:t>More</a:t>
            </a:r>
            <a:r>
              <a:rPr lang="en-US" sz="7385" dirty="0"/>
              <a:t>)</a:t>
            </a:r>
          </a:p>
          <a:p>
            <a:pPr lvl="0"/>
            <a:r>
              <a:rPr lang="en-US" sz="7385" dirty="0"/>
              <a:t>It can go undercover within embassies to have closer access to foreign networks. (</a:t>
            </a:r>
            <a:r>
              <a:rPr lang="en-US" sz="7385" dirty="0">
                <a:hlinkClick r:id="rId3"/>
              </a:rPr>
              <a:t>More</a:t>
            </a:r>
            <a:r>
              <a:rPr lang="en-US" sz="7385" dirty="0"/>
              <a:t>)</a:t>
            </a:r>
          </a:p>
          <a:p>
            <a:pPr lvl="0"/>
            <a:r>
              <a:rPr lang="en-US" sz="7385" dirty="0"/>
              <a:t>It can set up listening posts on the roofs of buildings to monitor communications in a city. (</a:t>
            </a:r>
            <a:r>
              <a:rPr lang="en-US" sz="7385" dirty="0">
                <a:hlinkClick r:id="rId4"/>
              </a:rPr>
              <a:t>More</a:t>
            </a:r>
            <a:r>
              <a:rPr lang="en-US" sz="7385" dirty="0"/>
              <a:t>)</a:t>
            </a:r>
          </a:p>
          <a:p>
            <a:pPr lvl="0"/>
            <a:r>
              <a:rPr lang="en-US" sz="7385" dirty="0"/>
              <a:t>It can set up a fake LinkedIn. (</a:t>
            </a:r>
            <a:r>
              <a:rPr lang="en-US" sz="7385" dirty="0">
                <a:hlinkClick r:id="rId5"/>
              </a:rPr>
              <a:t>More</a:t>
            </a:r>
            <a:r>
              <a:rPr lang="en-US" sz="7385" dirty="0"/>
              <a:t>)</a:t>
            </a:r>
          </a:p>
          <a:p>
            <a:pPr lvl="0"/>
            <a:r>
              <a:rPr lang="en-US" sz="7385" dirty="0"/>
              <a:t>It can track the reservations at upscale hotels. (</a:t>
            </a:r>
            <a:r>
              <a:rPr lang="en-US" sz="7385" dirty="0">
                <a:hlinkClick r:id="rId6"/>
              </a:rPr>
              <a:t>More</a:t>
            </a:r>
            <a:r>
              <a:rPr lang="en-US" sz="7385" dirty="0"/>
              <a:t>)</a:t>
            </a:r>
          </a:p>
          <a:p>
            <a:pPr lvl="0"/>
            <a:r>
              <a:rPr lang="en-US" sz="7385" dirty="0"/>
              <a:t>It can intercept the talking points for Ban </a:t>
            </a:r>
            <a:r>
              <a:rPr lang="en-US" sz="7385" dirty="0" err="1"/>
              <a:t>Ki</a:t>
            </a:r>
            <a:r>
              <a:rPr lang="en-US" sz="7385" dirty="0"/>
              <a:t>-moon’s meeting with Obama. (</a:t>
            </a:r>
            <a:r>
              <a:rPr lang="en-US" sz="7385" dirty="0">
                <a:hlinkClick r:id="rId7"/>
              </a:rPr>
              <a:t>More</a:t>
            </a:r>
            <a:r>
              <a:rPr lang="en-US" sz="7385" dirty="0"/>
              <a:t>)</a:t>
            </a:r>
          </a:p>
          <a:p>
            <a:pPr lvl="0"/>
            <a:r>
              <a:rPr lang="en-US" sz="7385" dirty="0"/>
              <a:t>It can crack </a:t>
            </a:r>
            <a:r>
              <a:rPr lang="en-US" sz="7385" dirty="0" err="1"/>
              <a:t>cellphone</a:t>
            </a:r>
            <a:r>
              <a:rPr lang="en-US" sz="7385" dirty="0"/>
              <a:t> encryption codes. (</a:t>
            </a:r>
            <a:r>
              <a:rPr lang="en-US" sz="7385" dirty="0">
                <a:hlinkClick r:id="rId8"/>
              </a:rPr>
              <a:t>More</a:t>
            </a:r>
            <a:r>
              <a:rPr lang="en-US" sz="7385" dirty="0"/>
              <a:t>)</a:t>
            </a:r>
          </a:p>
          <a:p>
            <a:pPr lvl="0"/>
            <a:r>
              <a:rPr lang="en-US" sz="7385" dirty="0"/>
              <a:t>It can hack computers that aren’t connected to the internet using radio waves. (Update: Clarification -- the NSA can access offline computers through radio waves on which it has already installed hidden devices.) (</a:t>
            </a:r>
            <a:r>
              <a:rPr lang="en-US" sz="7385" dirty="0">
                <a:hlinkClick r:id="rId9"/>
              </a:rPr>
              <a:t>More</a:t>
            </a:r>
            <a:r>
              <a:rPr lang="en-US" sz="7385" dirty="0"/>
              <a:t>)</a:t>
            </a:r>
          </a:p>
          <a:p>
            <a:pPr lvl="0"/>
            <a:r>
              <a:rPr lang="en-US" sz="7385" dirty="0"/>
              <a:t>It can intercept phone calls by setting up fake base stations. (</a:t>
            </a:r>
            <a:r>
              <a:rPr lang="en-US" sz="7385" dirty="0">
                <a:hlinkClick r:id="rId10"/>
              </a:rPr>
              <a:t>More</a:t>
            </a:r>
            <a:r>
              <a:rPr lang="en-US" sz="7385" dirty="0"/>
              <a:t>)</a:t>
            </a:r>
          </a:p>
          <a:p>
            <a:pPr lvl="0"/>
            <a:r>
              <a:rPr lang="en-US" sz="7385" dirty="0"/>
              <a:t>It can remotely access a computer by setting up a fake wireless connection. (</a:t>
            </a:r>
            <a:r>
              <a:rPr lang="en-US" sz="7385" dirty="0">
                <a:hlinkClick r:id="rId11"/>
              </a:rPr>
              <a:t>More</a:t>
            </a:r>
            <a:r>
              <a:rPr lang="en-US" sz="7385" dirty="0"/>
              <a:t>)</a:t>
            </a:r>
          </a:p>
          <a:p>
            <a:pPr lvl="0"/>
            <a:endParaRPr lang="en-US" sz="6737"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16854"/>
          </a:xfrm>
        </p:spPr>
        <p:txBody>
          <a:bodyPr>
            <a:normAutofit fontScale="90000"/>
          </a:bodyPr>
          <a:lstStyle/>
          <a:p>
            <a:r>
              <a:rPr lang="en-US" dirty="0"/>
              <a:t>.</a:t>
            </a:r>
          </a:p>
        </p:txBody>
      </p:sp>
      <p:sp>
        <p:nvSpPr>
          <p:cNvPr id="3" name="Content Placeholder 2"/>
          <p:cNvSpPr>
            <a:spLocks noGrp="1"/>
          </p:cNvSpPr>
          <p:nvPr>
            <p:ph idx="1"/>
          </p:nvPr>
        </p:nvSpPr>
        <p:spPr>
          <a:xfrm>
            <a:off x="457200" y="216854"/>
            <a:ext cx="8229600" cy="6641146"/>
          </a:xfrm>
        </p:spPr>
        <p:txBody>
          <a:bodyPr>
            <a:normAutofit fontScale="85000" lnSpcReduction="20000"/>
          </a:bodyPr>
          <a:lstStyle/>
          <a:p>
            <a:pPr lvl="0"/>
            <a:r>
              <a:rPr lang="en-US" dirty="0"/>
              <a:t>It can fake a USB thumb drive that's actually a monitoring device. (</a:t>
            </a:r>
            <a:r>
              <a:rPr lang="en-US" dirty="0">
                <a:hlinkClick r:id="rId2"/>
              </a:rPr>
              <a:t>More</a:t>
            </a:r>
            <a:r>
              <a:rPr lang="en-US" dirty="0"/>
              <a:t>)</a:t>
            </a:r>
          </a:p>
          <a:p>
            <a:pPr lvl="0"/>
            <a:r>
              <a:rPr lang="en-US" dirty="0"/>
              <a:t>It can crack all types of sophisticated computer encryption. (Update: It is </a:t>
            </a:r>
            <a:r>
              <a:rPr lang="en-US" i="1" dirty="0"/>
              <a:t>trying</a:t>
            </a:r>
            <a:r>
              <a:rPr lang="en-US" dirty="0"/>
              <a:t> to build this capability.) (</a:t>
            </a:r>
            <a:r>
              <a:rPr lang="en-US" dirty="0">
                <a:hlinkClick r:id="rId3"/>
              </a:rPr>
              <a:t>More</a:t>
            </a:r>
            <a:r>
              <a:rPr lang="en-US" dirty="0"/>
              <a:t>)</a:t>
            </a:r>
          </a:p>
          <a:p>
            <a:pPr lvl="0"/>
            <a:r>
              <a:rPr lang="en-US" dirty="0"/>
              <a:t>It can go into online games and monitor communication. (</a:t>
            </a:r>
            <a:r>
              <a:rPr lang="en-US" dirty="0">
                <a:hlinkClick r:id="rId4"/>
              </a:rPr>
              <a:t>More</a:t>
            </a:r>
            <a:r>
              <a:rPr lang="en-US" dirty="0"/>
              <a:t>)</a:t>
            </a:r>
          </a:p>
          <a:p>
            <a:pPr lvl="0"/>
            <a:r>
              <a:rPr lang="en-US" dirty="0"/>
              <a:t>It can intercept communications between aircraft and airports. (</a:t>
            </a:r>
            <a:r>
              <a:rPr lang="en-US" dirty="0">
                <a:hlinkClick r:id="rId5"/>
              </a:rPr>
              <a:t>More</a:t>
            </a:r>
            <a:r>
              <a:rPr lang="en-US" dirty="0"/>
              <a:t>)</a:t>
            </a:r>
          </a:p>
          <a:p>
            <a:pPr lvl="0"/>
            <a:r>
              <a:rPr lang="en-US" dirty="0"/>
              <a:t>It can physically intercept deliveries, open packages, and make changes to devices. (</a:t>
            </a:r>
            <a:r>
              <a:rPr lang="en-US" dirty="0">
                <a:hlinkClick r:id="rId6"/>
              </a:rPr>
              <a:t>More</a:t>
            </a:r>
            <a:r>
              <a:rPr lang="en-US" dirty="0"/>
              <a:t>) (</a:t>
            </a:r>
            <a:r>
              <a:rPr lang="en-US" dirty="0">
                <a:hlinkClick r:id="rId7"/>
              </a:rPr>
              <a:t>h/t)</a:t>
            </a:r>
            <a:endParaRPr lang="en-US" dirty="0"/>
          </a:p>
          <a:p>
            <a:pPr lvl="0"/>
            <a:r>
              <a:rPr lang="en-US" dirty="0"/>
              <a:t>It can tap into the links between Google and Yahoo data centers to collect email and other data. (</a:t>
            </a:r>
            <a:r>
              <a:rPr lang="en-US" dirty="0">
                <a:hlinkClick r:id="rId8"/>
              </a:rPr>
              <a:t>More</a:t>
            </a:r>
            <a:r>
              <a:rPr lang="en-US" dirty="0"/>
              <a:t>) (</a:t>
            </a:r>
            <a:r>
              <a:rPr lang="en-US" dirty="0">
                <a:hlinkClick r:id="rId9"/>
              </a:rPr>
              <a:t>h/t</a:t>
            </a:r>
            <a:r>
              <a:rPr lang="en-US" dirty="0"/>
              <a:t>)</a:t>
            </a:r>
          </a:p>
          <a:p>
            <a:pPr lvl="0">
              <a:buNone/>
            </a:pPr>
            <a:r>
              <a:rPr lang="en-US" dirty="0"/>
              <a:t>	It can monitor, in real-time, </a:t>
            </a:r>
            <a:r>
              <a:rPr lang="en-US" dirty="0" err="1"/>
              <a:t>Youtube</a:t>
            </a:r>
            <a:r>
              <a:rPr lang="en-US" dirty="0"/>
              <a:t> views and </a:t>
            </a:r>
            <a:r>
              <a:rPr lang="en-US" dirty="0" err="1"/>
              <a:t>Facebook</a:t>
            </a:r>
            <a:r>
              <a:rPr lang="en-US" dirty="0"/>
              <a:t> "Likes." (</a:t>
            </a:r>
            <a:r>
              <a:rPr lang="en-US" dirty="0">
                <a:hlinkClick r:id="rId10"/>
              </a:rPr>
              <a:t>More</a:t>
            </a:r>
            <a:r>
              <a:rPr lang="en-US" dirty="0"/>
              <a:t>)</a:t>
            </a:r>
          </a:p>
          <a:p>
            <a:pPr lvl="0"/>
            <a:r>
              <a:rPr lang="en-US" dirty="0"/>
              <a:t>It can monitor online behavior through free Wi-Fi at Canadian airports. (</a:t>
            </a:r>
            <a:r>
              <a:rPr lang="en-US" dirty="0">
                <a:hlinkClick r:id="rId11"/>
              </a:rPr>
              <a:t>More</a:t>
            </a:r>
            <a:r>
              <a:rPr lang="en-US" dirty="0"/>
              <a:t>)</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
            <a:ext cx="8229600" cy="274638"/>
          </a:xfrm>
        </p:spPr>
        <p:txBody>
          <a:bodyPr>
            <a:normAutofit fontScale="90000"/>
          </a:bodyPr>
          <a:lstStyle/>
          <a:p>
            <a:r>
              <a:rPr lang="en-US" dirty="0"/>
              <a:t>.</a:t>
            </a:r>
          </a:p>
        </p:txBody>
      </p:sp>
      <p:sp>
        <p:nvSpPr>
          <p:cNvPr id="3" name="Content Placeholder 2"/>
          <p:cNvSpPr>
            <a:spLocks noGrp="1"/>
          </p:cNvSpPr>
          <p:nvPr>
            <p:ph idx="1"/>
          </p:nvPr>
        </p:nvSpPr>
        <p:spPr>
          <a:xfrm>
            <a:off x="457200" y="274640"/>
            <a:ext cx="8229600" cy="6583360"/>
          </a:xfrm>
        </p:spPr>
        <p:txBody>
          <a:bodyPr>
            <a:normAutofit fontScale="85000" lnSpcReduction="20000"/>
          </a:bodyPr>
          <a:lstStyle/>
          <a:p>
            <a:pPr lvl="0"/>
            <a:r>
              <a:rPr lang="en-US" dirty="0"/>
              <a:t>It can shut down chat rooms used by Anonymous and identify Anonymous members. (</a:t>
            </a:r>
            <a:r>
              <a:rPr lang="en-US" dirty="0">
                <a:hlinkClick r:id="rId2"/>
              </a:rPr>
              <a:t>More</a:t>
            </a:r>
            <a:r>
              <a:rPr lang="en-US" dirty="0"/>
              <a:t>)</a:t>
            </a:r>
          </a:p>
          <a:p>
            <a:pPr lvl="0"/>
            <a:r>
              <a:rPr lang="en-US" dirty="0"/>
              <a:t>It can use real-time data to help identify and locate targets for US drone strikes. (</a:t>
            </a:r>
            <a:r>
              <a:rPr lang="en-US" dirty="0">
                <a:hlinkClick r:id="rId3"/>
              </a:rPr>
              <a:t>More</a:t>
            </a:r>
            <a:r>
              <a:rPr lang="en-US" dirty="0"/>
              <a:t>)</a:t>
            </a:r>
          </a:p>
          <a:p>
            <a:pPr lvl="0"/>
            <a:r>
              <a:rPr lang="en-US" dirty="0"/>
              <a:t>It can collect the IP addresses of visitors to the </a:t>
            </a:r>
            <a:r>
              <a:rPr lang="en-US" dirty="0" err="1"/>
              <a:t>Wikileaks</a:t>
            </a:r>
            <a:r>
              <a:rPr lang="en-US" dirty="0"/>
              <a:t> website. (</a:t>
            </a:r>
            <a:r>
              <a:rPr lang="en-US" dirty="0">
                <a:hlinkClick r:id="rId4"/>
              </a:rPr>
              <a:t>More</a:t>
            </a:r>
            <a:r>
              <a:rPr lang="en-US" dirty="0"/>
              <a:t>)</a:t>
            </a:r>
          </a:p>
          <a:p>
            <a:pPr lvl="0"/>
            <a:r>
              <a:rPr lang="en-US" dirty="0"/>
              <a:t>It can spy on US law firms representing foreign countries in trade negotiations. (</a:t>
            </a:r>
            <a:r>
              <a:rPr lang="en-US" dirty="0">
                <a:hlinkClick r:id="rId5"/>
              </a:rPr>
              <a:t>More</a:t>
            </a:r>
            <a:r>
              <a:rPr lang="en-US" dirty="0"/>
              <a:t>)</a:t>
            </a:r>
          </a:p>
          <a:p>
            <a:pPr lvl="0"/>
            <a:r>
              <a:rPr lang="en-US" dirty="0"/>
              <a:t>It can post false information on the Internet in order to hurt the reputation of targets. (</a:t>
            </a:r>
            <a:r>
              <a:rPr lang="en-US" dirty="0">
                <a:hlinkClick r:id="rId6"/>
              </a:rPr>
              <a:t>More</a:t>
            </a:r>
            <a:r>
              <a:rPr lang="en-US" dirty="0"/>
              <a:t>)</a:t>
            </a:r>
          </a:p>
          <a:p>
            <a:pPr lvl="0"/>
            <a:r>
              <a:rPr lang="en-US" dirty="0"/>
              <a:t>It can intercept and store webcam images. (</a:t>
            </a:r>
            <a:r>
              <a:rPr lang="en-US" dirty="0">
                <a:hlinkClick r:id="rId7"/>
              </a:rPr>
              <a:t>More</a:t>
            </a:r>
            <a:r>
              <a:rPr lang="en-US" dirty="0"/>
              <a:t>)</a:t>
            </a:r>
          </a:p>
          <a:p>
            <a:pPr lvl="0"/>
            <a:r>
              <a:rPr lang="en-US" dirty="0"/>
              <a:t>It can record phone calls and replay them up to a month later. (</a:t>
            </a:r>
            <a:r>
              <a:rPr lang="en-US" dirty="0">
                <a:hlinkClick r:id="rId8"/>
              </a:rPr>
              <a:t>More</a:t>
            </a:r>
            <a:r>
              <a:rPr lang="en-US" dirty="0"/>
              <a:t>)</a:t>
            </a:r>
          </a:p>
          <a:p>
            <a:pPr lvl="0"/>
            <a:r>
              <a:rPr lang="en-US" dirty="0"/>
              <a:t>It can harvest images from emails, texts, videoconferencing and more and feed it into facial recognition software. (</a:t>
            </a:r>
            <a:r>
              <a:rPr lang="en-US" dirty="0">
                <a:hlinkClick r:id="rId9"/>
              </a:rPr>
              <a:t>More</a:t>
            </a:r>
            <a:r>
              <a:rPr lang="en-US" dirty="0"/>
              <a:t>)</a:t>
            </a:r>
          </a:p>
          <a:p>
            <a:pPr>
              <a:buNone/>
            </a:pPr>
            <a:r>
              <a:rPr lang="en-US" dirty="0"/>
              <a:t> </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up in 2015</a:t>
            </a:r>
          </a:p>
        </p:txBody>
      </p:sp>
      <p:sp>
        <p:nvSpPr>
          <p:cNvPr id="3" name="Content Placeholder 2"/>
          <p:cNvSpPr>
            <a:spLocks noGrp="1"/>
          </p:cNvSpPr>
          <p:nvPr>
            <p:ph idx="1"/>
          </p:nvPr>
        </p:nvSpPr>
        <p:spPr/>
        <p:txBody>
          <a:bodyPr>
            <a:normAutofit fontScale="92500"/>
          </a:bodyPr>
          <a:lstStyle/>
          <a:p>
            <a:r>
              <a:rPr lang="en-US" dirty="0"/>
              <a:t>A new European commission counter-terror plan will require the blanket collection and storage for up to five years of personal data records of all passengers flying in and out of Europe </a:t>
            </a:r>
          </a:p>
          <a:p>
            <a:endParaRPr lang="en-US" dirty="0"/>
          </a:p>
          <a:p>
            <a:r>
              <a:rPr lang="en-US" dirty="0"/>
              <a:t>breaches a recent European court of justice ruling that blanket collection of personal data without detailed safeguards is a severe incursion on personal privacy.</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858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242</TotalTime>
  <Words>1533</Words>
  <Application>Microsoft Macintosh PowerPoint</Application>
  <PresentationFormat>On-screen Show (4:3)</PresentationFormat>
  <Paragraphs>344</Paragraphs>
  <Slides>51</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맑은 고딕</vt:lpstr>
      <vt:lpstr>MS Mincho</vt:lpstr>
      <vt:lpstr>ＭＳ Ｐゴシック</vt:lpstr>
      <vt:lpstr>Arial</vt:lpstr>
      <vt:lpstr>BureauGrotesque-ThreeSeven</vt:lpstr>
      <vt:lpstr>Calibri</vt:lpstr>
      <vt:lpstr>Calibri Italic</vt:lpstr>
      <vt:lpstr>Mangal</vt:lpstr>
      <vt:lpstr>Times New Roman</vt:lpstr>
      <vt:lpstr>Wingdings</vt:lpstr>
      <vt:lpstr>Office Theme</vt:lpstr>
      <vt:lpstr>THE RISE OF EXTRACTIVE LOGICS </vt:lpstr>
      <vt:lpstr>we make... </vt:lpstr>
      <vt:lpstr>Exhibit 5.9. Aral Sea, 1989-2009</vt:lpstr>
      <vt:lpstr>Exhibit 5.11. Extent of Surface Melt over Greenland’s Ice Sheet, 2012 </vt:lpstr>
      <vt:lpstr>THE POWER OF KEYCODES  AND AGGREGATIONS</vt:lpstr>
      <vt:lpstr>PowerPoint Presentation</vt:lpstr>
      <vt:lpstr>PowerPoint Presentation</vt:lpstr>
      <vt:lpstr>PowerPoint Presentation</vt:lpstr>
      <vt:lpstr>PowerPoint Presentation</vt:lpstr>
      <vt:lpstr>FINANCE AS CAPABILITY-- DIRECT AND INDIRECT PATHWAYS  .</vt:lpstr>
      <vt:lpstr>When modest neighborhoods become part of global finance</vt:lpstr>
      <vt:lpstr>New foreclosures per year(2006-14)</vt:lpstr>
      <vt:lpstr>PowerPoint Presentation</vt:lpstr>
      <vt:lpstr>PowerPoint Presentation</vt:lpstr>
      <vt:lpstr>PowerPoint Presentation</vt:lpstr>
      <vt:lpstr>Table 11: Share of Foreign-Currency-Denominated Household Credit, End-2005 (In percent of total household credit) </vt:lpstr>
      <vt:lpstr>IN SHORT:   Extractive sectors can extract even from modest households</vt:lpstr>
      <vt:lpstr>YET ANOTHER EXTRATIVE MODE</vt:lpstr>
      <vt:lpstr>PowerPoint Presentation</vt:lpstr>
      <vt:lpstr>PowerPoint Presentation</vt:lpstr>
      <vt:lpstr>Total value of these types of acquisitions in the 100 top cities by acquisition. THIS IS JUST acquisitions of existing buildings, NOT new construction. </vt:lpstr>
      <vt:lpstr> THE TOP 100 CITIES (by PROPERTY INVESTMENT 2016) ACCOUNT FOR: </vt:lpstr>
      <vt:lpstr>Worldwide real estate assets comprise nearly 60% of the value of all global assets, including equities, bonds and gold </vt:lpstr>
      <vt:lpstr>PowerPoint Presentation</vt:lpstr>
      <vt:lpstr> Chinese property investments in London    IMAGE: Knight Frank</vt:lpstr>
      <vt:lpstr>LONDON PROPERTY PURCHASED BY OVERSEAS COMPANIES: 2005-2014  IMAGE: PRIVATE EYE </vt:lpstr>
      <vt:lpstr>PowerPoint Presentation</vt:lpstr>
      <vt:lpstr>PowerPoint Presentation</vt:lpstr>
      <vt:lpstr>PowerPoint Presentation</vt:lpstr>
      <vt:lpstr>FORMATS OF THE FUTURE?  THINKING OF OUR LARGER WORLD WHERE MOST PEOPLE ARE POOR AND ARE GETTING EXPELLED FROM THEIR LAND</vt:lpstr>
      <vt:lpstr>PowerPoint Presentation</vt:lpstr>
      <vt:lpstr>.</vt:lpstr>
      <vt:lpstr>PowerPoint Presentation</vt:lpstr>
      <vt:lpstr>PowerPoint Presentation</vt:lpstr>
      <vt:lpstr>The CAPACITY OF THE CITY TO MAKE US ALL, WHETHER RICH OR POOR, INTO URBAN SUBJECTS…. EVEN IF ONLY FOR A MOMENT  THIS MATTERS –ONE INSTRUMENT IN SUPPORTING THE NOTION OF A CIVIC SUBJECT –BEYOND WEALTH VERSUS POVERTY</vt:lpstr>
      <vt:lpstr>PowerPoint Presentation</vt:lpstr>
      <vt:lpstr> THIS IS UNLIKE THE TYPICAL TRENDS FOR THE POST WW2 PATTERNS  NEW SYSTEMICS?  THE RISE OF LOGICS OF EXTRACTION</vt:lpstr>
      <vt:lpstr>PowerPoint Presentation</vt:lpstr>
      <vt:lpstr>PowerPoint Presentation</vt:lpstr>
      <vt:lpstr>PowerPoint Presentation</vt:lpstr>
      <vt:lpstr>Income Share of top 10% earners,  USA 1917-2005 </vt:lpstr>
      <vt:lpstr>UNSTABLE MEANINGS</vt:lpstr>
      <vt:lpstr>Map of government and private surveillance agencies in the US</vt:lpstr>
      <vt:lpstr>PowerPoint Presentation</vt:lpstr>
      <vt:lpstr>What We Know the NSA Can Do   ....So Far thank you: Jody Avirgan; E.Snowden's Docs  </vt:lpstr>
      <vt:lpstr>.</vt:lpstr>
      <vt:lpstr>.</vt:lpstr>
      <vt:lpstr>.</vt:lpstr>
      <vt:lpstr>.</vt:lpstr>
      <vt:lpstr>Set up in 2015</vt:lpstr>
      <vt:lpstr>PowerPoint Presentation</vt:lpstr>
    </vt:vector>
  </TitlesOfParts>
  <Company>Columbia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Saskia Sassen</dc:creator>
  <cp:lastModifiedBy>Microsoft Office User</cp:lastModifiedBy>
  <cp:revision>42</cp:revision>
  <dcterms:created xsi:type="dcterms:W3CDTF">2015-10-15T18:19:06Z</dcterms:created>
  <dcterms:modified xsi:type="dcterms:W3CDTF">2019-05-06T13:59:21Z</dcterms:modified>
</cp:coreProperties>
</file>