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60" r:id="rId3"/>
    <p:sldId id="263" r:id="rId4"/>
    <p:sldId id="348" r:id="rId5"/>
    <p:sldId id="266" r:id="rId6"/>
    <p:sldId id="314" r:id="rId7"/>
    <p:sldId id="267" r:id="rId8"/>
    <p:sldId id="270" r:id="rId9"/>
    <p:sldId id="279" r:id="rId10"/>
    <p:sldId id="280" r:id="rId11"/>
    <p:sldId id="349" r:id="rId12"/>
    <p:sldId id="350" r:id="rId13"/>
    <p:sldId id="351" r:id="rId14"/>
    <p:sldId id="352" r:id="rId15"/>
    <p:sldId id="353" r:id="rId16"/>
    <p:sldId id="354" r:id="rId17"/>
    <p:sldId id="356" r:id="rId18"/>
    <p:sldId id="35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1"/>
  </p:normalViewPr>
  <p:slideViewPr>
    <p:cSldViewPr>
      <p:cViewPr varScale="1">
        <p:scale>
          <a:sx n="91" d="100"/>
          <a:sy n="91" d="100"/>
        </p:scale>
        <p:origin x="1704"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008"/>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7DCF5-D6C5-4C7F-B6CC-50989753F523}" type="datetimeFigureOut">
              <a:rPr lang="en-US" smtClean="0"/>
              <a:t>3/22/17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2EB5B2-ABE3-488F-9021-D4CED134517A}" type="slidenum">
              <a:rPr lang="en-US" smtClean="0"/>
              <a:t>‹#›</a:t>
            </a:fld>
            <a:endParaRPr lang="en-US"/>
          </a:p>
        </p:txBody>
      </p:sp>
    </p:spTree>
    <p:extLst>
      <p:ext uri="{BB962C8B-B14F-4D97-AF65-F5344CB8AC3E}">
        <p14:creationId xmlns:p14="http://schemas.microsoft.com/office/powerpoint/2010/main" val="3152959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Thanks;</a:t>
            </a:r>
            <a:r>
              <a:rPr lang="en-US" baseline="0" dirty="0" smtClean="0"/>
              <a:t> add Hannah’s letter and will see formal CME objectives but really hope that people walk away from this talk committed to making some change that helps families who have experienced violence to heal, whether that be through writing a letter or through small changes in daily practice with patients</a:t>
            </a:r>
            <a:endParaRPr lang="en-US" dirty="0"/>
          </a:p>
        </p:txBody>
      </p:sp>
      <p:sp>
        <p:nvSpPr>
          <p:cNvPr id="4" name="Slide Number Placeholder 3"/>
          <p:cNvSpPr>
            <a:spLocks noGrp="1"/>
          </p:cNvSpPr>
          <p:nvPr>
            <p:ph type="sldNum" sz="quarter" idx="10"/>
          </p:nvPr>
        </p:nvSpPr>
        <p:spPr/>
        <p:txBody>
          <a:bodyPr/>
          <a:lstStyle/>
          <a:p>
            <a:fld id="{DE2EB5B2-ABE3-488F-9021-D4CED134517A}" type="slidenum">
              <a:rPr lang="en-US" smtClean="0"/>
              <a:t>1</a:t>
            </a:fld>
            <a:endParaRPr lang="en-US"/>
          </a:p>
        </p:txBody>
      </p:sp>
    </p:spTree>
    <p:extLst>
      <p:ext uri="{BB962C8B-B14F-4D97-AF65-F5344CB8AC3E}">
        <p14:creationId xmlns:p14="http://schemas.microsoft.com/office/powerpoint/2010/main" val="814724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2" name="Rectangle 11"/>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1" baseline="0">
                <a:solidFill>
                  <a:schemeClr val="tx2"/>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C51AEF0-030F-49C0-A560-B60BA355B879}" type="datetimeFigureOut">
              <a:rPr lang="en-US" smtClean="0"/>
              <a:pPr/>
              <a:t>3/22/17</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9" name="Slide Number Placeholder 28"/>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A324F5F7-A6FB-4B92-BDF7-F6A5DF8A6D2F}"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C51AEF0-030F-49C0-A560-B60BA355B879}" type="datetimeFigureOut">
              <a:rPr lang="en-US" smtClean="0"/>
              <a:pPr/>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6"/>
            <a:ext cx="457200" cy="441325"/>
          </a:xfrm>
        </p:spPr>
        <p:txBody>
          <a:bodyPr/>
          <a:lstStyle/>
          <a:p>
            <a:fld id="{A324F5F7-A6FB-4B92-BDF7-F6A5DF8A6D2F}"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1"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C51AEF0-030F-49C0-A560-B60BA355B879}" type="datetimeFigureOut">
              <a:rPr lang="en-US" smtClean="0"/>
              <a:pPr/>
              <a:t>3/22/17</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 name="Slide Number Placeholder 5"/>
          <p:cNvSpPr>
            <a:spLocks noGrp="1"/>
          </p:cNvSpPr>
          <p:nvPr>
            <p:ph type="sldNum" sz="quarter" idx="12"/>
          </p:nvPr>
        </p:nvSpPr>
        <p:spPr>
          <a:xfrm>
            <a:off x="4343400" y="2199454"/>
            <a:ext cx="457200" cy="441325"/>
          </a:xfrm>
        </p:spPr>
        <p:txBody>
          <a:bodyPr/>
          <a:lstStyle>
            <a:lvl1pPr>
              <a:defRPr>
                <a:solidFill>
                  <a:schemeClr val="accent3">
                    <a:shade val="75000"/>
                  </a:schemeClr>
                </a:solidFill>
              </a:defRPr>
            </a:lvl1pPr>
          </a:lstStyle>
          <a:p>
            <a:fld id="{A324F5F7-A6FB-4B92-BDF7-F6A5DF8A6D2F}"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C51AEF0-030F-49C0-A560-B60BA355B879}" type="datetimeFigureOut">
              <a:rPr lang="en-US" smtClean="0"/>
              <a:pPr/>
              <a:t>3/22/17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24F5F7-A6FB-4B92-BDF7-F6A5DF8A6D2F}" type="slidenum">
              <a:rPr lang="en-US" smtClean="0"/>
              <a:pPr/>
              <a:t>‹#›</a:t>
            </a:fld>
            <a:endParaRPr lang="en-US"/>
          </a:p>
        </p:txBody>
      </p:sp>
      <p:sp>
        <p:nvSpPr>
          <p:cNvPr id="8" name="Straight Connector 7"/>
          <p:cNvSpPr>
            <a:spLocks noChangeShapeType="1"/>
          </p:cNvSpPr>
          <p:nvPr/>
        </p:nvSpPr>
        <p:spPr bwMode="auto">
          <a:xfrm flipV="1">
            <a:off x="4563082" y="1575654"/>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C51AEF0-030F-49C0-A560-B60BA355B879}" type="datetimeFigureOut">
              <a:rPr lang="en-US" smtClean="0"/>
              <a:pPr/>
              <a:t>3/22/17</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Slide Number Placeholder 8"/>
          <p:cNvSpPr>
            <a:spLocks noGrp="1"/>
          </p:cNvSpPr>
          <p:nvPr>
            <p:ph type="sldNum" sz="quarter" idx="12"/>
          </p:nvPr>
        </p:nvSpPr>
        <p:spPr>
          <a:xfrm>
            <a:off x="4343400" y="1042420"/>
            <a:ext cx="457200" cy="441325"/>
          </a:xfrm>
        </p:spPr>
        <p:txBody>
          <a:bodyPr/>
          <a:lstStyle>
            <a:lvl1pPr algn="ctr">
              <a:defRPr/>
            </a:lvl1pPr>
          </a:lstStyle>
          <a:p>
            <a:fld id="{A324F5F7-A6FB-4B92-BDF7-F6A5DF8A6D2F}"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51AEF0-030F-49C0-A560-B60BA355B879}" type="datetimeFigureOut">
              <a:rPr lang="en-US" smtClean="0"/>
              <a:pPr/>
              <a:t>3/22/17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4"/>
            <a:ext cx="457200" cy="441325"/>
          </a:xfrm>
        </p:spPr>
        <p:txBody>
          <a:bodyPr/>
          <a:lstStyle/>
          <a:p>
            <a:fld id="{A324F5F7-A6FB-4B92-BDF7-F6A5DF8A6D2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5" name="Rectangle 4"/>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 name="Date Placeholder 1"/>
          <p:cNvSpPr>
            <a:spLocks noGrp="1"/>
          </p:cNvSpPr>
          <p:nvPr>
            <p:ph type="dt" sz="half" idx="10"/>
          </p:nvPr>
        </p:nvSpPr>
        <p:spPr/>
        <p:txBody>
          <a:bodyPr/>
          <a:lstStyle/>
          <a:p>
            <a:fld id="{FC51AEF0-030F-49C0-A560-B60BA355B879}" type="datetimeFigureOut">
              <a:rPr lang="en-US" smtClean="0"/>
              <a:pPr/>
              <a:t>3/22/17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324F5F7-A6FB-4B92-BDF7-F6A5DF8A6D2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7" name="Slide Number Placeholder 6"/>
          <p:cNvSpPr>
            <a:spLocks noGrp="1"/>
          </p:cNvSpPr>
          <p:nvPr>
            <p:ph type="sldNum" sz="quarter" idx="12"/>
          </p:nvPr>
        </p:nvSpPr>
        <p:spPr>
          <a:xfrm>
            <a:off x="1371600" y="312742"/>
            <a:ext cx="457200" cy="441325"/>
          </a:xfrm>
        </p:spPr>
        <p:txBody>
          <a:bodyPr/>
          <a:lstStyle>
            <a:lvl1pPr>
              <a:defRPr>
                <a:solidFill>
                  <a:schemeClr val="accent3">
                    <a:shade val="75000"/>
                  </a:schemeClr>
                </a:solidFill>
              </a:defRPr>
            </a:lvl1pPr>
          </a:lstStyle>
          <a:p>
            <a:fld id="{A324F5F7-A6FB-4B92-BDF7-F6A5DF8A6D2F}" type="slidenum">
              <a:rPr lang="en-US" smtClean="0"/>
              <a:pPr/>
              <a:t>‹#›</a:t>
            </a:fld>
            <a:endParaRPr lang="en-US"/>
          </a:p>
        </p:txBody>
      </p:sp>
      <p:sp>
        <p:nvSpPr>
          <p:cNvPr id="21" name="Rectangle 20"/>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5" name="Date Placeholder 4"/>
          <p:cNvSpPr>
            <a:spLocks noGrp="1"/>
          </p:cNvSpPr>
          <p:nvPr>
            <p:ph type="dt" sz="half" idx="10"/>
          </p:nvPr>
        </p:nvSpPr>
        <p:spPr/>
        <p:txBody>
          <a:bodyPr/>
          <a:lstStyle/>
          <a:p>
            <a:fld id="{FC51AEF0-030F-49C0-A560-B60BA355B879}" type="datetimeFigureOut">
              <a:rPr lang="en-US" smtClean="0"/>
              <a:pPr/>
              <a:t>3/22/17</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7" name="Slide Number Placeholder 6"/>
          <p:cNvSpPr>
            <a:spLocks noGrp="1"/>
          </p:cNvSpPr>
          <p:nvPr>
            <p:ph type="sldNum" sz="quarter" idx="12"/>
          </p:nvPr>
        </p:nvSpPr>
        <p:spPr>
          <a:xfrm>
            <a:off x="1371600" y="312742"/>
            <a:ext cx="457200" cy="441325"/>
          </a:xfrm>
        </p:spPr>
        <p:txBody>
          <a:bodyPr/>
          <a:lstStyle/>
          <a:p>
            <a:fld id="{A324F5F7-A6FB-4B92-BDF7-F6A5DF8A6D2F}"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5" name="Date Placeholder 4"/>
          <p:cNvSpPr>
            <a:spLocks noGrp="1"/>
          </p:cNvSpPr>
          <p:nvPr>
            <p:ph type="dt" sz="half" idx="10"/>
          </p:nvPr>
        </p:nvSpPr>
        <p:spPr>
          <a:xfrm>
            <a:off x="5788152" y="6404984"/>
            <a:ext cx="3044952" cy="365760"/>
          </a:xfrm>
        </p:spPr>
        <p:txBody>
          <a:bodyPr/>
          <a:lstStyle/>
          <a:p>
            <a:fld id="{FC51AEF0-030F-49C0-A560-B60BA355B879}" type="datetimeFigureOut">
              <a:rPr lang="en-US" smtClean="0"/>
              <a:pPr/>
              <a:t>3/22/17</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51AEF0-030F-49C0-A560-B60BA355B879}" type="datetimeFigureOut">
              <a:rPr lang="en-US" smtClean="0"/>
              <a:pPr/>
              <a:t>3/22/17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4F5F7-A6FB-4B92-BDF7-F6A5DF8A6D2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1" name="Rectangle 10"/>
          <p:cNvSpPr>
            <a:spLocks noChangeArrowheads="1"/>
          </p:cNvSpPr>
          <p:nvPr/>
        </p:nvSpPr>
        <p:spPr bwMode="auto">
          <a:xfrm>
            <a:off x="146304" y="639166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 name="Slide Number Placeholder 5"/>
          <p:cNvSpPr>
            <a:spLocks noGrp="1"/>
          </p:cNvSpPr>
          <p:nvPr>
            <p:ph type="sldNum" sz="quarter" idx="12"/>
          </p:nvPr>
        </p:nvSpPr>
        <p:spPr>
          <a:xfrm>
            <a:off x="6915912" y="3009905"/>
            <a:ext cx="457200" cy="441325"/>
          </a:xfrm>
        </p:spPr>
        <p:txBody>
          <a:bodyPr/>
          <a:lstStyle/>
          <a:p>
            <a:fld id="{A324F5F7-A6FB-4B92-BDF7-F6A5DF8A6D2F}"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51AEF0-030F-49C0-A560-B60BA355B879}" type="datetimeFigureOut">
              <a:rPr lang="en-US" smtClean="0"/>
              <a:pPr/>
              <a:t>3/22/17</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5"/>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6" name="Rectangle 15"/>
          <p:cNvSpPr>
            <a:spLocks noChangeArrowheads="1"/>
          </p:cNvSpPr>
          <p:nvPr/>
        </p:nvSpPr>
        <p:spPr bwMode="white">
          <a:xfrm>
            <a:off x="0" y="4"/>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9" name="Rectangle 8"/>
          <p:cNvSpPr>
            <a:spLocks noChangeArrowheads="1"/>
          </p:cNvSpPr>
          <p:nvPr/>
        </p:nvSpPr>
        <p:spPr bwMode="auto">
          <a:xfrm>
            <a:off x="149352" y="6388389"/>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sz="180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C51AEF0-030F-49C0-A560-B60BA355B879}" type="datetimeFigureOut">
              <a:rPr lang="en-US" smtClean="0"/>
              <a:pPr/>
              <a:t>3/22/17</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sz="1800"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sz="180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4343400" y="1040178"/>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324F5F7-A6FB-4B92-BDF7-F6A5DF8A6D2F}"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13" indent="-274313"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26" indent="-274313"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39" indent="-228594"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53" indent="-228594"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566" indent="-228594"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879" indent="-182875"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192" indent="-182875"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067" indent="-182875"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381" indent="-182875"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80995" y="3886200"/>
            <a:ext cx="6400800" cy="1752600"/>
          </a:xfrm>
        </p:spPr>
        <p:txBody>
          <a:bodyPr/>
          <a:lstStyle/>
          <a:p>
            <a:r>
              <a:rPr lang="en-US" dirty="0" smtClean="0">
                <a:latin typeface="Arial" pitchFamily="34" charset="0"/>
                <a:cs typeface="Arial" pitchFamily="34" charset="0"/>
              </a:rPr>
              <a:t>MEGAN </a:t>
            </a:r>
            <a:r>
              <a:rPr lang="en-US" dirty="0" err="1" smtClean="0">
                <a:latin typeface="Arial" pitchFamily="34" charset="0"/>
                <a:cs typeface="Arial" pitchFamily="34" charset="0"/>
              </a:rPr>
              <a:t>Bair-merritt,</a:t>
            </a:r>
            <a:r>
              <a:rPr lang="en-US" dirty="0" smtClean="0">
                <a:latin typeface="Arial" pitchFamily="34" charset="0"/>
                <a:cs typeface="Arial" pitchFamily="34" charset="0"/>
              </a:rPr>
              <a:t> MD, MSCE</a:t>
            </a:r>
          </a:p>
          <a:p>
            <a:r>
              <a:rPr lang="en-US" dirty="0" smtClean="0">
                <a:latin typeface="Arial" pitchFamily="34" charset="0"/>
                <a:cs typeface="Arial" pitchFamily="34" charset="0"/>
              </a:rPr>
              <a:t>Boston Medical Center</a:t>
            </a:r>
          </a:p>
          <a:p>
            <a:r>
              <a:rPr lang="en-US" dirty="0" smtClean="0">
                <a:latin typeface="Arial" pitchFamily="34" charset="0"/>
                <a:cs typeface="Arial" pitchFamily="34" charset="0"/>
              </a:rPr>
              <a:t>Cities &amp; Kids: enabling optimal development for Urban youth</a:t>
            </a:r>
          </a:p>
        </p:txBody>
      </p:sp>
      <p:sp>
        <p:nvSpPr>
          <p:cNvPr id="2" name="Title 1"/>
          <p:cNvSpPr>
            <a:spLocks noGrp="1"/>
          </p:cNvSpPr>
          <p:nvPr>
            <p:ph type="ctrTitle"/>
          </p:nvPr>
        </p:nvSpPr>
        <p:spPr/>
        <p:txBody>
          <a:bodyPr>
            <a:normAutofit fontScale="90000"/>
          </a:bodyPr>
          <a:lstStyle/>
          <a:p>
            <a:r>
              <a:rPr lang="en-US" dirty="0"/>
              <a:t>Intimate Partner </a:t>
            </a:r>
            <a:r>
              <a:rPr lang="en-US" dirty="0" smtClean="0"/>
              <a:t>Violence, Child Health and Family Resilience</a:t>
            </a:r>
            <a:endParaRPr lang="en-US" dirty="0"/>
          </a:p>
        </p:txBody>
      </p:sp>
      <p:pic>
        <p:nvPicPr>
          <p:cNvPr id="645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395" y="5169233"/>
            <a:ext cx="1727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Picture 3" descr="Medicine_CMYK_Icon_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2578"/>
          <a:stretch/>
        </p:blipFill>
        <p:spPr bwMode="auto">
          <a:xfrm>
            <a:off x="6096000" y="5441433"/>
            <a:ext cx="2971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Key Questions</a:t>
            </a:r>
            <a:endParaRPr lang="en-US" b="1" dirty="0">
              <a:latin typeface="Arial" pitchFamily="34" charset="0"/>
              <a:cs typeface="Arial" pitchFamily="34" charset="0"/>
            </a:endParaRPr>
          </a:p>
        </p:txBody>
      </p:sp>
      <p:sp>
        <p:nvSpPr>
          <p:cNvPr id="3" name="Content Placeholder 2"/>
          <p:cNvSpPr>
            <a:spLocks noGrp="1"/>
          </p:cNvSpPr>
          <p:nvPr>
            <p:ph sz="quarter" idx="1"/>
          </p:nvPr>
        </p:nvSpPr>
        <p:spPr/>
        <p:txBody>
          <a:bodyPr/>
          <a:lstStyle/>
          <a:p>
            <a:pPr marL="609585" indent="-609585">
              <a:lnSpc>
                <a:spcPct val="90000"/>
              </a:lnSpc>
              <a:buFontTx/>
              <a:buAutoNum type="arabicPeriod"/>
            </a:pPr>
            <a:r>
              <a:rPr lang="en-US" dirty="0" smtClean="0">
                <a:latin typeface="Arial" pitchFamily="34" charset="0"/>
                <a:cs typeface="Arial" pitchFamily="34" charset="0"/>
              </a:rPr>
              <a:t>How common is intimate partner violence (IPV), and why is it a children’s issue?</a:t>
            </a:r>
          </a:p>
          <a:p>
            <a:pPr marL="609585" indent="-609585">
              <a:lnSpc>
                <a:spcPct val="90000"/>
              </a:lnSpc>
              <a:buFontTx/>
              <a:buAutoNum type="arabicPeriod"/>
            </a:pPr>
            <a:endParaRPr lang="en-US" dirty="0" smtClean="0">
              <a:latin typeface="Arial" pitchFamily="34" charset="0"/>
              <a:cs typeface="Arial" pitchFamily="34" charset="0"/>
            </a:endParaRPr>
          </a:p>
          <a:p>
            <a:pPr marL="609585" indent="-609585">
              <a:lnSpc>
                <a:spcPct val="90000"/>
              </a:lnSpc>
              <a:buFontTx/>
              <a:buAutoNum type="arabicPeriod"/>
            </a:pPr>
            <a:r>
              <a:rPr lang="en-US" dirty="0" smtClean="0">
                <a:latin typeface="Arial" pitchFamily="34" charset="0"/>
                <a:cs typeface="Arial" pitchFamily="34" charset="0"/>
              </a:rPr>
              <a:t>How does IPV potentially affect children’s health?</a:t>
            </a:r>
            <a:endParaRPr lang="en-US" u="sng" dirty="0" smtClean="0">
              <a:latin typeface="Arial" pitchFamily="34" charset="0"/>
              <a:cs typeface="Arial" pitchFamily="34" charset="0"/>
            </a:endParaRPr>
          </a:p>
          <a:p>
            <a:pPr marL="609585" indent="-609585">
              <a:lnSpc>
                <a:spcPct val="90000"/>
              </a:lnSpc>
              <a:buFontTx/>
              <a:buAutoNum type="arabicPeriod"/>
            </a:pPr>
            <a:endParaRPr lang="en-US" u="sng" dirty="0">
              <a:latin typeface="Arial" pitchFamily="34" charset="0"/>
              <a:cs typeface="Arial" pitchFamily="34" charset="0"/>
            </a:endParaRPr>
          </a:p>
          <a:p>
            <a:pPr marL="609585" indent="-609585">
              <a:lnSpc>
                <a:spcPct val="90000"/>
              </a:lnSpc>
              <a:buFontTx/>
              <a:buAutoNum type="arabicPeriod"/>
            </a:pPr>
            <a:r>
              <a:rPr lang="en-US" dirty="0" smtClean="0">
                <a:latin typeface="Arial" pitchFamily="34" charset="0"/>
                <a:cs typeface="Arial" pitchFamily="34" charset="0"/>
              </a:rPr>
              <a:t>How can we support families’ resilience in the face of IPV, including the role of health care?</a:t>
            </a:r>
          </a:p>
          <a:p>
            <a:pPr marL="0" indent="0">
              <a:lnSpc>
                <a:spcPct val="90000"/>
              </a:lnSpc>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Childhood IPV Exposure Prevalence</a:t>
            </a:r>
            <a:endParaRPr lang="en-US" dirty="0"/>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In the US, prevalence of childhood IPV exposure is about </a:t>
            </a:r>
            <a:r>
              <a:rPr lang="en-US" u="sng" dirty="0" smtClean="0">
                <a:latin typeface="Arial" pitchFamily="34" charset="0"/>
                <a:cs typeface="Arial" pitchFamily="34" charset="0"/>
              </a:rPr>
              <a:t>twice</a:t>
            </a:r>
            <a:r>
              <a:rPr lang="en-US" dirty="0" smtClean="0">
                <a:latin typeface="Arial" pitchFamily="34" charset="0"/>
                <a:cs typeface="Arial" pitchFamily="34" charset="0"/>
              </a:rPr>
              <a:t> that of prevalence of childhood asthma</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Prevalence of childhood IPV exposure: 15 million</a:t>
            </a:r>
          </a:p>
          <a:p>
            <a:pPr lvl="1"/>
            <a:r>
              <a:rPr lang="en-US" dirty="0" smtClean="0">
                <a:latin typeface="Arial" pitchFamily="34" charset="0"/>
                <a:cs typeface="Arial" pitchFamily="34" charset="0"/>
              </a:rPr>
              <a:t>Exposure to severe IPV: 7 million</a:t>
            </a:r>
          </a:p>
          <a:p>
            <a:pPr lvl="1"/>
            <a:endParaRPr lang="en-US" dirty="0" smtClean="0">
              <a:latin typeface="Arial" pitchFamily="34" charset="0"/>
              <a:cs typeface="Arial" pitchFamily="34" charset="0"/>
            </a:endParaRPr>
          </a:p>
          <a:p>
            <a:r>
              <a:rPr lang="en-US" dirty="0" smtClean="0">
                <a:latin typeface="Arial" pitchFamily="34" charset="0"/>
                <a:cs typeface="Arial" pitchFamily="34" charset="0"/>
              </a:rPr>
              <a:t>Higher prevalence in families with kids &lt;5 years</a:t>
            </a:r>
          </a:p>
          <a:p>
            <a:endParaRPr lang="en-US" b="1" dirty="0" smtClean="0">
              <a:latin typeface="Arial" pitchFamily="34" charset="0"/>
              <a:cs typeface="Arial" pitchFamily="34" charset="0"/>
            </a:endParaRPr>
          </a:p>
          <a:p>
            <a:endParaRPr lang="en-US" dirty="0">
              <a:latin typeface="Arial" pitchFamily="34" charset="0"/>
              <a:cs typeface="Arial" pitchFamily="34" charset="0"/>
            </a:endParaRPr>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3028188" y="4885944"/>
            <a:ext cx="3051048"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Arial" pitchFamily="34" charset="0"/>
                <a:cs typeface="Arial" pitchFamily="34" charset="0"/>
              </a:rPr>
              <a:t>But, how does IPV relate to children?</a:t>
            </a:r>
            <a:endParaRPr lang="en-US" sz="2800" b="1" dirty="0">
              <a:latin typeface="Arial" pitchFamily="34" charset="0"/>
              <a:cs typeface="Arial" pitchFamily="34" charset="0"/>
            </a:endParaRPr>
          </a:p>
        </p:txBody>
      </p:sp>
      <p:sp>
        <p:nvSpPr>
          <p:cNvPr id="3" name="Content Placeholder 2"/>
          <p:cNvSpPr>
            <a:spLocks noGrp="1"/>
          </p:cNvSpPr>
          <p:nvPr>
            <p:ph sz="quarter" idx="1"/>
          </p:nvPr>
        </p:nvSpPr>
        <p:spPr/>
        <p:txBody>
          <a:bodyPr>
            <a:noAutofit/>
          </a:bodyPr>
          <a:lstStyle/>
          <a:p>
            <a:pPr>
              <a:buNone/>
            </a:pPr>
            <a:r>
              <a:rPr lang="en-US" sz="2400" b="1" dirty="0">
                <a:latin typeface="Arial" pitchFamily="34" charset="0"/>
                <a:cs typeface="Arial" pitchFamily="34" charset="0"/>
              </a:rPr>
              <a:t>26 year old mother of an infant describing an abusive event:  </a:t>
            </a:r>
            <a:endParaRPr lang="en-US" sz="2400" dirty="0">
              <a:latin typeface="Arial" pitchFamily="34" charset="0"/>
              <a:cs typeface="Arial" pitchFamily="34" charset="0"/>
            </a:endParaRPr>
          </a:p>
          <a:p>
            <a:pPr>
              <a:buNone/>
            </a:pPr>
            <a:r>
              <a:rPr lang="en-US" sz="2400" dirty="0">
                <a:latin typeface="Arial" pitchFamily="34" charset="0"/>
                <a:cs typeface="Arial" pitchFamily="34" charset="0"/>
              </a:rPr>
              <a:t>   “K. was like only a couple months, so– and I was going through postpartum very bad.  It was like midnight [and my boyfriend came home drunk].  I’m just ‘We have newborn.  Why are you coming home drunk,</a:t>
            </a:r>
            <a:r>
              <a:rPr lang="en-US" sz="2400" dirty="0">
                <a:latin typeface="Arial" pitchFamily="34" charset="0"/>
                <a:cs typeface="Arial" pitchFamily="34" charset="0"/>
              </a:rPr>
              <a:t> </a:t>
            </a:r>
            <a:r>
              <a:rPr lang="en-US" sz="2400" dirty="0">
                <a:latin typeface="Arial" pitchFamily="34" charset="0"/>
                <a:cs typeface="Arial" pitchFamily="34" charset="0"/>
              </a:rPr>
              <a:t>and the next thing I know, he’s choking me, and I got the baby in my arms, and he spit in my face.  He’s calling me all kind of names…. And then he took the baby out of my arms, put him in the bedroom, laid him on the bed, and then came back after me again and started choking me….”</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472824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Toxic Stress &amp; Physiology</a:t>
            </a:r>
            <a:endParaRPr lang="en-US" b="1"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r>
              <a:rPr lang="en-US" dirty="0" smtClean="0">
                <a:latin typeface="Arial" pitchFamily="34" charset="0"/>
                <a:cs typeface="Arial" pitchFamily="34" charset="0"/>
              </a:rPr>
              <a:t>What is happening, from a physiologic perspective, to </a:t>
            </a:r>
            <a:r>
              <a:rPr lang="en-US" u="sng" dirty="0" smtClean="0">
                <a:latin typeface="Arial" pitchFamily="34" charset="0"/>
                <a:cs typeface="Arial" pitchFamily="34" charset="0"/>
              </a:rPr>
              <a:t>even this infant </a:t>
            </a:r>
            <a:r>
              <a:rPr lang="en-US" dirty="0" smtClean="0">
                <a:latin typeface="Arial" pitchFamily="34" charset="0"/>
                <a:cs typeface="Arial" pitchFamily="34" charset="0"/>
              </a:rPr>
              <a:t>as this event occurs?</a:t>
            </a:r>
          </a:p>
          <a:p>
            <a:pPr lvl="1"/>
            <a:r>
              <a:rPr lang="en-US" sz="2400" dirty="0">
                <a:solidFill>
                  <a:schemeClr val="tx1"/>
                </a:solidFill>
                <a:latin typeface="Arial" pitchFamily="34" charset="0"/>
                <a:cs typeface="Arial" pitchFamily="34" charset="0"/>
              </a:rPr>
              <a:t>Activation of stress response </a:t>
            </a:r>
          </a:p>
          <a:p>
            <a:pPr lvl="2"/>
            <a:r>
              <a:rPr lang="en-US" sz="2200" dirty="0">
                <a:latin typeface="Arial" pitchFamily="34" charset="0"/>
                <a:cs typeface="Arial" pitchFamily="34" charset="0"/>
              </a:rPr>
              <a:t>Autonomic nervous system leads to heart rate and BP increases, HPA axis kicks out cortisol</a:t>
            </a:r>
          </a:p>
          <a:p>
            <a:endParaRPr lang="en-US" dirty="0" smtClean="0">
              <a:latin typeface="Arial" pitchFamily="34" charset="0"/>
              <a:cs typeface="Arial" pitchFamily="34" charset="0"/>
            </a:endParaRPr>
          </a:p>
          <a:p>
            <a:pPr algn="ctr">
              <a:buNone/>
            </a:pPr>
            <a:r>
              <a:rPr lang="en-US" sz="4000" b="1" u="sng" dirty="0">
                <a:solidFill>
                  <a:srgbClr val="FF0000"/>
                </a:solidFill>
                <a:latin typeface="Arial" pitchFamily="34" charset="0"/>
                <a:cs typeface="Arial" pitchFamily="34" charset="0"/>
              </a:rPr>
              <a:t>THIS IS TOXIC STRESS &amp;</a:t>
            </a:r>
          </a:p>
          <a:p>
            <a:pPr algn="ctr">
              <a:buNone/>
            </a:pPr>
            <a:r>
              <a:rPr lang="en-US" sz="4000" b="1" u="sng" dirty="0">
                <a:solidFill>
                  <a:srgbClr val="FF0000"/>
                </a:solidFill>
                <a:latin typeface="Arial" pitchFamily="34" charset="0"/>
                <a:cs typeface="Arial" pitchFamily="34" charset="0"/>
              </a:rPr>
              <a:t>TOXIC STRESS IS BAD FOR CHILDREN’S HEALTH</a:t>
            </a:r>
            <a:endParaRPr lang="en-US" sz="4000" b="1" u="sng"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hashasha.files.wordpress.com/2008/10/cartoons031.jpg"/>
          <p:cNvPicPr>
            <a:picLocks noChangeAspect="1" noChangeArrowheads="1"/>
          </p:cNvPicPr>
          <p:nvPr/>
        </p:nvPicPr>
        <p:blipFill>
          <a:blip r:embed="rId2" cstate="print"/>
          <a:srcRect/>
          <a:stretch>
            <a:fillRect/>
          </a:stretch>
        </p:blipFill>
        <p:spPr bwMode="auto">
          <a:xfrm>
            <a:off x="457200" y="533400"/>
            <a:ext cx="8229600" cy="55626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Toxic Stress &amp; Physiology</a:t>
            </a:r>
            <a:endParaRPr lang="en-US" dirty="0"/>
          </a:p>
        </p:txBody>
      </p:sp>
      <p:sp>
        <p:nvSpPr>
          <p:cNvPr id="3" name="Content Placeholder 2"/>
          <p:cNvSpPr>
            <a:spLocks noGrp="1"/>
          </p:cNvSpPr>
          <p:nvPr>
            <p:ph sz="quarter" idx="1"/>
          </p:nvPr>
        </p:nvSpPr>
        <p:spPr>
          <a:xfrm>
            <a:off x="301752" y="1527048"/>
            <a:ext cx="8503920" cy="4797552"/>
          </a:xfrm>
        </p:spPr>
        <p:txBody>
          <a:bodyPr>
            <a:normAutofit fontScale="85000" lnSpcReduction="20000"/>
          </a:bodyPr>
          <a:lstStyle/>
          <a:p>
            <a:pPr algn="ctr">
              <a:spcBef>
                <a:spcPts val="0"/>
              </a:spcBef>
              <a:buNone/>
            </a:pPr>
            <a:r>
              <a:rPr lang="en-US" sz="3800" dirty="0">
                <a:latin typeface="Arial" pitchFamily="34" charset="0"/>
                <a:cs typeface="Arial" pitchFamily="34" charset="0"/>
              </a:rPr>
              <a:t>“</a:t>
            </a:r>
            <a:r>
              <a:rPr lang="en-US" sz="3800" u="sng" dirty="0">
                <a:latin typeface="Arial" pitchFamily="34" charset="0"/>
                <a:cs typeface="Arial" pitchFamily="34" charset="0"/>
              </a:rPr>
              <a:t>Toxic stress </a:t>
            </a:r>
            <a:r>
              <a:rPr lang="en-US" sz="3800" dirty="0">
                <a:latin typeface="Arial" pitchFamily="34" charset="0"/>
                <a:cs typeface="Arial" pitchFamily="34" charset="0"/>
              </a:rPr>
              <a:t>refers to strong, frequent</a:t>
            </a:r>
          </a:p>
          <a:p>
            <a:pPr algn="ctr">
              <a:spcBef>
                <a:spcPts val="0"/>
              </a:spcBef>
              <a:buNone/>
            </a:pPr>
            <a:r>
              <a:rPr lang="en-US" sz="3800" dirty="0">
                <a:latin typeface="Arial" pitchFamily="34" charset="0"/>
                <a:cs typeface="Arial" pitchFamily="34" charset="0"/>
              </a:rPr>
              <a:t>or prolonged activation of the body’s</a:t>
            </a:r>
          </a:p>
          <a:p>
            <a:pPr algn="ctr">
              <a:spcBef>
                <a:spcPts val="0"/>
              </a:spcBef>
              <a:buNone/>
            </a:pPr>
            <a:r>
              <a:rPr lang="en-US" sz="3800" dirty="0">
                <a:latin typeface="Arial" pitchFamily="34" charset="0"/>
                <a:cs typeface="Arial" pitchFamily="34" charset="0"/>
              </a:rPr>
              <a:t>stress management system.  </a:t>
            </a:r>
          </a:p>
          <a:p>
            <a:pPr algn="ctr">
              <a:spcBef>
                <a:spcPts val="0"/>
              </a:spcBef>
              <a:buNone/>
            </a:pPr>
            <a:endParaRPr lang="en-US" sz="3800" dirty="0">
              <a:latin typeface="Arial" pitchFamily="34" charset="0"/>
              <a:cs typeface="Arial" pitchFamily="34" charset="0"/>
            </a:endParaRPr>
          </a:p>
          <a:p>
            <a:pPr algn="ctr">
              <a:spcBef>
                <a:spcPts val="0"/>
              </a:spcBef>
              <a:buNone/>
            </a:pPr>
            <a:r>
              <a:rPr lang="en-US" sz="3800" dirty="0">
                <a:latin typeface="Arial" pitchFamily="34" charset="0"/>
                <a:cs typeface="Arial" pitchFamily="34" charset="0"/>
              </a:rPr>
              <a:t>Stressful events that are </a:t>
            </a:r>
            <a:r>
              <a:rPr lang="en-US" sz="3800" u="sng" dirty="0">
                <a:latin typeface="Arial" pitchFamily="34" charset="0"/>
                <a:cs typeface="Arial" pitchFamily="34" charset="0"/>
              </a:rPr>
              <a:t>chronic,</a:t>
            </a:r>
          </a:p>
          <a:p>
            <a:pPr algn="ctr">
              <a:spcBef>
                <a:spcPts val="0"/>
              </a:spcBef>
              <a:buNone/>
            </a:pPr>
            <a:r>
              <a:rPr lang="en-US" sz="3800" u="sng" dirty="0">
                <a:latin typeface="Arial" pitchFamily="34" charset="0"/>
                <a:cs typeface="Arial" pitchFamily="34" charset="0"/>
              </a:rPr>
              <a:t>uncontrollable</a:t>
            </a:r>
            <a:r>
              <a:rPr lang="en-US" sz="3800" dirty="0">
                <a:latin typeface="Arial" pitchFamily="34" charset="0"/>
                <a:cs typeface="Arial" pitchFamily="34" charset="0"/>
              </a:rPr>
              <a:t>, and/or experienced</a:t>
            </a:r>
          </a:p>
          <a:p>
            <a:pPr algn="ctr">
              <a:spcBef>
                <a:spcPts val="0"/>
              </a:spcBef>
              <a:buNone/>
            </a:pPr>
            <a:r>
              <a:rPr lang="en-US" sz="3800" u="sng" dirty="0">
                <a:latin typeface="Arial" pitchFamily="34" charset="0"/>
                <a:cs typeface="Arial" pitchFamily="34" charset="0"/>
              </a:rPr>
              <a:t>without the child having access to</a:t>
            </a:r>
          </a:p>
          <a:p>
            <a:pPr algn="ctr">
              <a:spcBef>
                <a:spcPts val="0"/>
              </a:spcBef>
              <a:buNone/>
            </a:pPr>
            <a:r>
              <a:rPr lang="en-US" sz="3800" u="sng" dirty="0">
                <a:latin typeface="Arial" pitchFamily="34" charset="0"/>
                <a:cs typeface="Arial" pitchFamily="34" charset="0"/>
              </a:rPr>
              <a:t>support </a:t>
            </a:r>
            <a:r>
              <a:rPr lang="en-US" sz="3800" dirty="0">
                <a:latin typeface="Arial" pitchFamily="34" charset="0"/>
                <a:cs typeface="Arial" pitchFamily="34" charset="0"/>
              </a:rPr>
              <a:t>from a caring adult</a:t>
            </a:r>
          </a:p>
          <a:p>
            <a:pPr algn="ctr">
              <a:spcBef>
                <a:spcPts val="0"/>
              </a:spcBef>
              <a:buNone/>
            </a:pPr>
            <a:r>
              <a:rPr lang="en-US" sz="3800" dirty="0">
                <a:latin typeface="Arial" pitchFamily="34" charset="0"/>
                <a:cs typeface="Arial" pitchFamily="34" charset="0"/>
              </a:rPr>
              <a:t>provoke…toxic stress responses.”</a:t>
            </a:r>
          </a:p>
          <a:p>
            <a:pPr>
              <a:buNone/>
            </a:pPr>
            <a:endParaRPr lang="en-US" dirty="0" smtClean="0"/>
          </a:p>
          <a:p>
            <a:pPr>
              <a:buNone/>
            </a:pPr>
            <a:endParaRPr lang="en-US" sz="1300" b="1" dirty="0">
              <a:latin typeface="Arial" pitchFamily="34" charset="0"/>
              <a:cs typeface="Arial" pitchFamily="34" charset="0"/>
            </a:endParaRPr>
          </a:p>
          <a:p>
            <a:pPr>
              <a:buNone/>
            </a:pPr>
            <a:endParaRPr lang="en-US" sz="1300" b="1" dirty="0">
              <a:latin typeface="Arial" pitchFamily="34" charset="0"/>
              <a:cs typeface="Arial" pitchFamily="34" charset="0"/>
            </a:endParaRPr>
          </a:p>
          <a:p>
            <a:pPr>
              <a:buNone/>
            </a:pPr>
            <a:endParaRPr lang="en-US" sz="1300" b="1" dirty="0">
              <a:latin typeface="Arial" pitchFamily="34" charset="0"/>
              <a:cs typeface="Arial" pitchFamily="34" charset="0"/>
            </a:endParaRPr>
          </a:p>
          <a:p>
            <a:pPr>
              <a:buNone/>
            </a:pPr>
            <a:r>
              <a:rPr lang="en-US" sz="1300" b="1" dirty="0" err="1">
                <a:latin typeface="Arial" pitchFamily="34" charset="0"/>
                <a:cs typeface="Arial" pitchFamily="34" charset="0"/>
              </a:rPr>
              <a:t>Shonkoff</a:t>
            </a:r>
            <a:r>
              <a:rPr lang="en-US" sz="1300" b="1" dirty="0">
                <a:latin typeface="Arial" pitchFamily="34" charset="0"/>
                <a:cs typeface="Arial" pitchFamily="34" charset="0"/>
              </a:rPr>
              <a:t> JP, et al.  (2005) National Scientific Council on the Developing Child.  </a:t>
            </a:r>
            <a:r>
              <a:rPr lang="en-US" sz="1300" b="1" i="1" dirty="0">
                <a:latin typeface="Arial" pitchFamily="34" charset="0"/>
                <a:cs typeface="Arial" pitchFamily="34" charset="0"/>
              </a:rPr>
              <a:t>Excessive Stress Disrupts the Architecture of the Developing Brain: Working Paper #3</a:t>
            </a:r>
            <a:endParaRPr lang="en-US" sz="13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grayscl/>
          </a:blip>
          <a:srcRect/>
          <a:stretch>
            <a:fillRect/>
          </a:stretch>
        </p:blipFill>
        <p:spPr bwMode="auto">
          <a:xfrm>
            <a:off x="1444752" y="1676400"/>
            <a:ext cx="6248400" cy="4572000"/>
          </a:xfrm>
          <a:prstGeom prst="rect">
            <a:avLst/>
          </a:prstGeom>
          <a:noFill/>
          <a:ln w="9525">
            <a:noFill/>
            <a:miter lim="800000"/>
            <a:headEnd/>
            <a:tailEnd/>
          </a:ln>
        </p:spPr>
      </p:pic>
      <p:sp>
        <p:nvSpPr>
          <p:cNvPr id="3" name="Title 2"/>
          <p:cNvSpPr>
            <a:spLocks noGrp="1"/>
          </p:cNvSpPr>
          <p:nvPr>
            <p:ph type="title"/>
          </p:nvPr>
        </p:nvSpPr>
        <p:spPr/>
        <p:txBody>
          <a:bodyPr/>
          <a:lstStyle/>
          <a:p>
            <a:r>
              <a:rPr lang="en-US" b="1" dirty="0" err="1" smtClean="0">
                <a:latin typeface="Arial" pitchFamily="34" charset="0"/>
                <a:cs typeface="Arial" pitchFamily="34" charset="0"/>
              </a:rPr>
              <a:t>Ecobiodevelopmental</a:t>
            </a:r>
            <a:r>
              <a:rPr lang="en-US" b="1" dirty="0" smtClean="0">
                <a:latin typeface="Arial" pitchFamily="34" charset="0"/>
                <a:cs typeface="Arial" pitchFamily="34" charset="0"/>
              </a:rPr>
              <a:t> Framework</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Arial" pitchFamily="34" charset="0"/>
                <a:cs typeface="Arial" pitchFamily="34" charset="0"/>
              </a:rPr>
              <a:t>IPV &amp; Child Health</a:t>
            </a:r>
            <a:endParaRPr lang="en-US" b="1" dirty="0">
              <a:latin typeface="Arial" pitchFamily="34" charset="0"/>
              <a:cs typeface="Arial" pitchFamily="34" charset="0"/>
            </a:endParaRPr>
          </a:p>
        </p:txBody>
      </p:sp>
      <p:sp>
        <p:nvSpPr>
          <p:cNvPr id="5" name="Content Placeholder 4"/>
          <p:cNvSpPr>
            <a:spLocks noGrp="1"/>
          </p:cNvSpPr>
          <p:nvPr>
            <p:ph sz="half" idx="1"/>
          </p:nvPr>
        </p:nvSpPr>
        <p:spPr/>
        <p:txBody>
          <a:bodyPr>
            <a:normAutofit/>
          </a:bodyPr>
          <a:lstStyle/>
          <a:p>
            <a:pPr algn="ctr">
              <a:buNone/>
            </a:pPr>
            <a:r>
              <a:rPr lang="en-US" b="1" u="sng" dirty="0" smtClean="0">
                <a:latin typeface="Arial" pitchFamily="34" charset="0"/>
                <a:cs typeface="Arial" pitchFamily="34" charset="0"/>
              </a:rPr>
              <a:t>0-&lt;5 years</a:t>
            </a:r>
          </a:p>
          <a:p>
            <a:pPr algn="ctr">
              <a:buNone/>
            </a:pPr>
            <a:endParaRPr lang="en-US" b="1" u="sng" dirty="0" smtClean="0">
              <a:latin typeface="Arial" pitchFamily="34" charset="0"/>
              <a:cs typeface="Arial" pitchFamily="34" charset="0"/>
            </a:endParaRPr>
          </a:p>
          <a:p>
            <a:r>
              <a:rPr lang="en-US" sz="2200" dirty="0" err="1">
                <a:latin typeface="Arial" pitchFamily="34" charset="0"/>
                <a:cs typeface="Arial" pitchFamily="34" charset="0"/>
              </a:rPr>
              <a:t>Dysregulated</a:t>
            </a:r>
            <a:r>
              <a:rPr lang="en-US" sz="2200" dirty="0">
                <a:latin typeface="Arial" pitchFamily="34" charset="0"/>
                <a:cs typeface="Arial" pitchFamily="34" charset="0"/>
              </a:rPr>
              <a:t> eating, sleeping patterns</a:t>
            </a:r>
          </a:p>
          <a:p>
            <a:r>
              <a:rPr lang="en-US" sz="2200" dirty="0">
                <a:latin typeface="Arial" pitchFamily="34" charset="0"/>
                <a:cs typeface="Arial" pitchFamily="34" charset="0"/>
              </a:rPr>
              <a:t>Developmental delay</a:t>
            </a:r>
          </a:p>
          <a:p>
            <a:r>
              <a:rPr lang="en-US" sz="2200" dirty="0">
                <a:latin typeface="Arial" pitchFamily="34" charset="0"/>
                <a:cs typeface="Arial" pitchFamily="34" charset="0"/>
              </a:rPr>
              <a:t>Irritability, sadness, anger</a:t>
            </a:r>
          </a:p>
          <a:p>
            <a:r>
              <a:rPr lang="en-US" sz="2200" dirty="0">
                <a:latin typeface="Arial" pitchFamily="34" charset="0"/>
                <a:cs typeface="Arial" pitchFamily="34" charset="0"/>
              </a:rPr>
              <a:t>Increased separation anxiety; clinginess</a:t>
            </a:r>
          </a:p>
          <a:p>
            <a:r>
              <a:rPr lang="en-US" sz="2200" dirty="0">
                <a:latin typeface="Arial" pitchFamily="34" charset="0"/>
                <a:cs typeface="Arial" pitchFamily="34" charset="0"/>
              </a:rPr>
              <a:t>Less well child care</a:t>
            </a:r>
          </a:p>
          <a:p>
            <a:r>
              <a:rPr lang="en-US" sz="2200" dirty="0">
                <a:latin typeface="Arial" pitchFamily="34" charset="0"/>
                <a:cs typeface="Arial" pitchFamily="34" charset="0"/>
              </a:rPr>
              <a:t>Lack of appropriate immunizations</a:t>
            </a:r>
          </a:p>
          <a:p>
            <a:pPr marL="0" indent="0">
              <a:buNone/>
            </a:pPr>
            <a:endParaRPr lang="en-US" sz="2200" dirty="0">
              <a:latin typeface="Arial" pitchFamily="34" charset="0"/>
              <a:cs typeface="Arial" pitchFamily="34" charset="0"/>
            </a:endParaRPr>
          </a:p>
          <a:p>
            <a:endParaRPr lang="en-US" dirty="0" smtClean="0">
              <a:latin typeface="Arial" pitchFamily="34" charset="0"/>
              <a:cs typeface="Arial" pitchFamily="34" charset="0"/>
            </a:endParaRPr>
          </a:p>
          <a:p>
            <a:pPr lvl="1"/>
            <a:endParaRPr lang="en-US" dirty="0">
              <a:latin typeface="Arial" pitchFamily="34" charset="0"/>
              <a:cs typeface="Arial" pitchFamily="34" charset="0"/>
            </a:endParaRPr>
          </a:p>
        </p:txBody>
      </p:sp>
      <p:sp>
        <p:nvSpPr>
          <p:cNvPr id="6" name="Content Placeholder 5"/>
          <p:cNvSpPr>
            <a:spLocks noGrp="1"/>
          </p:cNvSpPr>
          <p:nvPr>
            <p:ph sz="half" idx="2"/>
          </p:nvPr>
        </p:nvSpPr>
        <p:spPr/>
        <p:txBody>
          <a:bodyPr>
            <a:normAutofit/>
          </a:bodyPr>
          <a:lstStyle/>
          <a:p>
            <a:pPr algn="ctr">
              <a:buNone/>
            </a:pPr>
            <a:r>
              <a:rPr lang="en-US" b="1" u="sng" dirty="0" smtClean="0">
                <a:latin typeface="Arial" pitchFamily="34" charset="0"/>
                <a:cs typeface="Arial" pitchFamily="34" charset="0"/>
              </a:rPr>
              <a:t>5-12 years</a:t>
            </a:r>
          </a:p>
          <a:p>
            <a:pPr algn="ctr">
              <a:buNone/>
            </a:pPr>
            <a:endParaRPr lang="en-US" b="1" u="sng" dirty="0" smtClean="0">
              <a:latin typeface="Arial" pitchFamily="34" charset="0"/>
              <a:cs typeface="Arial" pitchFamily="34" charset="0"/>
            </a:endParaRPr>
          </a:p>
          <a:p>
            <a:r>
              <a:rPr lang="en-US" sz="2200" dirty="0">
                <a:latin typeface="Arial" pitchFamily="34" charset="0"/>
                <a:cs typeface="Arial" pitchFamily="34" charset="0"/>
              </a:rPr>
              <a:t>Increased aggression</a:t>
            </a:r>
          </a:p>
          <a:p>
            <a:r>
              <a:rPr lang="en-US" sz="2200" dirty="0">
                <a:latin typeface="Arial" pitchFamily="34" charset="0"/>
                <a:cs typeface="Arial" pitchFamily="34" charset="0"/>
              </a:rPr>
              <a:t>Increased distractibility/high activity level</a:t>
            </a:r>
          </a:p>
          <a:p>
            <a:r>
              <a:rPr lang="en-US" sz="2200" dirty="0">
                <a:latin typeface="Arial" pitchFamily="34" charset="0"/>
                <a:cs typeface="Arial" pitchFamily="34" charset="0"/>
              </a:rPr>
              <a:t>Somatic symptoms</a:t>
            </a:r>
          </a:p>
          <a:p>
            <a:r>
              <a:rPr lang="en-US" sz="2200" dirty="0">
                <a:latin typeface="Arial" pitchFamily="34" charset="0"/>
                <a:cs typeface="Arial" pitchFamily="34" charset="0"/>
              </a:rPr>
              <a:t>Sleep difficulties/nightmares</a:t>
            </a:r>
          </a:p>
          <a:p>
            <a:r>
              <a:rPr lang="en-US" sz="2200" dirty="0">
                <a:latin typeface="Arial" pitchFamily="34" charset="0"/>
                <a:cs typeface="Arial" pitchFamily="34" charset="0"/>
              </a:rPr>
              <a:t>Increased withdrawal/apathy</a:t>
            </a:r>
          </a:p>
          <a:p>
            <a:r>
              <a:rPr lang="en-US" sz="2200" dirty="0">
                <a:latin typeface="Arial" pitchFamily="34" charset="0"/>
                <a:cs typeface="Arial" pitchFamily="34" charset="0"/>
              </a:rPr>
              <a:t>Higher rates of asthma &amp; obesity</a:t>
            </a:r>
          </a:p>
          <a:p>
            <a:pPr>
              <a:buNone/>
            </a:pPr>
            <a:endParaRPr lang="en-US" sz="2200" dirty="0">
              <a:latin typeface="Arial" pitchFamily="34" charset="0"/>
              <a:cs typeface="Arial" pitchFamily="34" charset="0"/>
            </a:endParaRPr>
          </a:p>
          <a:p>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IPV &amp; Child Health</a:t>
            </a:r>
            <a:endParaRPr lang="en-US" dirty="0"/>
          </a:p>
        </p:txBody>
      </p:sp>
      <p:sp>
        <p:nvSpPr>
          <p:cNvPr id="3" name="Content Placeholder 2"/>
          <p:cNvSpPr>
            <a:spLocks noGrp="1"/>
          </p:cNvSpPr>
          <p:nvPr>
            <p:ph sz="quarter" idx="1"/>
          </p:nvPr>
        </p:nvSpPr>
        <p:spPr/>
        <p:txBody>
          <a:bodyPr/>
          <a:lstStyle/>
          <a:p>
            <a:r>
              <a:rPr lang="en-US" b="1" dirty="0" smtClean="0">
                <a:latin typeface="Arial" pitchFamily="34" charset="0"/>
                <a:cs typeface="Arial" pitchFamily="34" charset="0"/>
              </a:rPr>
              <a:t>Adolescence</a:t>
            </a:r>
          </a:p>
          <a:p>
            <a:pPr lvl="1"/>
            <a:r>
              <a:rPr lang="en-US" dirty="0" smtClean="0">
                <a:solidFill>
                  <a:schemeClr val="tx1"/>
                </a:solidFill>
                <a:latin typeface="Arial" pitchFamily="34" charset="0"/>
                <a:cs typeface="Arial" pitchFamily="34" charset="0"/>
              </a:rPr>
              <a:t>Exposure at home predictive of entering into violent dating relationship</a:t>
            </a:r>
          </a:p>
          <a:p>
            <a:pPr lvl="1"/>
            <a:r>
              <a:rPr lang="en-US" dirty="0" smtClean="0">
                <a:solidFill>
                  <a:schemeClr val="tx1"/>
                </a:solidFill>
                <a:latin typeface="Arial" pitchFamily="34" charset="0"/>
                <a:cs typeface="Arial" pitchFamily="34" charset="0"/>
              </a:rPr>
              <a:t>Substance use and abuse</a:t>
            </a:r>
          </a:p>
          <a:p>
            <a:pPr lvl="1"/>
            <a:r>
              <a:rPr lang="en-US" dirty="0" smtClean="0">
                <a:solidFill>
                  <a:schemeClr val="tx1"/>
                </a:solidFill>
                <a:latin typeface="Arial" pitchFamily="34" charset="0"/>
                <a:cs typeface="Arial" pitchFamily="34" charset="0"/>
              </a:rPr>
              <a:t>Risky sexual behaviors</a:t>
            </a:r>
          </a:p>
          <a:p>
            <a:pPr lvl="1"/>
            <a:r>
              <a:rPr lang="en-US" dirty="0" smtClean="0">
                <a:solidFill>
                  <a:schemeClr val="tx1"/>
                </a:solidFill>
                <a:latin typeface="Arial" pitchFamily="34" charset="0"/>
                <a:cs typeface="Arial" pitchFamily="34" charset="0"/>
              </a:rPr>
              <a:t>School failure</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3581400"/>
            <a:ext cx="4267200" cy="23622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Arial" panose="020B0604020202020204" pitchFamily="34" charset="0"/>
                <a:cs typeface="Arial" panose="020B0604020202020204" pitchFamily="34" charset="0"/>
              </a:rPr>
              <a:t>Resilience</a:t>
            </a:r>
            <a:endParaRPr lang="en-US" sz="4000"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lstStyle/>
          <a:p>
            <a:r>
              <a:rPr lang="en-US" sz="2800" dirty="0">
                <a:latin typeface="Arial" panose="020B0604020202020204" pitchFamily="34" charset="0"/>
                <a:cs typeface="Arial" panose="020B0604020202020204" pitchFamily="34" charset="0"/>
              </a:rPr>
              <a:t>The human capacity to face, overcome, and be strengthened by adversity</a:t>
            </a:r>
            <a:r>
              <a:rPr lang="en-US" sz="2800" dirty="0">
                <a:latin typeface="Arial" panose="020B0604020202020204" pitchFamily="34" charset="0"/>
                <a:cs typeface="Arial" panose="020B0604020202020204" pitchFamily="34" charset="0"/>
              </a:rPr>
              <a:t>.</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The brain </a:t>
            </a:r>
            <a:r>
              <a:rPr lang="en-US" sz="2800" dirty="0">
                <a:latin typeface="Arial" panose="020B0604020202020204" pitchFamily="34" charset="0"/>
                <a:cs typeface="Arial" panose="020B0604020202020204" pitchFamily="34" charset="0"/>
              </a:rPr>
              <a:t>is not “fixed” but can change based on inputs throughout </a:t>
            </a:r>
            <a:r>
              <a:rPr lang="en-US" sz="2800" dirty="0">
                <a:latin typeface="Arial" panose="020B0604020202020204" pitchFamily="34" charset="0"/>
                <a:cs typeface="Arial" panose="020B0604020202020204" pitchFamily="34" charset="0"/>
              </a:rPr>
              <a:t>life (neuroplasticity)</a:t>
            </a:r>
          </a:p>
          <a:p>
            <a:pPr marL="0" indent="0">
              <a:buNone/>
            </a:pPr>
            <a:endParaRPr lang="en-US" sz="2800" dirty="0"/>
          </a:p>
          <a:p>
            <a:endParaRPr lang="en-US" dirty="0"/>
          </a:p>
        </p:txBody>
      </p:sp>
      <p:pic>
        <p:nvPicPr>
          <p:cNvPr id="4" name="Picture 3" descr="http://images.fineartamerica.com/images-medium-large/a-family-holding-hands-is-silhouetted-rich-reid.jpg"/>
          <p:cNvPicPr>
            <a:picLocks noChangeAspect="1" noChangeArrowheads="1"/>
          </p:cNvPicPr>
          <p:nvPr/>
        </p:nvPicPr>
        <p:blipFill>
          <a:blip r:embed="rId2" cstate="print"/>
          <a:srcRect/>
          <a:stretch>
            <a:fillRect/>
          </a:stretch>
        </p:blipFill>
        <p:spPr bwMode="auto">
          <a:xfrm>
            <a:off x="4495800" y="4419600"/>
            <a:ext cx="4340352" cy="2218944"/>
          </a:xfrm>
          <a:prstGeom prst="rect">
            <a:avLst/>
          </a:prstGeom>
          <a:noFill/>
        </p:spPr>
      </p:pic>
    </p:spTree>
    <p:extLst>
      <p:ext uri="{BB962C8B-B14F-4D97-AF65-F5344CB8AC3E}">
        <p14:creationId xmlns:p14="http://schemas.microsoft.com/office/powerpoint/2010/main" val="3022419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latin typeface="Arial" panose="020B0604020202020204" pitchFamily="34" charset="0"/>
                <a:cs typeface="Arial" panose="020B0604020202020204" pitchFamily="34" charset="0"/>
              </a:rPr>
              <a:t>Resilience</a:t>
            </a:r>
            <a:endParaRPr lang="en-US" sz="4000"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normAutofit/>
          </a:bodyPr>
          <a:lstStyle/>
          <a:p>
            <a:r>
              <a:rPr lang="en-US" sz="2600" dirty="0">
                <a:latin typeface="Arial" panose="020B0604020202020204" pitchFamily="34" charset="0"/>
                <a:cs typeface="Arial" panose="020B0604020202020204" pitchFamily="34" charset="0"/>
              </a:rPr>
              <a:t>Adults </a:t>
            </a:r>
            <a:r>
              <a:rPr lang="en-US" sz="2600" dirty="0">
                <a:latin typeface="Arial" panose="020B0604020202020204" pitchFamily="34" charset="0"/>
                <a:cs typeface="Arial" panose="020B0604020202020204" pitchFamily="34" charset="0"/>
              </a:rPr>
              <a:t>help </a:t>
            </a:r>
            <a:r>
              <a:rPr lang="en-US" sz="2600" dirty="0">
                <a:latin typeface="Arial" panose="020B0604020202020204" pitchFamily="34" charset="0"/>
                <a:cs typeface="Arial" panose="020B0604020202020204" pitchFamily="34" charset="0"/>
              </a:rPr>
              <a:t>children build </a:t>
            </a:r>
            <a:r>
              <a:rPr lang="en-US" sz="2600" dirty="0">
                <a:latin typeface="Arial" panose="020B0604020202020204" pitchFamily="34" charset="0"/>
                <a:cs typeface="Arial" panose="020B0604020202020204" pitchFamily="34" charset="0"/>
              </a:rPr>
              <a:t>healthy </a:t>
            </a:r>
            <a:r>
              <a:rPr lang="en-US" sz="2600" dirty="0">
                <a:latin typeface="Arial" panose="020B0604020202020204" pitchFamily="34" charset="0"/>
                <a:cs typeface="Arial" panose="020B0604020202020204" pitchFamily="34" charset="0"/>
              </a:rPr>
              <a:t>brain “pathways” through encouragement, support and </a:t>
            </a:r>
            <a:r>
              <a:rPr lang="en-US" sz="2600" dirty="0">
                <a:latin typeface="Arial" panose="020B0604020202020204" pitchFamily="34" charset="0"/>
                <a:cs typeface="Arial" panose="020B0604020202020204" pitchFamily="34" charset="0"/>
              </a:rPr>
              <a:t>nurturing</a:t>
            </a:r>
          </a:p>
          <a:p>
            <a:pPr marL="0" indent="0">
              <a:buNone/>
            </a:pPr>
            <a:endParaRPr lang="en-US" sz="2600" dirty="0">
              <a:latin typeface="Arial" panose="020B0604020202020204" pitchFamily="34" charset="0"/>
              <a:cs typeface="Arial" panose="020B0604020202020204" pitchFamily="34" charset="0"/>
            </a:endParaRPr>
          </a:p>
          <a:p>
            <a:pPr lvl="1"/>
            <a:r>
              <a:rPr lang="en-US" sz="2400" dirty="0">
                <a:solidFill>
                  <a:schemeClr val="tx1"/>
                </a:solidFill>
                <a:latin typeface="Arial" panose="020B0604020202020204" pitchFamily="34" charset="0"/>
                <a:cs typeface="Arial" panose="020B0604020202020204" pitchFamily="34" charset="0"/>
              </a:rPr>
              <a:t>Protects against the negative impact of toxic stress</a:t>
            </a:r>
          </a:p>
          <a:p>
            <a:pPr lvl="1"/>
            <a:r>
              <a:rPr lang="en-US" sz="2400" dirty="0">
                <a:solidFill>
                  <a:schemeClr val="tx1"/>
                </a:solidFill>
                <a:latin typeface="Arial" panose="020B0604020202020204" pitchFamily="34" charset="0"/>
                <a:cs typeface="Arial" panose="020B0604020202020204" pitchFamily="34" charset="0"/>
              </a:rPr>
              <a:t>Discuss with families what they are already doing to support their children</a:t>
            </a:r>
          </a:p>
          <a:p>
            <a:pPr lvl="1"/>
            <a:r>
              <a:rPr lang="en-US" sz="2400" dirty="0">
                <a:solidFill>
                  <a:schemeClr val="tx1"/>
                </a:solidFill>
                <a:latin typeface="Arial" panose="020B0604020202020204" pitchFamily="34" charset="0"/>
                <a:cs typeface="Arial" panose="020B0604020202020204" pitchFamily="34" charset="0"/>
              </a:rPr>
              <a:t>Parents and supportive adults as children’s most important teacher</a:t>
            </a:r>
          </a:p>
          <a:p>
            <a:pPr lvl="1"/>
            <a:r>
              <a:rPr lang="en-US" sz="2400" dirty="0">
                <a:solidFill>
                  <a:schemeClr val="tx1"/>
                </a:solidFill>
                <a:latin typeface="Arial" panose="020B0604020202020204" pitchFamily="34" charset="0"/>
                <a:cs typeface="Arial" panose="020B0604020202020204" pitchFamily="34" charset="0"/>
              </a:rPr>
              <a:t>Routines, time together</a:t>
            </a:r>
          </a:p>
        </p:txBody>
      </p:sp>
      <p:pic>
        <p:nvPicPr>
          <p:cNvPr id="5" name="Picture 4" descr="shutterstock_22062400.jpg"/>
          <p:cNvPicPr>
            <a:picLocks noChangeAspect="1"/>
          </p:cNvPicPr>
          <p:nvPr/>
        </p:nvPicPr>
        <p:blipFill>
          <a:blip r:embed="rId2" cstate="screen"/>
          <a:stretch>
            <a:fillRect/>
          </a:stretch>
        </p:blipFill>
        <p:spPr>
          <a:xfrm>
            <a:off x="7121653" y="5181600"/>
            <a:ext cx="1714500" cy="1298448"/>
          </a:xfrm>
          <a:prstGeom prst="rect">
            <a:avLst/>
          </a:prstGeom>
        </p:spPr>
      </p:pic>
    </p:spTree>
    <p:extLst>
      <p:ext uri="{BB962C8B-B14F-4D97-AF65-F5344CB8AC3E}">
        <p14:creationId xmlns:p14="http://schemas.microsoft.com/office/powerpoint/2010/main" val="2867494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3" y="113438"/>
            <a:ext cx="7088447" cy="800308"/>
          </a:xfrm>
        </p:spPr>
        <p:txBody>
          <a:bodyPr>
            <a:normAutofit/>
          </a:bodyPr>
          <a:lstStyle/>
          <a:p>
            <a:r>
              <a:rPr lang="en-US" sz="3301" b="1" dirty="0">
                <a:latin typeface="Arial" panose="020B0604020202020204" pitchFamily="34" charset="0"/>
                <a:cs typeface="Arial" panose="020B0604020202020204" pitchFamily="34" charset="0"/>
              </a:rPr>
              <a:t>The </a:t>
            </a:r>
            <a:r>
              <a:rPr lang="en-US" sz="3301" b="1" dirty="0">
                <a:latin typeface="Arial" panose="020B0604020202020204" pitchFamily="34" charset="0"/>
                <a:cs typeface="Arial" panose="020B0604020202020204" pitchFamily="34" charset="0"/>
              </a:rPr>
              <a:t>Opportunity in Health Care</a:t>
            </a:r>
            <a:endParaRPr lang="en-US" sz="3301"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33401" y="1676400"/>
            <a:ext cx="7717260" cy="3962400"/>
          </a:xfrm>
        </p:spPr>
        <p:txBody>
          <a:bodyPr>
            <a:noAutofit/>
          </a:bodyPr>
          <a:lstStyle/>
          <a:p>
            <a:r>
              <a:rPr lang="en-US" sz="2800" dirty="0">
                <a:latin typeface="Arial" panose="020B0604020202020204" pitchFamily="34" charset="0"/>
                <a:cs typeface="Arial" panose="020B0604020202020204" pitchFamily="34" charset="0"/>
              </a:rPr>
              <a:t>We see families frequently– 6 times in the first year alone</a:t>
            </a:r>
          </a:p>
          <a:p>
            <a:r>
              <a:rPr lang="en-US" sz="2800" dirty="0">
                <a:latin typeface="Arial" panose="020B0604020202020204" pitchFamily="34" charset="0"/>
                <a:cs typeface="Arial" panose="020B0604020202020204" pitchFamily="34" charset="0"/>
              </a:rPr>
              <a:t>We develop longitudinal relationships</a:t>
            </a:r>
          </a:p>
          <a:p>
            <a:r>
              <a:rPr lang="en-US" sz="2800" dirty="0">
                <a:latin typeface="Arial" panose="020B0604020202020204" pitchFamily="34" charset="0"/>
                <a:cs typeface="Arial" panose="020B0604020202020204" pitchFamily="34" charset="0"/>
              </a:rPr>
              <a:t>Caring for children means caring for parents (bi-generational wellness)</a:t>
            </a:r>
          </a:p>
          <a:p>
            <a:r>
              <a:rPr lang="en-US" sz="2800" dirty="0">
                <a:latin typeface="Arial" panose="020B0604020202020204" pitchFamily="34" charset="0"/>
                <a:cs typeface="Arial" panose="020B0604020202020204" pitchFamily="34" charset="0"/>
              </a:rPr>
              <a:t>Health </a:t>
            </a:r>
            <a:r>
              <a:rPr lang="en-US" sz="2800" dirty="0">
                <a:latin typeface="Arial" panose="020B0604020202020204" pitchFamily="34" charset="0"/>
                <a:cs typeface="Arial" panose="020B0604020202020204" pitchFamily="34" charset="0"/>
              </a:rPr>
              <a:t>in infancy and childhood predicts health in adulthood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1" y="5486403"/>
            <a:ext cx="1960924" cy="1099437"/>
          </a:xfrm>
          <a:prstGeom prst="rect">
            <a:avLst/>
          </a:prstGeom>
        </p:spPr>
      </p:pic>
    </p:spTree>
    <p:extLst>
      <p:ext uri="{BB962C8B-B14F-4D97-AF65-F5344CB8AC3E}">
        <p14:creationId xmlns:p14="http://schemas.microsoft.com/office/powerpoint/2010/main" val="3122252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anose="020B0604020202020204" pitchFamily="34" charset="0"/>
                <a:cs typeface="Arial" panose="020B0604020202020204" pitchFamily="34" charset="0"/>
              </a:rPr>
              <a:t>Thinking about Prevention and Treatment</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lstStyle/>
          <a:p>
            <a:r>
              <a:rPr lang="en-US" b="1" dirty="0" smtClean="0">
                <a:latin typeface="Arial" panose="020B0604020202020204" pitchFamily="34" charset="0"/>
                <a:cs typeface="Arial" panose="020B0604020202020204" pitchFamily="34" charset="0"/>
              </a:rPr>
              <a:t>Purposeful Parenting </a:t>
            </a:r>
            <a:r>
              <a:rPr lang="en-US" dirty="0" smtClean="0">
                <a:latin typeface="Arial" panose="020B0604020202020204" pitchFamily="34" charset="0"/>
                <a:cs typeface="Arial" panose="020B0604020202020204" pitchFamily="34" charset="0"/>
              </a:rPr>
              <a:t>(MCHB-funded)</a:t>
            </a:r>
          </a:p>
          <a:p>
            <a:pPr lvl="1"/>
            <a:r>
              <a:rPr lang="en-US" sz="2300" dirty="0">
                <a:solidFill>
                  <a:schemeClr val="tx1"/>
                </a:solidFill>
                <a:latin typeface="Arial" panose="020B0604020202020204" pitchFamily="34" charset="0"/>
                <a:cs typeface="Arial" panose="020B0604020202020204" pitchFamily="34" charset="0"/>
              </a:rPr>
              <a:t>Universal </a:t>
            </a:r>
            <a:r>
              <a:rPr lang="en-US" sz="2300" dirty="0">
                <a:solidFill>
                  <a:schemeClr val="tx1"/>
                </a:solidFill>
                <a:latin typeface="Arial" panose="020B0604020202020204" pitchFamily="34" charset="0"/>
                <a:cs typeface="Arial" panose="020B0604020202020204" pitchFamily="34" charset="0"/>
              </a:rPr>
              <a:t>program of </a:t>
            </a:r>
            <a:r>
              <a:rPr lang="en-US" sz="2300" b="1" i="1" u="sng" dirty="0">
                <a:solidFill>
                  <a:schemeClr val="tx1"/>
                </a:solidFill>
                <a:latin typeface="Arial" panose="020B0604020202020204" pitchFamily="34" charset="0"/>
                <a:cs typeface="Arial" panose="020B0604020202020204" pitchFamily="34" charset="0"/>
              </a:rPr>
              <a:t>enhanced</a:t>
            </a:r>
            <a:r>
              <a:rPr lang="en-US" sz="2300" dirty="0">
                <a:solidFill>
                  <a:schemeClr val="tx1"/>
                </a:solidFill>
                <a:latin typeface="Arial" panose="020B0604020202020204" pitchFamily="34" charset="0"/>
                <a:cs typeface="Arial" panose="020B0604020202020204" pitchFamily="34" charset="0"/>
              </a:rPr>
              <a:t> anticipatory </a:t>
            </a:r>
            <a:r>
              <a:rPr lang="en-US" sz="2300" dirty="0">
                <a:solidFill>
                  <a:schemeClr val="tx1"/>
                </a:solidFill>
                <a:latin typeface="Arial" panose="020B0604020202020204" pitchFamily="34" charset="0"/>
                <a:cs typeface="Arial" panose="020B0604020202020204" pitchFamily="34" charset="0"/>
              </a:rPr>
              <a:t>guidance</a:t>
            </a:r>
            <a:r>
              <a:rPr lang="en-US" dirty="0" smtClean="0">
                <a:solidFill>
                  <a:schemeClr val="tx1"/>
                </a:solidFill>
                <a:latin typeface="Arial" panose="020B0604020202020204" pitchFamily="34" charset="0"/>
                <a:cs typeface="Arial" panose="020B0604020202020204" pitchFamily="34" charset="0"/>
              </a:rPr>
              <a:t> to support responsive parenting</a:t>
            </a:r>
          </a:p>
          <a:p>
            <a:pPr lvl="1"/>
            <a:r>
              <a:rPr lang="en-US" dirty="0" smtClean="0">
                <a:solidFill>
                  <a:schemeClr val="tx1"/>
                </a:solidFill>
                <a:latin typeface="Arial" panose="020B0604020202020204" pitchFamily="34" charset="0"/>
                <a:cs typeface="Arial" panose="020B0604020202020204" pitchFamily="34" charset="0"/>
              </a:rPr>
              <a:t>Delivered at each well child visit in the first year of life by member of the medical team</a:t>
            </a:r>
          </a:p>
          <a:p>
            <a:pPr lvl="1"/>
            <a:r>
              <a:rPr lang="en-US" dirty="0" err="1" smtClean="0">
                <a:solidFill>
                  <a:schemeClr val="tx1"/>
                </a:solidFill>
                <a:latin typeface="Arial" panose="020B0604020202020204" pitchFamily="34" charset="0"/>
                <a:cs typeface="Arial" panose="020B0604020202020204" pitchFamily="34" charset="0"/>
              </a:rPr>
              <a:t>Dimock</a:t>
            </a:r>
            <a:r>
              <a:rPr lang="en-US" dirty="0" smtClean="0">
                <a:solidFill>
                  <a:schemeClr val="tx1"/>
                </a:solidFill>
                <a:latin typeface="Arial" panose="020B0604020202020204" pitchFamily="34" charset="0"/>
                <a:cs typeface="Arial" panose="020B0604020202020204" pitchFamily="34" charset="0"/>
              </a:rPr>
              <a:t> Health Center and BMC</a:t>
            </a:r>
          </a:p>
          <a:p>
            <a:pPr lvl="1"/>
            <a:r>
              <a:rPr lang="en-US" dirty="0" smtClean="0">
                <a:solidFill>
                  <a:schemeClr val="tx1"/>
                </a:solidFill>
                <a:latin typeface="Arial" panose="020B0604020202020204" pitchFamily="34" charset="0"/>
                <a:cs typeface="Arial" panose="020B0604020202020204" pitchFamily="34" charset="0"/>
              </a:rPr>
              <a:t>~250 families enrolled in RCT; will look at parent-child interaction, parenting stress, knowledge of development</a:t>
            </a:r>
          </a:p>
          <a:p>
            <a:endParaRPr lang="en-US" dirty="0" smtClean="0"/>
          </a:p>
          <a:p>
            <a:pPr lvl="1"/>
            <a:endParaRPr lang="en-US" sz="2300" i="1" dirty="0"/>
          </a:p>
        </p:txBody>
      </p:sp>
      <p:pic>
        <p:nvPicPr>
          <p:cNvPr id="4" name="Picture 2" descr="Lizards Baby Childish Cartoon - Illustrations -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2" y="4922053"/>
            <a:ext cx="2582335" cy="1716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9040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303" y="1676403"/>
            <a:ext cx="8623300" cy="4074177"/>
          </a:xfrm>
        </p:spPr>
        <p:txBody>
          <a:bodyPr>
            <a:normAutofit/>
          </a:bodyPr>
          <a:lstStyle/>
          <a:p>
            <a:pPr marL="491478" lvl="1" indent="-457189">
              <a:lnSpc>
                <a:spcPct val="110000"/>
              </a:lnSpc>
              <a:spcBef>
                <a:spcPts val="225"/>
              </a:spcBef>
              <a:spcAft>
                <a:spcPts val="900"/>
              </a:spcAft>
              <a:buClr>
                <a:schemeClr val="accent1"/>
              </a:buClr>
              <a:buSzPct val="85000"/>
              <a:buFont typeface="Wingdings 2"/>
              <a:buChar char=""/>
            </a:pPr>
            <a:r>
              <a:rPr lang="en-US" sz="2400" b="1" dirty="0">
                <a:solidFill>
                  <a:schemeClr val="tx1"/>
                </a:solidFill>
                <a:latin typeface="Arial" panose="020B0604020202020204" pitchFamily="34" charset="0"/>
                <a:cs typeface="Arial" panose="020B0604020202020204" pitchFamily="34" charset="0"/>
              </a:rPr>
              <a:t>TEAM UP</a:t>
            </a:r>
            <a:r>
              <a:rPr lang="en-US" sz="2400" dirty="0">
                <a:solidFill>
                  <a:schemeClr val="tx1"/>
                </a:solidFill>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rPr>
              <a:t>Transforming and Expanding Access to Mental Health in Urban Pediatrics </a:t>
            </a:r>
            <a:r>
              <a:rPr lang="en-US" sz="2400" dirty="0">
                <a:solidFill>
                  <a:schemeClr val="tx1"/>
                </a:solidFill>
                <a:latin typeface="Arial" panose="020B0604020202020204" pitchFamily="34" charset="0"/>
                <a:cs typeface="Arial" panose="020B0604020202020204" pitchFamily="34" charset="0"/>
              </a:rPr>
              <a:t> (funded by the Richard and Susan Smith Family Foundation)</a:t>
            </a:r>
          </a:p>
          <a:p>
            <a:pPr marL="765792" lvl="1" indent="-457189">
              <a:lnSpc>
                <a:spcPct val="110000"/>
              </a:lnSpc>
              <a:spcBef>
                <a:spcPts val="225"/>
              </a:spcBef>
              <a:spcAft>
                <a:spcPts val="900"/>
              </a:spcAft>
            </a:pPr>
            <a:r>
              <a:rPr lang="en-US" dirty="0" smtClean="0">
                <a:solidFill>
                  <a:schemeClr val="tx1"/>
                </a:solidFill>
                <a:latin typeface="Arial" panose="020B0604020202020204" pitchFamily="34" charset="0"/>
                <a:cs typeface="Arial" panose="020B0604020202020204" pitchFamily="34" charset="0"/>
              </a:rPr>
              <a:t>Complete behavioral health integration at three CHCs (Codman, </a:t>
            </a:r>
            <a:r>
              <a:rPr lang="en-US" dirty="0" err="1" smtClean="0">
                <a:solidFill>
                  <a:schemeClr val="tx1"/>
                </a:solidFill>
                <a:latin typeface="Arial" panose="020B0604020202020204" pitchFamily="34" charset="0"/>
                <a:cs typeface="Arial" panose="020B0604020202020204" pitchFamily="34" charset="0"/>
              </a:rPr>
              <a:t>Dimock</a:t>
            </a:r>
            <a:r>
              <a:rPr lang="en-US" dirty="0" smtClean="0">
                <a:solidFill>
                  <a:schemeClr val="tx1"/>
                </a:solidFill>
                <a:latin typeface="Arial" panose="020B0604020202020204" pitchFamily="34" charset="0"/>
                <a:cs typeface="Arial" panose="020B0604020202020204" pitchFamily="34" charset="0"/>
              </a:rPr>
              <a:t> and Lowell) primary care pediatrics</a:t>
            </a:r>
          </a:p>
          <a:p>
            <a:pPr marL="765792" lvl="1" indent="-457189">
              <a:lnSpc>
                <a:spcPct val="110000"/>
              </a:lnSpc>
              <a:spcBef>
                <a:spcPts val="225"/>
              </a:spcBef>
              <a:spcAft>
                <a:spcPts val="900"/>
              </a:spcAft>
            </a:pPr>
            <a:r>
              <a:rPr lang="en-US" dirty="0" smtClean="0">
                <a:solidFill>
                  <a:schemeClr val="tx1"/>
                </a:solidFill>
                <a:latin typeface="Arial" panose="020B0604020202020204" pitchFamily="34" charset="0"/>
                <a:cs typeface="Arial" panose="020B0604020202020204" pitchFamily="34" charset="0"/>
              </a:rPr>
              <a:t>Components include universal screening; adding on-site therapists to manage mild/moderate symptoms; training all pediatric staff; adding CHWs; psychiatry support as needed</a:t>
            </a:r>
          </a:p>
          <a:p>
            <a:pPr marL="765792" lvl="1" indent="-457189">
              <a:lnSpc>
                <a:spcPct val="110000"/>
              </a:lnSpc>
              <a:spcBef>
                <a:spcPts val="225"/>
              </a:spcBef>
              <a:spcAft>
                <a:spcPts val="900"/>
              </a:spcAft>
            </a:pPr>
            <a:endParaRPr lang="en-US" sz="2300" dirty="0">
              <a:solidFill>
                <a:schemeClr val="tx1"/>
              </a:solidFill>
            </a:endParaRPr>
          </a:p>
        </p:txBody>
      </p:sp>
      <p:sp>
        <p:nvSpPr>
          <p:cNvPr id="4" name="Title 3"/>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Thinking about Prevention and Treatment</a:t>
            </a:r>
            <a:endParaRPr lang="en-US" dirty="0">
              <a:latin typeface="Arial" panose="020B0604020202020204" pitchFamily="34" charset="0"/>
              <a:cs typeface="Arial" panose="020B0604020202020204" pitchFamily="34" charset="0"/>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l="1768" t="3304" r="5893" b="28358"/>
          <a:stretch>
            <a:fillRect/>
          </a:stretch>
        </p:blipFill>
        <p:spPr bwMode="auto">
          <a:xfrm>
            <a:off x="6553200" y="5562603"/>
            <a:ext cx="2360384" cy="1041735"/>
          </a:xfrm>
          <a:prstGeom prst="rect">
            <a:avLst/>
          </a:prstGeom>
          <a:noFill/>
          <a:ln>
            <a:noFill/>
          </a:ln>
        </p:spPr>
      </p:pic>
    </p:spTree>
    <p:extLst>
      <p:ext uri="{BB962C8B-B14F-4D97-AF65-F5344CB8AC3E}">
        <p14:creationId xmlns:p14="http://schemas.microsoft.com/office/powerpoint/2010/main" val="2545671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Thinking about Prevention and Treatment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normAutofit/>
          </a:bodyPr>
          <a:lstStyle/>
          <a:p>
            <a:r>
              <a:rPr lang="en-US" sz="2400" b="1" dirty="0">
                <a:latin typeface="Arial" panose="020B0604020202020204" pitchFamily="34" charset="0"/>
                <a:cs typeface="Arial" panose="020B0604020202020204" pitchFamily="34" charset="0"/>
              </a:rPr>
              <a:t>Center for the Urban Child &amp; Healthy Family</a:t>
            </a:r>
          </a:p>
          <a:p>
            <a:r>
              <a:rPr lang="en-US" sz="2400" b="1" dirty="0">
                <a:latin typeface="Arial" panose="020B0604020202020204" pitchFamily="34" charset="0"/>
                <a:cs typeface="Arial" panose="020B0604020202020204" pitchFamily="34" charset="0"/>
              </a:rPr>
              <a:t>Mission</a:t>
            </a:r>
            <a:r>
              <a:rPr lang="en-US" sz="2400" dirty="0">
                <a:latin typeface="Arial" panose="020B0604020202020204" pitchFamily="34" charset="0"/>
                <a:cs typeface="Arial" panose="020B0604020202020204" pitchFamily="34" charset="0"/>
              </a:rPr>
              <a:t>:  To improve </a:t>
            </a:r>
            <a:r>
              <a:rPr lang="en-US" sz="2400" dirty="0">
                <a:latin typeface="Arial" panose="020B0604020202020204" pitchFamily="34" charset="0"/>
                <a:cs typeface="Arial" panose="020B0604020202020204" pitchFamily="34" charset="0"/>
              </a:rPr>
              <a:t>the health and wellbeing of children and families living in Boston’s most impoverished </a:t>
            </a:r>
            <a:r>
              <a:rPr lang="en-US" sz="2400" dirty="0">
                <a:latin typeface="Arial" panose="020B0604020202020204" pitchFamily="34" charset="0"/>
                <a:cs typeface="Arial" panose="020B0604020202020204" pitchFamily="34" charset="0"/>
              </a:rPr>
              <a:t>neighborhoods.</a:t>
            </a:r>
          </a:p>
          <a:p>
            <a:r>
              <a:rPr lang="en-US" sz="2400" b="1" dirty="0">
                <a:latin typeface="Arial" panose="020B0604020202020204" pitchFamily="34" charset="0"/>
                <a:cs typeface="Arial" panose="020B0604020202020204" pitchFamily="34" charset="0"/>
              </a:rPr>
              <a:t>Vision</a:t>
            </a:r>
            <a:r>
              <a:rPr lang="en-US" sz="2400" dirty="0">
                <a:latin typeface="Arial" panose="020B0604020202020204" pitchFamily="34" charset="0"/>
                <a:cs typeface="Arial" panose="020B0604020202020204" pitchFamily="34" charset="0"/>
              </a:rPr>
              <a:t>:  Develop and </a:t>
            </a:r>
            <a:r>
              <a:rPr lang="en-US" sz="2400" dirty="0">
                <a:latin typeface="Arial" panose="020B0604020202020204" pitchFamily="34" charset="0"/>
                <a:cs typeface="Arial" panose="020B0604020202020204" pitchFamily="34" charset="0"/>
              </a:rPr>
              <a:t>validate novel, community-oriented approaches to pediatric care; </a:t>
            </a:r>
            <a:r>
              <a:rPr lang="en-US" sz="2400" dirty="0">
                <a:latin typeface="Arial" panose="020B0604020202020204" pitchFamily="34" charset="0"/>
                <a:cs typeface="Arial" panose="020B0604020202020204" pitchFamily="34" charset="0"/>
              </a:rPr>
              <a:t>implement these </a:t>
            </a:r>
            <a:r>
              <a:rPr lang="en-US" sz="2400" dirty="0">
                <a:latin typeface="Arial" panose="020B0604020202020204" pitchFamily="34" charset="0"/>
                <a:cs typeface="Arial" panose="020B0604020202020204" pitchFamily="34" charset="0"/>
              </a:rPr>
              <a:t>innovative approaches into our daily care of families; and disseminating them locally and </a:t>
            </a:r>
            <a:r>
              <a:rPr lang="en-US" sz="2400" dirty="0">
                <a:latin typeface="Arial" panose="020B0604020202020204" pitchFamily="34" charset="0"/>
                <a:cs typeface="Arial" panose="020B0604020202020204" pitchFamily="34" charset="0"/>
              </a:rPr>
              <a:t>nationally.  </a:t>
            </a:r>
          </a:p>
          <a:p>
            <a:r>
              <a:rPr lang="en-US" sz="2400" b="1" dirty="0">
                <a:latin typeface="Arial" panose="020B0604020202020204" pitchFamily="34" charset="0"/>
                <a:cs typeface="Arial" panose="020B0604020202020204" pitchFamily="34" charset="0"/>
              </a:rPr>
              <a:t>Areas of focus</a:t>
            </a:r>
            <a:r>
              <a:rPr lang="en-US" sz="2400" dirty="0">
                <a:latin typeface="Arial" panose="020B0604020202020204" pitchFamily="34" charset="0"/>
                <a:cs typeface="Arial" panose="020B0604020202020204" pitchFamily="34" charset="0"/>
              </a:rPr>
              <a:t>: BHI/TIC, child-family-community continuum, care of the child with chronic conditions</a:t>
            </a:r>
            <a:endParaRPr lang="en-US" sz="2400" dirty="0">
              <a:latin typeface="Arial" panose="020B0604020202020204" pitchFamily="34" charset="0"/>
              <a:cs typeface="Arial" panose="020B0604020202020204" pitchFamily="34" charset="0"/>
            </a:endParaRP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800" y="5791202"/>
            <a:ext cx="1438776" cy="888255"/>
          </a:xfrm>
          <a:prstGeom prst="rect">
            <a:avLst/>
          </a:prstGeom>
        </p:spPr>
      </p:pic>
    </p:spTree>
    <p:extLst>
      <p:ext uri="{BB962C8B-B14F-4D97-AF65-F5344CB8AC3E}">
        <p14:creationId xmlns:p14="http://schemas.microsoft.com/office/powerpoint/2010/main" val="36936840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latin typeface="Arial" panose="020B0604020202020204" pitchFamily="34" charset="0"/>
                <a:cs typeface="Arial" panose="020B0604020202020204" pitchFamily="34" charset="0"/>
              </a:rPr>
              <a:t>The Opportunity:  Next Steps</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lstStyle/>
          <a:p>
            <a:r>
              <a:rPr lang="en-US" dirty="0" smtClean="0">
                <a:latin typeface="Arial" panose="020B0604020202020204" pitchFamily="34" charset="0"/>
                <a:cs typeface="Arial" panose="020B0604020202020204" pitchFamily="34" charset="0"/>
              </a:rPr>
              <a:t>Remove siloes and better connect health, education/early education, community organizations </a:t>
            </a:r>
          </a:p>
          <a:p>
            <a:pPr marL="0"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Research-practice partnerships with research questions and interventions deeply guided by community</a:t>
            </a:r>
          </a:p>
          <a:p>
            <a:pPr marL="0" indent="0">
              <a:buNone/>
            </a:pP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Need more research focus that takes a strengths-based approach and includes diverse voices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41343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2819402"/>
            <a:ext cx="7543800" cy="3539430"/>
          </a:xfrm>
          <a:prstGeom prst="rect">
            <a:avLst/>
          </a:prstGeom>
        </p:spPr>
        <p:txBody>
          <a:bodyPr wrap="square">
            <a:spAutoFit/>
          </a:bodyPr>
          <a:lstStyle/>
          <a:p>
            <a:r>
              <a:rPr lang="en-US" sz="2800" dirty="0">
                <a:solidFill>
                  <a:srgbClr val="7030A0"/>
                </a:solidFill>
                <a:latin typeface="Arial" panose="020B0604020202020204" pitchFamily="34" charset="0"/>
                <a:cs typeface="Arial" panose="020B0604020202020204" pitchFamily="34" charset="0"/>
              </a:rPr>
              <a:t>"There is no trust more sacred than the one the world holds with children. There is no duty more important than ensuring that their rights are respected, that their welfare is protected, that their lives are free from fear and want and that they grow up in peace</a:t>
            </a:r>
            <a:r>
              <a:rPr lang="en-US" sz="2800" dirty="0">
                <a:solidFill>
                  <a:srgbClr val="7030A0"/>
                </a:solidFill>
                <a:latin typeface="Arial" panose="020B0604020202020204" pitchFamily="34" charset="0"/>
                <a:cs typeface="Arial" panose="020B0604020202020204" pitchFamily="34" charset="0"/>
              </a:rPr>
              <a:t>.“</a:t>
            </a:r>
          </a:p>
          <a:p>
            <a:endParaRPr lang="en-US" sz="2800" dirty="0">
              <a:solidFill>
                <a:srgbClr val="7030A0"/>
              </a:solidFill>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--Kofi A. Annan</a:t>
            </a:r>
          </a:p>
        </p:txBody>
      </p:sp>
      <p:pic>
        <p:nvPicPr>
          <p:cNvPr id="3" name="image01.png"/>
          <p:cNvPicPr/>
          <p:nvPr/>
        </p:nvPicPr>
        <p:blipFill>
          <a:blip r:embed="rId2"/>
          <a:srcRect/>
          <a:stretch>
            <a:fillRect/>
          </a:stretch>
        </p:blipFill>
        <p:spPr>
          <a:xfrm>
            <a:off x="2228850" y="262599"/>
            <a:ext cx="4762500" cy="2590800"/>
          </a:xfrm>
          <a:prstGeom prst="rect">
            <a:avLst/>
          </a:prstGeom>
          <a:ln/>
        </p:spPr>
      </p:pic>
    </p:spTree>
    <p:extLst>
      <p:ext uri="{BB962C8B-B14F-4D97-AF65-F5344CB8AC3E}">
        <p14:creationId xmlns:p14="http://schemas.microsoft.com/office/powerpoint/2010/main" val="35801893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10413</TotalTime>
  <Words>958</Words>
  <Application>Microsoft Macintosh PowerPoint</Application>
  <PresentationFormat>On-screen Show (4:3)</PresentationFormat>
  <Paragraphs>109</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Georgia</vt:lpstr>
      <vt:lpstr>Wingdings 2</vt:lpstr>
      <vt:lpstr>Arial</vt:lpstr>
      <vt:lpstr>Calibri</vt:lpstr>
      <vt:lpstr>Wingdings</vt:lpstr>
      <vt:lpstr>Civic</vt:lpstr>
      <vt:lpstr>Intimate Partner Violence, Child Health and Family Resilience</vt:lpstr>
      <vt:lpstr>Key Questions</vt:lpstr>
      <vt:lpstr>Childhood IPV Exposure Prevalence</vt:lpstr>
      <vt:lpstr>But, how does IPV relate to children?</vt:lpstr>
      <vt:lpstr>Toxic Stress &amp; Physiology</vt:lpstr>
      <vt:lpstr>PowerPoint Presentation</vt:lpstr>
      <vt:lpstr>Toxic Stress &amp; Physiology</vt:lpstr>
      <vt:lpstr>Ecobiodevelopmental Framework</vt:lpstr>
      <vt:lpstr>IPV &amp; Child Health</vt:lpstr>
      <vt:lpstr>IPV &amp; Child Health</vt:lpstr>
      <vt:lpstr>Resilience</vt:lpstr>
      <vt:lpstr>Resilience</vt:lpstr>
      <vt:lpstr>The Opportunity in Health Care</vt:lpstr>
      <vt:lpstr>Thinking about Prevention and Treatment</vt:lpstr>
      <vt:lpstr>Thinking about Prevention and Treatment</vt:lpstr>
      <vt:lpstr>Thinking about Prevention and Treatment</vt:lpstr>
      <vt:lpstr>The Opportunity:  Next Steps</vt:lpstr>
      <vt:lpstr>PowerPoint Presentation</vt:lpstr>
    </vt:vector>
  </TitlesOfParts>
  <Company>Johns Hopkins</Company>
  <LinksUpToDate>false</LinksUpToDate>
  <SharedDoc>false</SharedDoc>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Intimate Partner Violence &amp; Child Health:  The Role of the Pediatrician</dc:title>
  <dc:creator>mbairme1</dc:creator>
  <cp:lastModifiedBy>Microsoft Office User</cp:lastModifiedBy>
  <cp:revision>217</cp:revision>
  <dcterms:created xsi:type="dcterms:W3CDTF">2012-08-29T12:57:25Z</dcterms:created>
  <dcterms:modified xsi:type="dcterms:W3CDTF">2017-03-23T03:54:17Z</dcterms:modified>
</cp:coreProperties>
</file>