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5" d="100"/>
          <a:sy n="35" d="100"/>
        </p:scale>
        <p:origin x="-1928" y="-12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59633346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hyperlink" Target="http://veryshareimg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hyperlink" Target="http://criticalflame.org" TargetMode="Externa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jpeg"/><Relationship Id="rId3" Type="http://schemas.openxmlformats.org/officeDocument/2006/relationships/hyperlink" Target="http://clatl.com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hyperlink" Target="http://veryshareim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270000" y="960966"/>
            <a:ext cx="10464800" cy="3302001"/>
          </a:xfrm>
          <a:prstGeom prst="rect">
            <a:avLst/>
          </a:prstGeom>
        </p:spPr>
        <p:txBody>
          <a:bodyPr/>
          <a:lstStyle/>
          <a:p>
            <a:pPr lvl="0" algn="l" defTabSz="40894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Meredith Wilson</a:t>
            </a:r>
          </a:p>
          <a:p>
            <a:pPr lvl="0" algn="l" defTabSz="408940">
              <a:defRPr sz="1800">
                <a:solidFill>
                  <a:srgbClr val="000000"/>
                </a:solidFill>
              </a:defRPr>
            </a:pPr>
            <a:r>
              <a:rPr sz="4340">
                <a:solidFill>
                  <a:srgbClr val="FFFFFF"/>
                </a:solidFill>
              </a:rPr>
              <a:t>Clemson University/College of Charleston</a:t>
            </a:r>
          </a:p>
          <a:p>
            <a:pPr lvl="0" algn="l" defTabSz="408940">
              <a:defRPr sz="1800">
                <a:solidFill>
                  <a:srgbClr val="000000"/>
                </a:solidFill>
              </a:defRPr>
            </a:pPr>
            <a:r>
              <a:rPr sz="4340">
                <a:solidFill>
                  <a:srgbClr val="FFFFFF"/>
                </a:solidFill>
              </a:rPr>
              <a:t>Master of Science in Historic Preservation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270000" y="7535333"/>
            <a:ext cx="10464800" cy="1130301"/>
          </a:xfrm>
          <a:prstGeom prst="rect">
            <a:avLst/>
          </a:prstGeom>
        </p:spPr>
        <p:txBody>
          <a:bodyPr/>
          <a:lstStyle/>
          <a:p>
            <a:pPr lvl="0" algn="l" defTabSz="414781">
              <a:defRPr sz="1800">
                <a:solidFill>
                  <a:srgbClr val="000000"/>
                </a:solidFill>
              </a:defRPr>
            </a:pPr>
            <a:r>
              <a:rPr sz="2272">
                <a:solidFill>
                  <a:srgbClr val="FFFFFF"/>
                </a:solidFill>
              </a:rPr>
              <a:t>April 2, 2016</a:t>
            </a:r>
          </a:p>
          <a:p>
            <a:pPr lvl="0" algn="l" defTabSz="414781">
              <a:defRPr sz="1800">
                <a:solidFill>
                  <a:srgbClr val="000000"/>
                </a:solidFill>
              </a:defRPr>
            </a:pPr>
            <a:r>
              <a:rPr sz="2272">
                <a:solidFill>
                  <a:srgbClr val="FFFFFF"/>
                </a:solidFill>
              </a:rPr>
              <a:t>Dynamic Cities Conference</a:t>
            </a:r>
          </a:p>
          <a:p>
            <a:pPr lvl="0" algn="l" defTabSz="414781">
              <a:defRPr sz="1800">
                <a:solidFill>
                  <a:srgbClr val="000000"/>
                </a:solidFill>
              </a:defRPr>
            </a:pPr>
            <a:r>
              <a:rPr sz="2272">
                <a:solidFill>
                  <a:srgbClr val="FFFFFF"/>
                </a:solidFill>
              </a:rPr>
              <a:t>Boston University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Meridian_MS_Mississippi.jpg"/>
          <p:cNvPicPr/>
          <p:nvPr/>
        </p:nvPicPr>
        <p:blipFill>
          <a:blip r:embed="rId2">
            <a:extLst/>
          </a:blip>
          <a:srcRect l="4587" r="4587"/>
          <a:stretch>
            <a:fillRect/>
          </a:stretch>
        </p:blipFill>
        <p:spPr>
          <a:xfrm>
            <a:off x="559990" y="1502370"/>
            <a:ext cx="11884785" cy="4234072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Can the Center Hold?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Grappling with the decline of a small-city downtown in Meridian, Mississippi</a:t>
            </a:r>
          </a:p>
        </p:txBody>
      </p:sp>
      <p:sp>
        <p:nvSpPr>
          <p:cNvPr id="38" name="Shape 38"/>
          <p:cNvSpPr/>
          <p:nvPr/>
        </p:nvSpPr>
        <p:spPr>
          <a:xfrm>
            <a:off x="8517466" y="5816831"/>
            <a:ext cx="391683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</a:t>
            </a:r>
            <a:r>
              <a:rPr u="sng">
                <a:solidFill>
                  <a:srgbClr val="FFFFFF"/>
                </a:solidFill>
                <a:hlinkClick r:id="rId3"/>
              </a:rPr>
              <a:t>veryshareimg.com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nip20160329_1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2802"/>
            <a:ext cx="13004801" cy="9427996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/>
        </p:nvSpPr>
        <p:spPr>
          <a:xfrm>
            <a:off x="6675044" y="4580898"/>
            <a:ext cx="622260" cy="591804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3"/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7194524" y="5137150"/>
            <a:ext cx="2082455" cy="647701"/>
          </a:xfrm>
          <a:prstGeom prst="rect">
            <a:avLst/>
          </a:prstGeom>
          <a:solidFill>
            <a:srgbClr val="FEFEFE"/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4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3400"/>
              <a:t>Meridian</a:t>
            </a:r>
          </a:p>
        </p:txBody>
      </p:sp>
      <p:sp>
        <p:nvSpPr>
          <p:cNvPr id="43" name="Shape 43"/>
          <p:cNvSpPr/>
          <p:nvPr/>
        </p:nvSpPr>
        <p:spPr>
          <a:xfrm>
            <a:off x="8368381" y="9086849"/>
            <a:ext cx="4591813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Image courtesy of Google Maps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G_4826.jpg"/>
          <p:cNvPicPr/>
          <p:nvPr/>
        </p:nvPicPr>
        <p:blipFill>
          <a:blip r:embed="rId2">
            <a:extLst/>
          </a:blip>
          <a:srcRect l="21" r="21"/>
          <a:stretch>
            <a:fillRect/>
          </a:stretch>
        </p:blipFill>
        <p:spPr>
          <a:xfrm>
            <a:off x="739245" y="741362"/>
            <a:ext cx="5374906" cy="8271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Meridian_downtown_postcard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55556" y="5245033"/>
            <a:ext cx="5883843" cy="374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Snip20160330_12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55347" y="2052299"/>
            <a:ext cx="5884261" cy="2565812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803742" y="9025466"/>
            <a:ext cx="5245886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FFFFFF"/>
                </a:solidFill>
              </a:rPr>
              <a:t>Image courtesy of Mississippi Department of Archives and History</a:t>
            </a:r>
          </a:p>
        </p:txBody>
      </p:sp>
      <p:sp>
        <p:nvSpPr>
          <p:cNvPr id="49" name="Shape 49"/>
          <p:cNvSpPr/>
          <p:nvPr/>
        </p:nvSpPr>
        <p:spPr>
          <a:xfrm>
            <a:off x="6366342" y="9025466"/>
            <a:ext cx="5862271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FFFFFF"/>
                </a:solidFill>
              </a:rPr>
              <a:t>Image courtesy of </a:t>
            </a:r>
            <a:r>
              <a:rPr sz="1300" u="sng">
                <a:solidFill>
                  <a:srgbClr val="FFFFFF"/>
                </a:solidFill>
                <a:hlinkClick r:id="rId5"/>
              </a:rPr>
              <a:t>criticalflame.org</a:t>
            </a:r>
          </a:p>
        </p:txBody>
      </p:sp>
      <p:sp>
        <p:nvSpPr>
          <p:cNvPr id="50" name="Shape 50"/>
          <p:cNvSpPr/>
          <p:nvPr/>
        </p:nvSpPr>
        <p:spPr>
          <a:xfrm>
            <a:off x="6366342" y="4724400"/>
            <a:ext cx="5862271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FFFFFF"/>
                </a:solidFill>
              </a:rPr>
              <a:t>Image courtesy of Lauderdale County Department of Archives and History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G_2479.jpg"/>
          <p:cNvPicPr/>
          <p:nvPr/>
        </p:nvPicPr>
        <p:blipFill>
          <a:blip r:embed="rId2">
            <a:extLst/>
          </a:blip>
          <a:srcRect l="8930" r="8930"/>
          <a:stretch>
            <a:fillRect/>
          </a:stretch>
        </p:blipFill>
        <p:spPr>
          <a:xfrm>
            <a:off x="1202531" y="901898"/>
            <a:ext cx="10599601" cy="7949701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6112933" y="9326033"/>
            <a:ext cx="693138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Mississippi Department of Archives and History </a:t>
            </a:r>
          </a:p>
        </p:txBody>
      </p:sp>
      <p:sp>
        <p:nvSpPr>
          <p:cNvPr id="54" name="Shape 54"/>
          <p:cNvSpPr/>
          <p:nvPr/>
        </p:nvSpPr>
        <p:spPr>
          <a:xfrm>
            <a:off x="4196054" y="192616"/>
            <a:ext cx="461269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Union Station, c. 1906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nip20160328_2.png"/>
          <p:cNvPicPr/>
          <p:nvPr/>
        </p:nvPicPr>
        <p:blipFill>
          <a:blip r:embed="rId2">
            <a:extLst/>
          </a:blip>
          <a:srcRect t="1926" b="1926"/>
          <a:stretch>
            <a:fillRect/>
          </a:stretch>
        </p:blipFill>
        <p:spPr>
          <a:xfrm>
            <a:off x="1935757" y="1451768"/>
            <a:ext cx="9133164" cy="6849873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1938866" y="8403166"/>
            <a:ext cx="640217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Meridian Historic Preservation Commission</a:t>
            </a:r>
          </a:p>
        </p:txBody>
      </p:sp>
      <p:sp>
        <p:nvSpPr>
          <p:cNvPr id="58" name="Shape 58"/>
          <p:cNvSpPr/>
          <p:nvPr/>
        </p:nvSpPr>
        <p:spPr>
          <a:xfrm>
            <a:off x="1019886" y="702733"/>
            <a:ext cx="1096502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Construction of Broadmoor Shopping Center, c. 1960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nip20160328_3.png"/>
          <p:cNvPicPr/>
          <p:nvPr/>
        </p:nvPicPr>
        <p:blipFill>
          <a:blip r:embed="rId2">
            <a:extLst/>
          </a:blip>
          <a:srcRect l="11734" r="11734"/>
          <a:stretch>
            <a:fillRect/>
          </a:stretch>
        </p:blipFill>
        <p:spPr>
          <a:xfrm>
            <a:off x="6521669" y="4367897"/>
            <a:ext cx="6129147" cy="4596861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6385251" y="9148233"/>
            <a:ext cx="640217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Meridian Historic Preservation Commission</a:t>
            </a:r>
          </a:p>
        </p:txBody>
      </p:sp>
      <p:pic>
        <p:nvPicPr>
          <p:cNvPr id="62" name="GOH construction.jpg"/>
          <p:cNvPicPr/>
          <p:nvPr/>
        </p:nvPicPr>
        <p:blipFill>
          <a:blip r:embed="rId3">
            <a:extLst/>
          </a:blip>
          <a:srcRect l="5555" r="5555"/>
          <a:stretch>
            <a:fillRect/>
          </a:stretch>
        </p:blipFill>
        <p:spPr>
          <a:xfrm>
            <a:off x="183091" y="220133"/>
            <a:ext cx="6129265" cy="4596949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165207" y="4889499"/>
            <a:ext cx="384048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MSU-Riley Center</a:t>
            </a:r>
          </a:p>
        </p:txBody>
      </p:sp>
      <p:sp>
        <p:nvSpPr>
          <p:cNvPr id="64" name="Shape 64"/>
          <p:cNvSpPr/>
          <p:nvPr/>
        </p:nvSpPr>
        <p:spPr>
          <a:xfrm>
            <a:off x="6385252" y="247649"/>
            <a:ext cx="6402172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Marks Rothenberg Department Store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c. 1889</a:t>
            </a:r>
          </a:p>
        </p:txBody>
      </p:sp>
      <p:sp>
        <p:nvSpPr>
          <p:cNvPr id="65" name="Shape 65"/>
          <p:cNvSpPr/>
          <p:nvPr/>
        </p:nvSpPr>
        <p:spPr>
          <a:xfrm>
            <a:off x="46674" y="7232649"/>
            <a:ext cx="6402173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Marks Rothenberg Department Store</a:t>
            </a:r>
          </a:p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c. 1960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Preservation in Meridian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120414_FamilySouthAfrica_AT_2936_3000x2000.jpeg"/>
          <p:cNvPicPr/>
          <p:nvPr/>
        </p:nvPicPr>
        <p:blipFill>
          <a:blip r:embed="rId2">
            <a:extLst/>
          </a:blip>
          <a:srcRect l="5616" t="115" r="15813" b="11493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Snip20160122_15.png"/>
          <p:cNvPicPr/>
          <p:nvPr/>
        </p:nvPicPr>
        <p:blipFill>
          <a:blip r:embed="rId3">
            <a:extLst/>
          </a:blip>
          <a:srcRect l="1669" r="1669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2475706" y="4165004"/>
            <a:ext cx="5705883" cy="4213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507"/>
                </a:moveTo>
                <a:lnTo>
                  <a:pt x="10737" y="0"/>
                </a:lnTo>
                <a:lnTo>
                  <a:pt x="14775" y="8052"/>
                </a:lnTo>
                <a:lnTo>
                  <a:pt x="17069" y="5894"/>
                </a:lnTo>
                <a:lnTo>
                  <a:pt x="18130" y="7870"/>
                </a:lnTo>
                <a:lnTo>
                  <a:pt x="20518" y="5532"/>
                </a:lnTo>
                <a:lnTo>
                  <a:pt x="21600" y="7464"/>
                </a:lnTo>
                <a:lnTo>
                  <a:pt x="6661" y="21600"/>
                </a:lnTo>
                <a:lnTo>
                  <a:pt x="0" y="9507"/>
                </a:lnTo>
                <a:close/>
              </a:path>
            </a:pathLst>
          </a:custGeom>
          <a:ln w="50800">
            <a:solidFill>
              <a:srgbClr val="FF260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43434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8858051" y="1859822"/>
            <a:ext cx="2344390" cy="2575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720"/>
                </a:moveTo>
                <a:lnTo>
                  <a:pt x="10983" y="0"/>
                </a:lnTo>
                <a:lnTo>
                  <a:pt x="21600" y="13155"/>
                </a:lnTo>
                <a:lnTo>
                  <a:pt x="8381" y="21600"/>
                </a:lnTo>
                <a:lnTo>
                  <a:pt x="2988" y="15310"/>
                </a:lnTo>
                <a:lnTo>
                  <a:pt x="4872" y="13898"/>
                </a:lnTo>
                <a:lnTo>
                  <a:pt x="0" y="7720"/>
                </a:lnTo>
                <a:close/>
              </a:path>
            </a:pathLst>
          </a:custGeom>
          <a:ln w="50800">
            <a:solidFill>
              <a:srgbClr val="FF260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43434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3625763" y="6012920"/>
            <a:ext cx="2146474" cy="517526"/>
          </a:xfrm>
          <a:prstGeom prst="rect">
            <a:avLst/>
          </a:prstGeom>
          <a:solidFill>
            <a:srgbClr val="FFFFFF"/>
          </a:solidFill>
          <a:ln>
            <a:solidFill>
              <a:srgbClr val="8E847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72675A"/>
                </a:solidFill>
              </a:rPr>
              <a:t>Urban Center</a:t>
            </a:r>
          </a:p>
        </p:txBody>
      </p:sp>
      <p:sp>
        <p:nvSpPr>
          <p:cNvPr id="74" name="Shape 74"/>
          <p:cNvSpPr/>
          <p:nvPr/>
        </p:nvSpPr>
        <p:spPr>
          <a:xfrm>
            <a:off x="9459431" y="2685157"/>
            <a:ext cx="1142530" cy="923926"/>
          </a:xfrm>
          <a:prstGeom prst="rect">
            <a:avLst/>
          </a:prstGeom>
          <a:solidFill>
            <a:srgbClr val="FFFFFF"/>
          </a:solidFill>
          <a:ln>
            <a:solidFill>
              <a:srgbClr val="8E847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Union </a:t>
            </a:r>
            <a:br>
              <a:rPr sz="2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</a:br>
            <a:r>
              <a:rPr sz="2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Station</a:t>
            </a:r>
          </a:p>
        </p:txBody>
      </p:sp>
      <p:sp>
        <p:nvSpPr>
          <p:cNvPr id="75" name="Shape 75"/>
          <p:cNvSpPr/>
          <p:nvPr/>
        </p:nvSpPr>
        <p:spPr>
          <a:xfrm>
            <a:off x="7346581" y="8368770"/>
            <a:ext cx="5368231" cy="1038226"/>
          </a:xfrm>
          <a:prstGeom prst="rect">
            <a:avLst/>
          </a:prstGeom>
          <a:solidFill>
            <a:srgbClr val="FFFFFF"/>
          </a:solidFill>
          <a:ln>
            <a:solidFill>
              <a:srgbClr val="8E847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Downtown Historic Districts</a:t>
            </a:r>
            <a:b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</a:br>
            <a:r>
              <a:rPr sz="2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1979-2006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G_1609.jpg"/>
          <p:cNvPicPr/>
          <p:nvPr/>
        </p:nvPicPr>
        <p:blipFill>
          <a:blip r:embed="rId2">
            <a:extLst/>
          </a:blip>
          <a:srcRect l="5550" r="5550"/>
          <a:stretch>
            <a:fillRect/>
          </a:stretch>
        </p:blipFill>
        <p:spPr>
          <a:xfrm>
            <a:off x="1211460" y="908446"/>
            <a:ext cx="10582012" cy="793651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1558467" y="124883"/>
            <a:ext cx="98878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Union Station Multi-Modal Transportation Center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G_1634.jpg"/>
          <p:cNvPicPr/>
          <p:nvPr/>
        </p:nvPicPr>
        <p:blipFill>
          <a:blip r:embed="rId2">
            <a:extLst/>
          </a:blip>
          <a:srcRect l="1394" r="1394" b="21060"/>
          <a:stretch>
            <a:fillRect/>
          </a:stretch>
        </p:blipFill>
        <p:spPr>
          <a:xfrm>
            <a:off x="952500" y="2362200"/>
            <a:ext cx="5334001" cy="649638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G_1390.jpg"/>
          <p:cNvPicPr/>
          <p:nvPr/>
        </p:nvPicPr>
        <p:blipFill>
          <a:blip r:embed="rId3">
            <a:extLst/>
          </a:blip>
          <a:srcRect l="1394" r="1394"/>
          <a:stretch>
            <a:fillRect/>
          </a:stretch>
        </p:blipFill>
        <p:spPr>
          <a:xfrm>
            <a:off x="6730999" y="634999"/>
            <a:ext cx="5334001" cy="8229601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1253947" y="842433"/>
            <a:ext cx="473110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The Threefoot Building</a:t>
            </a:r>
            <a:br>
              <a:rPr sz="3600">
                <a:solidFill>
                  <a:srgbClr val="FFFFFF"/>
                </a:solidFill>
              </a:rPr>
            </a:br>
            <a:r>
              <a:rPr sz="3600">
                <a:solidFill>
                  <a:srgbClr val="FFFFFF"/>
                </a:solidFill>
              </a:rPr>
              <a:t>1929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nip20160328_3.png"/>
          <p:cNvPicPr/>
          <p:nvPr/>
        </p:nvPicPr>
        <p:blipFill>
          <a:blip r:embed="rId2">
            <a:extLst/>
          </a:blip>
          <a:srcRect l="10737" r="10737"/>
          <a:stretch>
            <a:fillRect/>
          </a:stretch>
        </p:blipFill>
        <p:spPr>
          <a:xfrm>
            <a:off x="1525589" y="4970991"/>
            <a:ext cx="5334001" cy="3898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GOH construction.jpg"/>
          <p:cNvPicPr/>
          <p:nvPr/>
        </p:nvPicPr>
        <p:blipFill>
          <a:blip r:embed="rId3">
            <a:extLst/>
          </a:blip>
          <a:srcRect l="4397" r="4397"/>
          <a:stretch>
            <a:fillRect/>
          </a:stretch>
        </p:blipFill>
        <p:spPr>
          <a:xfrm>
            <a:off x="1525589" y="640291"/>
            <a:ext cx="5334001" cy="3898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IMG_1503.jpg"/>
          <p:cNvPicPr/>
          <p:nvPr/>
        </p:nvPicPr>
        <p:blipFill>
          <a:blip r:embed="rId4">
            <a:extLst/>
          </a:blip>
          <a:srcRect l="1365" r="55419"/>
          <a:stretch>
            <a:fillRect/>
          </a:stretch>
        </p:blipFill>
        <p:spPr>
          <a:xfrm>
            <a:off x="7208243" y="2248958"/>
            <a:ext cx="4307851" cy="6646397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>
            <a:off x="1517230" y="4589991"/>
            <a:ext cx="32194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FFFFFF"/>
                </a:solidFill>
              </a:rPr>
              <a:t>Image courtesy of MSU-Riley Center</a:t>
            </a:r>
          </a:p>
        </p:txBody>
      </p:sp>
      <p:sp>
        <p:nvSpPr>
          <p:cNvPr id="88" name="Shape 88"/>
          <p:cNvSpPr/>
          <p:nvPr/>
        </p:nvSpPr>
        <p:spPr>
          <a:xfrm>
            <a:off x="1488874" y="8920691"/>
            <a:ext cx="5354194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FFFFFF"/>
                </a:solidFill>
              </a:rPr>
              <a:t>Image courtesy of Meridian Historic Preservation Commission</a:t>
            </a:r>
          </a:p>
        </p:txBody>
      </p:sp>
      <p:sp>
        <p:nvSpPr>
          <p:cNvPr id="89" name="Shape 89"/>
          <p:cNvSpPr/>
          <p:nvPr/>
        </p:nvSpPr>
        <p:spPr>
          <a:xfrm>
            <a:off x="7208243" y="502708"/>
            <a:ext cx="4307683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MSU-Riley Center for the Performing Arts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120414_FamilySouthAfrica_AT_2936_3000x2000.jpeg"/>
          <p:cNvPicPr/>
          <p:nvPr/>
        </p:nvPicPr>
        <p:blipFill>
          <a:blip r:embed="rId2">
            <a:extLst/>
          </a:blip>
          <a:srcRect l="5616" t="115" r="15813" b="11493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Snip20160122_15.png"/>
          <p:cNvPicPr/>
          <p:nvPr/>
        </p:nvPicPr>
        <p:blipFill>
          <a:blip r:embed="rId3">
            <a:extLst/>
          </a:blip>
          <a:srcRect l="1669" r="1669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/>
          <p:nvPr/>
        </p:nvSpPr>
        <p:spPr>
          <a:xfrm>
            <a:off x="2074763" y="1947117"/>
            <a:ext cx="9530408" cy="7021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266"/>
                </a:moveTo>
                <a:lnTo>
                  <a:pt x="4541" y="21600"/>
                </a:lnTo>
                <a:lnTo>
                  <a:pt x="7634" y="20410"/>
                </a:lnTo>
                <a:lnTo>
                  <a:pt x="21600" y="6325"/>
                </a:lnTo>
                <a:lnTo>
                  <a:pt x="18123" y="0"/>
                </a:lnTo>
                <a:lnTo>
                  <a:pt x="15362" y="2604"/>
                </a:lnTo>
                <a:lnTo>
                  <a:pt x="14107" y="360"/>
                </a:lnTo>
                <a:lnTo>
                  <a:pt x="0" y="13266"/>
                </a:lnTo>
                <a:close/>
              </a:path>
            </a:pathLst>
          </a:custGeom>
          <a:ln w="50800">
            <a:solidFill>
              <a:srgbClr val="FF260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43434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4" name="Shape 94"/>
          <p:cNvSpPr/>
          <p:nvPr/>
        </p:nvSpPr>
        <p:spPr>
          <a:xfrm>
            <a:off x="5898706" y="8368770"/>
            <a:ext cx="7044780" cy="1038226"/>
          </a:xfrm>
          <a:prstGeom prst="rect">
            <a:avLst/>
          </a:prstGeom>
          <a:solidFill>
            <a:srgbClr val="FFFFFF"/>
          </a:solidFill>
          <a:ln>
            <a:solidFill>
              <a:srgbClr val="8E847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Meridian Downtown Historic District</a:t>
            </a:r>
            <a:b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</a:br>
            <a:r>
              <a:rPr sz="2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Present Day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An Arts and Entertainment Center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560dfe31228dd.image.jpg"/>
          <p:cNvPicPr/>
          <p:nvPr/>
        </p:nvPicPr>
        <p:blipFill>
          <a:blip r:embed="rId2">
            <a:extLst/>
          </a:blip>
          <a:srcRect l="8681" r="8681"/>
          <a:stretch>
            <a:fillRect/>
          </a:stretch>
        </p:blipFill>
        <p:spPr>
          <a:xfrm>
            <a:off x="1238051" y="928687"/>
            <a:ext cx="10528513" cy="7896385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/>
          <p:nvPr/>
        </p:nvSpPr>
        <p:spPr>
          <a:xfrm>
            <a:off x="6603999" y="9359899"/>
            <a:ext cx="6376798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Mississippi Arts and Entertainment Center </a:t>
            </a:r>
          </a:p>
        </p:txBody>
      </p:sp>
      <p:sp>
        <p:nvSpPr>
          <p:cNvPr id="100" name="Shape 100"/>
          <p:cNvSpPr/>
          <p:nvPr/>
        </p:nvSpPr>
        <p:spPr>
          <a:xfrm>
            <a:off x="1686255" y="175683"/>
            <a:ext cx="963229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Mississippi Arts and Entertainment Experience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12810025_10154010061497718_1370270243_o.jpg"/>
          <p:cNvPicPr/>
          <p:nvPr/>
        </p:nvPicPr>
        <p:blipFill>
          <a:blip r:embed="rId2">
            <a:extLst/>
          </a:blip>
          <a:srcRect l="5436" r="5436"/>
          <a:stretch>
            <a:fillRect/>
          </a:stretch>
        </p:blipFill>
        <p:spPr>
          <a:xfrm>
            <a:off x="1116012" y="837009"/>
            <a:ext cx="10772744" cy="807955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103"/>
          <p:cNvSpPr/>
          <p:nvPr/>
        </p:nvSpPr>
        <p:spPr>
          <a:xfrm>
            <a:off x="8669866" y="9258299"/>
            <a:ext cx="415046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Shauna Rynn Waters</a:t>
            </a:r>
          </a:p>
        </p:txBody>
      </p:sp>
      <p:sp>
        <p:nvSpPr>
          <p:cNvPr id="104" name="Shape 104"/>
          <p:cNvSpPr/>
          <p:nvPr/>
        </p:nvSpPr>
        <p:spPr>
          <a:xfrm>
            <a:off x="4069410" y="91016"/>
            <a:ext cx="486598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Hotel Meridian, c. 1907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unnamed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9889066" y="9309099"/>
            <a:ext cx="306187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Claire Lee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building_hires (2)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8131" y="937693"/>
            <a:ext cx="10708611" cy="787827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9906000" y="9292166"/>
            <a:ext cx="301523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</a:t>
            </a:r>
            <a:r>
              <a:rPr u="sng">
                <a:solidFill>
                  <a:srgbClr val="FFFFFF"/>
                </a:solidFill>
                <a:hlinkClick r:id="rId3"/>
              </a:rPr>
              <a:t>clatl.com</a:t>
            </a:r>
            <a:r>
              <a:rPr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11" name="Shape 111"/>
          <p:cNvSpPr/>
          <p:nvPr/>
        </p:nvSpPr>
        <p:spPr>
          <a:xfrm>
            <a:off x="1744776" y="141816"/>
            <a:ext cx="95152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Georgia Music Hall of Fame - Macon, Georgia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eril3_365419a.jpg"/>
          <p:cNvPicPr/>
          <p:nvPr/>
        </p:nvPicPr>
        <p:blipFill>
          <a:blip r:embed="rId2">
            <a:extLst/>
          </a:blip>
          <a:srcRect l="48" r="48"/>
          <a:stretch>
            <a:fillRect/>
          </a:stretch>
        </p:blipFill>
        <p:spPr>
          <a:xfrm>
            <a:off x="1335087" y="1001315"/>
            <a:ext cx="10334510" cy="7750882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8077200" y="9309099"/>
            <a:ext cx="482368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Atlanta Journal Constitution</a:t>
            </a:r>
          </a:p>
        </p:txBody>
      </p:sp>
      <p:sp>
        <p:nvSpPr>
          <p:cNvPr id="115" name="Shape 115"/>
          <p:cNvSpPr/>
          <p:nvPr/>
        </p:nvSpPr>
        <p:spPr>
          <a:xfrm>
            <a:off x="1617903" y="192616"/>
            <a:ext cx="97689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Capricorn Recording Studios - Macon, Georgia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The African American Business District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120414_FamilySouthAfrica_AT_2936_3000x2000.jpeg"/>
          <p:cNvPicPr/>
          <p:nvPr/>
        </p:nvPicPr>
        <p:blipFill>
          <a:blip r:embed="rId2">
            <a:extLst/>
          </a:blip>
          <a:srcRect l="5616" t="115" r="15813" b="11493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Snip20160122_15.png"/>
          <p:cNvPicPr/>
          <p:nvPr/>
        </p:nvPicPr>
        <p:blipFill>
          <a:blip r:embed="rId3">
            <a:extLst/>
          </a:blip>
          <a:srcRect l="1669" r="1669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/>
          <p:nvPr/>
        </p:nvSpPr>
        <p:spPr>
          <a:xfrm>
            <a:off x="2074763" y="1947117"/>
            <a:ext cx="9530408" cy="7021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266"/>
                </a:moveTo>
                <a:lnTo>
                  <a:pt x="4541" y="21600"/>
                </a:lnTo>
                <a:lnTo>
                  <a:pt x="7634" y="20410"/>
                </a:lnTo>
                <a:lnTo>
                  <a:pt x="21600" y="6325"/>
                </a:lnTo>
                <a:lnTo>
                  <a:pt x="18123" y="0"/>
                </a:lnTo>
                <a:lnTo>
                  <a:pt x="15362" y="2604"/>
                </a:lnTo>
                <a:lnTo>
                  <a:pt x="14107" y="360"/>
                </a:lnTo>
                <a:lnTo>
                  <a:pt x="0" y="13266"/>
                </a:lnTo>
                <a:close/>
              </a:path>
            </a:pathLst>
          </a:custGeom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43434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6153537" y="8571970"/>
            <a:ext cx="6535119" cy="631826"/>
          </a:xfrm>
          <a:prstGeom prst="rect">
            <a:avLst/>
          </a:prstGeom>
          <a:solidFill>
            <a:srgbClr val="FFFFFF"/>
          </a:solidFill>
          <a:ln>
            <a:solidFill>
              <a:srgbClr val="8E847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African American Business District</a:t>
            </a:r>
          </a:p>
        </p:txBody>
      </p:sp>
      <p:sp>
        <p:nvSpPr>
          <p:cNvPr id="123" name="Shape 123"/>
          <p:cNvSpPr/>
          <p:nvPr/>
        </p:nvSpPr>
        <p:spPr>
          <a:xfrm>
            <a:off x="2074009" y="4928475"/>
            <a:ext cx="3129155" cy="2998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48" y="21600"/>
                </a:moveTo>
                <a:lnTo>
                  <a:pt x="21600" y="11752"/>
                </a:lnTo>
                <a:lnTo>
                  <a:pt x="13639" y="0"/>
                </a:lnTo>
                <a:lnTo>
                  <a:pt x="0" y="9625"/>
                </a:lnTo>
                <a:lnTo>
                  <a:pt x="8548" y="21600"/>
                </a:lnTo>
                <a:close/>
              </a:path>
            </a:pathLst>
          </a:custGeom>
          <a:ln w="50800">
            <a:solidFill>
              <a:srgbClr val="FF260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G_1631.jpg"/>
          <p:cNvPicPr/>
          <p:nvPr/>
        </p:nvPicPr>
        <p:blipFill>
          <a:blip r:embed="rId2">
            <a:extLst/>
          </a:blip>
          <a:srcRect l="1394" r="1394"/>
          <a:stretch>
            <a:fillRect/>
          </a:stretch>
        </p:blipFill>
        <p:spPr>
          <a:xfrm>
            <a:off x="952500" y="635000"/>
            <a:ext cx="5334000" cy="822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G_1480.jpg"/>
          <p:cNvPicPr/>
          <p:nvPr/>
        </p:nvPicPr>
        <p:blipFill>
          <a:blip r:embed="rId3">
            <a:extLst/>
          </a:blip>
          <a:srcRect l="1394" r="1394"/>
          <a:stretch>
            <a:fillRect/>
          </a:stretch>
        </p:blipFill>
        <p:spPr>
          <a:xfrm>
            <a:off x="6730999" y="635000"/>
            <a:ext cx="5334001" cy="822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G_1457.jpeg"/>
          <p:cNvPicPr/>
          <p:nvPr/>
        </p:nvPicPr>
        <p:blipFill>
          <a:blip r:embed="rId2">
            <a:extLst/>
          </a:blip>
          <a:srcRect l="4391" r="4391"/>
          <a:stretch>
            <a:fillRect/>
          </a:stretch>
        </p:blipFill>
        <p:spPr>
          <a:xfrm>
            <a:off x="6831919" y="1228857"/>
            <a:ext cx="4589650" cy="3354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Snip20160122_16.png"/>
          <p:cNvPicPr/>
          <p:nvPr/>
        </p:nvPicPr>
        <p:blipFill>
          <a:blip r:embed="rId3">
            <a:extLst/>
          </a:blip>
          <a:srcRect l="8364" t="6832" r="8364" b="6832"/>
          <a:stretch>
            <a:fillRect/>
          </a:stretch>
        </p:blipFill>
        <p:spPr>
          <a:xfrm>
            <a:off x="6831721" y="5568950"/>
            <a:ext cx="4589813" cy="3354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Snip20160122_10.png"/>
          <p:cNvPicPr/>
          <p:nvPr/>
        </p:nvPicPr>
        <p:blipFill>
          <a:blip r:embed="rId4">
            <a:extLst/>
          </a:blip>
          <a:srcRect l="25365" r="25365" b="1544"/>
          <a:stretch>
            <a:fillRect/>
          </a:stretch>
        </p:blipFill>
        <p:spPr>
          <a:xfrm>
            <a:off x="786407" y="1240919"/>
            <a:ext cx="5666369" cy="7670446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786809" y="8991600"/>
            <a:ext cx="5245886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FFFFFF"/>
                </a:solidFill>
              </a:rPr>
              <a:t>Image courtesy of Mississippi Department of Archives and History</a:t>
            </a:r>
          </a:p>
        </p:txBody>
      </p:sp>
      <p:sp>
        <p:nvSpPr>
          <p:cNvPr id="132" name="Shape 132"/>
          <p:cNvSpPr/>
          <p:nvPr/>
        </p:nvSpPr>
        <p:spPr>
          <a:xfrm>
            <a:off x="6995190" y="8991600"/>
            <a:ext cx="5245886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FFFFFF"/>
                </a:solidFill>
              </a:rPr>
              <a:t>Image courtesy of Mississippi Department of Archives and History</a:t>
            </a:r>
          </a:p>
        </p:txBody>
      </p:sp>
      <p:sp>
        <p:nvSpPr>
          <p:cNvPr id="133" name="Shape 133"/>
          <p:cNvSpPr/>
          <p:nvPr/>
        </p:nvSpPr>
        <p:spPr>
          <a:xfrm>
            <a:off x="718452" y="513291"/>
            <a:ext cx="494233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Cohn Sheehan Building</a:t>
            </a:r>
          </a:p>
        </p:txBody>
      </p:sp>
      <p:sp>
        <p:nvSpPr>
          <p:cNvPr id="134" name="Shape 134"/>
          <p:cNvSpPr/>
          <p:nvPr/>
        </p:nvSpPr>
        <p:spPr>
          <a:xfrm>
            <a:off x="6823655" y="4752445"/>
            <a:ext cx="32136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COFO Building</a:t>
            </a:r>
          </a:p>
        </p:txBody>
      </p:sp>
      <p:sp>
        <p:nvSpPr>
          <p:cNvPr id="135" name="Shape 135"/>
          <p:cNvSpPr/>
          <p:nvPr/>
        </p:nvSpPr>
        <p:spPr>
          <a:xfrm>
            <a:off x="6857584" y="513291"/>
            <a:ext cx="344363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E.F. Young Hotel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G_1440.jpg"/>
          <p:cNvPicPr/>
          <p:nvPr/>
        </p:nvPicPr>
        <p:blipFill>
          <a:blip r:embed="rId2">
            <a:extLst/>
          </a:blip>
          <a:srcRect l="4391" r="4391"/>
          <a:stretch>
            <a:fillRect/>
          </a:stretch>
        </p:blipFill>
        <p:spPr>
          <a:xfrm>
            <a:off x="6731000" y="4965700"/>
            <a:ext cx="5334000" cy="389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G_1433.jpg"/>
          <p:cNvPicPr/>
          <p:nvPr/>
        </p:nvPicPr>
        <p:blipFill>
          <a:blip r:embed="rId3">
            <a:extLst/>
          </a:blip>
          <a:srcRect l="4391" r="4391"/>
          <a:stretch>
            <a:fillRect/>
          </a:stretch>
        </p:blipFill>
        <p:spPr>
          <a:xfrm>
            <a:off x="6731000" y="635000"/>
            <a:ext cx="5334000" cy="389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G_1463.jpg"/>
          <p:cNvPicPr/>
          <p:nvPr/>
        </p:nvPicPr>
        <p:blipFill>
          <a:blip r:embed="rId4">
            <a:extLst/>
          </a:blip>
          <a:srcRect l="1394" r="1394"/>
          <a:stretch>
            <a:fillRect/>
          </a:stretch>
        </p:blipFill>
        <p:spPr>
          <a:xfrm>
            <a:off x="952500" y="635000"/>
            <a:ext cx="5334000" cy="822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Demolition by Neglect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G_2351.jpg"/>
          <p:cNvPicPr/>
          <p:nvPr/>
        </p:nvPicPr>
        <p:blipFill>
          <a:blip r:embed="rId2">
            <a:extLst/>
          </a:blip>
          <a:srcRect l="741" r="741"/>
          <a:stretch>
            <a:fillRect/>
          </a:stretch>
        </p:blipFill>
        <p:spPr>
          <a:xfrm>
            <a:off x="6718300" y="638919"/>
            <a:ext cx="5325769" cy="82169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COFO Building</a:t>
            </a:r>
          </a:p>
        </p:txBody>
      </p:sp>
      <p:sp>
        <p:nvSpPr>
          <p:cNvPr id="145" name="Shape 1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6758190" y="8974666"/>
            <a:ext cx="5245886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FFFFFF"/>
                </a:solidFill>
              </a:rPr>
              <a:t>Image courtesy of Mississippi Department of Archives and History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G_1616.jpg"/>
          <p:cNvPicPr/>
          <p:nvPr/>
        </p:nvPicPr>
        <p:blipFill>
          <a:blip r:embed="rId2">
            <a:extLst/>
          </a:blip>
          <a:srcRect t="4615" b="4615"/>
          <a:stretch>
            <a:fillRect/>
          </a:stretch>
        </p:blipFill>
        <p:spPr>
          <a:xfrm>
            <a:off x="1619250" y="660400"/>
            <a:ext cx="9758016" cy="5905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32993">
              <a:defRPr sz="456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60">
                <a:solidFill>
                  <a:srgbClr val="FFFFFF"/>
                </a:solidFill>
              </a:rPr>
              <a:t>Original Citizens National Bank Building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Recommendations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560dfe31228dd.image.jpg"/>
          <p:cNvPicPr/>
          <p:nvPr/>
        </p:nvPicPr>
        <p:blipFill>
          <a:blip r:embed="rId2">
            <a:extLst/>
          </a:blip>
          <a:srcRect t="1176" b="1176"/>
          <a:stretch>
            <a:fillRect/>
          </a:stretch>
        </p:blipFill>
        <p:spPr>
          <a:xfrm>
            <a:off x="1619250" y="660400"/>
            <a:ext cx="9758016" cy="5905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851528" y="7310966"/>
            <a:ext cx="11301744" cy="1371469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Focus on small-scale, incremental development as opposed to large “silver bullet” projects</a:t>
            </a:r>
          </a:p>
        </p:txBody>
      </p:sp>
      <p:sp>
        <p:nvSpPr>
          <p:cNvPr id="156" name="Shape 156"/>
          <p:cNvSpPr/>
          <p:nvPr/>
        </p:nvSpPr>
        <p:spPr>
          <a:xfrm>
            <a:off x="6604000" y="9359899"/>
            <a:ext cx="637679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Mississippi Arts and Entertainment Center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G_1457.JPG"/>
          <p:cNvPicPr/>
          <p:nvPr/>
        </p:nvPicPr>
        <p:blipFill>
          <a:blip r:embed="rId2">
            <a:extLst/>
          </a:blip>
          <a:srcRect t="4615" b="4615"/>
          <a:stretch>
            <a:fillRect/>
          </a:stretch>
        </p:blipFill>
        <p:spPr>
          <a:xfrm>
            <a:off x="1619250" y="660400"/>
            <a:ext cx="9758016" cy="5905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xfrm>
            <a:off x="893431" y="7310966"/>
            <a:ext cx="11217937" cy="1489076"/>
          </a:xfrm>
          <a:prstGeom prst="rect">
            <a:avLst/>
          </a:prstGeom>
        </p:spPr>
        <p:txBody>
          <a:bodyPr/>
          <a:lstStyle/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3880">
                <a:solidFill>
                  <a:srgbClr val="FFFFFF"/>
                </a:solidFill>
              </a:rPr>
              <a:t>Make sensitive preservation and revitalization </a:t>
            </a:r>
            <a:br>
              <a:rPr sz="3880">
                <a:solidFill>
                  <a:srgbClr val="FFFFFF"/>
                </a:solidFill>
              </a:rPr>
            </a:br>
            <a:r>
              <a:rPr sz="3880">
                <a:solidFill>
                  <a:srgbClr val="FFFFFF"/>
                </a:solidFill>
              </a:rPr>
              <a:t>of the African American Business District a priority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G_1621.jpg"/>
          <p:cNvPicPr/>
          <p:nvPr/>
        </p:nvPicPr>
        <p:blipFill>
          <a:blip r:embed="rId2">
            <a:extLst/>
          </a:blip>
          <a:srcRect t="4615" b="4615"/>
          <a:stretch>
            <a:fillRect/>
          </a:stretch>
        </p:blipFill>
        <p:spPr>
          <a:xfrm>
            <a:off x="1619250" y="660400"/>
            <a:ext cx="9758016" cy="5905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xfrm>
            <a:off x="893431" y="7310966"/>
            <a:ext cx="11217937" cy="1489076"/>
          </a:xfrm>
          <a:prstGeom prst="rect">
            <a:avLst/>
          </a:prstGeom>
        </p:spPr>
        <p:txBody>
          <a:bodyPr/>
          <a:lstStyle>
            <a:lvl1pPr defTabSz="566674">
              <a:defRPr sz="4559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59">
                <a:solidFill>
                  <a:srgbClr val="FFFFFF"/>
                </a:solidFill>
              </a:rPr>
              <a:t>Clarify and strengthen the demolition by neglect ordinance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asdf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0082" y="1020137"/>
            <a:ext cx="11044800" cy="6040125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Shape 165"/>
          <p:cNvSpPr/>
          <p:nvPr/>
        </p:nvSpPr>
        <p:spPr>
          <a:xfrm>
            <a:off x="4188805" y="3635400"/>
            <a:ext cx="408277" cy="449500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26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9827605" y="3815438"/>
            <a:ext cx="408277" cy="449499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26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9827605" y="1891267"/>
            <a:ext cx="408277" cy="449500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26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xfrm>
            <a:off x="893431" y="7869766"/>
            <a:ext cx="11217937" cy="889729"/>
          </a:xfrm>
          <a:prstGeom prst="rect">
            <a:avLst/>
          </a:prstGeom>
        </p:spPr>
        <p:txBody>
          <a:bodyPr/>
          <a:lstStyle>
            <a:lvl1pPr>
              <a:defRPr sz="4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De-incentivize urban sprawl</a:t>
            </a:r>
          </a:p>
        </p:txBody>
      </p:sp>
      <p:sp>
        <p:nvSpPr>
          <p:cNvPr id="169" name="Shape 169"/>
          <p:cNvSpPr/>
          <p:nvPr/>
        </p:nvSpPr>
        <p:spPr>
          <a:xfrm>
            <a:off x="3310466" y="2921000"/>
            <a:ext cx="449500" cy="449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Meridian_MS_Mississippi.jpg"/>
          <p:cNvPicPr/>
          <p:nvPr/>
        </p:nvPicPr>
        <p:blipFill>
          <a:blip r:embed="rId2">
            <a:extLst/>
          </a:blip>
          <a:srcRect l="4587" r="4587"/>
          <a:stretch>
            <a:fillRect/>
          </a:stretch>
        </p:blipFill>
        <p:spPr>
          <a:xfrm>
            <a:off x="559990" y="1502370"/>
            <a:ext cx="11884786" cy="423407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Can the Center Hold?</a:t>
            </a:r>
          </a:p>
        </p:txBody>
      </p:sp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Grappling with the decline of a small-city downtown in Meridian, Mississippi</a:t>
            </a:r>
          </a:p>
        </p:txBody>
      </p:sp>
      <p:sp>
        <p:nvSpPr>
          <p:cNvPr id="174" name="Shape 174"/>
          <p:cNvSpPr/>
          <p:nvPr/>
        </p:nvSpPr>
        <p:spPr>
          <a:xfrm>
            <a:off x="541866" y="5782964"/>
            <a:ext cx="391683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Image courtesy of </a:t>
            </a:r>
            <a:r>
              <a:rPr u="sng">
                <a:solidFill>
                  <a:srgbClr val="FFFFFF"/>
                </a:solidFill>
                <a:hlinkClick r:id="rId3"/>
              </a:rPr>
              <a:t>veryshareimg.com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Macintosh PowerPoint</Application>
  <PresentationFormat>Custom</PresentationFormat>
  <Paragraphs>64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Black</vt:lpstr>
      <vt:lpstr>Meredith Wilson Clemson University/College of Charleston Master of Science in Historic Preservation</vt:lpstr>
      <vt:lpstr>Can the Center Hold?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Preservation in Meridian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Arts and Entertainment Center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African American Business District</vt:lpstr>
      <vt:lpstr>PowerPoint Presentation</vt:lpstr>
      <vt:lpstr>PowerPoint Presentation</vt:lpstr>
      <vt:lpstr>PowerPoint Presentation</vt:lpstr>
      <vt:lpstr>PowerPoint Presentation</vt:lpstr>
      <vt:lpstr>Demolition by Neglect</vt:lpstr>
      <vt:lpstr>COFO Building</vt:lpstr>
      <vt:lpstr>Original Citizens National Bank Building</vt:lpstr>
      <vt:lpstr>Recommendations</vt:lpstr>
      <vt:lpstr>PowerPoint Presentation</vt:lpstr>
      <vt:lpstr>PowerPoint Presentation</vt:lpstr>
      <vt:lpstr>PowerPoint Presentation</vt:lpstr>
      <vt:lpstr>PowerPoint Presentation</vt:lpstr>
      <vt:lpstr>Can the Center Hold?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Meredith Wilson Clemson University/College of Charleston Master of Science in Historic Preservation</dc:title>
  <cp:lastModifiedBy>BU</cp:lastModifiedBy>
  <cp:revision>1</cp:revision>
  <dcterms:modified xsi:type="dcterms:W3CDTF">2016-04-02T12:43:19Z</dcterms:modified>
</cp:coreProperties>
</file>